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Toyota Argentina</c:v>
                </c:pt>
              </c:strCache>
            </c:strRef>
          </c:tx>
          <c:spPr>
            <a:ln w="28575" cap="rnd">
              <a:solidFill>
                <a:schemeClr val="accent1"/>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Sheet1!$B$2:$B$6</c:f>
              <c:numCache>
                <c:formatCode>General</c:formatCode>
                <c:ptCount val="5"/>
                <c:pt idx="0">
                  <c:v>100</c:v>
                </c:pt>
                <c:pt idx="1">
                  <c:v>100</c:v>
                </c:pt>
                <c:pt idx="2">
                  <c:v>100</c:v>
                </c:pt>
                <c:pt idx="3">
                  <c:v>0</c:v>
                </c:pt>
                <c:pt idx="4">
                  <c:v>0</c:v>
                </c:pt>
              </c:numCache>
            </c:numRef>
          </c:val>
          <c:extLst>
            <c:ext xmlns:c16="http://schemas.microsoft.com/office/drawing/2014/chart" uri="{C3380CC4-5D6E-409C-BE32-E72D297353CC}">
              <c16:uniqueId val="{00000000-EEFA-421D-8745-83849B8D49CF}"/>
            </c:ext>
          </c:extLst>
        </c:ser>
        <c:dLbls>
          <c:showLegendKey val="0"/>
          <c:showVal val="0"/>
          <c:showCatName val="0"/>
          <c:showSerName val="0"/>
          <c:showPercent val="0"/>
          <c:showBubbleSize val="0"/>
        </c:dLbls>
        <c:axId val="216441272"/>
        <c:axId val="216436352"/>
      </c:radarChart>
      <c:catAx>
        <c:axId val="21644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436352"/>
        <c:crosses val="autoZero"/>
        <c:auto val="1"/>
        <c:lblAlgn val="ctr"/>
        <c:lblOffset val="100"/>
        <c:noMultiLvlLbl val="0"/>
      </c:catAx>
      <c:valAx>
        <c:axId val="216436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44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Toyota Argentina</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5">
                  <c:v>9684</c:v>
                </c:pt>
                <c:pt idx="6">
                  <c:v>9694</c:v>
                </c:pt>
                <c:pt idx="7">
                  <c:v>9704</c:v>
                </c:pt>
                <c:pt idx="8">
                  <c:v>9712</c:v>
                </c:pt>
                <c:pt idx="9">
                  <c:v>9721</c:v>
                </c:pt>
                <c:pt idx="10">
                  <c:v>9749</c:v>
                </c:pt>
                <c:pt idx="11">
                  <c:v>9769</c:v>
                </c:pt>
                <c:pt idx="12">
                  <c:v>9795</c:v>
                </c:pt>
                <c:pt idx="13">
                  <c:v>9812</c:v>
                </c:pt>
                <c:pt idx="14">
                  <c:v>9829</c:v>
                </c:pt>
                <c:pt idx="15">
                  <c:v>9834</c:v>
                </c:pt>
                <c:pt idx="16">
                  <c:v>9847</c:v>
                </c:pt>
                <c:pt idx="17">
                  <c:v>9855</c:v>
                </c:pt>
                <c:pt idx="18">
                  <c:v>9866</c:v>
                </c:pt>
                <c:pt idx="19">
                  <c:v>9885</c:v>
                </c:pt>
                <c:pt idx="20">
                  <c:v>9897</c:v>
                </c:pt>
                <c:pt idx="21">
                  <c:v>9906</c:v>
                </c:pt>
                <c:pt idx="22">
                  <c:v>9913</c:v>
                </c:pt>
                <c:pt idx="23">
                  <c:v>9916</c:v>
                </c:pt>
                <c:pt idx="24">
                  <c:v>9924</c:v>
                </c:pt>
                <c:pt idx="25">
                  <c:v>9941</c:v>
                </c:pt>
                <c:pt idx="26">
                  <c:v>9957</c:v>
                </c:pt>
                <c:pt idx="27">
                  <c:v>9967</c:v>
                </c:pt>
                <c:pt idx="28">
                  <c:v>9982</c:v>
                </c:pt>
                <c:pt idx="29">
                  <c:v>9983</c:v>
                </c:pt>
                <c:pt idx="30">
                  <c:v>9988</c:v>
                </c:pt>
              </c:numCache>
            </c:numRef>
          </c:val>
          <c:smooth val="0"/>
          <c:extLst>
            <c:ext xmlns:c16="http://schemas.microsoft.com/office/drawing/2014/chart" uri="{C3380CC4-5D6E-409C-BE32-E72D297353CC}">
              <c16:uniqueId val="{00000000-8D6A-4375-968E-6EA94837D945}"/>
            </c:ext>
          </c:extLst>
        </c:ser>
        <c:dLbls>
          <c:showLegendKey val="0"/>
          <c:showVal val="0"/>
          <c:showCatName val="0"/>
          <c:showSerName val="0"/>
          <c:showPercent val="0"/>
          <c:showBubbleSize val="0"/>
        </c:dLbls>
        <c:smooth val="0"/>
        <c:axId val="290276096"/>
        <c:axId val="290278064"/>
      </c:lineChart>
      <c:dateAx>
        <c:axId val="290276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278064"/>
        <c:crosses val="autoZero"/>
        <c:auto val="1"/>
        <c:lblOffset val="100"/>
        <c:baseTimeUnit val="days"/>
      </c:dateAx>
      <c:valAx>
        <c:axId val="290278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27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Toyota Argentina</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6">
                  <c:v>10</c:v>
                </c:pt>
                <c:pt idx="7">
                  <c:v>10</c:v>
                </c:pt>
                <c:pt idx="8">
                  <c:v>8</c:v>
                </c:pt>
                <c:pt idx="9">
                  <c:v>9</c:v>
                </c:pt>
                <c:pt idx="10">
                  <c:v>28</c:v>
                </c:pt>
                <c:pt idx="11">
                  <c:v>20</c:v>
                </c:pt>
                <c:pt idx="12">
                  <c:v>26</c:v>
                </c:pt>
                <c:pt idx="13">
                  <c:v>17</c:v>
                </c:pt>
                <c:pt idx="14">
                  <c:v>17</c:v>
                </c:pt>
                <c:pt idx="15">
                  <c:v>5</c:v>
                </c:pt>
                <c:pt idx="16">
                  <c:v>13</c:v>
                </c:pt>
                <c:pt idx="17">
                  <c:v>8</c:v>
                </c:pt>
                <c:pt idx="18">
                  <c:v>11</c:v>
                </c:pt>
                <c:pt idx="19">
                  <c:v>19</c:v>
                </c:pt>
                <c:pt idx="20">
                  <c:v>12</c:v>
                </c:pt>
                <c:pt idx="21">
                  <c:v>9</c:v>
                </c:pt>
                <c:pt idx="22">
                  <c:v>7</c:v>
                </c:pt>
                <c:pt idx="23">
                  <c:v>3</c:v>
                </c:pt>
                <c:pt idx="24">
                  <c:v>8</c:v>
                </c:pt>
                <c:pt idx="25">
                  <c:v>17</c:v>
                </c:pt>
                <c:pt idx="26">
                  <c:v>16</c:v>
                </c:pt>
                <c:pt idx="27">
                  <c:v>10</c:v>
                </c:pt>
                <c:pt idx="28">
                  <c:v>15</c:v>
                </c:pt>
                <c:pt idx="29">
                  <c:v>1</c:v>
                </c:pt>
                <c:pt idx="30">
                  <c:v>5</c:v>
                </c:pt>
              </c:numCache>
            </c:numRef>
          </c:val>
          <c:smooth val="0"/>
          <c:extLst>
            <c:ext xmlns:c16="http://schemas.microsoft.com/office/drawing/2014/chart" uri="{C3380CC4-5D6E-409C-BE32-E72D297353CC}">
              <c16:uniqueId val="{00000000-41E7-400C-8735-E344E3F1F05D}"/>
            </c:ext>
          </c:extLst>
        </c:ser>
        <c:dLbls>
          <c:showLegendKey val="0"/>
          <c:showVal val="0"/>
          <c:showCatName val="0"/>
          <c:showSerName val="0"/>
          <c:showPercent val="0"/>
          <c:showBubbleSize val="0"/>
        </c:dLbls>
        <c:smooth val="0"/>
        <c:axId val="291214248"/>
        <c:axId val="291209984"/>
      </c:lineChart>
      <c:dateAx>
        <c:axId val="291214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209984"/>
        <c:crosses val="autoZero"/>
        <c:auto val="1"/>
        <c:lblOffset val="100"/>
        <c:baseTimeUnit val="days"/>
      </c:dateAx>
      <c:valAx>
        <c:axId val="29120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21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Toyota Argentina</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c:v>
                </c:pt>
                <c:pt idx="1">
                  <c:v>0</c:v>
                </c:pt>
                <c:pt idx="2">
                  <c:v>0</c:v>
                </c:pt>
                <c:pt idx="3">
                  <c:v>0</c:v>
                </c:pt>
                <c:pt idx="4">
                  <c:v>1</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5D7E-4133-A553-C333347DE1B0}"/>
            </c:ext>
          </c:extLst>
        </c:ser>
        <c:dLbls>
          <c:showLegendKey val="0"/>
          <c:showVal val="0"/>
          <c:showCatName val="0"/>
          <c:showSerName val="0"/>
          <c:showPercent val="0"/>
          <c:showBubbleSize val="0"/>
        </c:dLbls>
        <c:smooth val="0"/>
        <c:axId val="289912576"/>
        <c:axId val="289915200"/>
      </c:lineChart>
      <c:dateAx>
        <c:axId val="289912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915200"/>
        <c:crosses val="autoZero"/>
        <c:auto val="1"/>
        <c:lblOffset val="100"/>
        <c:baseTimeUnit val="days"/>
      </c:dateAx>
      <c:valAx>
        <c:axId val="28991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91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Toyota Argentina</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0.88938867307298997</c:v>
                </c:pt>
                <c:pt idx="13">
                  <c:v>0</c:v>
                </c:pt>
                <c:pt idx="14">
                  <c:v>0</c:v>
                </c:pt>
                <c:pt idx="15">
                  <c:v>0</c:v>
                </c:pt>
                <c:pt idx="16">
                  <c:v>0</c:v>
                </c:pt>
                <c:pt idx="17">
                  <c:v>0</c:v>
                </c:pt>
                <c:pt idx="18">
                  <c:v>0</c:v>
                </c:pt>
                <c:pt idx="19">
                  <c:v>0</c:v>
                </c:pt>
                <c:pt idx="20">
                  <c:v>0</c:v>
                </c:pt>
                <c:pt idx="21">
                  <c:v>0.61609938390062002</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22A2-4C82-B43E-AF269CCA9487}"/>
            </c:ext>
          </c:extLst>
        </c:ser>
        <c:dLbls>
          <c:showLegendKey val="0"/>
          <c:showVal val="0"/>
          <c:showCatName val="0"/>
          <c:showSerName val="0"/>
          <c:showPercent val="0"/>
          <c:showBubbleSize val="0"/>
        </c:dLbls>
        <c:smooth val="0"/>
        <c:axId val="291210312"/>
        <c:axId val="291211624"/>
      </c:lineChart>
      <c:dateAx>
        <c:axId val="291210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211624"/>
        <c:crosses val="autoZero"/>
        <c:auto val="1"/>
        <c:lblOffset val="100"/>
        <c:baseTimeUnit val="days"/>
      </c:dateAx>
      <c:valAx>
        <c:axId val="29121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210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Toyota Argentina</c:v>
                </c:pt>
              </c:strCache>
            </c:strRef>
          </c:cat>
          <c:val>
            <c:numRef>
              <c:f>Sheet1!$B$2</c:f>
              <c:numCache>
                <c:formatCode>General</c:formatCode>
                <c:ptCount val="1"/>
                <c:pt idx="0">
                  <c:v>296</c:v>
                </c:pt>
              </c:numCache>
            </c:numRef>
          </c:val>
          <c:extLst>
            <c:ext xmlns:c16="http://schemas.microsoft.com/office/drawing/2014/chart" uri="{C3380CC4-5D6E-409C-BE32-E72D297353CC}">
              <c16:uniqueId val="{00000000-56D5-4E4F-B227-FECB8A4EE271}"/>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Toyota Argentina</c:v>
                </c:pt>
              </c:strCache>
            </c:strRef>
          </c:cat>
          <c:val>
            <c:numRef>
              <c:f>Sheet1!$C$2</c:f>
              <c:numCache>
                <c:formatCode>General</c:formatCode>
                <c:ptCount val="1"/>
                <c:pt idx="0">
                  <c:v>3</c:v>
                </c:pt>
              </c:numCache>
            </c:numRef>
          </c:val>
          <c:extLst>
            <c:ext xmlns:c16="http://schemas.microsoft.com/office/drawing/2014/chart" uri="{C3380CC4-5D6E-409C-BE32-E72D297353CC}">
              <c16:uniqueId val="{00000001-56D5-4E4F-B227-FECB8A4EE271}"/>
            </c:ext>
          </c:extLst>
        </c:ser>
        <c:dLbls>
          <c:showLegendKey val="0"/>
          <c:showVal val="0"/>
          <c:showCatName val="0"/>
          <c:showSerName val="0"/>
          <c:showPercent val="0"/>
          <c:showBubbleSize val="0"/>
        </c:dLbls>
        <c:gapWidth val="150"/>
        <c:overlap val="100"/>
        <c:axId val="289493456"/>
        <c:axId val="289497720"/>
      </c:barChart>
      <c:catAx>
        <c:axId val="28949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97720"/>
        <c:crosses val="autoZero"/>
        <c:auto val="1"/>
        <c:lblAlgn val="ctr"/>
        <c:lblOffset val="100"/>
        <c:noMultiLvlLbl val="0"/>
      </c:catAx>
      <c:valAx>
        <c:axId val="289497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9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Toyota Argentina</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0.88938867307298997</c:v>
                </c:pt>
                <c:pt idx="13">
                  <c:v>0</c:v>
                </c:pt>
                <c:pt idx="14">
                  <c:v>0</c:v>
                </c:pt>
                <c:pt idx="15">
                  <c:v>0</c:v>
                </c:pt>
                <c:pt idx="16">
                  <c:v>0</c:v>
                </c:pt>
                <c:pt idx="17">
                  <c:v>0</c:v>
                </c:pt>
                <c:pt idx="18">
                  <c:v>0</c:v>
                </c:pt>
                <c:pt idx="19">
                  <c:v>0</c:v>
                </c:pt>
                <c:pt idx="20">
                  <c:v>0</c:v>
                </c:pt>
                <c:pt idx="21">
                  <c:v>0.61609938390062002</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E507-41C7-9F1D-517282546C08}"/>
            </c:ext>
          </c:extLst>
        </c:ser>
        <c:dLbls>
          <c:showLegendKey val="0"/>
          <c:showVal val="0"/>
          <c:showCatName val="0"/>
          <c:showSerName val="0"/>
          <c:showPercent val="0"/>
          <c:showBubbleSize val="0"/>
        </c:dLbls>
        <c:smooth val="0"/>
        <c:axId val="289495424"/>
        <c:axId val="289499360"/>
      </c:lineChart>
      <c:dateAx>
        <c:axId val="289495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99360"/>
        <c:crosses val="autoZero"/>
        <c:auto val="1"/>
        <c:lblOffset val="100"/>
        <c:baseTimeUnit val="days"/>
      </c:dateAx>
      <c:valAx>
        <c:axId val="28949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9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Toyota Argentina</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1">
                  <c:v>0.75199834029462997</c:v>
                </c:pt>
                <c:pt idx="2">
                  <c:v>0</c:v>
                </c:pt>
                <c:pt idx="3">
                  <c:v>0</c:v>
                </c:pt>
              </c:numCache>
            </c:numRef>
          </c:val>
          <c:extLst>
            <c:ext xmlns:c16="http://schemas.microsoft.com/office/drawing/2014/chart" uri="{C3380CC4-5D6E-409C-BE32-E72D297353CC}">
              <c16:uniqueId val="{00000000-5B20-4D35-A640-8936F485738F}"/>
            </c:ext>
          </c:extLst>
        </c:ser>
        <c:dLbls>
          <c:showLegendKey val="0"/>
          <c:showVal val="0"/>
          <c:showCatName val="0"/>
          <c:showSerName val="0"/>
          <c:showPercent val="0"/>
          <c:showBubbleSize val="0"/>
        </c:dLbls>
        <c:gapWidth val="219"/>
        <c:overlap val="-27"/>
        <c:axId val="292227760"/>
        <c:axId val="292229072"/>
      </c:barChart>
      <c:catAx>
        <c:axId val="29222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29072"/>
        <c:crosses val="autoZero"/>
        <c:auto val="1"/>
        <c:lblAlgn val="ctr"/>
        <c:lblOffset val="100"/>
        <c:noMultiLvlLbl val="0"/>
      </c:catAx>
      <c:valAx>
        <c:axId val="292229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2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Toyota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0.40679345062543998</c:v>
                </c:pt>
                <c:pt idx="13">
                  <c:v>0</c:v>
                </c:pt>
                <c:pt idx="14">
                  <c:v>0.62036001220379999</c:v>
                </c:pt>
                <c:pt idx="15">
                  <c:v>0</c:v>
                </c:pt>
                <c:pt idx="16">
                  <c:v>1.1288518254855999</c:v>
                </c:pt>
                <c:pt idx="17">
                  <c:v>0</c:v>
                </c:pt>
                <c:pt idx="18">
                  <c:v>0.88477575511034001</c:v>
                </c:pt>
                <c:pt idx="19">
                  <c:v>0</c:v>
                </c:pt>
                <c:pt idx="20">
                  <c:v>0</c:v>
                </c:pt>
                <c:pt idx="21">
                  <c:v>0</c:v>
                </c:pt>
                <c:pt idx="22">
                  <c:v>0</c:v>
                </c:pt>
                <c:pt idx="23">
                  <c:v>0</c:v>
                </c:pt>
              </c:numCache>
            </c:numRef>
          </c:val>
          <c:smooth val="0"/>
          <c:extLst>
            <c:ext xmlns:c16="http://schemas.microsoft.com/office/drawing/2014/chart" uri="{C3380CC4-5D6E-409C-BE32-E72D297353CC}">
              <c16:uniqueId val="{00000000-4C4A-49CC-862C-708060E23788}"/>
            </c:ext>
          </c:extLst>
        </c:ser>
        <c:dLbls>
          <c:showLegendKey val="0"/>
          <c:showVal val="0"/>
          <c:showCatName val="0"/>
          <c:showSerName val="0"/>
          <c:showPercent val="0"/>
          <c:showBubbleSize val="0"/>
        </c:dLbls>
        <c:smooth val="0"/>
        <c:axId val="292224480"/>
        <c:axId val="292226448"/>
      </c:lineChart>
      <c:catAx>
        <c:axId val="292224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26448"/>
        <c:crosses val="autoZero"/>
        <c:auto val="1"/>
        <c:lblAlgn val="ctr"/>
        <c:lblOffset val="100"/>
        <c:noMultiLvlLbl val="0"/>
      </c:catAx>
      <c:valAx>
        <c:axId val="292226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24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Toyota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0.40666937779585</c:v>
                </c:pt>
                <c:pt idx="2">
                  <c:v>0.88450589670598001</c:v>
                </c:pt>
                <c:pt idx="4">
                  <c:v>0.87433916226107999</c:v>
                </c:pt>
              </c:numCache>
            </c:numRef>
          </c:val>
          <c:extLst>
            <c:ext xmlns:c16="http://schemas.microsoft.com/office/drawing/2014/chart" uri="{C3380CC4-5D6E-409C-BE32-E72D297353CC}">
              <c16:uniqueId val="{00000000-8599-4ED5-B631-97C92EDE3161}"/>
            </c:ext>
          </c:extLst>
        </c:ser>
        <c:dLbls>
          <c:showLegendKey val="0"/>
          <c:showVal val="0"/>
          <c:showCatName val="0"/>
          <c:showSerName val="0"/>
          <c:showPercent val="0"/>
          <c:showBubbleSize val="0"/>
        </c:dLbls>
        <c:gapWidth val="219"/>
        <c:overlap val="-27"/>
        <c:axId val="292237928"/>
        <c:axId val="292238256"/>
      </c:barChart>
      <c:catAx>
        <c:axId val="292237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38256"/>
        <c:crosses val="autoZero"/>
        <c:auto val="1"/>
        <c:lblAlgn val="ctr"/>
        <c:lblOffset val="100"/>
        <c:noMultiLvlLbl val="0"/>
      </c:catAx>
      <c:valAx>
        <c:axId val="292238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3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Toyota Argentina</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108</c:v>
                </c:pt>
                <c:pt idx="1">
                  <c:v>0</c:v>
                </c:pt>
                <c:pt idx="2">
                  <c:v>0</c:v>
                </c:pt>
                <c:pt idx="3">
                  <c:v>0</c:v>
                </c:pt>
                <c:pt idx="4">
                  <c:v>40</c:v>
                </c:pt>
                <c:pt idx="5">
                  <c:v>0</c:v>
                </c:pt>
                <c:pt idx="6">
                  <c:v>0</c:v>
                </c:pt>
                <c:pt idx="7">
                  <c:v>0</c:v>
                </c:pt>
                <c:pt idx="8">
                  <c:v>0</c:v>
                </c:pt>
                <c:pt idx="9">
                  <c:v>0</c:v>
                </c:pt>
                <c:pt idx="10">
                  <c:v>0</c:v>
                </c:pt>
                <c:pt idx="11">
                  <c:v>0</c:v>
                </c:pt>
                <c:pt idx="12">
                  <c:v>87</c:v>
                </c:pt>
                <c:pt idx="13">
                  <c:v>0</c:v>
                </c:pt>
                <c:pt idx="14">
                  <c:v>0</c:v>
                </c:pt>
                <c:pt idx="15">
                  <c:v>0</c:v>
                </c:pt>
                <c:pt idx="16">
                  <c:v>0</c:v>
                </c:pt>
                <c:pt idx="17">
                  <c:v>0</c:v>
                </c:pt>
                <c:pt idx="18">
                  <c:v>0</c:v>
                </c:pt>
                <c:pt idx="19">
                  <c:v>0</c:v>
                </c:pt>
                <c:pt idx="20">
                  <c:v>0</c:v>
                </c:pt>
                <c:pt idx="21">
                  <c:v>61</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2F9A-47F6-A229-B92196B1D94D}"/>
            </c:ext>
          </c:extLst>
        </c:ser>
        <c:dLbls>
          <c:showLegendKey val="0"/>
          <c:showVal val="0"/>
          <c:showCatName val="0"/>
          <c:showSerName val="0"/>
          <c:showPercent val="0"/>
          <c:showBubbleSize val="0"/>
        </c:dLbls>
        <c:smooth val="0"/>
        <c:axId val="292236288"/>
        <c:axId val="292236616"/>
      </c:lineChart>
      <c:dateAx>
        <c:axId val="292236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36616"/>
        <c:crosses val="autoZero"/>
        <c:auto val="1"/>
        <c:lblOffset val="100"/>
        <c:baseTimeUnit val="days"/>
      </c:dateAx>
      <c:valAx>
        <c:axId val="292236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36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Toyota Argentina</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3</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CBB7-4305-9DDE-114DC4DF3530}"/>
            </c:ext>
          </c:extLst>
        </c:ser>
        <c:dLbls>
          <c:showLegendKey val="0"/>
          <c:showVal val="0"/>
          <c:showCatName val="0"/>
          <c:showSerName val="0"/>
          <c:showPercent val="0"/>
          <c:showBubbleSize val="0"/>
        </c:dLbls>
        <c:smooth val="0"/>
        <c:axId val="292233664"/>
        <c:axId val="292225136"/>
      </c:lineChart>
      <c:dateAx>
        <c:axId val="292233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25136"/>
        <c:crosses val="autoZero"/>
        <c:auto val="1"/>
        <c:lblOffset val="100"/>
        <c:baseTimeUnit val="days"/>
      </c:dateAx>
      <c:valAx>
        <c:axId val="292225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3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Toyota Argentina</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111</c:v>
                </c:pt>
                <c:pt idx="1">
                  <c:v>0</c:v>
                </c:pt>
                <c:pt idx="2">
                  <c:v>0</c:v>
                </c:pt>
                <c:pt idx="3">
                  <c:v>0</c:v>
                </c:pt>
                <c:pt idx="4">
                  <c:v>40</c:v>
                </c:pt>
                <c:pt idx="5">
                  <c:v>0</c:v>
                </c:pt>
                <c:pt idx="6">
                  <c:v>0</c:v>
                </c:pt>
                <c:pt idx="7">
                  <c:v>0</c:v>
                </c:pt>
                <c:pt idx="8">
                  <c:v>0</c:v>
                </c:pt>
                <c:pt idx="9">
                  <c:v>0</c:v>
                </c:pt>
                <c:pt idx="10">
                  <c:v>0</c:v>
                </c:pt>
                <c:pt idx="11">
                  <c:v>0</c:v>
                </c:pt>
                <c:pt idx="12">
                  <c:v>87</c:v>
                </c:pt>
                <c:pt idx="13">
                  <c:v>0</c:v>
                </c:pt>
                <c:pt idx="14">
                  <c:v>0</c:v>
                </c:pt>
                <c:pt idx="15">
                  <c:v>0</c:v>
                </c:pt>
                <c:pt idx="16">
                  <c:v>0</c:v>
                </c:pt>
                <c:pt idx="17">
                  <c:v>0</c:v>
                </c:pt>
                <c:pt idx="18">
                  <c:v>0</c:v>
                </c:pt>
                <c:pt idx="19">
                  <c:v>0</c:v>
                </c:pt>
                <c:pt idx="20">
                  <c:v>0</c:v>
                </c:pt>
                <c:pt idx="21">
                  <c:v>61</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E850-4303-B6DD-6A6431403447}"/>
            </c:ext>
          </c:extLst>
        </c:ser>
        <c:dLbls>
          <c:showLegendKey val="0"/>
          <c:showVal val="0"/>
          <c:showCatName val="0"/>
          <c:showSerName val="0"/>
          <c:showPercent val="0"/>
          <c:showBubbleSize val="0"/>
        </c:dLbls>
        <c:smooth val="0"/>
        <c:axId val="291211296"/>
        <c:axId val="291216216"/>
      </c:lineChart>
      <c:dateAx>
        <c:axId val="291211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216216"/>
        <c:crosses val="autoZero"/>
        <c:auto val="1"/>
        <c:lblOffset val="100"/>
        <c:baseTimeUnit val="days"/>
      </c:dateAx>
      <c:valAx>
        <c:axId val="291216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21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Toyota Argentina</c:v>
                </c:pt>
              </c:strCache>
            </c:strRef>
          </c:cat>
          <c:val>
            <c:numRef>
              <c:f>Sheet1!$B$2</c:f>
              <c:numCache>
                <c:formatCode>General</c:formatCode>
                <c:ptCount val="1"/>
                <c:pt idx="0">
                  <c:v>0</c:v>
                </c:pt>
              </c:numCache>
            </c:numRef>
          </c:val>
          <c:extLst>
            <c:ext xmlns:c16="http://schemas.microsoft.com/office/drawing/2014/chart" uri="{C3380CC4-5D6E-409C-BE32-E72D297353CC}">
              <c16:uniqueId val="{00000000-8328-465E-9A68-CE7EA90D2617}"/>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Toyota Argentina</c:v>
                </c:pt>
              </c:strCache>
            </c:strRef>
          </c:cat>
          <c:val>
            <c:numRef>
              <c:f>Sheet1!$C$2</c:f>
              <c:numCache>
                <c:formatCode>General</c:formatCode>
                <c:ptCount val="1"/>
                <c:pt idx="0">
                  <c:v>0</c:v>
                </c:pt>
              </c:numCache>
            </c:numRef>
          </c:val>
          <c:extLst>
            <c:ext xmlns:c16="http://schemas.microsoft.com/office/drawing/2014/chart" uri="{C3380CC4-5D6E-409C-BE32-E72D297353CC}">
              <c16:uniqueId val="{00000001-8328-465E-9A68-CE7EA90D2617}"/>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Toyota Argentina</c:v>
                </c:pt>
              </c:strCache>
            </c:strRef>
          </c:cat>
          <c:val>
            <c:numRef>
              <c:f>Sheet1!$D$2</c:f>
              <c:numCache>
                <c:formatCode>General</c:formatCode>
                <c:ptCount val="1"/>
                <c:pt idx="0">
                  <c:v>4</c:v>
                </c:pt>
              </c:numCache>
            </c:numRef>
          </c:val>
          <c:extLst>
            <c:ext xmlns:c16="http://schemas.microsoft.com/office/drawing/2014/chart" uri="{C3380CC4-5D6E-409C-BE32-E72D297353CC}">
              <c16:uniqueId val="{00000002-8328-465E-9A68-CE7EA90D2617}"/>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Toyota Argentina</c:v>
                </c:pt>
              </c:strCache>
            </c:strRef>
          </c:cat>
          <c:val>
            <c:numRef>
              <c:f>Sheet1!$E$2</c:f>
              <c:numCache>
                <c:formatCode>General</c:formatCode>
                <c:ptCount val="1"/>
                <c:pt idx="0">
                  <c:v>0</c:v>
                </c:pt>
              </c:numCache>
            </c:numRef>
          </c:val>
          <c:extLst>
            <c:ext xmlns:c16="http://schemas.microsoft.com/office/drawing/2014/chart" uri="{C3380CC4-5D6E-409C-BE32-E72D297353CC}">
              <c16:uniqueId val="{00000003-8328-465E-9A68-CE7EA90D2617}"/>
            </c:ext>
          </c:extLst>
        </c:ser>
        <c:dLbls>
          <c:showLegendKey val="0"/>
          <c:showVal val="0"/>
          <c:showCatName val="0"/>
          <c:showSerName val="0"/>
          <c:showPercent val="0"/>
          <c:showBubbleSize val="0"/>
        </c:dLbls>
        <c:gapWidth val="150"/>
        <c:overlap val="100"/>
        <c:axId val="287665720"/>
        <c:axId val="287668016"/>
      </c:barChart>
      <c:catAx>
        <c:axId val="287665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68016"/>
        <c:crosses val="autoZero"/>
        <c:auto val="1"/>
        <c:lblAlgn val="ctr"/>
        <c:lblOffset val="100"/>
        <c:noMultiLvlLbl val="0"/>
      </c:catAx>
      <c:valAx>
        <c:axId val="287668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6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Toyota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1</c:v>
                </c:pt>
                <c:pt idx="3">
                  <c:v>0</c:v>
                </c:pt>
                <c:pt idx="4">
                  <c:v>2</c:v>
                </c:pt>
                <c:pt idx="5">
                  <c:v>0</c:v>
                </c:pt>
                <c:pt idx="6">
                  <c:v>0</c:v>
                </c:pt>
              </c:numCache>
            </c:numRef>
          </c:val>
          <c:extLst>
            <c:ext xmlns:c16="http://schemas.microsoft.com/office/drawing/2014/chart" uri="{C3380CC4-5D6E-409C-BE32-E72D297353CC}">
              <c16:uniqueId val="{00000000-2AE1-435D-9B55-2371B009C646}"/>
            </c:ext>
          </c:extLst>
        </c:ser>
        <c:dLbls>
          <c:showLegendKey val="0"/>
          <c:showVal val="0"/>
          <c:showCatName val="0"/>
          <c:showSerName val="0"/>
          <c:showPercent val="0"/>
          <c:showBubbleSize val="0"/>
        </c:dLbls>
        <c:gapWidth val="219"/>
        <c:overlap val="-27"/>
        <c:axId val="287660800"/>
        <c:axId val="287667360"/>
      </c:barChart>
      <c:catAx>
        <c:axId val="287660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67360"/>
        <c:crosses val="autoZero"/>
        <c:auto val="1"/>
        <c:lblAlgn val="ctr"/>
        <c:lblOffset val="100"/>
        <c:noMultiLvlLbl val="0"/>
      </c:catAx>
      <c:valAx>
        <c:axId val="287667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60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Toyota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c:v>
                </c:pt>
                <c:pt idx="1">
                  <c:v>16</c:v>
                </c:pt>
                <c:pt idx="2">
                  <c:v>20</c:v>
                </c:pt>
                <c:pt idx="3">
                  <c:v>12</c:v>
                </c:pt>
                <c:pt idx="4">
                  <c:v>13</c:v>
                </c:pt>
                <c:pt idx="5">
                  <c:v>5</c:v>
                </c:pt>
                <c:pt idx="6">
                  <c:v>8</c:v>
                </c:pt>
              </c:numCache>
            </c:numRef>
          </c:val>
          <c:extLst>
            <c:ext xmlns:c16="http://schemas.microsoft.com/office/drawing/2014/chart" uri="{C3380CC4-5D6E-409C-BE32-E72D297353CC}">
              <c16:uniqueId val="{00000000-E3C0-482F-AB61-56603F555F48}"/>
            </c:ext>
          </c:extLst>
        </c:ser>
        <c:dLbls>
          <c:showLegendKey val="0"/>
          <c:showVal val="0"/>
          <c:showCatName val="0"/>
          <c:showSerName val="0"/>
          <c:showPercent val="0"/>
          <c:showBubbleSize val="0"/>
        </c:dLbls>
        <c:gapWidth val="219"/>
        <c:overlap val="-27"/>
        <c:axId val="287664736"/>
        <c:axId val="287665064"/>
      </c:barChart>
      <c:catAx>
        <c:axId val="287664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65064"/>
        <c:crosses val="autoZero"/>
        <c:auto val="1"/>
        <c:lblAlgn val="ctr"/>
        <c:lblOffset val="100"/>
        <c:noMultiLvlLbl val="0"/>
      </c:catAx>
      <c:valAx>
        <c:axId val="287665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6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Toyota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1</c:v>
                </c:pt>
                <c:pt idx="15">
                  <c:v>0</c:v>
                </c:pt>
                <c:pt idx="16">
                  <c:v>1</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0-25C7-4686-98C1-CCC3E6EAA833}"/>
            </c:ext>
          </c:extLst>
        </c:ser>
        <c:dLbls>
          <c:showLegendKey val="0"/>
          <c:showVal val="0"/>
          <c:showCatName val="0"/>
          <c:showSerName val="0"/>
          <c:showPercent val="0"/>
          <c:showBubbleSize val="0"/>
        </c:dLbls>
        <c:smooth val="0"/>
        <c:axId val="287669984"/>
        <c:axId val="287670312"/>
      </c:lineChart>
      <c:catAx>
        <c:axId val="287669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70312"/>
        <c:crosses val="autoZero"/>
        <c:auto val="1"/>
        <c:lblAlgn val="ctr"/>
        <c:lblOffset val="100"/>
        <c:noMultiLvlLbl val="0"/>
      </c:catAx>
      <c:valAx>
        <c:axId val="287670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6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A1DA8-04BB-441F-BC23-D7F77062FA83}"/>
              </a:ext>
            </a:extLst>
          </p:cNvPr>
          <p:cNvSpPr>
            <a:spLocks noGrp="1"/>
          </p:cNvSpPr>
          <p:nvPr>
            <p:ph type="ctrTitle"/>
          </p:nvPr>
        </p:nvSpPr>
        <p:spPr/>
        <p:txBody>
          <a:bodyPr/>
          <a:lstStyle/>
          <a:p>
            <a:r>
              <a:rPr lang="en-US"/>
              <a:t>Reporte LinkedIn</a:t>
            </a:r>
          </a:p>
        </p:txBody>
      </p:sp>
      <p:sp>
        <p:nvSpPr>
          <p:cNvPr id="3" name="Subtitle 2">
            <a:extLst>
              <a:ext uri="{FF2B5EF4-FFF2-40B4-BE49-F238E27FC236}">
                <a16:creationId xmlns:a16="http://schemas.microsoft.com/office/drawing/2014/main" id="{C7B5A705-706F-40EA-8C44-77F0D1A326E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719150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7E6D8-3B3E-4460-A7EA-E810C2BF5B87}"/>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67C580E7-6F71-46C5-A93E-78B1AA17A339}"/>
              </a:ext>
            </a:extLst>
          </p:cNvPr>
          <p:cNvGraphicFramePr>
            <a:graphicFrameLocks noGrp="1"/>
          </p:cNvGraphicFramePr>
          <p:nvPr>
            <p:ph type="tbl" sz="quarter" idx="13"/>
            <p:extLst>
              <p:ext uri="{D42A27DB-BD31-4B8C-83A1-F6EECF244321}">
                <p14:modId xmlns:p14="http://schemas.microsoft.com/office/powerpoint/2010/main" val="2789447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49021189"/>
                    </a:ext>
                  </a:extLst>
                </a:gridCol>
                <a:gridCol w="1069848">
                  <a:extLst>
                    <a:ext uri="{9D8B030D-6E8A-4147-A177-3AD203B41FA5}">
                      <a16:colId xmlns:a16="http://schemas.microsoft.com/office/drawing/2014/main" val="52671974"/>
                    </a:ext>
                  </a:extLst>
                </a:gridCol>
                <a:gridCol w="1069848">
                  <a:extLst>
                    <a:ext uri="{9D8B030D-6E8A-4147-A177-3AD203B41FA5}">
                      <a16:colId xmlns:a16="http://schemas.microsoft.com/office/drawing/2014/main" val="1691190505"/>
                    </a:ext>
                  </a:extLst>
                </a:gridCol>
                <a:gridCol w="1069848">
                  <a:extLst>
                    <a:ext uri="{9D8B030D-6E8A-4147-A177-3AD203B41FA5}">
                      <a16:colId xmlns:a16="http://schemas.microsoft.com/office/drawing/2014/main" val="1604406361"/>
                    </a:ext>
                  </a:extLst>
                </a:gridCol>
                <a:gridCol w="1069848">
                  <a:extLst>
                    <a:ext uri="{9D8B030D-6E8A-4147-A177-3AD203B41FA5}">
                      <a16:colId xmlns:a16="http://schemas.microsoft.com/office/drawing/2014/main" val="1397730152"/>
                    </a:ext>
                  </a:extLst>
                </a:gridCol>
                <a:gridCol w="1069848">
                  <a:extLst>
                    <a:ext uri="{9D8B030D-6E8A-4147-A177-3AD203B41FA5}">
                      <a16:colId xmlns:a16="http://schemas.microsoft.com/office/drawing/2014/main" val="1458077177"/>
                    </a:ext>
                  </a:extLst>
                </a:gridCol>
                <a:gridCol w="1069848">
                  <a:extLst>
                    <a:ext uri="{9D8B030D-6E8A-4147-A177-3AD203B41FA5}">
                      <a16:colId xmlns:a16="http://schemas.microsoft.com/office/drawing/2014/main" val="16780846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098475790"/>
                  </a:ext>
                </a:extLst>
              </a:tr>
              <a:tr h="370840">
                <a:tc>
                  <a:txBody>
                    <a:bodyPr/>
                    <a:lstStyle/>
                    <a:p>
                      <a:r>
                        <a:rPr lang="en-US" sz="1000"/>
                        <a:t>Toyota Argentina</a:t>
                      </a:r>
                    </a:p>
                  </a:txBody>
                  <a:tcPr/>
                </a:tc>
                <a:tc>
                  <a:txBody>
                    <a:bodyPr/>
                    <a:lstStyle/>
                    <a:p>
                      <a:r>
                        <a:rPr lang="en-US" sz="1000"/>
                        <a:t>9988</a:t>
                      </a:r>
                    </a:p>
                  </a:txBody>
                  <a:tcPr/>
                </a:tc>
                <a:tc>
                  <a:txBody>
                    <a:bodyPr/>
                    <a:lstStyle/>
                    <a:p>
                      <a:r>
                        <a:rPr lang="en-US" sz="1000"/>
                        <a:t>n/a</a:t>
                      </a:r>
                    </a:p>
                  </a:txBody>
                  <a:tcPr/>
                </a:tc>
                <a:tc>
                  <a:txBody>
                    <a:bodyPr/>
                    <a:lstStyle/>
                    <a:p>
                      <a:r>
                        <a:rPr lang="en-US" sz="1000"/>
                        <a:t>4</a:t>
                      </a:r>
                    </a:p>
                  </a:txBody>
                  <a:tcPr/>
                </a:tc>
                <a:tc>
                  <a:txBody>
                    <a:bodyPr/>
                    <a:lstStyle/>
                    <a:p>
                      <a:r>
                        <a:rPr lang="en-US" sz="1000"/>
                        <a:t>296</a:t>
                      </a:r>
                    </a:p>
                  </a:txBody>
                  <a:tcPr/>
                </a:tc>
                <a:tc>
                  <a:txBody>
                    <a:bodyPr/>
                    <a:lstStyle/>
                    <a:p>
                      <a:r>
                        <a:rPr lang="en-US" sz="1000"/>
                        <a:t>3</a:t>
                      </a:r>
                    </a:p>
                  </a:txBody>
                  <a:tcPr/>
                </a:tc>
                <a:tc>
                  <a:txBody>
                    <a:bodyPr/>
                    <a:lstStyle/>
                    <a:p>
                      <a:r>
                        <a:rPr lang="en-US" sz="1000"/>
                        <a:t>n/a</a:t>
                      </a:r>
                    </a:p>
                  </a:txBody>
                  <a:tcPr/>
                </a:tc>
                <a:extLst>
                  <a:ext uri="{0D108BD9-81ED-4DB2-BD59-A6C34878D82A}">
                    <a16:rowId xmlns:a16="http://schemas.microsoft.com/office/drawing/2014/main" val="1205274872"/>
                  </a:ext>
                </a:extLst>
              </a:tr>
            </a:tbl>
          </a:graphicData>
        </a:graphic>
      </p:graphicFrame>
      <p:sp>
        <p:nvSpPr>
          <p:cNvPr id="4" name="Text Placeholder 3">
            <a:extLst>
              <a:ext uri="{FF2B5EF4-FFF2-40B4-BE49-F238E27FC236}">
                <a16:creationId xmlns:a16="http://schemas.microsoft.com/office/drawing/2014/main" id="{52B914CE-A02B-411A-8692-AECF2B20F46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159793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B4729-5836-4C13-94EA-10EE1180384E}"/>
              </a:ext>
            </a:extLst>
          </p:cNvPr>
          <p:cNvSpPr>
            <a:spLocks noGrp="1"/>
          </p:cNvSpPr>
          <p:nvPr>
            <p:ph type="title"/>
          </p:nvPr>
        </p:nvSpPr>
        <p:spPr/>
        <p:txBody>
          <a:bodyPr/>
          <a:lstStyle/>
          <a:p>
            <a:r>
              <a:rPr lang="en-US"/>
              <a:t>LinkedIn Key Metrics Radar</a:t>
            </a:r>
          </a:p>
        </p:txBody>
      </p:sp>
      <p:graphicFrame>
        <p:nvGraphicFramePr>
          <p:cNvPr id="6" name="Chart Placeholder 5">
            <a:extLst>
              <a:ext uri="{FF2B5EF4-FFF2-40B4-BE49-F238E27FC236}">
                <a16:creationId xmlns:a16="http://schemas.microsoft.com/office/drawing/2014/main" id="{EDCDE0A1-E1E4-477B-806F-140E45256593}"/>
              </a:ext>
            </a:extLst>
          </p:cNvPr>
          <p:cNvGraphicFramePr>
            <a:graphicFrameLocks noGrp="1"/>
          </p:cNvGraphicFramePr>
          <p:nvPr>
            <p:ph type="chart" sz="quarter" idx="13"/>
            <p:extLst>
              <p:ext uri="{D42A27DB-BD31-4B8C-83A1-F6EECF244321}">
                <p14:modId xmlns:p14="http://schemas.microsoft.com/office/powerpoint/2010/main" val="13306270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60467C-BC71-4C7C-89F4-1FAF8DB76C71}"/>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C3DB479D-D9EC-4F8B-88AA-97F43E7A52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6508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D6844-2D3B-40E2-96EC-076162AD1F01}"/>
              </a:ext>
            </a:extLst>
          </p:cNvPr>
          <p:cNvSpPr>
            <a:spLocks noGrp="1"/>
          </p:cNvSpPr>
          <p:nvPr>
            <p:ph type="title"/>
          </p:nvPr>
        </p:nvSpPr>
        <p:spPr/>
        <p:txBody>
          <a:bodyPr/>
          <a:lstStyle/>
          <a:p>
            <a:r>
              <a:rPr lang="en-US"/>
              <a:t>LinkedIn Followers Total</a:t>
            </a:r>
          </a:p>
        </p:txBody>
      </p:sp>
      <p:graphicFrame>
        <p:nvGraphicFramePr>
          <p:cNvPr id="6" name="Chart Placeholder 5">
            <a:extLst>
              <a:ext uri="{FF2B5EF4-FFF2-40B4-BE49-F238E27FC236}">
                <a16:creationId xmlns:a16="http://schemas.microsoft.com/office/drawing/2014/main" id="{D23DDDEF-C7AF-42E0-8A08-EC21F524FE43}"/>
              </a:ext>
            </a:extLst>
          </p:cNvPr>
          <p:cNvGraphicFramePr>
            <a:graphicFrameLocks noGrp="1"/>
          </p:cNvGraphicFramePr>
          <p:nvPr>
            <p:ph type="chart" sz="quarter" idx="13"/>
            <p:extLst>
              <p:ext uri="{D42A27DB-BD31-4B8C-83A1-F6EECF244321}">
                <p14:modId xmlns:p14="http://schemas.microsoft.com/office/powerpoint/2010/main" val="181807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AF3E41-8717-4675-BC91-928D277FE965}"/>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FD786E3-9F59-423C-93A0-CBAAA819F5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8287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2BB79-6D28-420B-8DC3-F3F0418B5A13}"/>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6313A6DC-8C67-4FEC-B77D-0AE16BA25E84}"/>
              </a:ext>
            </a:extLst>
          </p:cNvPr>
          <p:cNvGraphicFramePr>
            <a:graphicFrameLocks noGrp="1"/>
          </p:cNvGraphicFramePr>
          <p:nvPr>
            <p:ph type="chart" sz="quarter" idx="13"/>
            <p:extLst>
              <p:ext uri="{D42A27DB-BD31-4B8C-83A1-F6EECF244321}">
                <p14:modId xmlns:p14="http://schemas.microsoft.com/office/powerpoint/2010/main" val="873625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1B53D5-4C1F-4BD0-BAB7-3D56C9631258}"/>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AFB6AAE-1E26-4DDD-99C0-C8A533E129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2435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C173E-A6AA-4094-A3EC-F643DB42323B}"/>
              </a:ext>
            </a:extLst>
          </p:cNvPr>
          <p:cNvSpPr>
            <a:spLocks noGrp="1"/>
          </p:cNvSpPr>
          <p:nvPr>
            <p:ph type="title"/>
          </p:nvPr>
        </p:nvSpPr>
        <p:spPr/>
        <p:txBody>
          <a:bodyPr/>
          <a:lstStyle/>
          <a:p>
            <a:r>
              <a:rPr lang="en-US"/>
              <a:t>LinkedIn Updates</a:t>
            </a:r>
          </a:p>
        </p:txBody>
      </p:sp>
      <p:graphicFrame>
        <p:nvGraphicFramePr>
          <p:cNvPr id="6" name="Chart Placeholder 5">
            <a:extLst>
              <a:ext uri="{FF2B5EF4-FFF2-40B4-BE49-F238E27FC236}">
                <a16:creationId xmlns:a16="http://schemas.microsoft.com/office/drawing/2014/main" id="{10646CDD-0EB3-4250-89E5-5A2A7EAFFF09}"/>
              </a:ext>
            </a:extLst>
          </p:cNvPr>
          <p:cNvGraphicFramePr>
            <a:graphicFrameLocks noGrp="1"/>
          </p:cNvGraphicFramePr>
          <p:nvPr>
            <p:ph type="chart" sz="quarter" idx="13"/>
            <p:extLst>
              <p:ext uri="{D42A27DB-BD31-4B8C-83A1-F6EECF244321}">
                <p14:modId xmlns:p14="http://schemas.microsoft.com/office/powerpoint/2010/main" val="1278790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AF8DDC-BF9C-4916-B420-890BBEAE325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1C2A370A-1073-4AB9-ACB8-2034C3B699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9065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C0555-CD79-43F3-8F25-B19793FD2E19}"/>
              </a:ext>
            </a:extLst>
          </p:cNvPr>
          <p:cNvSpPr>
            <a:spLocks noGrp="1"/>
          </p:cNvSpPr>
          <p:nvPr>
            <p:ph type="title"/>
          </p:nvPr>
        </p:nvSpPr>
        <p:spPr/>
        <p:txBody>
          <a:bodyPr/>
          <a:lstStyle/>
          <a:p>
            <a:r>
              <a:rPr lang="en-US"/>
              <a:t>LinkedIn Interaction Rate</a:t>
            </a:r>
          </a:p>
        </p:txBody>
      </p:sp>
      <p:graphicFrame>
        <p:nvGraphicFramePr>
          <p:cNvPr id="6" name="Chart Placeholder 5">
            <a:extLst>
              <a:ext uri="{FF2B5EF4-FFF2-40B4-BE49-F238E27FC236}">
                <a16:creationId xmlns:a16="http://schemas.microsoft.com/office/drawing/2014/main" id="{D4190693-66F3-4967-A4C4-3374101AC05B}"/>
              </a:ext>
            </a:extLst>
          </p:cNvPr>
          <p:cNvGraphicFramePr>
            <a:graphicFrameLocks noGrp="1"/>
          </p:cNvGraphicFramePr>
          <p:nvPr>
            <p:ph type="chart" sz="quarter" idx="13"/>
            <p:extLst>
              <p:ext uri="{D42A27DB-BD31-4B8C-83A1-F6EECF244321}">
                <p14:modId xmlns:p14="http://schemas.microsoft.com/office/powerpoint/2010/main" val="1931501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42E401-C392-4282-8657-59EA17E03F6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3043EFF8-411E-4ECA-A125-A46924D532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0549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A0683-F799-478B-85EE-FA9107B5059E}"/>
              </a:ext>
            </a:extLst>
          </p:cNvPr>
          <p:cNvSpPr>
            <a:spLocks noGrp="1"/>
          </p:cNvSpPr>
          <p:nvPr>
            <p:ph type="title"/>
          </p:nvPr>
        </p:nvSpPr>
        <p:spPr/>
        <p:txBody>
          <a:bodyPr/>
          <a:lstStyle/>
          <a:p>
            <a:r>
              <a:rPr lang="en-US"/>
              <a:t>LinkedIn Interactions Distribution</a:t>
            </a:r>
          </a:p>
        </p:txBody>
      </p:sp>
      <p:graphicFrame>
        <p:nvGraphicFramePr>
          <p:cNvPr id="6" name="Chart Placeholder 5">
            <a:extLst>
              <a:ext uri="{FF2B5EF4-FFF2-40B4-BE49-F238E27FC236}">
                <a16:creationId xmlns:a16="http://schemas.microsoft.com/office/drawing/2014/main" id="{D34EF119-057E-4DD1-B888-5CB78D9E9DBE}"/>
              </a:ext>
            </a:extLst>
          </p:cNvPr>
          <p:cNvGraphicFramePr>
            <a:graphicFrameLocks noGrp="1"/>
          </p:cNvGraphicFramePr>
          <p:nvPr>
            <p:ph type="chart" sz="quarter" idx="13"/>
            <p:extLst>
              <p:ext uri="{D42A27DB-BD31-4B8C-83A1-F6EECF244321}">
                <p14:modId xmlns:p14="http://schemas.microsoft.com/office/powerpoint/2010/main" val="1860713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3393A2-ABC9-4335-967D-64B80ADB40F6}"/>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C3E9FF1-5974-43BC-A1D7-271F8D943F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8192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4FBA1-F079-46AC-AB1D-F50839E65ED7}"/>
              </a:ext>
            </a:extLst>
          </p:cNvPr>
          <p:cNvSpPr>
            <a:spLocks noGrp="1"/>
          </p:cNvSpPr>
          <p:nvPr>
            <p:ph type="title"/>
          </p:nvPr>
        </p:nvSpPr>
        <p:spPr/>
        <p:txBody>
          <a:bodyPr/>
          <a:lstStyle/>
          <a:p>
            <a:r>
              <a:rPr lang="en-US"/>
              <a:t>LinkedIn Interaction Rate</a:t>
            </a:r>
          </a:p>
        </p:txBody>
      </p:sp>
      <p:graphicFrame>
        <p:nvGraphicFramePr>
          <p:cNvPr id="6" name="Chart Placeholder 5">
            <a:extLst>
              <a:ext uri="{FF2B5EF4-FFF2-40B4-BE49-F238E27FC236}">
                <a16:creationId xmlns:a16="http://schemas.microsoft.com/office/drawing/2014/main" id="{D8AA7212-81C7-450B-8C2D-26A01530BB66}"/>
              </a:ext>
            </a:extLst>
          </p:cNvPr>
          <p:cNvGraphicFramePr>
            <a:graphicFrameLocks noGrp="1"/>
          </p:cNvGraphicFramePr>
          <p:nvPr>
            <p:ph type="chart" sz="quarter" idx="13"/>
            <p:extLst>
              <p:ext uri="{D42A27DB-BD31-4B8C-83A1-F6EECF244321}">
                <p14:modId xmlns:p14="http://schemas.microsoft.com/office/powerpoint/2010/main" val="1757715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2202A1-EBD4-4262-899E-F8A0653DAB6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5B482F4-4FFC-4515-8D13-49767A356C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3447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AD830-AE76-4763-AD0B-E7247B44CB03}"/>
              </a:ext>
            </a:extLst>
          </p:cNvPr>
          <p:cNvSpPr>
            <a:spLocks noGrp="1"/>
          </p:cNvSpPr>
          <p:nvPr>
            <p:ph type="title"/>
          </p:nvPr>
        </p:nvSpPr>
        <p:spPr/>
        <p:txBody>
          <a:bodyPr/>
          <a:lstStyle/>
          <a:p>
            <a:r>
              <a:rPr lang="en-US"/>
              <a:t>LinkedIn Interaction Rate By Update Type</a:t>
            </a:r>
          </a:p>
        </p:txBody>
      </p:sp>
      <p:graphicFrame>
        <p:nvGraphicFramePr>
          <p:cNvPr id="6" name="Chart Placeholder 5">
            <a:extLst>
              <a:ext uri="{FF2B5EF4-FFF2-40B4-BE49-F238E27FC236}">
                <a16:creationId xmlns:a16="http://schemas.microsoft.com/office/drawing/2014/main" id="{11454440-26F2-41CE-B29F-493B7F39B26E}"/>
              </a:ext>
            </a:extLst>
          </p:cNvPr>
          <p:cNvGraphicFramePr>
            <a:graphicFrameLocks noGrp="1"/>
          </p:cNvGraphicFramePr>
          <p:nvPr>
            <p:ph type="chart" sz="quarter" idx="13"/>
            <p:extLst>
              <p:ext uri="{D42A27DB-BD31-4B8C-83A1-F6EECF244321}">
                <p14:modId xmlns:p14="http://schemas.microsoft.com/office/powerpoint/2010/main" val="1631246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C9BA18-7DE5-43C8-A99E-B884BC9BEEC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C5BA203E-7C42-47A7-8BFE-396EE30DAF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3594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7EBD2-C3A3-419D-97C2-624C06ACC881}"/>
              </a:ext>
            </a:extLst>
          </p:cNvPr>
          <p:cNvSpPr>
            <a:spLocks noGrp="1"/>
          </p:cNvSpPr>
          <p:nvPr>
            <p:ph type="title"/>
          </p:nvPr>
        </p:nvSpPr>
        <p:spPr/>
        <p:txBody>
          <a:bodyPr/>
          <a:lstStyle/>
          <a:p>
            <a:r>
              <a:rPr lang="en-US"/>
              <a:t>LinkedIn Interaction Rate By Hour</a:t>
            </a:r>
          </a:p>
        </p:txBody>
      </p:sp>
      <p:graphicFrame>
        <p:nvGraphicFramePr>
          <p:cNvPr id="6" name="Chart Placeholder 5">
            <a:extLst>
              <a:ext uri="{FF2B5EF4-FFF2-40B4-BE49-F238E27FC236}">
                <a16:creationId xmlns:a16="http://schemas.microsoft.com/office/drawing/2014/main" id="{F6498377-015B-441A-AB22-9FA709CC710F}"/>
              </a:ext>
            </a:extLst>
          </p:cNvPr>
          <p:cNvGraphicFramePr>
            <a:graphicFrameLocks noGrp="1"/>
          </p:cNvGraphicFramePr>
          <p:nvPr>
            <p:ph type="chart" sz="quarter" idx="13"/>
            <p:extLst>
              <p:ext uri="{D42A27DB-BD31-4B8C-83A1-F6EECF244321}">
                <p14:modId xmlns:p14="http://schemas.microsoft.com/office/powerpoint/2010/main" val="2999652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3E045C-EA09-4B6F-A4CA-2A4E1DFFFBA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E0AB1273-7B49-4540-9532-FC6E39F9A0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6460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BAF4B-7DF7-46FF-8DFC-CD1E54180ABD}"/>
              </a:ext>
            </a:extLst>
          </p:cNvPr>
          <p:cNvSpPr>
            <a:spLocks noGrp="1"/>
          </p:cNvSpPr>
          <p:nvPr>
            <p:ph type="title"/>
          </p:nvPr>
        </p:nvSpPr>
        <p:spPr/>
        <p:txBody>
          <a:bodyPr/>
          <a:lstStyle/>
          <a:p>
            <a:r>
              <a:rPr lang="en-US"/>
              <a:t>LinkedIn Interaction Rate By Weekday</a:t>
            </a:r>
          </a:p>
        </p:txBody>
      </p:sp>
      <p:graphicFrame>
        <p:nvGraphicFramePr>
          <p:cNvPr id="6" name="Chart Placeholder 5">
            <a:extLst>
              <a:ext uri="{FF2B5EF4-FFF2-40B4-BE49-F238E27FC236}">
                <a16:creationId xmlns:a16="http://schemas.microsoft.com/office/drawing/2014/main" id="{CFF42FE3-4315-451A-B035-76AD4F487F75}"/>
              </a:ext>
            </a:extLst>
          </p:cNvPr>
          <p:cNvGraphicFramePr>
            <a:graphicFrameLocks noGrp="1"/>
          </p:cNvGraphicFramePr>
          <p:nvPr>
            <p:ph type="chart" sz="quarter" idx="13"/>
            <p:extLst>
              <p:ext uri="{D42A27DB-BD31-4B8C-83A1-F6EECF244321}">
                <p14:modId xmlns:p14="http://schemas.microsoft.com/office/powerpoint/2010/main" val="1166043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D788AF-A28A-47EF-9F5F-5D7E87F4402A}"/>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CC547AD2-019E-4C4C-B900-8C08479FB6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547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DB695-2FB7-4561-ABB9-5ABCAA671E57}"/>
              </a:ext>
            </a:extLst>
          </p:cNvPr>
          <p:cNvSpPr>
            <a:spLocks noGrp="1"/>
          </p:cNvSpPr>
          <p:nvPr>
            <p:ph type="title"/>
          </p:nvPr>
        </p:nvSpPr>
        <p:spPr/>
        <p:txBody>
          <a:bodyPr/>
          <a:lstStyle/>
          <a:p>
            <a:r>
              <a:rPr lang="en-US"/>
              <a:t>LinkedIn Average Likes Per Update</a:t>
            </a:r>
          </a:p>
        </p:txBody>
      </p:sp>
      <p:graphicFrame>
        <p:nvGraphicFramePr>
          <p:cNvPr id="6" name="Chart Placeholder 5">
            <a:extLst>
              <a:ext uri="{FF2B5EF4-FFF2-40B4-BE49-F238E27FC236}">
                <a16:creationId xmlns:a16="http://schemas.microsoft.com/office/drawing/2014/main" id="{3456E04E-0104-4B1B-91AE-A110D8C77027}"/>
              </a:ext>
            </a:extLst>
          </p:cNvPr>
          <p:cNvGraphicFramePr>
            <a:graphicFrameLocks noGrp="1"/>
          </p:cNvGraphicFramePr>
          <p:nvPr>
            <p:ph type="chart" sz="quarter" idx="13"/>
            <p:extLst>
              <p:ext uri="{D42A27DB-BD31-4B8C-83A1-F6EECF244321}">
                <p14:modId xmlns:p14="http://schemas.microsoft.com/office/powerpoint/2010/main" val="1090309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2B1A49-9A8E-4A1E-A413-A0570779CEB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9D0F3C06-B8D3-4852-B3CB-80C678DF39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3549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B2A53-8E39-4B95-8BE4-54D9339790CC}"/>
              </a:ext>
            </a:extLst>
          </p:cNvPr>
          <p:cNvSpPr>
            <a:spLocks noGrp="1"/>
          </p:cNvSpPr>
          <p:nvPr>
            <p:ph type="title"/>
          </p:nvPr>
        </p:nvSpPr>
        <p:spPr/>
        <p:txBody>
          <a:bodyPr/>
          <a:lstStyle/>
          <a:p>
            <a:r>
              <a:rPr lang="en-US"/>
              <a:t>LinkedIn Average Comments Per Update</a:t>
            </a:r>
          </a:p>
        </p:txBody>
      </p:sp>
      <p:graphicFrame>
        <p:nvGraphicFramePr>
          <p:cNvPr id="6" name="Chart Placeholder 5">
            <a:extLst>
              <a:ext uri="{FF2B5EF4-FFF2-40B4-BE49-F238E27FC236}">
                <a16:creationId xmlns:a16="http://schemas.microsoft.com/office/drawing/2014/main" id="{74CF871E-4536-4EBF-B8F6-A968F24C775B}"/>
              </a:ext>
            </a:extLst>
          </p:cNvPr>
          <p:cNvGraphicFramePr>
            <a:graphicFrameLocks noGrp="1"/>
          </p:cNvGraphicFramePr>
          <p:nvPr>
            <p:ph type="chart" sz="quarter" idx="13"/>
            <p:extLst>
              <p:ext uri="{D42A27DB-BD31-4B8C-83A1-F6EECF244321}">
                <p14:modId xmlns:p14="http://schemas.microsoft.com/office/powerpoint/2010/main" val="40486383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805A4C-BB66-46BA-9A23-881E39623424}"/>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39733C6-8A97-4195-A1EE-A108D7EE06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0995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87533-9CF1-4A97-9E29-64E8AE1D77D2}"/>
              </a:ext>
            </a:extLst>
          </p:cNvPr>
          <p:cNvSpPr>
            <a:spLocks noGrp="1"/>
          </p:cNvSpPr>
          <p:nvPr>
            <p:ph type="title"/>
          </p:nvPr>
        </p:nvSpPr>
        <p:spPr/>
        <p:txBody>
          <a:bodyPr/>
          <a:lstStyle/>
          <a:p>
            <a:r>
              <a:rPr lang="en-US"/>
              <a:t>LinkedIn Average Interactions Per Update</a:t>
            </a:r>
          </a:p>
        </p:txBody>
      </p:sp>
      <p:graphicFrame>
        <p:nvGraphicFramePr>
          <p:cNvPr id="6" name="Chart Placeholder 5">
            <a:extLst>
              <a:ext uri="{FF2B5EF4-FFF2-40B4-BE49-F238E27FC236}">
                <a16:creationId xmlns:a16="http://schemas.microsoft.com/office/drawing/2014/main" id="{272431B5-529E-4334-AC7E-B43AB27B02B0}"/>
              </a:ext>
            </a:extLst>
          </p:cNvPr>
          <p:cNvGraphicFramePr>
            <a:graphicFrameLocks noGrp="1"/>
          </p:cNvGraphicFramePr>
          <p:nvPr>
            <p:ph type="chart" sz="quarter" idx="13"/>
            <p:extLst>
              <p:ext uri="{D42A27DB-BD31-4B8C-83A1-F6EECF244321}">
                <p14:modId xmlns:p14="http://schemas.microsoft.com/office/powerpoint/2010/main" val="914793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081AC6-AB51-4DAF-9D82-59E1D1F6984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915A5B66-3578-49FB-B146-8E6BF44820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8772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ECFC4-5F73-44B0-90AE-C16CEAD1C851}"/>
              </a:ext>
            </a:extLst>
          </p:cNvPr>
          <p:cNvSpPr>
            <a:spLocks noGrp="1"/>
          </p:cNvSpPr>
          <p:nvPr>
            <p:ph type="title"/>
          </p:nvPr>
        </p:nvSpPr>
        <p:spPr/>
        <p:txBody>
          <a:bodyPr/>
          <a:lstStyle/>
          <a:p>
            <a:r>
              <a:rPr lang="en-US"/>
              <a:t>LinkedIn Updates Type Distribution</a:t>
            </a:r>
          </a:p>
        </p:txBody>
      </p:sp>
      <p:graphicFrame>
        <p:nvGraphicFramePr>
          <p:cNvPr id="6" name="Chart Placeholder 5">
            <a:extLst>
              <a:ext uri="{FF2B5EF4-FFF2-40B4-BE49-F238E27FC236}">
                <a16:creationId xmlns:a16="http://schemas.microsoft.com/office/drawing/2014/main" id="{AB071799-10A1-418A-976F-EC92BF828B3F}"/>
              </a:ext>
            </a:extLst>
          </p:cNvPr>
          <p:cNvGraphicFramePr>
            <a:graphicFrameLocks noGrp="1"/>
          </p:cNvGraphicFramePr>
          <p:nvPr>
            <p:ph type="chart" sz="quarter" idx="13"/>
            <p:extLst>
              <p:ext uri="{D42A27DB-BD31-4B8C-83A1-F6EECF244321}">
                <p14:modId xmlns:p14="http://schemas.microsoft.com/office/powerpoint/2010/main" val="1225559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6D0F78-967D-4795-A7D8-C4679A162E2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F63A5A18-A342-4B33-A282-25F7352329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3956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FFED3-DA02-4F27-A9AC-C5E692203EEF}"/>
              </a:ext>
            </a:extLst>
          </p:cNvPr>
          <p:cNvSpPr>
            <a:spLocks noGrp="1"/>
          </p:cNvSpPr>
          <p:nvPr>
            <p:ph type="title"/>
          </p:nvPr>
        </p:nvSpPr>
        <p:spPr/>
        <p:txBody>
          <a:bodyPr/>
          <a:lstStyle/>
          <a:p>
            <a:r>
              <a:rPr lang="en-US"/>
              <a:t>LinkedIn Updates By Weekday</a:t>
            </a:r>
          </a:p>
        </p:txBody>
      </p:sp>
      <p:graphicFrame>
        <p:nvGraphicFramePr>
          <p:cNvPr id="6" name="Chart Placeholder 5">
            <a:extLst>
              <a:ext uri="{FF2B5EF4-FFF2-40B4-BE49-F238E27FC236}">
                <a16:creationId xmlns:a16="http://schemas.microsoft.com/office/drawing/2014/main" id="{A6B8CCDD-1711-46A8-AF52-4BDF36A6C5B7}"/>
              </a:ext>
            </a:extLst>
          </p:cNvPr>
          <p:cNvGraphicFramePr>
            <a:graphicFrameLocks noGrp="1"/>
          </p:cNvGraphicFramePr>
          <p:nvPr>
            <p:ph type="chart" sz="quarter" idx="13"/>
            <p:extLst>
              <p:ext uri="{D42A27DB-BD31-4B8C-83A1-F6EECF244321}">
                <p14:modId xmlns:p14="http://schemas.microsoft.com/office/powerpoint/2010/main" val="3888752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2FF779-9552-4C31-91CB-10413F6C7118}"/>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158C6E7-6A05-4F34-B959-7A2F5DC29D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8065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77E2E-14D3-48C6-A680-D1230D5644E5}"/>
              </a:ext>
            </a:extLst>
          </p:cNvPr>
          <p:cNvSpPr>
            <a:spLocks noGrp="1"/>
          </p:cNvSpPr>
          <p:nvPr>
            <p:ph type="title"/>
          </p:nvPr>
        </p:nvSpPr>
        <p:spPr/>
        <p:txBody>
          <a:bodyPr/>
          <a:lstStyle/>
          <a:p>
            <a:r>
              <a:rPr lang="en-US"/>
              <a:t>LinkedIn Followers Change Per Weekday</a:t>
            </a:r>
          </a:p>
        </p:txBody>
      </p:sp>
      <p:graphicFrame>
        <p:nvGraphicFramePr>
          <p:cNvPr id="6" name="Chart Placeholder 5">
            <a:extLst>
              <a:ext uri="{FF2B5EF4-FFF2-40B4-BE49-F238E27FC236}">
                <a16:creationId xmlns:a16="http://schemas.microsoft.com/office/drawing/2014/main" id="{57ADC9E6-328F-444C-A016-C40845367DF6}"/>
              </a:ext>
            </a:extLst>
          </p:cNvPr>
          <p:cNvGraphicFramePr>
            <a:graphicFrameLocks noGrp="1"/>
          </p:cNvGraphicFramePr>
          <p:nvPr>
            <p:ph type="chart" sz="quarter" idx="13"/>
            <p:extLst>
              <p:ext uri="{D42A27DB-BD31-4B8C-83A1-F6EECF244321}">
                <p14:modId xmlns:p14="http://schemas.microsoft.com/office/powerpoint/2010/main" val="1693540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3E671A-CCEC-4213-BABB-EA0A3DAAE1B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EC60DDD3-43A3-41DD-872A-8EDDA6E46F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7183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1EE8D-552B-4392-BDF4-ED513BEB3192}"/>
              </a:ext>
            </a:extLst>
          </p:cNvPr>
          <p:cNvSpPr>
            <a:spLocks noGrp="1"/>
          </p:cNvSpPr>
          <p:nvPr>
            <p:ph type="title"/>
          </p:nvPr>
        </p:nvSpPr>
        <p:spPr/>
        <p:txBody>
          <a:bodyPr/>
          <a:lstStyle/>
          <a:p>
            <a:r>
              <a:rPr lang="en-US"/>
              <a:t>LinkedIn Updates By Hour</a:t>
            </a:r>
          </a:p>
        </p:txBody>
      </p:sp>
      <p:graphicFrame>
        <p:nvGraphicFramePr>
          <p:cNvPr id="6" name="Chart Placeholder 5">
            <a:extLst>
              <a:ext uri="{FF2B5EF4-FFF2-40B4-BE49-F238E27FC236}">
                <a16:creationId xmlns:a16="http://schemas.microsoft.com/office/drawing/2014/main" id="{106C2A2E-CC07-4156-8B02-AC380F51CB36}"/>
              </a:ext>
            </a:extLst>
          </p:cNvPr>
          <p:cNvGraphicFramePr>
            <a:graphicFrameLocks noGrp="1"/>
          </p:cNvGraphicFramePr>
          <p:nvPr>
            <p:ph type="chart" sz="quarter" idx="13"/>
            <p:extLst>
              <p:ext uri="{D42A27DB-BD31-4B8C-83A1-F6EECF244321}">
                <p14:modId xmlns:p14="http://schemas.microsoft.com/office/powerpoint/2010/main" val="835885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D0C985-042A-4702-B5D0-57E9BDC95D90}"/>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F3F97CF-1A98-4D3C-A8C0-C7F11C8B3D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0212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3E1E2-FE46-45B4-9B2F-A69486534734}"/>
              </a:ext>
            </a:extLst>
          </p:cNvPr>
          <p:cNvSpPr>
            <a:spLocks noGrp="1"/>
          </p:cNvSpPr>
          <p:nvPr>
            <p:ph type="title"/>
          </p:nvPr>
        </p:nvSpPr>
        <p:spPr/>
        <p:txBody>
          <a:bodyPr/>
          <a:lstStyle/>
          <a:p>
            <a:r>
              <a:rPr lang="en-US"/>
              <a:t>LinkedIn Updates Table - 1 of 4</a:t>
            </a:r>
          </a:p>
        </p:txBody>
      </p:sp>
      <p:graphicFrame>
        <p:nvGraphicFramePr>
          <p:cNvPr id="5" name="Table Placeholder 4">
            <a:extLst>
              <a:ext uri="{FF2B5EF4-FFF2-40B4-BE49-F238E27FC236}">
                <a16:creationId xmlns:a16="http://schemas.microsoft.com/office/drawing/2014/main" id="{B2944538-4D19-4554-8284-F7C70BC0297C}"/>
              </a:ext>
            </a:extLst>
          </p:cNvPr>
          <p:cNvGraphicFramePr>
            <a:graphicFrameLocks noGrp="1"/>
          </p:cNvGraphicFramePr>
          <p:nvPr>
            <p:ph type="tbl" sz="quarter" idx="13"/>
            <p:extLst>
              <p:ext uri="{D42A27DB-BD31-4B8C-83A1-F6EECF244321}">
                <p14:modId xmlns:p14="http://schemas.microsoft.com/office/powerpoint/2010/main" val="3023019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08579888"/>
                    </a:ext>
                  </a:extLst>
                </a:gridCol>
                <a:gridCol w="987552">
                  <a:extLst>
                    <a:ext uri="{9D8B030D-6E8A-4147-A177-3AD203B41FA5}">
                      <a16:colId xmlns:a16="http://schemas.microsoft.com/office/drawing/2014/main" val="2696226313"/>
                    </a:ext>
                  </a:extLst>
                </a:gridCol>
                <a:gridCol w="987552">
                  <a:extLst>
                    <a:ext uri="{9D8B030D-6E8A-4147-A177-3AD203B41FA5}">
                      <a16:colId xmlns:a16="http://schemas.microsoft.com/office/drawing/2014/main" val="2492979870"/>
                    </a:ext>
                  </a:extLst>
                </a:gridCol>
                <a:gridCol w="987552">
                  <a:extLst>
                    <a:ext uri="{9D8B030D-6E8A-4147-A177-3AD203B41FA5}">
                      <a16:colId xmlns:a16="http://schemas.microsoft.com/office/drawing/2014/main" val="152525256"/>
                    </a:ext>
                  </a:extLst>
                </a:gridCol>
                <a:gridCol w="987552">
                  <a:extLst>
                    <a:ext uri="{9D8B030D-6E8A-4147-A177-3AD203B41FA5}">
                      <a16:colId xmlns:a16="http://schemas.microsoft.com/office/drawing/2014/main" val="1843557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5434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Toyota Argentina - 2017-12-13 17:53:45</a:t>
                      </a:r>
                      <a:r>
                        <a:rPr kumimoji="0" lang="es-ES" sz="1000" b="0" i="0" u="none" strike="noStrike" kern="1200" cap="none" spc="0" normalizeH="0" baseline="0" noProof="0">
                          <a:ln>
                            <a:noFill/>
                          </a:ln>
                          <a:solidFill>
                            <a:prstClr val="black"/>
                          </a:solidFill>
                          <a:effectLst/>
                          <a:uLnTx/>
                          <a:uFillTx/>
                          <a:latin typeface="+mn-lt"/>
                          <a:ea typeface="+mn-ea"/>
                          <a:cs typeface="+mn-cs"/>
                        </a:rPr>
                        <a:t>
Presentamos una nueva edición de nuestro Reporte de Sustentabilidad, con los resultados de gestión económica, social y ambiental para el período fiscal 2016-2017. 
Durante la presentación del reporte, se donó una Hilux a la Asociación Aves Argentinas para el proyecto de conservación del Macá Tobiano, un ave autóctono de nuestro país que se encuentra en peligro de extinción, y solo habita en la Patagonia argentina. 
Además, en el marco del Desafío Ambiental 2050, desarrollamos en el Centro de Visitas de la planta de Zárate un proyecto de energía renovable con paneles solares y se disminuyó el consumo de energía y las emisiones de CO2 a través de planes de acción de mejoras, simplificación, cambios de tecnología y aprovechamiento de recursos.
Conocé más de nuestro Reporte de Sustentabilidad ingresando aquí:  https://lnkd.in/dG4Kvpk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19147906"/>
                  </a:ext>
                </a:extLst>
              </a:tr>
            </a:tbl>
          </a:graphicData>
        </a:graphic>
      </p:graphicFrame>
      <p:sp>
        <p:nvSpPr>
          <p:cNvPr id="4" name="Text Placeholder 3">
            <a:extLst>
              <a:ext uri="{FF2B5EF4-FFF2-40B4-BE49-F238E27FC236}">
                <a16:creationId xmlns:a16="http://schemas.microsoft.com/office/drawing/2014/main" id="{F927182D-8B60-4686-806F-BB1EB35925C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6151083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FD483-9875-41C9-9859-F904D584E87E}"/>
              </a:ext>
            </a:extLst>
          </p:cNvPr>
          <p:cNvSpPr>
            <a:spLocks noGrp="1"/>
          </p:cNvSpPr>
          <p:nvPr>
            <p:ph type="title"/>
          </p:nvPr>
        </p:nvSpPr>
        <p:spPr/>
        <p:txBody>
          <a:bodyPr/>
          <a:lstStyle/>
          <a:p>
            <a:r>
              <a:rPr lang="en-US"/>
              <a:t>LinkedIn Updates Table - 2 of 4</a:t>
            </a:r>
          </a:p>
        </p:txBody>
      </p:sp>
      <p:graphicFrame>
        <p:nvGraphicFramePr>
          <p:cNvPr id="5" name="Table Placeholder 4">
            <a:extLst>
              <a:ext uri="{FF2B5EF4-FFF2-40B4-BE49-F238E27FC236}">
                <a16:creationId xmlns:a16="http://schemas.microsoft.com/office/drawing/2014/main" id="{50934BC6-7DC0-4A35-A372-75E818F96588}"/>
              </a:ext>
            </a:extLst>
          </p:cNvPr>
          <p:cNvGraphicFramePr>
            <a:graphicFrameLocks noGrp="1"/>
          </p:cNvGraphicFramePr>
          <p:nvPr>
            <p:ph type="tbl" sz="quarter" idx="13"/>
            <p:extLst>
              <p:ext uri="{D42A27DB-BD31-4B8C-83A1-F6EECF244321}">
                <p14:modId xmlns:p14="http://schemas.microsoft.com/office/powerpoint/2010/main" val="1017599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01475283"/>
                    </a:ext>
                  </a:extLst>
                </a:gridCol>
                <a:gridCol w="987552">
                  <a:extLst>
                    <a:ext uri="{9D8B030D-6E8A-4147-A177-3AD203B41FA5}">
                      <a16:colId xmlns:a16="http://schemas.microsoft.com/office/drawing/2014/main" val="2084206853"/>
                    </a:ext>
                  </a:extLst>
                </a:gridCol>
                <a:gridCol w="987552">
                  <a:extLst>
                    <a:ext uri="{9D8B030D-6E8A-4147-A177-3AD203B41FA5}">
                      <a16:colId xmlns:a16="http://schemas.microsoft.com/office/drawing/2014/main" val="3609291023"/>
                    </a:ext>
                  </a:extLst>
                </a:gridCol>
                <a:gridCol w="987552">
                  <a:extLst>
                    <a:ext uri="{9D8B030D-6E8A-4147-A177-3AD203B41FA5}">
                      <a16:colId xmlns:a16="http://schemas.microsoft.com/office/drawing/2014/main" val="2387092641"/>
                    </a:ext>
                  </a:extLst>
                </a:gridCol>
                <a:gridCol w="987552">
                  <a:extLst>
                    <a:ext uri="{9D8B030D-6E8A-4147-A177-3AD203B41FA5}">
                      <a16:colId xmlns:a16="http://schemas.microsoft.com/office/drawing/2014/main" val="487464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2983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Toyota Argentina - 2017-12-22 13:12:53</a:t>
                      </a:r>
                      <a:r>
                        <a:rPr kumimoji="0" lang="es-ES" sz="1000" b="0" i="0" u="none" strike="noStrike" kern="1200" cap="none" spc="0" normalizeH="0" baseline="0" noProof="0">
                          <a:ln>
                            <a:noFill/>
                          </a:ln>
                          <a:solidFill>
                            <a:prstClr val="black"/>
                          </a:solidFill>
                          <a:effectLst/>
                          <a:uLnTx/>
                          <a:uFillTx/>
                          <a:latin typeface="+mn-lt"/>
                          <a:ea typeface="+mn-ea"/>
                          <a:cs typeface="+mn-cs"/>
                        </a:rPr>
                        <a:t>
Toyota apunta a vender más de 5,5 millones de vehículos electrificados por año en 2030. Además, 1 millón será cero emisiones y todo el line-up de Toyota y Lexus tendrá al menos una versión electrificada.
Toyota Motor Corporation (Toyota) anunció esta semana sus planes de masificación de vehículos electrificados para la década 2020-2030. La estrategia se centra en una aceleración significativa en el desarrollo y lanzamiento de vehículos eléctricos híbridos (HEV), vehículos eléctricos híbridos enchufables (PHEV), vehículos eléctricos de batería (BEV) y vehículos eléctricos de celda de combustible (FCEV).
Conocé más ingresando aquí: https://lnkd.in/dUNsSWU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47315037"/>
                  </a:ext>
                </a:extLst>
              </a:tr>
            </a:tbl>
          </a:graphicData>
        </a:graphic>
      </p:graphicFrame>
      <p:sp>
        <p:nvSpPr>
          <p:cNvPr id="4" name="Text Placeholder 3">
            <a:extLst>
              <a:ext uri="{FF2B5EF4-FFF2-40B4-BE49-F238E27FC236}">
                <a16:creationId xmlns:a16="http://schemas.microsoft.com/office/drawing/2014/main" id="{CB531783-F7DB-4F34-A35C-19646D6ACFA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94414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5FBB6-AAF0-48CE-80C2-C69068CAE3AE}"/>
              </a:ext>
            </a:extLst>
          </p:cNvPr>
          <p:cNvSpPr>
            <a:spLocks noGrp="1"/>
          </p:cNvSpPr>
          <p:nvPr>
            <p:ph type="title"/>
          </p:nvPr>
        </p:nvSpPr>
        <p:spPr/>
        <p:txBody>
          <a:bodyPr/>
          <a:lstStyle/>
          <a:p>
            <a:r>
              <a:rPr lang="en-US"/>
              <a:t>LinkedIn Updates Table - 3 of 4</a:t>
            </a:r>
          </a:p>
        </p:txBody>
      </p:sp>
      <p:graphicFrame>
        <p:nvGraphicFramePr>
          <p:cNvPr id="5" name="Table Placeholder 4">
            <a:extLst>
              <a:ext uri="{FF2B5EF4-FFF2-40B4-BE49-F238E27FC236}">
                <a16:creationId xmlns:a16="http://schemas.microsoft.com/office/drawing/2014/main" id="{94FA728A-52A0-4E65-9DAA-6E7FB9378C71}"/>
              </a:ext>
            </a:extLst>
          </p:cNvPr>
          <p:cNvGraphicFramePr>
            <a:graphicFrameLocks noGrp="1"/>
          </p:cNvGraphicFramePr>
          <p:nvPr>
            <p:ph type="tbl" sz="quarter" idx="13"/>
            <p:extLst>
              <p:ext uri="{D42A27DB-BD31-4B8C-83A1-F6EECF244321}">
                <p14:modId xmlns:p14="http://schemas.microsoft.com/office/powerpoint/2010/main" val="387280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98733278"/>
                    </a:ext>
                  </a:extLst>
                </a:gridCol>
                <a:gridCol w="987552">
                  <a:extLst>
                    <a:ext uri="{9D8B030D-6E8A-4147-A177-3AD203B41FA5}">
                      <a16:colId xmlns:a16="http://schemas.microsoft.com/office/drawing/2014/main" val="1571118694"/>
                    </a:ext>
                  </a:extLst>
                </a:gridCol>
                <a:gridCol w="987552">
                  <a:extLst>
                    <a:ext uri="{9D8B030D-6E8A-4147-A177-3AD203B41FA5}">
                      <a16:colId xmlns:a16="http://schemas.microsoft.com/office/drawing/2014/main" val="1546544833"/>
                    </a:ext>
                  </a:extLst>
                </a:gridCol>
                <a:gridCol w="987552">
                  <a:extLst>
                    <a:ext uri="{9D8B030D-6E8A-4147-A177-3AD203B41FA5}">
                      <a16:colId xmlns:a16="http://schemas.microsoft.com/office/drawing/2014/main" val="2101480937"/>
                    </a:ext>
                  </a:extLst>
                </a:gridCol>
                <a:gridCol w="987552">
                  <a:extLst>
                    <a:ext uri="{9D8B030D-6E8A-4147-A177-3AD203B41FA5}">
                      <a16:colId xmlns:a16="http://schemas.microsoft.com/office/drawing/2014/main" val="2390675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1608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Toyota Argentina - 2017-12-05 11:15:22</a:t>
                      </a:r>
                      <a:r>
                        <a:rPr kumimoji="0" lang="es-ES" sz="1000" b="0" i="0" u="none" strike="noStrike" kern="1200" cap="none" spc="0" normalizeH="0" baseline="0" noProof="0">
                          <a:ln>
                            <a:noFill/>
                          </a:ln>
                          <a:solidFill>
                            <a:prstClr val="black"/>
                          </a:solidFill>
                          <a:effectLst/>
                          <a:uLnTx/>
                          <a:uFillTx/>
                          <a:latin typeface="+mn-lt"/>
                          <a:ea typeface="+mn-ea"/>
                          <a:cs typeface="+mn-cs"/>
                        </a:rPr>
                        <a:t>
Presentamos el Nuevo Camry. 
Con un rediseño completo basado en la Nueva Arquitectura Global de Toyota (TNGA), la octava generación de este modelo  llega desde Japón, configurado en las ya conocidas versiones L4 y V6. 
Su nuevo diseño busca poner a prueba los límites de performance e inteligencia, proporcionándole también un aire más refinado. Además, entre las principales novedades, ambas versiones incorporan un nuevo techo de diseño panorámico que se extiende hasta las plazas traseras. 
Conocé más en: https://lnkd.in/d4CdZF3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21412381"/>
                  </a:ext>
                </a:extLst>
              </a:tr>
            </a:tbl>
          </a:graphicData>
        </a:graphic>
      </p:graphicFrame>
      <p:sp>
        <p:nvSpPr>
          <p:cNvPr id="4" name="Text Placeholder 3">
            <a:extLst>
              <a:ext uri="{FF2B5EF4-FFF2-40B4-BE49-F238E27FC236}">
                <a16:creationId xmlns:a16="http://schemas.microsoft.com/office/drawing/2014/main" id="{6C7C992A-167C-41AB-85B6-9CA6CE90CED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06660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51B46-BC0E-470A-8E03-F72878D84880}"/>
              </a:ext>
            </a:extLst>
          </p:cNvPr>
          <p:cNvSpPr>
            <a:spLocks noGrp="1"/>
          </p:cNvSpPr>
          <p:nvPr>
            <p:ph type="title"/>
          </p:nvPr>
        </p:nvSpPr>
        <p:spPr/>
        <p:txBody>
          <a:bodyPr/>
          <a:lstStyle/>
          <a:p>
            <a:r>
              <a:rPr lang="en-US"/>
              <a:t>LinkedIn Updates Table - 4 of 4</a:t>
            </a:r>
          </a:p>
        </p:txBody>
      </p:sp>
      <p:graphicFrame>
        <p:nvGraphicFramePr>
          <p:cNvPr id="5" name="Table Placeholder 4">
            <a:extLst>
              <a:ext uri="{FF2B5EF4-FFF2-40B4-BE49-F238E27FC236}">
                <a16:creationId xmlns:a16="http://schemas.microsoft.com/office/drawing/2014/main" id="{56D21E4C-1751-4A76-8B42-33631196114F}"/>
              </a:ext>
            </a:extLst>
          </p:cNvPr>
          <p:cNvGraphicFramePr>
            <a:graphicFrameLocks noGrp="1"/>
          </p:cNvGraphicFramePr>
          <p:nvPr>
            <p:ph type="tbl" sz="quarter" idx="13"/>
            <p:extLst>
              <p:ext uri="{D42A27DB-BD31-4B8C-83A1-F6EECF244321}">
                <p14:modId xmlns:p14="http://schemas.microsoft.com/office/powerpoint/2010/main" val="3057780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60447645"/>
                    </a:ext>
                  </a:extLst>
                </a:gridCol>
                <a:gridCol w="987552">
                  <a:extLst>
                    <a:ext uri="{9D8B030D-6E8A-4147-A177-3AD203B41FA5}">
                      <a16:colId xmlns:a16="http://schemas.microsoft.com/office/drawing/2014/main" val="1938946396"/>
                    </a:ext>
                  </a:extLst>
                </a:gridCol>
                <a:gridCol w="987552">
                  <a:extLst>
                    <a:ext uri="{9D8B030D-6E8A-4147-A177-3AD203B41FA5}">
                      <a16:colId xmlns:a16="http://schemas.microsoft.com/office/drawing/2014/main" val="1421225842"/>
                    </a:ext>
                  </a:extLst>
                </a:gridCol>
                <a:gridCol w="987552">
                  <a:extLst>
                    <a:ext uri="{9D8B030D-6E8A-4147-A177-3AD203B41FA5}">
                      <a16:colId xmlns:a16="http://schemas.microsoft.com/office/drawing/2014/main" val="4071838396"/>
                    </a:ext>
                  </a:extLst>
                </a:gridCol>
                <a:gridCol w="987552">
                  <a:extLst>
                    <a:ext uri="{9D8B030D-6E8A-4147-A177-3AD203B41FA5}">
                      <a16:colId xmlns:a16="http://schemas.microsoft.com/office/drawing/2014/main" val="3033584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6525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Toyota Argentina - 2017-12-01 15:43:04</a:t>
                      </a:r>
                      <a:r>
                        <a:rPr kumimoji="0" lang="es-ES" sz="1000" b="0" i="0" u="none" strike="noStrike" kern="1200" cap="none" spc="0" normalizeH="0" baseline="0" noProof="0">
                          <a:ln>
                            <a:noFill/>
                          </a:ln>
                          <a:solidFill>
                            <a:prstClr val="black"/>
                          </a:solidFill>
                          <a:effectLst/>
                          <a:uLnTx/>
                          <a:uFillTx/>
                          <a:latin typeface="+mn-lt"/>
                          <a:ea typeface="+mn-ea"/>
                          <a:cs typeface="+mn-cs"/>
                        </a:rPr>
                        <a:t>
Toyota Corolla obtuvo el premio Auto de Oro y fue reconocido como el “Auto más Seguro del año 2017” en todos los segmentos durante los premios Crash Test por CESVI ARGENTINA (Centro de Experimentación y Seguridad Vial Argentina), organismo cuyo objetivo es elevar los estándares de seguridad de los vehículos en el mercado argentino.
El Toyota Corolla se destacó especialmente por la incorporación de equipamientos de seguridad activa, como el Control de Estabilidad y Tracción, y Asistente de Arranque en Pedientes, así como de seguridad pasiva entre los cuales se cuentan la serie de airbags frontales delanteros, de cortina para ambas plazas y de rodilla para el conductor. 
Conocé más ingresando aquí: https://lnkd.in/g9Zqn38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5654776"/>
                  </a:ext>
                </a:extLst>
              </a:tr>
            </a:tbl>
          </a:graphicData>
        </a:graphic>
      </p:graphicFrame>
      <p:sp>
        <p:nvSpPr>
          <p:cNvPr id="4" name="Text Placeholder 3">
            <a:extLst>
              <a:ext uri="{FF2B5EF4-FFF2-40B4-BE49-F238E27FC236}">
                <a16:creationId xmlns:a16="http://schemas.microsoft.com/office/drawing/2014/main" id="{CE2B5C5E-1F3C-4517-8E04-405A113E57B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8708347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307</Words>
  <Application>Microsoft Office PowerPoint</Application>
  <PresentationFormat>On-screen Show (4:3)</PresentationFormat>
  <Paragraphs>117</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Reporte LinkedIn</vt:lpstr>
      <vt:lpstr>LinkedIn Key Metrics Table</vt:lpstr>
      <vt:lpstr>LinkedIn Key Metrics Radar</vt:lpstr>
      <vt:lpstr>LinkedIn Followers Total</vt:lpstr>
      <vt:lpstr>LinkedIn Followers Change</vt:lpstr>
      <vt:lpstr>LinkedIn Updates</vt:lpstr>
      <vt:lpstr>LinkedIn Interaction Rate</vt:lpstr>
      <vt:lpstr>LinkedIn Interactions Distribution</vt:lpstr>
      <vt:lpstr>LinkedIn Interaction Rate</vt:lpstr>
      <vt:lpstr>LinkedIn Interaction Rate By Update Type</vt:lpstr>
      <vt:lpstr>LinkedIn Interaction Rate By Hour</vt:lpstr>
      <vt:lpstr>LinkedIn Interaction Rate By Weekday</vt:lpstr>
      <vt:lpstr>LinkedIn Average Likes Per Update</vt:lpstr>
      <vt:lpstr>LinkedIn Average Comments Per Update</vt:lpstr>
      <vt:lpstr>LinkedIn Average Interactions Per Update</vt:lpstr>
      <vt:lpstr>LinkedIn Updates Type Distribution</vt:lpstr>
      <vt:lpstr>LinkedIn Updates By Weekday</vt:lpstr>
      <vt:lpstr>LinkedIn Followers Change Per Weekday</vt:lpstr>
      <vt:lpstr>LinkedIn Updates By Hour</vt:lpstr>
      <vt:lpstr>LinkedIn Updates Table - 1 of 4</vt:lpstr>
      <vt:lpstr>LinkedIn Updates Table - 2 of 4</vt:lpstr>
      <vt:lpstr>LinkedIn Updates Table - 3 of 4</vt:lpstr>
      <vt:lpstr>LinkedIn Updates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LinkedIn</dc:title>
  <dc:creator>Administrator</dc:creator>
  <cp:lastModifiedBy>Administrator</cp:lastModifiedBy>
  <cp:revision>1</cp:revision>
  <dcterms:created xsi:type="dcterms:W3CDTF">2018-01-07T22:18:24Z</dcterms:created>
  <dcterms:modified xsi:type="dcterms:W3CDTF">2018-01-07T22:19:00Z</dcterms:modified>
</cp:coreProperties>
</file>