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1130524</c:v>
                </c:pt>
                <c:pt idx="1">
                  <c:v>1130706</c:v>
                </c:pt>
                <c:pt idx="2">
                  <c:v>1130697</c:v>
                </c:pt>
                <c:pt idx="3">
                  <c:v>1130792</c:v>
                </c:pt>
                <c:pt idx="4">
                  <c:v>1130905</c:v>
                </c:pt>
                <c:pt idx="5">
                  <c:v>1131010</c:v>
                </c:pt>
                <c:pt idx="6">
                  <c:v>1131151</c:v>
                </c:pt>
                <c:pt idx="7">
                  <c:v>1131355</c:v>
                </c:pt>
                <c:pt idx="8">
                  <c:v>1131534</c:v>
                </c:pt>
                <c:pt idx="9">
                  <c:v>1131706</c:v>
                </c:pt>
                <c:pt idx="10">
                  <c:v>1131843</c:v>
                </c:pt>
                <c:pt idx="11">
                  <c:v>1131929</c:v>
                </c:pt>
                <c:pt idx="12">
                  <c:v>1132091</c:v>
                </c:pt>
                <c:pt idx="13">
                  <c:v>1132223</c:v>
                </c:pt>
                <c:pt idx="14">
                  <c:v>1132455</c:v>
                </c:pt>
                <c:pt idx="15">
                  <c:v>1132724</c:v>
                </c:pt>
                <c:pt idx="16">
                  <c:v>1132948</c:v>
                </c:pt>
                <c:pt idx="17">
                  <c:v>1133149</c:v>
                </c:pt>
                <c:pt idx="18">
                  <c:v>1133395</c:v>
                </c:pt>
                <c:pt idx="19">
                  <c:v>1133604</c:v>
                </c:pt>
                <c:pt idx="20">
                  <c:v>1133811</c:v>
                </c:pt>
                <c:pt idx="21">
                  <c:v>1134498</c:v>
                </c:pt>
                <c:pt idx="22">
                  <c:v>1135121</c:v>
                </c:pt>
                <c:pt idx="23">
                  <c:v>1135895</c:v>
                </c:pt>
                <c:pt idx="24">
                  <c:v>1136648</c:v>
                </c:pt>
                <c:pt idx="25">
                  <c:v>1137298</c:v>
                </c:pt>
                <c:pt idx="26">
                  <c:v>1137924</c:v>
                </c:pt>
                <c:pt idx="27">
                  <c:v>1138435</c:v>
                </c:pt>
                <c:pt idx="28">
                  <c:v>1139069</c:v>
                </c:pt>
                <c:pt idx="29">
                  <c:v>1139760</c:v>
                </c:pt>
                <c:pt idx="30">
                  <c:v>1140490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AD-4A63-B76E-AB47E4E76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12984"/>
        <c:axId val="285613312"/>
      </c:lineChart>
      <c:dateAx>
        <c:axId val="285612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13312"/>
        <c:crosses val="autoZero"/>
        <c:auto val="1"/>
        <c:lblOffset val="100"/>
        <c:baseTimeUnit val="days"/>
      </c:dateAx>
      <c:valAx>
        <c:axId val="28561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1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7-4F05-93B3-E2FDEA53C2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987008"/>
        <c:axId val="284989632"/>
      </c:radarChart>
      <c:catAx>
        <c:axId val="28498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9632"/>
        <c:crosses val="autoZero"/>
        <c:auto val="1"/>
        <c:lblAlgn val="ctr"/>
        <c:lblOffset val="100"/>
        <c:noMultiLvlLbl val="0"/>
      </c:catAx>
      <c:valAx>
        <c:axId val="28498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1.2296184113684E-2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0.84340076590002999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6.2026517661653E-2</c:v>
                </c:pt>
                <c:pt idx="11">
                  <c:v>0</c:v>
                </c:pt>
                <c:pt idx="12">
                  <c:v>0</c:v>
                </c:pt>
                <c:pt idx="13">
                  <c:v>5.5381011644145002E-2</c:v>
                </c:pt>
                <c:pt idx="14">
                  <c:v>3.5325110236422001E-3</c:v>
                </c:pt>
                <c:pt idx="15">
                  <c:v>0</c:v>
                </c:pt>
                <c:pt idx="16">
                  <c:v>0</c:v>
                </c:pt>
                <c:pt idx="17">
                  <c:v>4.0598456552590999E-3</c:v>
                </c:pt>
                <c:pt idx="18">
                  <c:v>0</c:v>
                </c:pt>
                <c:pt idx="19">
                  <c:v>0</c:v>
                </c:pt>
                <c:pt idx="20">
                  <c:v>0.49082346673346999</c:v>
                </c:pt>
                <c:pt idx="21">
                  <c:v>0</c:v>
                </c:pt>
                <c:pt idx="22">
                  <c:v>0.31335669703007002</c:v>
                </c:pt>
                <c:pt idx="23">
                  <c:v>1.3650278113408E-2</c:v>
                </c:pt>
                <c:pt idx="24">
                  <c:v>0</c:v>
                </c:pt>
                <c:pt idx="25">
                  <c:v>0</c:v>
                </c:pt>
                <c:pt idx="26">
                  <c:v>0.34154908839664999</c:v>
                </c:pt>
                <c:pt idx="27">
                  <c:v>0</c:v>
                </c:pt>
                <c:pt idx="28">
                  <c:v>8.4595533824162999E-3</c:v>
                </c:pt>
                <c:pt idx="29">
                  <c:v>0</c:v>
                </c:pt>
                <c:pt idx="30">
                  <c:v>9.5603552242079001E-3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D2-4B78-9604-252FA0203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22600"/>
        <c:axId val="289023912"/>
      </c:lineChart>
      <c:dateAx>
        <c:axId val="289022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3912"/>
        <c:crosses val="autoZero"/>
        <c:auto val="1"/>
        <c:lblOffset val="100"/>
        <c:baseTimeUnit val="days"/>
      </c:dateAx>
      <c:valAx>
        <c:axId val="28902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297</c:v>
                </c:pt>
                <c:pt idx="1">
                  <c:v>274</c:v>
                </c:pt>
                <c:pt idx="2">
                  <c:v>276</c:v>
                </c:pt>
                <c:pt idx="3">
                  <c:v>248</c:v>
                </c:pt>
                <c:pt idx="4">
                  <c:v>388</c:v>
                </c:pt>
                <c:pt idx="5">
                  <c:v>389</c:v>
                </c:pt>
                <c:pt idx="6">
                  <c:v>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C9-4ADB-BCBD-6F280C3BCF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068400"/>
        <c:axId val="289068072"/>
      </c:barChart>
      <c:catAx>
        <c:axId val="28906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68072"/>
        <c:crosses val="autoZero"/>
        <c:auto val="1"/>
        <c:lblAlgn val="ctr"/>
        <c:lblOffset val="100"/>
        <c:noMultiLvlLbl val="0"/>
      </c:catAx>
      <c:valAx>
        <c:axId val="28906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6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184</c:v>
                </c:pt>
                <c:pt idx="1">
                  <c:v>182</c:v>
                </c:pt>
                <c:pt idx="2">
                  <c:v>-9</c:v>
                </c:pt>
                <c:pt idx="3">
                  <c:v>95</c:v>
                </c:pt>
                <c:pt idx="4">
                  <c:v>113</c:v>
                </c:pt>
                <c:pt idx="5">
                  <c:v>105</c:v>
                </c:pt>
                <c:pt idx="6">
                  <c:v>141</c:v>
                </c:pt>
                <c:pt idx="7">
                  <c:v>204</c:v>
                </c:pt>
                <c:pt idx="8">
                  <c:v>179</c:v>
                </c:pt>
                <c:pt idx="9">
                  <c:v>172</c:v>
                </c:pt>
                <c:pt idx="10">
                  <c:v>137</c:v>
                </c:pt>
                <c:pt idx="11">
                  <c:v>86</c:v>
                </c:pt>
                <c:pt idx="12">
                  <c:v>162</c:v>
                </c:pt>
                <c:pt idx="13">
                  <c:v>132</c:v>
                </c:pt>
                <c:pt idx="14">
                  <c:v>232</c:v>
                </c:pt>
                <c:pt idx="15">
                  <c:v>269</c:v>
                </c:pt>
                <c:pt idx="16">
                  <c:v>224</c:v>
                </c:pt>
                <c:pt idx="17">
                  <c:v>201</c:v>
                </c:pt>
                <c:pt idx="18">
                  <c:v>246</c:v>
                </c:pt>
                <c:pt idx="19">
                  <c:v>209</c:v>
                </c:pt>
                <c:pt idx="20">
                  <c:v>207</c:v>
                </c:pt>
                <c:pt idx="21">
                  <c:v>687</c:v>
                </c:pt>
                <c:pt idx="22">
                  <c:v>623</c:v>
                </c:pt>
                <c:pt idx="23">
                  <c:v>774</c:v>
                </c:pt>
                <c:pt idx="24">
                  <c:v>753</c:v>
                </c:pt>
                <c:pt idx="25">
                  <c:v>650</c:v>
                </c:pt>
                <c:pt idx="26">
                  <c:v>626</c:v>
                </c:pt>
                <c:pt idx="27">
                  <c:v>511</c:v>
                </c:pt>
                <c:pt idx="28">
                  <c:v>634</c:v>
                </c:pt>
                <c:pt idx="29">
                  <c:v>691</c:v>
                </c:pt>
                <c:pt idx="30">
                  <c:v>730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A7-433E-AC27-2A3035FF4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64136"/>
        <c:axId val="289067088"/>
      </c:lineChart>
      <c:dateAx>
        <c:axId val="289064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67088"/>
        <c:crosses val="autoZero"/>
        <c:auto val="1"/>
        <c:lblOffset val="100"/>
        <c:baseTimeUnit val="days"/>
      </c:dateAx>
      <c:valAx>
        <c:axId val="28906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6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3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91-4892-94E5-C689AC2006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948576"/>
        <c:axId val="345951528"/>
      </c:lineChart>
      <c:dateAx>
        <c:axId val="345948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51528"/>
        <c:crosses val="autoZero"/>
        <c:auto val="1"/>
        <c:lblOffset val="100"/>
        <c:baseTimeUnit val="days"/>
      </c:dateAx>
      <c:valAx>
        <c:axId val="34595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4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2C-4925-B21E-710BE248C2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506344"/>
        <c:axId val="350499128"/>
      </c:barChart>
      <c:catAx>
        <c:axId val="35050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99128"/>
        <c:crosses val="autoZero"/>
        <c:auto val="1"/>
        <c:lblAlgn val="ctr"/>
        <c:lblOffset val="100"/>
        <c:noMultiLvlLbl val="0"/>
      </c:catAx>
      <c:valAx>
        <c:axId val="35049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0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3.2936829099248E-2</c:v>
                </c:pt>
                <c:pt idx="2">
                  <c:v>0.59110159602714996</c:v>
                </c:pt>
                <c:pt idx="3">
                  <c:v>0.27263152054544998</c:v>
                </c:pt>
                <c:pt idx="4">
                  <c:v>8.2430139136086007E-3</c:v>
                </c:pt>
                <c:pt idx="5">
                  <c:v>0.31316407560676002</c:v>
                </c:pt>
                <c:pt idx="6">
                  <c:v>1.1624763211499E-2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AA-476C-B32E-F534052B3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501752"/>
        <c:axId val="350505360"/>
      </c:barChart>
      <c:catAx>
        <c:axId val="35050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05360"/>
        <c:crosses val="autoZero"/>
        <c:auto val="1"/>
        <c:lblAlgn val="ctr"/>
        <c:lblOffset val="100"/>
        <c:noMultiLvlLbl val="0"/>
      </c:catAx>
      <c:valAx>
        <c:axId val="35050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0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37-40DD-8CD8-AD3F8EA88E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37-40DD-8CD8-AD3F8EA88E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37-40DD-8CD8-AD3F8EA88E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504376"/>
        <c:axId val="350498472"/>
      </c:barChart>
      <c:catAx>
        <c:axId val="35050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98472"/>
        <c:crosses val="autoZero"/>
        <c:auto val="1"/>
        <c:lblAlgn val="ctr"/>
        <c:lblOffset val="100"/>
        <c:noMultiLvlLbl val="0"/>
      </c:catAx>
      <c:valAx>
        <c:axId val="35049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0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9.5992362882836007E-3</c:v>
                </c:pt>
                <c:pt idx="11">
                  <c:v>0.32352068283155</c:v>
                </c:pt>
                <c:pt idx="12">
                  <c:v>6.4376529603075994E-2</c:v>
                </c:pt>
                <c:pt idx="13">
                  <c:v>0.31316407560676002</c:v>
                </c:pt>
                <c:pt idx="14">
                  <c:v>0</c:v>
                </c:pt>
                <c:pt idx="15">
                  <c:v>1.8582007860806E-2</c:v>
                </c:pt>
                <c:pt idx="16">
                  <c:v>0.47525026265800002</c:v>
                </c:pt>
                <c:pt idx="17">
                  <c:v>5.4380994568946003E-2</c:v>
                </c:pt>
                <c:pt idx="18">
                  <c:v>0</c:v>
                </c:pt>
                <c:pt idx="19">
                  <c:v>2.730058026943E-3</c:v>
                </c:pt>
                <c:pt idx="20">
                  <c:v>0.34218195044152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BA-4164-8501-007C265B4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517168"/>
        <c:axId val="350513232"/>
      </c:lineChart>
      <c:catAx>
        <c:axId val="35051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13232"/>
        <c:crosses val="autoZero"/>
        <c:auto val="1"/>
        <c:lblAlgn val="ctr"/>
        <c:lblOffset val="100"/>
        <c:noMultiLvlLbl val="0"/>
      </c:catAx>
      <c:valAx>
        <c:axId val="35051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1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5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34-4FDE-B61B-FD609FD2B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516512"/>
        <c:axId val="350515528"/>
      </c:lineChart>
      <c:catAx>
        <c:axId val="35051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15528"/>
        <c:crosses val="autoZero"/>
        <c:auto val="1"/>
        <c:lblAlgn val="ctr"/>
        <c:lblOffset val="100"/>
        <c:noMultiLvlLbl val="0"/>
      </c:catAx>
      <c:valAx>
        <c:axId val="35051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1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0.89000724106575002</c:v>
                </c:pt>
                <c:pt idx="2">
                  <c:v>0.17150932741106001</c:v>
                </c:pt>
                <c:pt idx="3">
                  <c:v>0</c:v>
                </c:pt>
                <c:pt idx="4">
                  <c:v>0.18818167083109999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1A-484B-BD40-4DC9D0B9B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516184"/>
        <c:axId val="350509952"/>
      </c:barChart>
      <c:catAx>
        <c:axId val="35051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09952"/>
        <c:crosses val="autoZero"/>
        <c:auto val="1"/>
        <c:lblAlgn val="ctr"/>
        <c:lblOffset val="100"/>
        <c:noMultiLvlLbl val="0"/>
      </c:catAx>
      <c:valAx>
        <c:axId val="35050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1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AD-4234-84E3-4079F3BBAE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AD-4234-84E3-4079F3BBAE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AD-4234-84E3-4079F3BBAE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AD-4234-84E3-4079F3BBAE6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AD-4234-84E3-4079F3BBAE6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AD-4234-84E3-4079F3BBAE6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AD-4234-84E3-4079F3BBAE6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Volkswagen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AD-4234-84E3-4079F3BBA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526680"/>
        <c:axId val="350526352"/>
      </c:barChart>
      <c:catAx>
        <c:axId val="35052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26352"/>
        <c:crosses val="autoZero"/>
        <c:auto val="1"/>
        <c:lblAlgn val="ctr"/>
        <c:lblOffset val="100"/>
        <c:noMultiLvlLbl val="0"/>
      </c:catAx>
      <c:valAx>
        <c:axId val="35052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2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A8-4A38-A1CC-9DD424802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304368"/>
        <c:axId val="211304696"/>
      </c:barChart>
      <c:catAx>
        <c:axId val="21130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04696"/>
        <c:crosses val="autoZero"/>
        <c:auto val="1"/>
        <c:lblAlgn val="ctr"/>
        <c:lblOffset val="100"/>
        <c:noMultiLvlLbl val="0"/>
      </c:catAx>
      <c:valAx>
        <c:axId val="21130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0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863FD-00A4-4E8C-ADFF-88DECADBBF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B57EDB-57FF-455F-851A-8484BEE66C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1477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B48FC-14DE-4CBB-883D-769247E96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6F17A-77B8-4D5F-824C-ADEB0F014C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12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06141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504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3366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1292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1147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7061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52703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6457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2987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6074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6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Volkswagen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232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E7299-FD9B-4A5F-9193-6F5C3676B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72843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C780E-D1C2-4DEA-A023-750CB6DC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E4B8B4-A765-4BC6-866E-290F447251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2890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1C63B-9947-45B6-9297-E8DCA37B7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B3416-C642-4137-8541-11FF3EEC3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066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6C1E-CDC3-4384-A738-272931408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BDC5C0-EB43-4E56-B223-07FC7DE639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2614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BCF27-AF19-4E23-B2A9-39E9C6838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D0CCF-020B-4645-9BAE-DDD9ECAF7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032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A8986-5E72-42FE-B52F-65F38D597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7DF983-760E-4D99-A16F-AD67697D26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1430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22552-1C5F-43AF-90A2-CE2158039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68D94-827B-47A4-ACA3-5B0799042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605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0D3EF-8F26-4A88-90B5-65392684C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8ECEAD-AA60-46C6-A6C1-03D823A20F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3291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A6647-DD3A-46DA-B530-6861503E7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070C4-2B1A-49E4-B0C4-6D7E1D82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845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3E8B2-84DF-479D-842B-1EA67CEAD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D1689A-37A4-4FAC-A3A0-CA88B72BB2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1269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96AB4-D8D6-4C26-8A8F-15E7319FD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8B7EF-EAE6-4775-8765-9D48EBF00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50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ABDB-CB9A-44E6-B466-5EEBFC93D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647778-44B3-4B04-89A0-4AC5788D8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1128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14081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4623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7796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400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665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397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270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1797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05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- 2017-12-06 11:53:25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Decorá el arbolito dándole tu toque personal. 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99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- 2017-12-21 16:25:41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Conocé el Nuevo Polo y descubrí una manera más cómoda de manejar, innovadora en todos los sentidos.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12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- 2017-12-27 20:33:43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Presentamos el #NuevoPolo. Tecnología, diseño y confort. Eso es tenerlo todo. #PoloDay
.
.
.
.
Foto no contractual, el color del vehículo exhibido es meramente ilustrativo. Consulte colores, modelos y equipamiento disponibles ingresando en www.volkswagen.com.ar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7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- 2017-12-23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Polo Norte, Papá Noel ya está recargando energías para repartir los regalitos 🎅🎄🎁 #FelizNocheBuena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5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- 2017-12-06 17:17:04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Reviví las mejores imágenes de la final del #AbiertoArgentinoDePolo donde La Dolfina Polo Team se consagró pentacampeón. 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878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97DA6-5917-4326-BE6D-A3AC381DF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65103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6488C-B46D-4648-A3BB-746BC63C2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5FD98-DA49-49C5-A1DE-DD043223D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49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3336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7644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974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629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229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510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078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3627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4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- 2017-12-21 12:40:22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verano solo preocupate por usar un buen protector solar.☀️
 #BienvenidoVerano #VeranoVolkswagen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75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- 2017-12-14 12:25:55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Mirá las fotos de la presentación del Nuevo #TiguanAllspace en el #CampoArgentinoDePolo con Fernando Trocca como anfitrión.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3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- 2017-12-11 16:45:59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Presentamos el Nuevo #TiguanAllspace en el #CampoArgentinoDePolo y Fernando Trocca embajador Volkswagen, agasajó a los invitados con una cena.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42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- 2017-12-27 20:33:03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Conocé el #NuevoPolo, el nuevo Volkswagen que lo tiene todo. #PoloDay
.
.
.
.
Foto no contractual, el color del vehículo exhibido es meramente ilustrativo. Consulte colores, modelos y equipamiento disponibles ingresando en www.volkswagen.com.ar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9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- 2017-12-14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¿De qué lado de la fuerza estás? #StarWars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18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7F81C-1434-458E-9CB5-74A87AC56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75138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9F120-46CD-4BC0-82FB-DDD932F17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C60F5-269F-4673-9C5D-53E5C26474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332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37120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0082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630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7764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0280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1730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1045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1601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48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- 2017-12-29 15:04:42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3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- 2017-12-24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Papá Noel ya está preparado para hacer su trabajo 🎅🎄 #navidad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3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- 2017-12-01 12:26:58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13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- 2017-12-31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misma velocidad del Golf, pasó el 2017. ¿Qué es lo más lindo que te llevás de este año?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81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- 2017-12-29 11:47:19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verano, ¡todos los caminos conducen al Volkswagen Summer Drives! Te esperamos en Av. Divisadero e/Avellano y Cerezo, Cariló, para disfrutar de actividades y beneficios exclusivos.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41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- 2017-12-18 11:00:01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Personalizá tus regalos. 🎁🚙 Imprímí tu tarjeta y personalizala para tus seres queridos.
Descargá las tarjetas en https://www.volkswagen.de/christmas-gift-tags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383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A2874-A75A-442F-976F-F8379B6CC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522447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B6510-E8C9-41C8-B00B-998806DA8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D21023-7CF9-49A5-8735-7A4CED427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961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89855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3627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64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3346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3582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6853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834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1699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04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- 2017-12-15 11:00:01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Envolvé los regalos con estilo 🎁🚙 ¡Llená de Beetle tu arbolito!
Decargalo listo para imprimir acá: www.volkswagen.de/red-wrapper-beetle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262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- 2017-12-29 19:18:39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Perdete en el relax del verano pero no te pierdas el #VolkswagenSummerDrives. 😎 Te esperamos en Cariló, Av. Divisadero e/Avellano y Cerezo.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744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8B940-4871-4E0C-81A2-C5DD8D6F6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26341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E4573-0601-48D7-8C30-929E206D5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952CE8-D406-448B-A6EF-820D89A044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6314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75285-3E5F-49EB-B432-2D925CB84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D99CE-1A69-4E20-9BA2-D678375CC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587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037BC-62C5-42AF-82CD-2AC74B3D9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D956C5-AAA3-404F-BD93-2D09213FAD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4934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FF11D-3A82-48F7-AD2D-BDFCD2CB42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4ACB3-4233-40A4-A03C-5D2134D63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67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C6E24-874E-4AC8-8D0F-98E68D9BB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39A1E5-51BC-4D1F-8880-48CABE74F7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3756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16E15-3AE6-4B05-A847-78EB88EC7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075B6-F5A8-4DAF-B4FA-4C4D18218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501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6D1A4-044C-4DE4-9F8D-E0D20CE4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453625-409F-4F1C-AC6F-4DE08FB5EF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6476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81377-C5C6-42D1-A6DE-A5AB4AE9A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1A5CE-26D0-452C-BD68-F662D9E4C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099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1A40E-9184-4829-BD08-9C93442ED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4C6466-94C0-4B07-9431-DFD53318F0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3725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8167A-EC91-4FF6-AC1C-99EAAE426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52257-4C53-471C-B1A2-F481665DB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347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95772-829F-4149-AF15-69B296A88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4D3D2-47E3-4EE3-9C3F-DA7888E78B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1265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7D8F7-3C1E-491B-81D4-2F7A74F26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CF709-5ABD-4C01-A86D-2122E99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409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E1426-2C31-47ED-AD33-22C517771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41EBF8-D1A6-4D45-91B5-F779C8A491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7607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10240-5257-4BB5-AAC2-B8D975F92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78474-1F24-4715-B9A4-201EEC28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805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EC064-463F-4E8C-A32E-7C62C7EFD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68F75C-9D22-4C5B-BC0D-00549B76F7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27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329BB-9A0E-486E-8227-7AFD514EE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1BA82-803F-42D2-820D-1CF23085D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475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60B3-6CC5-4047-A95A-8560CE3D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222673-96C7-44F8-85D0-9BEDAD98DB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9103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79592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6787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2950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252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787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44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Monica Del Valle Lazarte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19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Ayelen Antognini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066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Leandro Aristimuño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36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Maxi Aguilar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60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Ivan Carp Baigorria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44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Dieguitoo Escudero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60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Florencia Dominguez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8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Martin Midu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70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Alberto González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217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Larco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045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C40BC-4BF5-4E4D-95C8-720D0CA08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526224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F7A8-A5E0-4536-A639-EC23C36C7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45E0BF-EDC8-4DC7-9983-26ECFF8A47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7714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636638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8037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3453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624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763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868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67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 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77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Matias 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78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Belen Moreira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94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Villagra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488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8EC1F-FDF6-479C-B185-35816EDF9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398880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C86C7-E43C-4264-80F5-B21EC35BA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DF43E5-6B46-447E-8A13-7296CD92E9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0472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64C2A-AA5B-4463-9FC0-B3E99F1A7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1190E-1CB1-4B31-8A6B-AF38A7CAC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497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664</Words>
  <Application>Microsoft Office PowerPoint</Application>
  <PresentationFormat>On-screen Show (4:3)</PresentationFormat>
  <Paragraphs>339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2018-01-07T22:03:12Z</dcterms:created>
  <dcterms:modified xsi:type="dcterms:W3CDTF">2018-01-07T22:04:03Z</dcterms:modified>
</cp:coreProperties>
</file>