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  <p:sldId id="273" r:id="rId17"/>
    <p:sldId id="274" r:id="rId18"/>
    <p:sldId id="275" r:id="rId19"/>
    <p:sldId id="277" r:id="rId20"/>
    <p:sldId id="278" r:id="rId21"/>
    <p:sldId id="279" r:id="rId22"/>
    <p:sldId id="281" r:id="rId23"/>
    <p:sldId id="282" r:id="rId2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5"/>
      <p:bold r:id="rId26"/>
      <p:italic r:id="rId27"/>
      <p:boldItalic r:id="rId2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3.fntdata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@vwargentina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87A-45E6-ACFB-AE4A49D551F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76296776"/>
        <c:axId val="276300712"/>
      </c:radarChart>
      <c:catAx>
        <c:axId val="276296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300712"/>
        <c:crosses val="autoZero"/>
        <c:auto val="1"/>
        <c:lblAlgn val="ctr"/>
        <c:lblOffset val="100"/>
        <c:noMultiLvlLbl val="0"/>
      </c:catAx>
      <c:valAx>
        <c:axId val="276300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296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@vwargentina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43070</c:v>
                </c:pt>
                <c:pt idx="1">
                  <c:v>43071</c:v>
                </c:pt>
                <c:pt idx="2">
                  <c:v>43072</c:v>
                </c:pt>
                <c:pt idx="3">
                  <c:v>43073</c:v>
                </c:pt>
                <c:pt idx="4">
                  <c:v>43074</c:v>
                </c:pt>
                <c:pt idx="5">
                  <c:v>43075</c:v>
                </c:pt>
                <c:pt idx="6">
                  <c:v>43076</c:v>
                </c:pt>
                <c:pt idx="7">
                  <c:v>43077</c:v>
                </c:pt>
                <c:pt idx="8">
                  <c:v>43078</c:v>
                </c:pt>
                <c:pt idx="9">
                  <c:v>43079</c:v>
                </c:pt>
                <c:pt idx="10">
                  <c:v>43080</c:v>
                </c:pt>
                <c:pt idx="11">
                  <c:v>43081</c:v>
                </c:pt>
                <c:pt idx="12">
                  <c:v>43082</c:v>
                </c:pt>
                <c:pt idx="13">
                  <c:v>43083</c:v>
                </c:pt>
                <c:pt idx="14">
                  <c:v>43084</c:v>
                </c:pt>
                <c:pt idx="15">
                  <c:v>43085</c:v>
                </c:pt>
                <c:pt idx="16">
                  <c:v>43086</c:v>
                </c:pt>
                <c:pt idx="17">
                  <c:v>43087</c:v>
                </c:pt>
                <c:pt idx="18">
                  <c:v>43088</c:v>
                </c:pt>
                <c:pt idx="19">
                  <c:v>43089</c:v>
                </c:pt>
                <c:pt idx="20">
                  <c:v>43090</c:v>
                </c:pt>
                <c:pt idx="21">
                  <c:v>43091</c:v>
                </c:pt>
                <c:pt idx="22">
                  <c:v>43092</c:v>
                </c:pt>
                <c:pt idx="23">
                  <c:v>43093</c:v>
                </c:pt>
                <c:pt idx="24">
                  <c:v>43094</c:v>
                </c:pt>
                <c:pt idx="25">
                  <c:v>43095</c:v>
                </c:pt>
                <c:pt idx="26">
                  <c:v>43096</c:v>
                </c:pt>
                <c:pt idx="27">
                  <c:v>43097</c:v>
                </c:pt>
                <c:pt idx="28">
                  <c:v>43098</c:v>
                </c:pt>
                <c:pt idx="29">
                  <c:v>43099</c:v>
                </c:pt>
                <c:pt idx="30">
                  <c:v>43100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123401</c:v>
                </c:pt>
                <c:pt idx="1">
                  <c:v>123412</c:v>
                </c:pt>
                <c:pt idx="2">
                  <c:v>123414</c:v>
                </c:pt>
                <c:pt idx="3">
                  <c:v>123400</c:v>
                </c:pt>
                <c:pt idx="4">
                  <c:v>123402</c:v>
                </c:pt>
                <c:pt idx="5">
                  <c:v>123419</c:v>
                </c:pt>
                <c:pt idx="6">
                  <c:v>123412</c:v>
                </c:pt>
                <c:pt idx="7">
                  <c:v>123411</c:v>
                </c:pt>
                <c:pt idx="8">
                  <c:v>123410</c:v>
                </c:pt>
                <c:pt idx="9">
                  <c:v>123409</c:v>
                </c:pt>
                <c:pt idx="10">
                  <c:v>123406</c:v>
                </c:pt>
                <c:pt idx="11">
                  <c:v>123400</c:v>
                </c:pt>
                <c:pt idx="12">
                  <c:v>123414</c:v>
                </c:pt>
                <c:pt idx="13">
                  <c:v>123420</c:v>
                </c:pt>
                <c:pt idx="14">
                  <c:v>123418</c:v>
                </c:pt>
                <c:pt idx="15">
                  <c:v>123309</c:v>
                </c:pt>
                <c:pt idx="16">
                  <c:v>123329</c:v>
                </c:pt>
                <c:pt idx="17">
                  <c:v>123331</c:v>
                </c:pt>
                <c:pt idx="18">
                  <c:v>123334</c:v>
                </c:pt>
                <c:pt idx="19">
                  <c:v>123387</c:v>
                </c:pt>
                <c:pt idx="20">
                  <c:v>123394</c:v>
                </c:pt>
                <c:pt idx="21">
                  <c:v>123389</c:v>
                </c:pt>
                <c:pt idx="22">
                  <c:v>123395</c:v>
                </c:pt>
                <c:pt idx="23">
                  <c:v>123396</c:v>
                </c:pt>
                <c:pt idx="24">
                  <c:v>123400</c:v>
                </c:pt>
                <c:pt idx="25">
                  <c:v>123413</c:v>
                </c:pt>
                <c:pt idx="26">
                  <c:v>123435</c:v>
                </c:pt>
                <c:pt idx="27">
                  <c:v>123446</c:v>
                </c:pt>
                <c:pt idx="28">
                  <c:v>123444</c:v>
                </c:pt>
                <c:pt idx="29">
                  <c:v>123452</c:v>
                </c:pt>
                <c:pt idx="30">
                  <c:v>123447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85D-4506-A487-27266B96E73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10442272"/>
        <c:axId val="276302352"/>
      </c:lineChart>
      <c:dateAx>
        <c:axId val="2104422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302352"/>
        <c:crosses val="autoZero"/>
        <c:auto val="1"/>
        <c:lblOffset val="100"/>
        <c:baseTimeUnit val="days"/>
      </c:dateAx>
      <c:valAx>
        <c:axId val="2763023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04422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@vwargentina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43070</c:v>
                </c:pt>
                <c:pt idx="1">
                  <c:v>43071</c:v>
                </c:pt>
                <c:pt idx="2">
                  <c:v>43072</c:v>
                </c:pt>
                <c:pt idx="3">
                  <c:v>43073</c:v>
                </c:pt>
                <c:pt idx="4">
                  <c:v>43074</c:v>
                </c:pt>
                <c:pt idx="5">
                  <c:v>43075</c:v>
                </c:pt>
                <c:pt idx="6">
                  <c:v>43076</c:v>
                </c:pt>
                <c:pt idx="7">
                  <c:v>43077</c:v>
                </c:pt>
                <c:pt idx="8">
                  <c:v>43078</c:v>
                </c:pt>
                <c:pt idx="9">
                  <c:v>43079</c:v>
                </c:pt>
                <c:pt idx="10">
                  <c:v>43080</c:v>
                </c:pt>
                <c:pt idx="11">
                  <c:v>43081</c:v>
                </c:pt>
                <c:pt idx="12">
                  <c:v>43082</c:v>
                </c:pt>
                <c:pt idx="13">
                  <c:v>43083</c:v>
                </c:pt>
                <c:pt idx="14">
                  <c:v>43084</c:v>
                </c:pt>
                <c:pt idx="15">
                  <c:v>43085</c:v>
                </c:pt>
                <c:pt idx="16">
                  <c:v>43086</c:v>
                </c:pt>
                <c:pt idx="17">
                  <c:v>43087</c:v>
                </c:pt>
                <c:pt idx="18">
                  <c:v>43088</c:v>
                </c:pt>
                <c:pt idx="19">
                  <c:v>43089</c:v>
                </c:pt>
                <c:pt idx="20">
                  <c:v>43090</c:v>
                </c:pt>
                <c:pt idx="21">
                  <c:v>43091</c:v>
                </c:pt>
                <c:pt idx="22">
                  <c:v>43092</c:v>
                </c:pt>
                <c:pt idx="23">
                  <c:v>43093</c:v>
                </c:pt>
                <c:pt idx="24">
                  <c:v>43094</c:v>
                </c:pt>
                <c:pt idx="25">
                  <c:v>43095</c:v>
                </c:pt>
                <c:pt idx="26">
                  <c:v>43096</c:v>
                </c:pt>
                <c:pt idx="27">
                  <c:v>43097</c:v>
                </c:pt>
                <c:pt idx="28">
                  <c:v>43098</c:v>
                </c:pt>
                <c:pt idx="29">
                  <c:v>43099</c:v>
                </c:pt>
                <c:pt idx="30">
                  <c:v>43100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-4</c:v>
                </c:pt>
                <c:pt idx="1">
                  <c:v>11</c:v>
                </c:pt>
                <c:pt idx="2">
                  <c:v>2</c:v>
                </c:pt>
                <c:pt idx="3">
                  <c:v>-14</c:v>
                </c:pt>
                <c:pt idx="4">
                  <c:v>2</c:v>
                </c:pt>
                <c:pt idx="5">
                  <c:v>17</c:v>
                </c:pt>
                <c:pt idx="6">
                  <c:v>-7</c:v>
                </c:pt>
                <c:pt idx="7">
                  <c:v>-1</c:v>
                </c:pt>
                <c:pt idx="8">
                  <c:v>-1</c:v>
                </c:pt>
                <c:pt idx="9">
                  <c:v>-1</c:v>
                </c:pt>
                <c:pt idx="10">
                  <c:v>-3</c:v>
                </c:pt>
                <c:pt idx="11">
                  <c:v>-6</c:v>
                </c:pt>
                <c:pt idx="12">
                  <c:v>14</c:v>
                </c:pt>
                <c:pt idx="13">
                  <c:v>6</c:v>
                </c:pt>
                <c:pt idx="14">
                  <c:v>-2</c:v>
                </c:pt>
                <c:pt idx="15">
                  <c:v>-109</c:v>
                </c:pt>
                <c:pt idx="16">
                  <c:v>20</c:v>
                </c:pt>
                <c:pt idx="17">
                  <c:v>2</c:v>
                </c:pt>
                <c:pt idx="18">
                  <c:v>3</c:v>
                </c:pt>
                <c:pt idx="19">
                  <c:v>53</c:v>
                </c:pt>
                <c:pt idx="20">
                  <c:v>7</c:v>
                </c:pt>
                <c:pt idx="21">
                  <c:v>-5</c:v>
                </c:pt>
                <c:pt idx="22">
                  <c:v>6</c:v>
                </c:pt>
                <c:pt idx="23">
                  <c:v>1</c:v>
                </c:pt>
                <c:pt idx="24">
                  <c:v>4</c:v>
                </c:pt>
                <c:pt idx="25">
                  <c:v>13</c:v>
                </c:pt>
                <c:pt idx="26">
                  <c:v>22</c:v>
                </c:pt>
                <c:pt idx="27">
                  <c:v>11</c:v>
                </c:pt>
                <c:pt idx="28">
                  <c:v>-2</c:v>
                </c:pt>
                <c:pt idx="29">
                  <c:v>8</c:v>
                </c:pt>
                <c:pt idx="30">
                  <c:v>-5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C5C-4C2A-8061-9236625C018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6288352"/>
        <c:axId val="276289992"/>
      </c:lineChart>
      <c:dateAx>
        <c:axId val="2762883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289992"/>
        <c:crosses val="autoZero"/>
        <c:auto val="1"/>
        <c:lblOffset val="100"/>
        <c:baseTimeUnit val="days"/>
      </c:dateAx>
      <c:valAx>
        <c:axId val="2762899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288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@vwargentina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-3</c:v>
                </c:pt>
                <c:pt idx="1">
                  <c:v>3</c:v>
                </c:pt>
                <c:pt idx="2">
                  <c:v>27</c:v>
                </c:pt>
                <c:pt idx="3">
                  <c:v>4</c:v>
                </c:pt>
                <c:pt idx="4">
                  <c:v>-3</c:v>
                </c:pt>
                <c:pt idx="5">
                  <c:v>-17</c:v>
                </c:pt>
                <c:pt idx="6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2BE-4130-95BF-5CEAA18455B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0465400"/>
        <c:axId val="276290320"/>
      </c:barChart>
      <c:catAx>
        <c:axId val="2804654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290320"/>
        <c:crosses val="autoZero"/>
        <c:auto val="1"/>
        <c:lblAlgn val="ctr"/>
        <c:lblOffset val="100"/>
        <c:noMultiLvlLbl val="0"/>
      </c:catAx>
      <c:valAx>
        <c:axId val="276290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4654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@vwargentina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43070</c:v>
                </c:pt>
                <c:pt idx="1">
                  <c:v>43071</c:v>
                </c:pt>
                <c:pt idx="2">
                  <c:v>43072</c:v>
                </c:pt>
                <c:pt idx="3">
                  <c:v>43073</c:v>
                </c:pt>
                <c:pt idx="4">
                  <c:v>43074</c:v>
                </c:pt>
                <c:pt idx="5">
                  <c:v>43075</c:v>
                </c:pt>
                <c:pt idx="6">
                  <c:v>43076</c:v>
                </c:pt>
                <c:pt idx="7">
                  <c:v>43077</c:v>
                </c:pt>
                <c:pt idx="8">
                  <c:v>43078</c:v>
                </c:pt>
                <c:pt idx="9">
                  <c:v>43079</c:v>
                </c:pt>
                <c:pt idx="10">
                  <c:v>43080</c:v>
                </c:pt>
                <c:pt idx="11">
                  <c:v>43081</c:v>
                </c:pt>
                <c:pt idx="12">
                  <c:v>43082</c:v>
                </c:pt>
                <c:pt idx="13">
                  <c:v>43083</c:v>
                </c:pt>
                <c:pt idx="14">
                  <c:v>43084</c:v>
                </c:pt>
                <c:pt idx="15">
                  <c:v>43085</c:v>
                </c:pt>
                <c:pt idx="16">
                  <c:v>43086</c:v>
                </c:pt>
                <c:pt idx="17">
                  <c:v>43087</c:v>
                </c:pt>
                <c:pt idx="18">
                  <c:v>43088</c:v>
                </c:pt>
                <c:pt idx="19">
                  <c:v>43089</c:v>
                </c:pt>
                <c:pt idx="20">
                  <c:v>43090</c:v>
                </c:pt>
                <c:pt idx="21">
                  <c:v>43091</c:v>
                </c:pt>
                <c:pt idx="22">
                  <c:v>43092</c:v>
                </c:pt>
                <c:pt idx="23">
                  <c:v>43093</c:v>
                </c:pt>
                <c:pt idx="24">
                  <c:v>43094</c:v>
                </c:pt>
                <c:pt idx="25">
                  <c:v>43095</c:v>
                </c:pt>
                <c:pt idx="26">
                  <c:v>43096</c:v>
                </c:pt>
                <c:pt idx="27">
                  <c:v>43097</c:v>
                </c:pt>
                <c:pt idx="28">
                  <c:v>43098</c:v>
                </c:pt>
                <c:pt idx="29">
                  <c:v>43099</c:v>
                </c:pt>
                <c:pt idx="30">
                  <c:v>43100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1</c:v>
                </c:pt>
                <c:pt idx="21">
                  <c:v>1</c:v>
                </c:pt>
                <c:pt idx="22">
                  <c:v>0</c:v>
                </c:pt>
                <c:pt idx="23">
                  <c:v>1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1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DED-4F81-BF6B-D5215A287DD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9971976"/>
        <c:axId val="279970336"/>
      </c:lineChart>
      <c:dateAx>
        <c:axId val="2799719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970336"/>
        <c:crosses val="autoZero"/>
        <c:auto val="1"/>
        <c:lblOffset val="100"/>
        <c:baseTimeUnit val="days"/>
      </c:dateAx>
      <c:valAx>
        <c:axId val="279970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9719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@vwargentina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0AB-4614-94F6-33353EAA925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@vwargentina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0AB-4614-94F6-33353EAA925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79968368"/>
        <c:axId val="279973288"/>
      </c:barChart>
      <c:catAx>
        <c:axId val="2799683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973288"/>
        <c:crosses val="autoZero"/>
        <c:auto val="1"/>
        <c:lblAlgn val="ctr"/>
        <c:lblOffset val="100"/>
        <c:noMultiLvlLbl val="0"/>
      </c:catAx>
      <c:valAx>
        <c:axId val="279973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968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@vwargentina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2</c:v>
                </c:pt>
                <c:pt idx="5">
                  <c:v>0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462-46B1-84AE-74E06FC3791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1586624"/>
        <c:axId val="281589904"/>
      </c:barChart>
      <c:catAx>
        <c:axId val="2815866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589904"/>
        <c:crosses val="autoZero"/>
        <c:auto val="1"/>
        <c:lblAlgn val="ctr"/>
        <c:lblOffset val="100"/>
        <c:noMultiLvlLbl val="0"/>
      </c:catAx>
      <c:valAx>
        <c:axId val="281589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586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@vwargentina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3">
                  <c:v>1.377365828364E-2</c:v>
                </c:pt>
                <c:pt idx="4">
                  <c:v>2.8762639357012999E-2</c:v>
                </c:pt>
                <c:pt idx="6">
                  <c:v>1.6204303863106E-2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B5D-448D-925F-E38FCD2EEC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1588264"/>
        <c:axId val="281592856"/>
      </c:barChart>
      <c:catAx>
        <c:axId val="2815882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592856"/>
        <c:crosses val="autoZero"/>
        <c:auto val="1"/>
        <c:lblAlgn val="ctr"/>
        <c:lblOffset val="100"/>
        <c:noMultiLvlLbl val="0"/>
      </c:catAx>
      <c:valAx>
        <c:axId val="281592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5882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@vwargentina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B91-4BFA-A90E-5C17AC44A5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1599416"/>
        <c:axId val="281598104"/>
      </c:lineChart>
      <c:catAx>
        <c:axId val="2815994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598104"/>
        <c:crosses val="autoZero"/>
        <c:auto val="1"/>
        <c:lblAlgn val="ctr"/>
        <c:lblOffset val="100"/>
        <c:noMultiLvlLbl val="0"/>
      </c:catAx>
      <c:valAx>
        <c:axId val="2815981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599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@vwargentina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1.377365828364E-2</c:v>
                </c:pt>
                <c:pt idx="12">
                  <c:v>1.377365828364E-2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1.6204303863106E-2</c:v>
                </c:pt>
                <c:pt idx="18">
                  <c:v>0</c:v>
                </c:pt>
                <c:pt idx="19">
                  <c:v>4.3751620430386003E-2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543-4114-A073-C9FA5FC21DE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1597776"/>
        <c:axId val="281598432"/>
      </c:lineChart>
      <c:catAx>
        <c:axId val="281597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598432"/>
        <c:crosses val="autoZero"/>
        <c:auto val="1"/>
        <c:lblAlgn val="ctr"/>
        <c:lblOffset val="100"/>
        <c:noMultiLvlLbl val="0"/>
      </c:catAx>
      <c:valAx>
        <c:axId val="2815984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597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@vwargentina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43070</c:v>
                </c:pt>
                <c:pt idx="1">
                  <c:v>43071</c:v>
                </c:pt>
                <c:pt idx="2">
                  <c:v>43072</c:v>
                </c:pt>
                <c:pt idx="3">
                  <c:v>43073</c:v>
                </c:pt>
                <c:pt idx="4">
                  <c:v>43074</c:v>
                </c:pt>
                <c:pt idx="5">
                  <c:v>43075</c:v>
                </c:pt>
                <c:pt idx="6">
                  <c:v>43076</c:v>
                </c:pt>
                <c:pt idx="7">
                  <c:v>43077</c:v>
                </c:pt>
                <c:pt idx="8">
                  <c:v>43078</c:v>
                </c:pt>
                <c:pt idx="9">
                  <c:v>43079</c:v>
                </c:pt>
                <c:pt idx="10">
                  <c:v>43080</c:v>
                </c:pt>
                <c:pt idx="11">
                  <c:v>43081</c:v>
                </c:pt>
                <c:pt idx="12">
                  <c:v>43082</c:v>
                </c:pt>
                <c:pt idx="13">
                  <c:v>43083</c:v>
                </c:pt>
                <c:pt idx="14">
                  <c:v>43084</c:v>
                </c:pt>
                <c:pt idx="15">
                  <c:v>43085</c:v>
                </c:pt>
                <c:pt idx="16">
                  <c:v>43086</c:v>
                </c:pt>
                <c:pt idx="17">
                  <c:v>43087</c:v>
                </c:pt>
                <c:pt idx="18">
                  <c:v>43088</c:v>
                </c:pt>
                <c:pt idx="19">
                  <c:v>43089</c:v>
                </c:pt>
                <c:pt idx="20">
                  <c:v>43090</c:v>
                </c:pt>
                <c:pt idx="21">
                  <c:v>43091</c:v>
                </c:pt>
                <c:pt idx="22">
                  <c:v>43092</c:v>
                </c:pt>
                <c:pt idx="23">
                  <c:v>43093</c:v>
                </c:pt>
                <c:pt idx="24">
                  <c:v>43094</c:v>
                </c:pt>
                <c:pt idx="25">
                  <c:v>43095</c:v>
                </c:pt>
                <c:pt idx="26">
                  <c:v>43096</c:v>
                </c:pt>
                <c:pt idx="27">
                  <c:v>43097</c:v>
                </c:pt>
                <c:pt idx="28">
                  <c:v>43098</c:v>
                </c:pt>
                <c:pt idx="29">
                  <c:v>43099</c:v>
                </c:pt>
                <c:pt idx="30">
                  <c:v>43100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13</c:v>
                </c:pt>
                <c:pt idx="1">
                  <c:v>55</c:v>
                </c:pt>
                <c:pt idx="2">
                  <c:v>7</c:v>
                </c:pt>
                <c:pt idx="3">
                  <c:v>51</c:v>
                </c:pt>
                <c:pt idx="4">
                  <c:v>41</c:v>
                </c:pt>
                <c:pt idx="5">
                  <c:v>12</c:v>
                </c:pt>
                <c:pt idx="6">
                  <c:v>14</c:v>
                </c:pt>
                <c:pt idx="7">
                  <c:v>5</c:v>
                </c:pt>
                <c:pt idx="8">
                  <c:v>7</c:v>
                </c:pt>
                <c:pt idx="9">
                  <c:v>2</c:v>
                </c:pt>
                <c:pt idx="10">
                  <c:v>13</c:v>
                </c:pt>
                <c:pt idx="11">
                  <c:v>11</c:v>
                </c:pt>
                <c:pt idx="12">
                  <c:v>29</c:v>
                </c:pt>
                <c:pt idx="13">
                  <c:v>10</c:v>
                </c:pt>
                <c:pt idx="14">
                  <c:v>10</c:v>
                </c:pt>
                <c:pt idx="15">
                  <c:v>5</c:v>
                </c:pt>
                <c:pt idx="16">
                  <c:v>2</c:v>
                </c:pt>
                <c:pt idx="17">
                  <c:v>11</c:v>
                </c:pt>
                <c:pt idx="18">
                  <c:v>7</c:v>
                </c:pt>
                <c:pt idx="19">
                  <c:v>19</c:v>
                </c:pt>
                <c:pt idx="20">
                  <c:v>2</c:v>
                </c:pt>
                <c:pt idx="21">
                  <c:v>61</c:v>
                </c:pt>
                <c:pt idx="22">
                  <c:v>13</c:v>
                </c:pt>
                <c:pt idx="23">
                  <c:v>2</c:v>
                </c:pt>
                <c:pt idx="24">
                  <c:v>2</c:v>
                </c:pt>
                <c:pt idx="25">
                  <c:v>6</c:v>
                </c:pt>
                <c:pt idx="26">
                  <c:v>21</c:v>
                </c:pt>
                <c:pt idx="27">
                  <c:v>8</c:v>
                </c:pt>
                <c:pt idx="28">
                  <c:v>7</c:v>
                </c:pt>
                <c:pt idx="29">
                  <c:v>8</c:v>
                </c:pt>
                <c:pt idx="30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4CD-482A-9B20-92A5BD43334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3544856"/>
        <c:axId val="283547480"/>
      </c:lineChart>
      <c:dateAx>
        <c:axId val="2835448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547480"/>
        <c:crosses val="autoZero"/>
        <c:auto val="1"/>
        <c:lblOffset val="100"/>
        <c:baseTimeUnit val="days"/>
      </c:dateAx>
      <c:valAx>
        <c:axId val="2835474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5448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@vwargentina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8D2-471A-93F0-6AA07575E65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2984688"/>
        <c:axId val="372985016"/>
      </c:barChart>
      <c:catAx>
        <c:axId val="3729846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2985016"/>
        <c:crosses val="autoZero"/>
        <c:auto val="1"/>
        <c:lblAlgn val="ctr"/>
        <c:lblOffset val="100"/>
        <c:noMultiLvlLbl val="0"/>
      </c:catAx>
      <c:valAx>
        <c:axId val="3729850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29846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DFFCE9-0669-43E5-A119-1112D1A1035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Twitter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15B31C-14B2-4E49-A941-71D18F8BF45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18318137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2E2F86-9BA8-4384-8583-113FB5A257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12CD65E-961D-439A-811F-C4CEE826E05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51184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30208599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712403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655428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71338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724686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326588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892568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608393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657436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085054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032450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02787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982135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275410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02584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@vwargentina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123447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0.0219%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80918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8208BB-9765-4F8B-BA6B-B830530045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28336131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6F361C-C0BD-47FC-91F5-22B9D36020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D60BBA5-C84F-4C9B-8605-2680EEB19C0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4206203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7DBDC5-C1EA-4FB6-96AD-A4980BDC91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678BD5-6F16-4411-ADB8-458EFF2B33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37478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E05EC4-9C78-4B7F-8E7D-0CECF35AAD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BBCA4B1-CA45-4396-BB2C-B9B42C358A8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1322456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6D4128-58C1-4D91-AABB-BAFF30B33B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D27670-81C6-4AC3-B0CA-E1D7C26820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69841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B12EF5-2302-4BE0-B6F1-3EB63E29FC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7A4BC37-73E1-43FC-A47A-FF51EAB9F6E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7229090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601006-2CBB-47EB-BE10-1934A0C329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FBB1D9-37D4-40DF-A215-C4001B8D85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85119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156964-EC27-4D2E-A19A-5E53B58E28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F35E053-DBC4-412D-BEE6-A9954B1B2F6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3472333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880DF0-5BB4-45A0-BF93-FD3B5B77DC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601D07-B394-45DD-BF6A-71FC856270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50712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E5DCDF-7FC0-47D9-A58D-EDDBA1F316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87E30E1-1C09-49C3-A403-BF89A1746C2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399871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9E7918-B50F-4A99-B203-E7C154B6C1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E9F64B-CA0F-4EC4-822A-25EABC334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3046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F71DE1-F094-4357-AFD3-D419694C31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1EF22A6-EEFF-4AB5-9489-E1FD7899261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5944292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B9F9D5-F9FB-4AD3-8427-9A43CF97A79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7A5F40-9BC0-4EDF-AFC4-37C0BB2735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05313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8B7C82-0415-47AA-9FD5-B7E23F3406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654D6E4-3C34-4B75-B025-1A6391094A1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5216880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3A7A63-272F-4D69-9C1F-F1870A9D3D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8F7187-06E0-465A-830D-D6B3820DAD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86857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2C731B-4DC8-4BAE-9BA9-28D2AFF39F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1F824A4-B30E-4E26-915E-504FD8653E5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5318300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091103-9758-46EC-9244-96D4C65BA2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98BE34-C7CC-4BB0-970F-7839EE9A3D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26417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19ABE1-D6FC-4AD3-A457-3BE09968ED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CA40E32-67CB-46D7-8B74-757E1466716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971196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A08052-C7E2-4BF1-A401-F7F221FF71B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F4F376-B991-49D7-B228-E7502FDF3F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72761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C8CA88-6C22-49FC-81EA-7E839E8DBD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8A77115-1311-47AE-A94B-BD05507A284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4148609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203213-2920-4B71-B939-B0A6E0B7BF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E2EACE-3A4F-463A-AF26-DA98A23B29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441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1B29B8-1655-41B4-9B8B-88A27CC739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4F047C0-42AE-4E1B-BBA5-8DB244E6C1A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562391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5053394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319352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387553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850950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121636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49679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01179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@vwargentina - 2017-12-22 18:25:24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Tecnología, diseño y confort. Eso es tenerlo todo. Te presentamos el Nuevo Polo #PoloDay https://t.co/ROwXeGHLnS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0.0438%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18353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@vwargentina - 2017-12-22 18:27:56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@Autoblogcomar: Active Info Display es el tablero digital del nuevo VW Polo Highline.
Cuando apagás el motor y abrís la puerta, te despi…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75993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@vwargentina - 2017-12-22 18:28:38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@simacourbe: Volkswagen lanza el nuevo Polo. Por fin vemos el Highline con tablero digital y equipamiento full. https://t.co/jYBuw5gQdH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17026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@vwargentina - 2017-12-29 10:49:17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 enero, ¡todos los caminos conducen al Volkswagen Summer Drives! Desde el 2/1 te esperamos en Av. Divisadero e/Avellano y Cerezo, Cariló, para disfrutar de actividades y beneficios exclusivos. 😎 https://t.co/EaofCMH398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0.0138%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15464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@vwargentina - 2017-12-22 18:27:31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@cosasdeautos: Ahora, #VW reúne a la prensa en un #PoloDay. El Nuevo Polo, el más reciente e importante lanzamiento de @vwargentina, com…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64666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@vwargentina - 2017-12-22 18:28:23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@InfoSobreRuedas: #AHORA
@vwargentina muestra por primera vez el #Polo Highline en Argentina. Se lanza en enero, pero las versiones más…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6125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B26576-9DEB-49F8-B73B-239D395C2F1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4283261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5C1947-6287-4C59-BE0F-2BDA0A160E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7F4E57A-223C-40CA-BE75-2B0642114FD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958143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9464117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293104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750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248599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659053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560739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33259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@vwargentina - 2017-12-24 16:00:05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#PapáNoel ya está preparado para hacer su trabajo 🎅🎄 #Volkswagen #VW #Navidad https://t.co/ABXu7MGVur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0.0162%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97483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@vwargentina - 2017-12-22 18:28:06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@autocosmos_ar: Ya tenemos al #VWPolo en Buenos Aires, hoy vamos a estar junto a @vwargentina en el #PoloDay https://t.co/6YKux5NRrP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10583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@vwargentina - 2017-12-21 11:45:49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Este verano solo preocupate por usar un buen protector solar.☀️ #BienvenidoVerano #VeranoVolkswagen https://t.co/W9PZ2mv9sG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0.0138%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74591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@vwargentina - 2017-12-22 18:28:52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@autotransporte8: @vwargentina lanza el nuevo Polo, atrapa con solo mirarlo @VWCamionesBuses https://t.co/PnyHqyttGT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13225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A2140D-3662-41A6-AF41-831BD924D5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35566794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256A77-1F43-4BED-8F6D-036BD22FC6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8E6134B-8884-4AF2-88EB-7127924CA11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4478519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F41AEC-8C99-4FC1-A961-DFEF65F9B2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C0E1EF-FB27-4EBA-A3E9-5A4C0F658E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86465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3C63C7-DC3D-44F4-89DC-A9B0E23E03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43E62FA-74AE-44D1-8B53-31BCE245EB2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892676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14054146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1851967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241830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301759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76870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@vwargentina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@Cris_noticias - 2017-12-02 19:14:30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 Dolfina Campeón luego de empate 13 13 con gol 14 x muerte súbita #abiertodepolo @vwargentina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25351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@vwargentina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@Condistelec - 2017-12-26 16:01:03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https://t.co/6SGr83qIvz @Autoblogcomar nos muestra el nuevo #VWPolo ¡Lo disfrutamos juntos! @vwargentina… https://t.co/jRZdf9uqrK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41875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@vwargentina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@Cris_noticias - 2017-12-02 16:25:12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#abiertodepolo ya arranca la final @Chandon_Ar @vwargentina https://t.co/UtDBHub3iu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97328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@vwargentina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@InfoAutoAr - 2017-12-15 17:45:00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nuevo #Volkswagen Polo GTI se lanza en Europa @vwargentina Informe: (https://t.co/Q1Yly9mnuu) https://t.co/nLinKsy6Sd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64071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@vwargentina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@Cris_noticias - 2017-12-02 17:12:50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Con @magdatagta en el palco de @vwargentina del #abiertodepolo Pintó vientito. Vence La Ellerstina 4 a 2 a La Dolfi… https://t.co/9BSHLfHsYo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40944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@vwargentina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@TiempoMotorARG - 2017-12-29 16:56:29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#Verano2018: Volkswagen estará presente en las localidades de Cariló y Pinamar ►https://t.co/SKkpevlja6 @vwargentina https://t.co/PfYTjKBT4S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13076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@vwargentina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@elguisodebagre - 2017-12-16 12:46:16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Hablando de mal servicio de postventa @vwargentina nunca me respondió porque me robaron una cubierta y me cobraron… https://t.co/9MOVIlgqzE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93882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224F44-4C10-4937-89A2-5975C5D29A4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7176567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8C9FEC-F539-433F-A0F7-E35BE2C9F4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11A6209-A6B0-424B-9602-022A9B7EAF5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55330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91255395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4423134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904701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102603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77298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@vwargentina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@Adefa_Prensa - 2017-12-04 21:12:28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 el #Cubo, @vwargentina cierra 2017 completando 14 años ubicada en el 1°puesto en ventas, señala su CEO Vazquez https://t.co/fqZwrpSzFu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20715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@vwargentina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@Foema_Oficial - 2017-12-04 21:12:57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Con Amigos del campo @crea_arg y de la UIA en la noche de @vwargentina https://t.co/q1CV1OWFfx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69514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@vwargentina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@TiempoMotorARG - 2017-12-02 20:50:40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[INFORME] @vwargentina con un crecimiento del 42%, en noviembre es la marca más vendida del mercado argentino►… https://t.co/56Yszh3I4Z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75516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@vwargentina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@InfoAutoAr - 2017-12-06 18:45:00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Voyage vs. Polo Sedán vs. #Virtus - dimensiones y diseño @vwargentina Informe: (https://t.co/CmMm9hpPxh) https://t.co/gUvj3OgBHO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40529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@vwargentina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@esteban_campero - 2017-12-13 11:55:15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Hoy conocí el Centro Ferdinand Porsche de la UTN Pacheco en conjunto con @vwargentina. Frontera tecnológica. Abrien… https://t.co/aVUfma86PZ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51808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@vwargentina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@InfoAutoAr - 2017-12-18 19:45:00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 #Volkswagen #Amarok en el Top Ten de patentamientos 2017 @vwargentina Informe: (https://t.co/F8MMlAf3Kv) https://t.co/XIOb7AzwXx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65602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@vwargentina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@InfoAutoAr - 2017-12-06 10:40:05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Voyage vs. Polo Sedán vs. #Virtus - dimensiones y diseño @vwargentina Informe: (https://t.co/CmMm9h8eFJ) https://t.co/xVMCJ7DgfQ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34123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247880-1EE0-48D8-83E2-086B6512042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104940170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42891C-46EE-4C1F-B164-46E612A43B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7A07E06-99A3-4FF8-AE20-FEFBC03DA4E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237321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8854024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1327645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328533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603594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7844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@vwargentina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@RoBerasategui - 2017-12-22 16:40:12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Los amigos de @vwargentina despiden el año y muestran el #NuevoPolo. La gran apuesta de la… https://t.co/MQ9mmmbils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09039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@vwargentina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@MiguelARisso - 2017-12-10 11:41:59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@AleRissoVazquez @AUVO2 @YPFoficial @marissova @_GabrielaVidal_ @vwargentina Qué equipo el del sobrino!!!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56814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@vwargentina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@Adefa_Prensa - 2017-12-04 21:18:12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@vwargentina produjo a la fecha más 600 mil cajas en Córdoba (+12%) y más de 68.400 vehiculos en Pacheco (Amarok y Suran) + 13% vs. 2016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50970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@vwargentina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@tomasamorena - 2017-12-22 10:06:41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Vení hoy a conocer el #NuevoPolo de @vwargentina en #DandySanIsidro. Desde las 13h y con más de 100 periodistas ami… https://t.co/SMBkXSo70p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28640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@vwargentina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@autosindustria - 2017-12-18 14:15:54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 pick-up Volkswgen Amarok en el Top Ten de los Patentamientos 2017 en Argentina @vwargentina @VWAmarokArg… https://t.co/SlREvD2Sb5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98614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@vwargentina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@mausorio - 2017-12-04 08:20:24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Volkswagen saca a preventa 500 unidades del nuevo Polo desde $330 mil.  https://t.co/FFij8LFgvv @vwargentina https://t.co/4sg29CeeEv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11696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0D06F9-D889-4372-A720-20057B2EF99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296363487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0785C9-109F-43C2-8081-0BF337BE92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CFA31B4-0DA5-4928-80BC-516ED19F736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419927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7457080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96270913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1077140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56006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@InfoAutoAr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@vwargentina (31)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40255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@AlexisMautoneRC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@vwargentina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19821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@simacourbe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@vwargentina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07072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@infoautomotor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@vwargentina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35181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@MatiEPalacios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@vwargentina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79934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@CreativeMediaYa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@vwargentina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01609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@AranzAtidings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@vwargentina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1664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@autosindustria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@vwargentina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86975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@LopezCocho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@vwargentina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46337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@carolina_jalon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@vwargentina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49850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0B3F9F-0318-491E-B031-D51505BEBF4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19413932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2BE26C-5BFF-4341-AAD6-ADC5233526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50499D5-BF6F-4808-814F-5153D495B88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598849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08462349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86409064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635571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56079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@RadioEmpEAccion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@vwargentina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76423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@anyagana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@vwargentina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21629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@TiempoMotorARG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@vwargentina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44454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@autoexecutiveAR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@vwargentina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90328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@shiiratadeo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@vwargentina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61997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@GuidoTonelli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@vwargentina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03741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@Condistelec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@vwargentina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04534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@garevtw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@vwargentina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12397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@DanielLacrouts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@vwargentina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57779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@laquintapatawy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@vwargentina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35444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94F292-55FC-48AF-A8CB-54E7554E939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64306487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3D9716-CC88-4E5E-93E4-0B9A9EA5A1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Response Times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CEDC96E-6743-435E-AD94-E0E1397BB79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9261437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2322F9-BB80-435E-9817-F992BFE7A3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E43D99-CF46-49F1-8001-A100D96079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956950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43E99E-3D6F-4926-9768-61AAAEC4D6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7DD4456-F196-42AE-94BF-AB180161F92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683551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33741948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9818447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090081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498045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32424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@vwargentina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@steffanodl30_87 - 2017-12-29 11:23:06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@vwargentina cuando dejan de fabricar la basuran?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10479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@vwargentina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@rioscintia - 2017-12-28 11:40:28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@vwargentina voy a estar de vacaciones en otra pcia. Puedo pagar mi cuota de enero con el link banelco q figura en la factura?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33042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@vwargentina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@teran_mariela - 2017-12-27 15:54:15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https://t.co/pHy0rNWz0e @vwargentina  es cierto??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4320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@vwargentina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@teran_mariela - 2017-12-27 15:53:11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@vwargentina Es asi? Tenia entendido q uds  habian hecho extensión de garantía (3años) para autos porteriores de 20… https://t.co/be8q0QESUJ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42602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@vwargentina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@rafaelachkar - 2017-12-26 11:34:49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@vwargentina 📲📲📲📲???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04064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@vwargentina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@alconOK - 2017-12-24 16:10:52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@vwargentina Cuando sale venta virtus y suv 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81316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@vwargentina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@Pelitop - 2017-12-23 10:59:30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Buenas. Necesito conseguir el codigo de la radio de un gol trend. Coml puedo hacer @vwargentina?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07991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@vwargentina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@zirteab1 - 2017-12-20 20:10:09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@vwargentina 011 43179066 manden a reparar la línea...continuamente ocupado?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57453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6D3D63-E04C-44FE-AC32-7B83AE57C4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296547595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A296FD-BADD-400F-9083-39FE12CAE0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EA637A8-CC39-4142-84C6-2F55069F019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365898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3775985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3060068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567173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97119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82940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@vwargentina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@zirteab1 - 2017-12-20 20:09:18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@vwargentina 9de NOVIEMBRE cancele mi plan de ahorro en su totalidad ....no han aplicado los pagos...no tienen sistema contable?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013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@vwargentina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@MatiEPalacios - 2017-12-20 11:07:57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@vwargentina 84 minutos de espera en el TELEFONO? que lindo servicio. Todo 100% Argentino.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12/20/2017 13:20:12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84107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FC2179-0710-40DF-BFC2-009C7757D0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191611689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1065</Words>
  <Application>Microsoft Office PowerPoint</Application>
  <PresentationFormat>On-screen Show (4:3)</PresentationFormat>
  <Paragraphs>364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Calibri</vt:lpstr>
      <vt:lpstr>Arial</vt:lpstr>
      <vt:lpstr>quintly_template</vt:lpstr>
      <vt:lpstr>Reporte Twitter</vt:lpstr>
      <vt:lpstr>Twitter Key Metrics Table</vt:lpstr>
      <vt:lpstr>Twitter Key Metrics Radar</vt:lpstr>
      <vt:lpstr>Twitter Followers Total</vt:lpstr>
      <vt:lpstr>Twitter Followers Change</vt:lpstr>
      <vt:lpstr>Twitter Followers Change Per Weekday</vt:lpstr>
      <vt:lpstr>Twitter Own Tweets</vt:lpstr>
      <vt:lpstr>Twitter Tweet Type Distribution</vt:lpstr>
      <vt:lpstr>Twitter Own Tweets By Weekday</vt:lpstr>
      <vt:lpstr>Twitter Interaction Rate By Weekday</vt:lpstr>
      <vt:lpstr>Twitter Own Tweets By Hour</vt:lpstr>
      <vt:lpstr>Twitter Interaction Rate By Hour</vt:lpstr>
      <vt:lpstr>Twitter Own and Retweeted Tweets Table - 1 of 2</vt:lpstr>
      <vt:lpstr>Twitter Own and Retweeted Tweets Table - 2 of 2</vt:lpstr>
      <vt:lpstr>Twitter Mentions</vt:lpstr>
      <vt:lpstr>Twitter Mentions Table - 1 of 3</vt:lpstr>
      <vt:lpstr>Twitter Mentions Table - 2 of 3</vt:lpstr>
      <vt:lpstr>Twitter Mentions Table - 3 of 3</vt:lpstr>
      <vt:lpstr>Twitter Key Influencers - 1 of 2</vt:lpstr>
      <vt:lpstr>Twitter Key Influencers - 2 of 2</vt:lpstr>
      <vt:lpstr>Twitter Response Times</vt:lpstr>
      <vt:lpstr>Twitter Questions Table - 1 of 2</vt:lpstr>
      <vt:lpstr>Twitter Questions Table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Twitter</dc:title>
  <dc:creator>Administrator</dc:creator>
  <cp:lastModifiedBy>Administrator</cp:lastModifiedBy>
  <cp:revision>1</cp:revision>
  <dcterms:created xsi:type="dcterms:W3CDTF">2018-01-07T21:58:54Z</dcterms:created>
  <dcterms:modified xsi:type="dcterms:W3CDTF">2018-01-07T21:59:49Z</dcterms:modified>
</cp:coreProperties>
</file>