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8C89-4507-940C-19ED91703878}"/>
            </c:ext>
          </c:extLst>
        </c:ser>
        <c:dLbls>
          <c:showLegendKey val="0"/>
          <c:showVal val="0"/>
          <c:showCatName val="0"/>
          <c:showSerName val="0"/>
          <c:showPercent val="0"/>
          <c:showBubbleSize val="0"/>
        </c:dLbls>
        <c:axId val="278039432"/>
        <c:axId val="278039760"/>
      </c:radarChart>
      <c:catAx>
        <c:axId val="278039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039760"/>
        <c:crosses val="autoZero"/>
        <c:auto val="1"/>
        <c:lblAlgn val="ctr"/>
        <c:lblOffset val="100"/>
        <c:noMultiLvlLbl val="0"/>
      </c:catAx>
      <c:valAx>
        <c:axId val="27803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03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2247</c:v>
                </c:pt>
                <c:pt idx="1">
                  <c:v>2262</c:v>
                </c:pt>
                <c:pt idx="2">
                  <c:v>2265</c:v>
                </c:pt>
                <c:pt idx="3">
                  <c:v>2272</c:v>
                </c:pt>
                <c:pt idx="4">
                  <c:v>2275</c:v>
                </c:pt>
                <c:pt idx="5">
                  <c:v>2278</c:v>
                </c:pt>
                <c:pt idx="6">
                  <c:v>2282</c:v>
                </c:pt>
                <c:pt idx="7">
                  <c:v>2291</c:v>
                </c:pt>
                <c:pt idx="8">
                  <c:v>2306</c:v>
                </c:pt>
                <c:pt idx="9">
                  <c:v>2311</c:v>
                </c:pt>
                <c:pt idx="10">
                  <c:v>2321</c:v>
                </c:pt>
                <c:pt idx="11">
                  <c:v>2324</c:v>
                </c:pt>
                <c:pt idx="12">
                  <c:v>2332</c:v>
                </c:pt>
                <c:pt idx="13">
                  <c:v>2339</c:v>
                </c:pt>
                <c:pt idx="14">
                  <c:v>2345</c:v>
                </c:pt>
                <c:pt idx="15">
                  <c:v>2349</c:v>
                </c:pt>
                <c:pt idx="16">
                  <c:v>2355</c:v>
                </c:pt>
                <c:pt idx="17">
                  <c:v>2362</c:v>
                </c:pt>
                <c:pt idx="18">
                  <c:v>2368</c:v>
                </c:pt>
                <c:pt idx="19">
                  <c:v>2384</c:v>
                </c:pt>
                <c:pt idx="20">
                  <c:v>2390</c:v>
                </c:pt>
                <c:pt idx="21">
                  <c:v>2390</c:v>
                </c:pt>
                <c:pt idx="22">
                  <c:v>2390</c:v>
                </c:pt>
                <c:pt idx="23">
                  <c:v>2393</c:v>
                </c:pt>
                <c:pt idx="24">
                  <c:v>2401</c:v>
                </c:pt>
                <c:pt idx="25">
                  <c:v>2401</c:v>
                </c:pt>
                <c:pt idx="26">
                  <c:v>2404</c:v>
                </c:pt>
                <c:pt idx="27">
                  <c:v>2407</c:v>
                </c:pt>
                <c:pt idx="28">
                  <c:v>2409</c:v>
                </c:pt>
                <c:pt idx="29">
                  <c:v>2415</c:v>
                </c:pt>
                <c:pt idx="30">
                  <c:v>2417</c:v>
                </c:pt>
              </c:numCache>
            </c:numRef>
          </c:val>
          <c:smooth val="0"/>
          <c:extLst>
            <c:ext xmlns:c16="http://schemas.microsoft.com/office/drawing/2014/chart" uri="{C3380CC4-5D6E-409C-BE32-E72D297353CC}">
              <c16:uniqueId val="{00000000-9110-4361-8D05-80317702DE1B}"/>
            </c:ext>
          </c:extLst>
        </c:ser>
        <c:dLbls>
          <c:showLegendKey val="0"/>
          <c:showVal val="0"/>
          <c:showCatName val="0"/>
          <c:showSerName val="0"/>
          <c:showPercent val="0"/>
          <c:showBubbleSize val="0"/>
        </c:dLbls>
        <c:smooth val="0"/>
        <c:axId val="212939280"/>
        <c:axId val="216228480"/>
      </c:lineChart>
      <c:dateAx>
        <c:axId val="212939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228480"/>
        <c:crosses val="autoZero"/>
        <c:auto val="1"/>
        <c:lblOffset val="100"/>
        <c:baseTimeUnit val="days"/>
      </c:dateAx>
      <c:valAx>
        <c:axId val="21622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93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3</c:v>
                </c:pt>
                <c:pt idx="2">
                  <c:v>8</c:v>
                </c:pt>
                <c:pt idx="3">
                  <c:v>5</c:v>
                </c:pt>
                <c:pt idx="4">
                  <c:v>6</c:v>
                </c:pt>
                <c:pt idx="5">
                  <c:v>8</c:v>
                </c:pt>
                <c:pt idx="6">
                  <c:v>4</c:v>
                </c:pt>
              </c:numCache>
            </c:numRef>
          </c:val>
          <c:extLst>
            <c:ext xmlns:c16="http://schemas.microsoft.com/office/drawing/2014/chart" uri="{C3380CC4-5D6E-409C-BE32-E72D297353CC}">
              <c16:uniqueId val="{00000000-65EE-4B42-81BE-F09156DEB7CD}"/>
            </c:ext>
          </c:extLst>
        </c:ser>
        <c:dLbls>
          <c:showLegendKey val="0"/>
          <c:showVal val="0"/>
          <c:showCatName val="0"/>
          <c:showSerName val="0"/>
          <c:showPercent val="0"/>
          <c:showBubbleSize val="0"/>
        </c:dLbls>
        <c:gapWidth val="219"/>
        <c:overlap val="-27"/>
        <c:axId val="278198952"/>
        <c:axId val="278202560"/>
      </c:barChart>
      <c:catAx>
        <c:axId val="27819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202560"/>
        <c:crosses val="autoZero"/>
        <c:auto val="1"/>
        <c:lblAlgn val="ctr"/>
        <c:lblOffset val="100"/>
        <c:noMultiLvlLbl val="0"/>
      </c:catAx>
      <c:valAx>
        <c:axId val="27820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9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1</c:v>
                </c:pt>
                <c:pt idx="14">
                  <c:v>1</c:v>
                </c:pt>
                <c:pt idx="15">
                  <c:v>1</c:v>
                </c:pt>
                <c:pt idx="16">
                  <c:v>0</c:v>
                </c:pt>
                <c:pt idx="17">
                  <c:v>0</c:v>
                </c:pt>
                <c:pt idx="18">
                  <c:v>1</c:v>
                </c:pt>
                <c:pt idx="19">
                  <c:v>2</c:v>
                </c:pt>
                <c:pt idx="20">
                  <c:v>1</c:v>
                </c:pt>
                <c:pt idx="21">
                  <c:v>0</c:v>
                </c:pt>
                <c:pt idx="22">
                  <c:v>1</c:v>
                </c:pt>
                <c:pt idx="23">
                  <c:v>0</c:v>
                </c:pt>
              </c:numCache>
            </c:numRef>
          </c:val>
          <c:smooth val="0"/>
          <c:extLst>
            <c:ext xmlns:c16="http://schemas.microsoft.com/office/drawing/2014/chart" uri="{C3380CC4-5D6E-409C-BE32-E72D297353CC}">
              <c16:uniqueId val="{00000000-9D7F-4EE5-A06D-DD8775397A72}"/>
            </c:ext>
          </c:extLst>
        </c:ser>
        <c:dLbls>
          <c:showLegendKey val="0"/>
          <c:showVal val="0"/>
          <c:showCatName val="0"/>
          <c:showSerName val="0"/>
          <c:showPercent val="0"/>
          <c:showBubbleSize val="0"/>
        </c:dLbls>
        <c:smooth val="0"/>
        <c:axId val="159675584"/>
        <c:axId val="159674272"/>
      </c:lineChart>
      <c:catAx>
        <c:axId val="15967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674272"/>
        <c:crosses val="autoZero"/>
        <c:auto val="1"/>
        <c:lblAlgn val="ctr"/>
        <c:lblOffset val="100"/>
        <c:noMultiLvlLbl val="0"/>
      </c:catAx>
      <c:valAx>
        <c:axId val="15967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67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2.4044654358094002</c:v>
                </c:pt>
                <c:pt idx="11">
                  <c:v>3.6496350364963002</c:v>
                </c:pt>
                <c:pt idx="12">
                  <c:v>0</c:v>
                </c:pt>
                <c:pt idx="13">
                  <c:v>0.98754830399312998</c:v>
                </c:pt>
                <c:pt idx="14">
                  <c:v>2.8767711464148</c:v>
                </c:pt>
                <c:pt idx="15">
                  <c:v>1.3739802490338999</c:v>
                </c:pt>
                <c:pt idx="16">
                  <c:v>6.3975955345641999</c:v>
                </c:pt>
                <c:pt idx="17">
                  <c:v>0</c:v>
                </c:pt>
                <c:pt idx="18">
                  <c:v>2.7479604980677999</c:v>
                </c:pt>
                <c:pt idx="19">
                  <c:v>2.2112494632890001</c:v>
                </c:pt>
                <c:pt idx="20">
                  <c:v>2.6907113210247999</c:v>
                </c:pt>
                <c:pt idx="21">
                  <c:v>0</c:v>
                </c:pt>
                <c:pt idx="22">
                  <c:v>1.3739802490338999</c:v>
                </c:pt>
                <c:pt idx="23">
                  <c:v>2.8338342636324998</c:v>
                </c:pt>
              </c:numCache>
            </c:numRef>
          </c:val>
          <c:smooth val="0"/>
          <c:extLst>
            <c:ext xmlns:c16="http://schemas.microsoft.com/office/drawing/2014/chart" uri="{C3380CC4-5D6E-409C-BE32-E72D297353CC}">
              <c16:uniqueId val="{00000000-C4F1-4A87-A844-AFC488FB5FEA}"/>
            </c:ext>
          </c:extLst>
        </c:ser>
        <c:dLbls>
          <c:showLegendKey val="0"/>
          <c:showVal val="0"/>
          <c:showCatName val="0"/>
          <c:showSerName val="0"/>
          <c:showPercent val="0"/>
          <c:showBubbleSize val="0"/>
        </c:dLbls>
        <c:smooth val="0"/>
        <c:axId val="159675912"/>
        <c:axId val="159676240"/>
      </c:lineChart>
      <c:catAx>
        <c:axId val="15967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676240"/>
        <c:crosses val="autoZero"/>
        <c:auto val="1"/>
        <c:lblAlgn val="ctr"/>
        <c:lblOffset val="100"/>
        <c:noMultiLvlLbl val="0"/>
      </c:catAx>
      <c:valAx>
        <c:axId val="15967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67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3</c:v>
                </c:pt>
                <c:pt idx="3">
                  <c:v>3</c:v>
                </c:pt>
                <c:pt idx="4">
                  <c:v>4</c:v>
                </c:pt>
                <c:pt idx="5">
                  <c:v>3</c:v>
                </c:pt>
                <c:pt idx="6">
                  <c:v>2</c:v>
                </c:pt>
              </c:numCache>
            </c:numRef>
          </c:val>
          <c:extLst>
            <c:ext xmlns:c16="http://schemas.microsoft.com/office/drawing/2014/chart" uri="{C3380CC4-5D6E-409C-BE32-E72D297353CC}">
              <c16:uniqueId val="{00000000-DACD-49C6-85A0-FB9B5F2400BC}"/>
            </c:ext>
          </c:extLst>
        </c:ser>
        <c:dLbls>
          <c:showLegendKey val="0"/>
          <c:showVal val="0"/>
          <c:showCatName val="0"/>
          <c:showSerName val="0"/>
          <c:showPercent val="0"/>
          <c:showBubbleSize val="0"/>
        </c:dLbls>
        <c:gapWidth val="219"/>
        <c:overlap val="-27"/>
        <c:axId val="280463776"/>
        <c:axId val="280459840"/>
      </c:barChart>
      <c:catAx>
        <c:axId val="28046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59840"/>
        <c:crosses val="autoZero"/>
        <c:auto val="1"/>
        <c:lblAlgn val="ctr"/>
        <c:lblOffset val="100"/>
        <c:noMultiLvlLbl val="0"/>
      </c:catAx>
      <c:valAx>
        <c:axId val="28045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6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1.4599902353504</c:v>
                </c:pt>
                <c:pt idx="1">
                  <c:v>1.4922788322489</c:v>
                </c:pt>
                <c:pt idx="2">
                  <c:v>3.7325602919995</c:v>
                </c:pt>
              </c:numCache>
            </c:numRef>
          </c:val>
          <c:extLst>
            <c:ext xmlns:c16="http://schemas.microsoft.com/office/drawing/2014/chart" uri="{C3380CC4-5D6E-409C-BE32-E72D297353CC}">
              <c16:uniqueId val="{00000000-3F39-4ACF-9BB4-726AECC695A4}"/>
            </c:ext>
          </c:extLst>
        </c:ser>
        <c:dLbls>
          <c:showLegendKey val="0"/>
          <c:showVal val="0"/>
          <c:showCatName val="0"/>
          <c:showSerName val="0"/>
          <c:showPercent val="0"/>
          <c:showBubbleSize val="0"/>
        </c:dLbls>
        <c:gapWidth val="219"/>
        <c:overlap val="-27"/>
        <c:axId val="280457216"/>
        <c:axId val="280462136"/>
      </c:barChart>
      <c:catAx>
        <c:axId val="28045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62136"/>
        <c:crosses val="autoZero"/>
        <c:auto val="1"/>
        <c:lblAlgn val="ctr"/>
        <c:lblOffset val="100"/>
        <c:noMultiLvlLbl val="0"/>
      </c:catAx>
      <c:valAx>
        <c:axId val="28046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5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gruporamosrd (Grupo Ramos)</c:v>
                </c:pt>
              </c:strCache>
            </c:strRef>
          </c:cat>
          <c:val>
            <c:numRef>
              <c:f>Sheet1!$B$2</c:f>
              <c:numCache>
                <c:formatCode>General</c:formatCode>
                <c:ptCount val="1"/>
                <c:pt idx="0">
                  <c:v>11</c:v>
                </c:pt>
              </c:numCache>
            </c:numRef>
          </c:val>
          <c:extLst>
            <c:ext xmlns:c16="http://schemas.microsoft.com/office/drawing/2014/chart" uri="{C3380CC4-5D6E-409C-BE32-E72D297353CC}">
              <c16:uniqueId val="{00000000-4106-46E4-9FAD-E2E4E19772A2}"/>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gruporamosrd (Grupo Ramos)</c:v>
                </c:pt>
              </c:strCache>
            </c:strRef>
          </c:cat>
          <c:val>
            <c:numRef>
              <c:f>Sheet1!$C$2</c:f>
              <c:numCache>
                <c:formatCode>General</c:formatCode>
                <c:ptCount val="1"/>
                <c:pt idx="0">
                  <c:v>6</c:v>
                </c:pt>
              </c:numCache>
            </c:numRef>
          </c:val>
          <c:extLst>
            <c:ext xmlns:c16="http://schemas.microsoft.com/office/drawing/2014/chart" uri="{C3380CC4-5D6E-409C-BE32-E72D297353CC}">
              <c16:uniqueId val="{00000001-4106-46E4-9FAD-E2E4E19772A2}"/>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gruporamosrd (Grupo Ramos)</c:v>
                </c:pt>
              </c:strCache>
            </c:strRef>
          </c:cat>
          <c:val>
            <c:numRef>
              <c:f>Sheet1!$D$2</c:f>
              <c:numCache>
                <c:formatCode>General</c:formatCode>
                <c:ptCount val="1"/>
                <c:pt idx="0">
                  <c:v>4</c:v>
                </c:pt>
              </c:numCache>
            </c:numRef>
          </c:val>
          <c:extLst>
            <c:ext xmlns:c16="http://schemas.microsoft.com/office/drawing/2014/chart" uri="{C3380CC4-5D6E-409C-BE32-E72D297353CC}">
              <c16:uniqueId val="{00000002-4106-46E4-9FAD-E2E4E19772A2}"/>
            </c:ext>
          </c:extLst>
        </c:ser>
        <c:dLbls>
          <c:showLegendKey val="0"/>
          <c:showVal val="0"/>
          <c:showCatName val="0"/>
          <c:showSerName val="0"/>
          <c:showPercent val="0"/>
          <c:showBubbleSize val="0"/>
        </c:dLbls>
        <c:gapWidth val="150"/>
        <c:overlap val="100"/>
        <c:axId val="280465744"/>
        <c:axId val="280457544"/>
      </c:barChart>
      <c:catAx>
        <c:axId val="280465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57544"/>
        <c:crosses val="autoZero"/>
        <c:auto val="1"/>
        <c:lblAlgn val="ctr"/>
        <c:lblOffset val="100"/>
        <c:noMultiLvlLbl val="0"/>
      </c:catAx>
      <c:valAx>
        <c:axId val="280457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65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1.9082332761578</c:v>
                </c:pt>
                <c:pt idx="1">
                  <c:v>1.8867924528302</c:v>
                </c:pt>
                <c:pt idx="2">
                  <c:v>2.4013722126929999</c:v>
                </c:pt>
                <c:pt idx="3">
                  <c:v>4.5454545454544997</c:v>
                </c:pt>
                <c:pt idx="4">
                  <c:v>3.1518010291595</c:v>
                </c:pt>
                <c:pt idx="5">
                  <c:v>1.7152658662093001</c:v>
                </c:pt>
                <c:pt idx="6">
                  <c:v>2.8087478559177002</c:v>
                </c:pt>
              </c:numCache>
            </c:numRef>
          </c:val>
          <c:extLst>
            <c:ext xmlns:c16="http://schemas.microsoft.com/office/drawing/2014/chart" uri="{C3380CC4-5D6E-409C-BE32-E72D297353CC}">
              <c16:uniqueId val="{00000000-644E-49FA-BF95-C8C48E135F71}"/>
            </c:ext>
          </c:extLst>
        </c:ser>
        <c:dLbls>
          <c:showLegendKey val="0"/>
          <c:showVal val="0"/>
          <c:showCatName val="0"/>
          <c:showSerName val="0"/>
          <c:showPercent val="0"/>
          <c:showBubbleSize val="0"/>
        </c:dLbls>
        <c:gapWidth val="219"/>
        <c:overlap val="-27"/>
        <c:axId val="280469680"/>
        <c:axId val="280467056"/>
      </c:barChart>
      <c:catAx>
        <c:axId val="28046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67056"/>
        <c:crosses val="autoZero"/>
        <c:auto val="1"/>
        <c:lblAlgn val="ctr"/>
        <c:lblOffset val="100"/>
        <c:noMultiLvlLbl val="0"/>
      </c:catAx>
      <c:valAx>
        <c:axId val="28046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6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gruporamosrd (Grupo Ramos)</c:v>
                </c:pt>
              </c:strCache>
            </c:strRef>
          </c:cat>
          <c:val>
            <c:numRef>
              <c:f>Sheet1!$B$2</c:f>
              <c:numCache>
                <c:formatCode>General</c:formatCode>
                <c:ptCount val="1"/>
                <c:pt idx="0">
                  <c:v>1276</c:v>
                </c:pt>
              </c:numCache>
            </c:numRef>
          </c:val>
          <c:extLst>
            <c:ext xmlns:c16="http://schemas.microsoft.com/office/drawing/2014/chart" uri="{C3380CC4-5D6E-409C-BE32-E72D297353CC}">
              <c16:uniqueId val="{00000000-F1D3-42C4-9770-D6A4B050AB54}"/>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gruporamosrd (Grupo Ramos)</c:v>
                </c:pt>
              </c:strCache>
            </c:strRef>
          </c:cat>
          <c:val>
            <c:numRef>
              <c:f>Sheet1!$C$2</c:f>
              <c:numCache>
                <c:formatCode>General</c:formatCode>
                <c:ptCount val="1"/>
                <c:pt idx="0">
                  <c:v>20</c:v>
                </c:pt>
              </c:numCache>
            </c:numRef>
          </c:val>
          <c:extLst>
            <c:ext xmlns:c16="http://schemas.microsoft.com/office/drawing/2014/chart" uri="{C3380CC4-5D6E-409C-BE32-E72D297353CC}">
              <c16:uniqueId val="{00000001-F1D3-42C4-9770-D6A4B050AB54}"/>
            </c:ext>
          </c:extLst>
        </c:ser>
        <c:dLbls>
          <c:showLegendKey val="0"/>
          <c:showVal val="0"/>
          <c:showCatName val="0"/>
          <c:showSerName val="0"/>
          <c:showPercent val="0"/>
          <c:showBubbleSize val="0"/>
        </c:dLbls>
        <c:gapWidth val="150"/>
        <c:overlap val="100"/>
        <c:axId val="216228808"/>
        <c:axId val="216229136"/>
      </c:barChart>
      <c:catAx>
        <c:axId val="216228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229136"/>
        <c:crosses val="autoZero"/>
        <c:auto val="1"/>
        <c:lblAlgn val="ctr"/>
        <c:lblOffset val="100"/>
        <c:noMultiLvlLbl val="0"/>
      </c:catAx>
      <c:valAx>
        <c:axId val="21622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22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8FDCC-2BB0-447D-86C1-4A6060A682A9}"/>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3A2255D6-568C-460F-BAA5-A5770BECECB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457453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CC4F5-5193-44F3-8281-9C0A69B5D4CA}"/>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417114B4-158B-414F-97F1-F344ADEE83AF}"/>
              </a:ext>
            </a:extLst>
          </p:cNvPr>
          <p:cNvGraphicFramePr>
            <a:graphicFrameLocks noGrp="1"/>
          </p:cNvGraphicFramePr>
          <p:nvPr>
            <p:ph type="tbl" sz="quarter" idx="13"/>
            <p:extLst>
              <p:ext uri="{D42A27DB-BD31-4B8C-83A1-F6EECF244321}">
                <p14:modId xmlns:p14="http://schemas.microsoft.com/office/powerpoint/2010/main" val="344046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54401405"/>
                    </a:ext>
                  </a:extLst>
                </a:gridCol>
                <a:gridCol w="699516">
                  <a:extLst>
                    <a:ext uri="{9D8B030D-6E8A-4147-A177-3AD203B41FA5}">
                      <a16:colId xmlns:a16="http://schemas.microsoft.com/office/drawing/2014/main" val="1339195133"/>
                    </a:ext>
                  </a:extLst>
                </a:gridCol>
                <a:gridCol w="699516">
                  <a:extLst>
                    <a:ext uri="{9D8B030D-6E8A-4147-A177-3AD203B41FA5}">
                      <a16:colId xmlns:a16="http://schemas.microsoft.com/office/drawing/2014/main" val="3044512846"/>
                    </a:ext>
                  </a:extLst>
                </a:gridCol>
                <a:gridCol w="658368">
                  <a:extLst>
                    <a:ext uri="{9D8B030D-6E8A-4147-A177-3AD203B41FA5}">
                      <a16:colId xmlns:a16="http://schemas.microsoft.com/office/drawing/2014/main" val="2550419904"/>
                    </a:ext>
                  </a:extLst>
                </a:gridCol>
                <a:gridCol w="658368">
                  <a:extLst>
                    <a:ext uri="{9D8B030D-6E8A-4147-A177-3AD203B41FA5}">
                      <a16:colId xmlns:a16="http://schemas.microsoft.com/office/drawing/2014/main" val="1654770811"/>
                    </a:ext>
                  </a:extLst>
                </a:gridCol>
                <a:gridCol w="658368">
                  <a:extLst>
                    <a:ext uri="{9D8B030D-6E8A-4147-A177-3AD203B41FA5}">
                      <a16:colId xmlns:a16="http://schemas.microsoft.com/office/drawing/2014/main" val="533843999"/>
                    </a:ext>
                  </a:extLst>
                </a:gridCol>
                <a:gridCol w="699516">
                  <a:extLst>
                    <a:ext uri="{9D8B030D-6E8A-4147-A177-3AD203B41FA5}">
                      <a16:colId xmlns:a16="http://schemas.microsoft.com/office/drawing/2014/main" val="4023262696"/>
                    </a:ext>
                  </a:extLst>
                </a:gridCol>
                <a:gridCol w="699516">
                  <a:extLst>
                    <a:ext uri="{9D8B030D-6E8A-4147-A177-3AD203B41FA5}">
                      <a16:colId xmlns:a16="http://schemas.microsoft.com/office/drawing/2014/main" val="1304922373"/>
                    </a:ext>
                  </a:extLst>
                </a:gridCol>
                <a:gridCol w="699516">
                  <a:extLst>
                    <a:ext uri="{9D8B030D-6E8A-4147-A177-3AD203B41FA5}">
                      <a16:colId xmlns:a16="http://schemas.microsoft.com/office/drawing/2014/main" val="1778304334"/>
                    </a:ext>
                  </a:extLst>
                </a:gridCol>
                <a:gridCol w="658368">
                  <a:extLst>
                    <a:ext uri="{9D8B030D-6E8A-4147-A177-3AD203B41FA5}">
                      <a16:colId xmlns:a16="http://schemas.microsoft.com/office/drawing/2014/main" val="24343176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6421904"/>
                  </a:ext>
                </a:extLst>
              </a:tr>
              <a:tr h="370840">
                <a:tc>
                  <a:txBody>
                    <a:bodyPr/>
                    <a:lstStyle/>
                    <a:p>
                      <a:r>
                        <a:rPr lang="en-US" sz="1000"/>
                        <a:t>gruporamosrd (Grupo Ramos)</a:t>
                      </a:r>
                    </a:p>
                  </a:txBody>
                  <a:tcPr/>
                </a:tc>
                <a:tc>
                  <a:txBody>
                    <a:bodyPr/>
                    <a:lstStyle/>
                    <a:p>
                      <a:r>
                        <a:rPr lang="en-US" sz="1000"/>
                        <a:t>2417</a:t>
                      </a:r>
                    </a:p>
                  </a:txBody>
                  <a:tcPr/>
                </a:tc>
                <a:tc>
                  <a:txBody>
                    <a:bodyPr/>
                    <a:lstStyle/>
                    <a:p>
                      <a:r>
                        <a:rPr lang="en-US" sz="1000"/>
                        <a:t>182</a:t>
                      </a:r>
                    </a:p>
                  </a:txBody>
                  <a:tcPr/>
                </a:tc>
                <a:tc>
                  <a:txBody>
                    <a:bodyPr/>
                    <a:lstStyle/>
                    <a:p>
                      <a:r>
                        <a:rPr lang="en-US" sz="1000"/>
                        <a:t>6</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1276</a:t>
                      </a:r>
                    </a:p>
                  </a:txBody>
                  <a:tcPr/>
                </a:tc>
                <a:tc>
                  <a:txBody>
                    <a:bodyPr/>
                    <a:lstStyle/>
                    <a:p>
                      <a:r>
                        <a:rPr lang="en-US" sz="1000"/>
                        <a:t>20</a:t>
                      </a:r>
                    </a:p>
                  </a:txBody>
                  <a:tcPr/>
                </a:tc>
                <a:tc>
                  <a:txBody>
                    <a:bodyPr/>
                    <a:lstStyle/>
                    <a:p>
                      <a:r>
                        <a:rPr lang="en-US" sz="1000"/>
                        <a:t>2.6532%</a:t>
                      </a:r>
                    </a:p>
                  </a:txBody>
                  <a:tcPr/>
                </a:tc>
                <a:extLst>
                  <a:ext uri="{0D108BD9-81ED-4DB2-BD59-A6C34878D82A}">
                    <a16:rowId xmlns:a16="http://schemas.microsoft.com/office/drawing/2014/main" val="414378542"/>
                  </a:ext>
                </a:extLst>
              </a:tr>
            </a:tbl>
          </a:graphicData>
        </a:graphic>
      </p:graphicFrame>
      <p:sp>
        <p:nvSpPr>
          <p:cNvPr id="4" name="Text Placeholder 3">
            <a:extLst>
              <a:ext uri="{FF2B5EF4-FFF2-40B4-BE49-F238E27FC236}">
                <a16:creationId xmlns:a16="http://schemas.microsoft.com/office/drawing/2014/main" id="{B8300D2D-82C2-4163-8247-DEF5A982652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987165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7970C-2526-4F4B-B007-09893E79CC92}"/>
              </a:ext>
            </a:extLst>
          </p:cNvPr>
          <p:cNvSpPr>
            <a:spLocks noGrp="1"/>
          </p:cNvSpPr>
          <p:nvPr>
            <p:ph type="title"/>
          </p:nvPr>
        </p:nvSpPr>
        <p:spPr/>
        <p:txBody>
          <a:bodyPr/>
          <a:lstStyle/>
          <a:p>
            <a:r>
              <a:rPr lang="en-US"/>
              <a:t>Instagram Key Metrics Radar</a:t>
            </a:r>
          </a:p>
        </p:txBody>
      </p:sp>
      <p:graphicFrame>
        <p:nvGraphicFramePr>
          <p:cNvPr id="6" name="Chart Placeholder 5">
            <a:extLst>
              <a:ext uri="{FF2B5EF4-FFF2-40B4-BE49-F238E27FC236}">
                <a16:creationId xmlns:a16="http://schemas.microsoft.com/office/drawing/2014/main" id="{040F77C5-72D3-4170-85AE-413B3820E2F8}"/>
              </a:ext>
            </a:extLst>
          </p:cNvPr>
          <p:cNvGraphicFramePr>
            <a:graphicFrameLocks noGrp="1"/>
          </p:cNvGraphicFramePr>
          <p:nvPr>
            <p:ph type="chart" sz="quarter" idx="13"/>
            <p:extLst>
              <p:ext uri="{D42A27DB-BD31-4B8C-83A1-F6EECF244321}">
                <p14:modId xmlns:p14="http://schemas.microsoft.com/office/powerpoint/2010/main" val="1485479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F5D218-96D3-4139-BA88-B036BAAFCFD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7EDAACE-EA78-425B-85AB-C9D591BC66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6162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E46DC-38C6-47BF-882F-7BF7662E4602}"/>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C94265C0-C144-421E-8AFB-32F850BF36C9}"/>
              </a:ext>
            </a:extLst>
          </p:cNvPr>
          <p:cNvGraphicFramePr>
            <a:graphicFrameLocks noGrp="1"/>
          </p:cNvGraphicFramePr>
          <p:nvPr>
            <p:ph type="chart" sz="quarter" idx="13"/>
            <p:extLst>
              <p:ext uri="{D42A27DB-BD31-4B8C-83A1-F6EECF244321}">
                <p14:modId xmlns:p14="http://schemas.microsoft.com/office/powerpoint/2010/main" val="207571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DE939A-445C-414F-8F78-91AECBF9481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272A548-6D31-492B-80A8-78528E9357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3450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01D86-3B5C-45D5-B678-546F5B191F87}"/>
              </a:ext>
            </a:extLst>
          </p:cNvPr>
          <p:cNvSpPr>
            <a:spLocks noGrp="1"/>
          </p:cNvSpPr>
          <p:nvPr>
            <p:ph type="title"/>
          </p:nvPr>
        </p:nvSpPr>
        <p:spPr/>
        <p:txBody>
          <a:bodyPr/>
          <a:lstStyle/>
          <a:p>
            <a:r>
              <a:rPr lang="en-US"/>
              <a:t>Instagram Followers Change Per Weekday</a:t>
            </a:r>
          </a:p>
        </p:txBody>
      </p:sp>
      <p:graphicFrame>
        <p:nvGraphicFramePr>
          <p:cNvPr id="6" name="Chart Placeholder 5">
            <a:extLst>
              <a:ext uri="{FF2B5EF4-FFF2-40B4-BE49-F238E27FC236}">
                <a16:creationId xmlns:a16="http://schemas.microsoft.com/office/drawing/2014/main" id="{E369FBAF-91D7-4641-B183-306560EB4C2E}"/>
              </a:ext>
            </a:extLst>
          </p:cNvPr>
          <p:cNvGraphicFramePr>
            <a:graphicFrameLocks noGrp="1"/>
          </p:cNvGraphicFramePr>
          <p:nvPr>
            <p:ph type="chart" sz="quarter" idx="13"/>
            <p:extLst>
              <p:ext uri="{D42A27DB-BD31-4B8C-83A1-F6EECF244321}">
                <p14:modId xmlns:p14="http://schemas.microsoft.com/office/powerpoint/2010/main" val="2447065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8BEA84-3ADE-43C9-A5B1-50D2B80F449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3184C167-1161-4592-9802-836A37D67D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3633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81E22-6842-491C-8957-739CEE5E594F}"/>
              </a:ext>
            </a:extLst>
          </p:cNvPr>
          <p:cNvSpPr>
            <a:spLocks noGrp="1"/>
          </p:cNvSpPr>
          <p:nvPr>
            <p:ph type="title"/>
          </p:nvPr>
        </p:nvSpPr>
        <p:spPr/>
        <p:txBody>
          <a:bodyPr/>
          <a:lstStyle/>
          <a:p>
            <a:r>
              <a:rPr lang="en-US"/>
              <a:t>Instagram Posts By Hour</a:t>
            </a:r>
          </a:p>
        </p:txBody>
      </p:sp>
      <p:graphicFrame>
        <p:nvGraphicFramePr>
          <p:cNvPr id="6" name="Chart Placeholder 5">
            <a:extLst>
              <a:ext uri="{FF2B5EF4-FFF2-40B4-BE49-F238E27FC236}">
                <a16:creationId xmlns:a16="http://schemas.microsoft.com/office/drawing/2014/main" id="{F81E6346-B772-4B9F-86B2-A32DC97756F1}"/>
              </a:ext>
            </a:extLst>
          </p:cNvPr>
          <p:cNvGraphicFramePr>
            <a:graphicFrameLocks noGrp="1"/>
          </p:cNvGraphicFramePr>
          <p:nvPr>
            <p:ph type="chart" sz="quarter" idx="13"/>
            <p:extLst>
              <p:ext uri="{D42A27DB-BD31-4B8C-83A1-F6EECF244321}">
                <p14:modId xmlns:p14="http://schemas.microsoft.com/office/powerpoint/2010/main" val="2371826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BFF3BF-B2CB-4DDD-A56A-7BC0C811B83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0E7D626-3CEB-4D68-B4B5-98D002B172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0671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84D7A-12FF-47C2-89C3-716E6EF8A43C}"/>
              </a:ext>
            </a:extLst>
          </p:cNvPr>
          <p:cNvSpPr>
            <a:spLocks noGrp="1"/>
          </p:cNvSpPr>
          <p:nvPr>
            <p:ph type="title"/>
          </p:nvPr>
        </p:nvSpPr>
        <p:spPr/>
        <p:txBody>
          <a:bodyPr/>
          <a:lstStyle/>
          <a:p>
            <a:r>
              <a:rPr lang="en-US"/>
              <a:t>Instagram Interaction Rate By Hour</a:t>
            </a:r>
          </a:p>
        </p:txBody>
      </p:sp>
      <p:graphicFrame>
        <p:nvGraphicFramePr>
          <p:cNvPr id="6" name="Chart Placeholder 5">
            <a:extLst>
              <a:ext uri="{FF2B5EF4-FFF2-40B4-BE49-F238E27FC236}">
                <a16:creationId xmlns:a16="http://schemas.microsoft.com/office/drawing/2014/main" id="{358F8483-25F6-479C-B781-880497A4575F}"/>
              </a:ext>
            </a:extLst>
          </p:cNvPr>
          <p:cNvGraphicFramePr>
            <a:graphicFrameLocks noGrp="1"/>
          </p:cNvGraphicFramePr>
          <p:nvPr>
            <p:ph type="chart" sz="quarter" idx="13"/>
            <p:extLst>
              <p:ext uri="{D42A27DB-BD31-4B8C-83A1-F6EECF244321}">
                <p14:modId xmlns:p14="http://schemas.microsoft.com/office/powerpoint/2010/main" val="2220513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BFBA74-068B-44DF-91C7-44E85FA00DB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20CAB9E-48C2-4149-A840-AFF8C8AD9F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0479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10D60-29E7-400C-9B7F-F2F4B01EA17B}"/>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2A3208B3-E8B6-4E40-85BA-4B1F617319DC}"/>
              </a:ext>
            </a:extLst>
          </p:cNvPr>
          <p:cNvGraphicFramePr>
            <a:graphicFrameLocks noGrp="1"/>
          </p:cNvGraphicFramePr>
          <p:nvPr>
            <p:ph type="chart" sz="quarter" idx="13"/>
            <p:extLst>
              <p:ext uri="{D42A27DB-BD31-4B8C-83A1-F6EECF244321}">
                <p14:modId xmlns:p14="http://schemas.microsoft.com/office/powerpoint/2010/main" val="179164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E158B5-72F9-4018-A69C-3D15639634A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32026E7D-250B-4983-A01F-FAF95390C7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8418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E2411-E979-42B6-BB91-53466B705F64}"/>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5F147459-C82B-46BA-ACB5-00E7A70E7B9A}"/>
              </a:ext>
            </a:extLst>
          </p:cNvPr>
          <p:cNvGraphicFramePr>
            <a:graphicFrameLocks noGrp="1"/>
          </p:cNvGraphicFramePr>
          <p:nvPr>
            <p:ph type="chart" sz="quarter" idx="13"/>
            <p:extLst>
              <p:ext uri="{D42A27DB-BD31-4B8C-83A1-F6EECF244321}">
                <p14:modId xmlns:p14="http://schemas.microsoft.com/office/powerpoint/2010/main" val="14389558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6341BA-BF4F-4F1C-A712-2DAAFA9A4DB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3771C1F-19F2-4DDC-A27B-75CC5093C5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2928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E69DD-CAB2-45BD-B06C-DC8B3912D65C}"/>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02ADB41A-3F3A-4551-823C-AAA3395B54DB}"/>
              </a:ext>
            </a:extLst>
          </p:cNvPr>
          <p:cNvGraphicFramePr>
            <a:graphicFrameLocks noGrp="1"/>
          </p:cNvGraphicFramePr>
          <p:nvPr>
            <p:ph type="chart" sz="quarter" idx="13"/>
            <p:extLst>
              <p:ext uri="{D42A27DB-BD31-4B8C-83A1-F6EECF244321}">
                <p14:modId xmlns:p14="http://schemas.microsoft.com/office/powerpoint/2010/main" val="1498188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6E61FB-6C88-456B-8322-428C0BB794A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143FD99-1A67-4600-A026-3AC1EB34BE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8638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DC26E-A589-4165-B6FA-DA2BCE22389C}"/>
              </a:ext>
            </a:extLst>
          </p:cNvPr>
          <p:cNvSpPr>
            <a:spLocks noGrp="1"/>
          </p:cNvSpPr>
          <p:nvPr>
            <p:ph type="title"/>
          </p:nvPr>
        </p:nvSpPr>
        <p:spPr/>
        <p:txBody>
          <a:bodyPr/>
          <a:lstStyle/>
          <a:p>
            <a:r>
              <a:rPr lang="en-US"/>
              <a:t>Instagram Interaction Rate By Weekday</a:t>
            </a:r>
          </a:p>
        </p:txBody>
      </p:sp>
      <p:graphicFrame>
        <p:nvGraphicFramePr>
          <p:cNvPr id="6" name="Chart Placeholder 5">
            <a:extLst>
              <a:ext uri="{FF2B5EF4-FFF2-40B4-BE49-F238E27FC236}">
                <a16:creationId xmlns:a16="http://schemas.microsoft.com/office/drawing/2014/main" id="{50829419-0475-4743-80B0-6C2CEE608CA5}"/>
              </a:ext>
            </a:extLst>
          </p:cNvPr>
          <p:cNvGraphicFramePr>
            <a:graphicFrameLocks noGrp="1"/>
          </p:cNvGraphicFramePr>
          <p:nvPr>
            <p:ph type="chart" sz="quarter" idx="13"/>
            <p:extLst>
              <p:ext uri="{D42A27DB-BD31-4B8C-83A1-F6EECF244321}">
                <p14:modId xmlns:p14="http://schemas.microsoft.com/office/powerpoint/2010/main" val="808313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94ACFA-2680-40BD-94D6-DE277AAA26E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F6E88FE-AD64-4B2F-9F92-62774DCF5D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6784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401C3-997C-4D08-B5EE-CE8DD384AABE}"/>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EA82CF97-A9D7-4A03-A386-75BD076CE78C}"/>
              </a:ext>
            </a:extLst>
          </p:cNvPr>
          <p:cNvGraphicFramePr>
            <a:graphicFrameLocks noGrp="1"/>
          </p:cNvGraphicFramePr>
          <p:nvPr>
            <p:ph type="chart" sz="quarter" idx="13"/>
            <p:extLst>
              <p:ext uri="{D42A27DB-BD31-4B8C-83A1-F6EECF244321}">
                <p14:modId xmlns:p14="http://schemas.microsoft.com/office/powerpoint/2010/main" val="4231876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483E70-12AC-4BB5-88C1-FA16B694DEFD}"/>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EB74DEA-70B6-4A42-8A68-ECE9BA83F7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3619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5E735-8A6D-4249-914B-ED5D224585C8}"/>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A572BA2E-0FCD-4C72-A484-B53347A25A63}"/>
              </a:ext>
            </a:extLst>
          </p:cNvPr>
          <p:cNvGraphicFramePr>
            <a:graphicFrameLocks noGrp="1"/>
          </p:cNvGraphicFramePr>
          <p:nvPr>
            <p:ph type="tbl" sz="quarter" idx="13"/>
            <p:extLst>
              <p:ext uri="{D42A27DB-BD31-4B8C-83A1-F6EECF244321}">
                <p14:modId xmlns:p14="http://schemas.microsoft.com/office/powerpoint/2010/main" val="2873150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88128990"/>
                    </a:ext>
                  </a:extLst>
                </a:gridCol>
                <a:gridCol w="987552">
                  <a:extLst>
                    <a:ext uri="{9D8B030D-6E8A-4147-A177-3AD203B41FA5}">
                      <a16:colId xmlns:a16="http://schemas.microsoft.com/office/drawing/2014/main" val="587722149"/>
                    </a:ext>
                  </a:extLst>
                </a:gridCol>
                <a:gridCol w="987552">
                  <a:extLst>
                    <a:ext uri="{9D8B030D-6E8A-4147-A177-3AD203B41FA5}">
                      <a16:colId xmlns:a16="http://schemas.microsoft.com/office/drawing/2014/main" val="1363936522"/>
                    </a:ext>
                  </a:extLst>
                </a:gridCol>
                <a:gridCol w="987552">
                  <a:extLst>
                    <a:ext uri="{9D8B030D-6E8A-4147-A177-3AD203B41FA5}">
                      <a16:colId xmlns:a16="http://schemas.microsoft.com/office/drawing/2014/main" val="2740230649"/>
                    </a:ext>
                  </a:extLst>
                </a:gridCol>
                <a:gridCol w="987552">
                  <a:extLst>
                    <a:ext uri="{9D8B030D-6E8A-4147-A177-3AD203B41FA5}">
                      <a16:colId xmlns:a16="http://schemas.microsoft.com/office/drawing/2014/main" val="3092283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366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- 2017-12-07 16:36:12</a:t>
                      </a:r>
                      <a:r>
                        <a:rPr kumimoji="0" lang="es-ES" sz="1000" b="0" i="0" u="none" strike="noStrike" kern="1200" cap="none" spc="0" normalizeH="0" baseline="0" noProof="0">
                          <a:ln>
                            <a:noFill/>
                          </a:ln>
                          <a:solidFill>
                            <a:prstClr val="black"/>
                          </a:solidFill>
                          <a:effectLst/>
                          <a:uLnTx/>
                          <a:uFillTx/>
                          <a:latin typeface="+mn-lt"/>
                          <a:ea typeface="+mn-ea"/>
                          <a:cs typeface="+mn-cs"/>
                        </a:rPr>
                        <a:t>
Hoy aumentamos a 59 el número de establecimientos de nuestro Grupo a nivel nacional, con la apertura de Aprezio Cienfuegos; ubicado en la avenida Tamboril esquina Sergio Hernández en la provincia Santiago de los Caballeros. La inauguración de esta nueva tienda que pertenece al formato de descuentos de la empresa, incluyó un desayuno con los colaboradores, un recorrido por las instalaciones de la tienda con autoridades locales, así como un corte de cinta para dar inicio formal a las operaciones.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86954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- 2017-12-08 14:18:51</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juntos la llegada de la época más hermosa y mágica del año: La Navidad. Como la gran familia que somos, disfrutamos de un cálido y divertido encuentro, en el que no faltaron las sorpresas y la música tradicional de la temporada. #navidadGR2017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1952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- 2017-12-14 20:01:34</a:t>
                      </a:r>
                      <a:r>
                        <a:rPr kumimoji="0" lang="es-ES" sz="1000" b="0" i="0" u="none" strike="noStrike" kern="1200" cap="none" spc="0" normalizeH="0" baseline="0" noProof="0">
                          <a:ln>
                            <a:noFill/>
                          </a:ln>
                          <a:solidFill>
                            <a:prstClr val="black"/>
                          </a:solidFill>
                          <a:effectLst/>
                          <a:uLnTx/>
                          <a:uFillTx/>
                          <a:latin typeface="+mn-lt"/>
                          <a:ea typeface="+mn-ea"/>
                          <a:cs typeface="+mn-cs"/>
                        </a:rPr>
                        <a:t>
“Por ti deje mi oficina”, es el lema de nuestra iniciativa #EmpacadoresSolidarios. A través de este programa, que desarrollamos desde hace más de un año, los ejecutivos sirven a los clientes empacando sus compras y, a la vez, contribuyen a la reducción del hambre en el país. Las horas que dedica cada colaborador laborando en las @tiendalasirena y en los @superpolard, se contabilizan y transforman en un aporte monetario para la fundación @bancodealimentosrd. #RSC #ejecutivos #clientes #somossolidarios #empacadoresolidarios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27942444"/>
                  </a:ext>
                </a:extLst>
              </a:tr>
            </a:tbl>
          </a:graphicData>
        </a:graphic>
      </p:graphicFrame>
      <p:sp>
        <p:nvSpPr>
          <p:cNvPr id="4" name="Text Placeholder 3">
            <a:extLst>
              <a:ext uri="{FF2B5EF4-FFF2-40B4-BE49-F238E27FC236}">
                <a16:creationId xmlns:a16="http://schemas.microsoft.com/office/drawing/2014/main" id="{6D3A0205-AF47-4E23-8A99-BBABD5BB6FE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911055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AD44E-6492-414A-93ED-2C12D15DFDD1}"/>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8E39A34D-BEAA-45B3-9F85-84D24F5EFD9C}"/>
              </a:ext>
            </a:extLst>
          </p:cNvPr>
          <p:cNvGraphicFramePr>
            <a:graphicFrameLocks noGrp="1"/>
          </p:cNvGraphicFramePr>
          <p:nvPr>
            <p:ph type="tbl" sz="quarter" idx="13"/>
            <p:extLst>
              <p:ext uri="{D42A27DB-BD31-4B8C-83A1-F6EECF244321}">
                <p14:modId xmlns:p14="http://schemas.microsoft.com/office/powerpoint/2010/main" val="3266832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78691809"/>
                    </a:ext>
                  </a:extLst>
                </a:gridCol>
                <a:gridCol w="987552">
                  <a:extLst>
                    <a:ext uri="{9D8B030D-6E8A-4147-A177-3AD203B41FA5}">
                      <a16:colId xmlns:a16="http://schemas.microsoft.com/office/drawing/2014/main" val="2566024412"/>
                    </a:ext>
                  </a:extLst>
                </a:gridCol>
                <a:gridCol w="987552">
                  <a:extLst>
                    <a:ext uri="{9D8B030D-6E8A-4147-A177-3AD203B41FA5}">
                      <a16:colId xmlns:a16="http://schemas.microsoft.com/office/drawing/2014/main" val="1553807041"/>
                    </a:ext>
                  </a:extLst>
                </a:gridCol>
                <a:gridCol w="987552">
                  <a:extLst>
                    <a:ext uri="{9D8B030D-6E8A-4147-A177-3AD203B41FA5}">
                      <a16:colId xmlns:a16="http://schemas.microsoft.com/office/drawing/2014/main" val="1182641581"/>
                    </a:ext>
                  </a:extLst>
                </a:gridCol>
                <a:gridCol w="987552">
                  <a:extLst>
                    <a:ext uri="{9D8B030D-6E8A-4147-A177-3AD203B41FA5}">
                      <a16:colId xmlns:a16="http://schemas.microsoft.com/office/drawing/2014/main" val="1247567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37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- 2017-12-05 11:51:01</a:t>
                      </a:r>
                      <a:r>
                        <a:rPr kumimoji="0" lang="es-ES" sz="1000" b="0" i="0" u="none" strike="noStrike" kern="1200" cap="none" spc="0" normalizeH="0" baseline="0" noProof="0">
                          <a:ln>
                            <a:noFill/>
                          </a:ln>
                          <a:solidFill>
                            <a:prstClr val="black"/>
                          </a:solidFill>
                          <a:effectLst/>
                          <a:uLnTx/>
                          <a:uFillTx/>
                          <a:latin typeface="+mn-lt"/>
                          <a:ea typeface="+mn-ea"/>
                          <a:cs typeface="+mn-cs"/>
                        </a:rPr>
                        <a:t>
Hoy queremos reconocer la disposición, la entrega y el esfuerzo de los más de 200 colaboradores que forman parte del Equipo A, nuestro grupo de voluntariado en Grupo Ramos. Gracias por trabajar mano a mano en las iniciativas de responsabilidad social que desarrollamos en pro de la educación, la salud y la niñez de las comunidades en las que operamos.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35819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- 2017-12-13 18:01:59</a:t>
                      </a:r>
                      <a:r>
                        <a:rPr kumimoji="0" lang="es-ES" sz="1000" b="0" i="0" u="none" strike="noStrike" kern="1200" cap="none" spc="0" normalizeH="0" baseline="0" noProof="0">
                          <a:ln>
                            <a:noFill/>
                          </a:ln>
                          <a:solidFill>
                            <a:prstClr val="black"/>
                          </a:solidFill>
                          <a:effectLst/>
                          <a:uLnTx/>
                          <a:uFillTx/>
                          <a:latin typeface="+mn-lt"/>
                          <a:ea typeface="+mn-ea"/>
                          <a:cs typeface="+mn-cs"/>
                        </a:rPr>
                        <a:t>
Continuamos nuestra expansión a nivel nacional para llevarle a las familias dominicanas los precios más bajos del mercado. Hoy inauguramos Aprezio Isabelita, el local número 24 de este formato de descuento y el séptimo ubicado en el municipio Santo Domingo Este. Como parte del evento de apertura se realizaron varias actividades que incluyeron un desayuno con colaboradores de la tienda, un recorrido por las instalaciones con autoridades locales y un corte de cinta para iniciar de manera formal las operaciones. Para más información sobre este y los demás formatos que manejamos, te invitamos a visitar nuestra web corporativa. Link en la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29354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- 2017-12-22 11:51:54</a:t>
                      </a:r>
                      <a:r>
                        <a:rPr kumimoji="0" lang="es-ES" sz="1000" b="0" i="0" u="none" strike="noStrike" kern="1200" cap="none" spc="0" normalizeH="0" baseline="0" noProof="0">
                          <a:ln>
                            <a:noFill/>
                          </a:ln>
                          <a:solidFill>
                            <a:prstClr val="black"/>
                          </a:solidFill>
                          <a:effectLst/>
                          <a:uLnTx/>
                          <a:uFillTx/>
                          <a:latin typeface="+mn-lt"/>
                          <a:ea typeface="+mn-ea"/>
                          <a:cs typeface="+mn-cs"/>
                        </a:rPr>
                        <a:t>
Durante 12 semanas, más de 77 colaboradores iniciaron un importante reto con el que mejoraron de manera significativa su salud. Con “Ponte en tu Peso”, un programa que desarrollamos junto a @arspalic, educamos a nuestros colaboradores sobre alimentación saludable a través de talleres nutricionales, consultas de seguimiento, planes individuales y ejercicios.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30810365"/>
                  </a:ext>
                </a:extLst>
              </a:tr>
            </a:tbl>
          </a:graphicData>
        </a:graphic>
      </p:graphicFrame>
      <p:sp>
        <p:nvSpPr>
          <p:cNvPr id="4" name="Text Placeholder 3">
            <a:extLst>
              <a:ext uri="{FF2B5EF4-FFF2-40B4-BE49-F238E27FC236}">
                <a16:creationId xmlns:a16="http://schemas.microsoft.com/office/drawing/2014/main" id="{FE42E234-5CCC-4676-AF99-965FC790107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115875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C3540-1974-4227-9106-B66B6AAA971E}"/>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48A2B212-6C5B-4F26-B0D6-71C7235A9FC6}"/>
              </a:ext>
            </a:extLst>
          </p:cNvPr>
          <p:cNvGraphicFramePr>
            <a:graphicFrameLocks noGrp="1"/>
          </p:cNvGraphicFramePr>
          <p:nvPr>
            <p:ph type="tbl" sz="quarter" idx="13"/>
            <p:extLst>
              <p:ext uri="{D42A27DB-BD31-4B8C-83A1-F6EECF244321}">
                <p14:modId xmlns:p14="http://schemas.microsoft.com/office/powerpoint/2010/main" val="2421790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02688539"/>
                    </a:ext>
                  </a:extLst>
                </a:gridCol>
                <a:gridCol w="987552">
                  <a:extLst>
                    <a:ext uri="{9D8B030D-6E8A-4147-A177-3AD203B41FA5}">
                      <a16:colId xmlns:a16="http://schemas.microsoft.com/office/drawing/2014/main" val="2038466570"/>
                    </a:ext>
                  </a:extLst>
                </a:gridCol>
                <a:gridCol w="987552">
                  <a:extLst>
                    <a:ext uri="{9D8B030D-6E8A-4147-A177-3AD203B41FA5}">
                      <a16:colId xmlns:a16="http://schemas.microsoft.com/office/drawing/2014/main" val="2380714163"/>
                    </a:ext>
                  </a:extLst>
                </a:gridCol>
                <a:gridCol w="987552">
                  <a:extLst>
                    <a:ext uri="{9D8B030D-6E8A-4147-A177-3AD203B41FA5}">
                      <a16:colId xmlns:a16="http://schemas.microsoft.com/office/drawing/2014/main" val="1654025459"/>
                    </a:ext>
                  </a:extLst>
                </a:gridCol>
                <a:gridCol w="987552">
                  <a:extLst>
                    <a:ext uri="{9D8B030D-6E8A-4147-A177-3AD203B41FA5}">
                      <a16:colId xmlns:a16="http://schemas.microsoft.com/office/drawing/2014/main" val="2384716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8271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- 2017-12-31 10:41:12</a:t>
                      </a:r>
                      <a:r>
                        <a:rPr kumimoji="0" lang="es-ES" sz="1000" b="0" i="0" u="none" strike="noStrike" kern="1200" cap="none" spc="0" normalizeH="0" baseline="0" noProof="0">
                          <a:ln>
                            <a:noFill/>
                          </a:ln>
                          <a:solidFill>
                            <a:prstClr val="black"/>
                          </a:solidFill>
                          <a:effectLst/>
                          <a:uLnTx/>
                          <a:uFillTx/>
                          <a:latin typeface="+mn-lt"/>
                          <a:ea typeface="+mn-ea"/>
                          <a:cs typeface="+mn-cs"/>
                        </a:rPr>
                        <a:t>
Junto a ti alcanzamos grandes e importantes logros en el 2017.  Abrimos cinco tiendas Aprezio en Santo Domingo y Santiago, aportamos más de 100 nuevos empleos al país y apoyamos numerosas iniciativas de bien social, con enfoque en educación y salud.  En este Nuevo Año seguiremos trabajando con esmero y pasión para ofrecer a nuestros clientes el mejor servicio y generar bienestar para toda la sociedad dominicana.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23383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- 2017-12-29 19:57:58</a:t>
                      </a:r>
                      <a:r>
                        <a:rPr kumimoji="0" lang="es-ES" sz="1000" b="0" i="0" u="none" strike="noStrike" kern="1200" cap="none" spc="0" normalizeH="0" baseline="0" noProof="0">
                          <a:ln>
                            <a:noFill/>
                          </a:ln>
                          <a:solidFill>
                            <a:prstClr val="black"/>
                          </a:solidFill>
                          <a:effectLst/>
                          <a:uLnTx/>
                          <a:uFillTx/>
                          <a:latin typeface="+mn-lt"/>
                          <a:ea typeface="+mn-ea"/>
                          <a:cs typeface="+mn-cs"/>
                        </a:rPr>
                        <a:t>
Desde hace más de 10 años y con el propósito de llevar alegría y esperanza en esta época navideña, apoyamos al Ejército de Salvación en la campaña “Árbol de Ángeles”. A través de esta iniciativa, más de 400 niños que viven en comunidades de escasos recursos recibirán obsequios en esta temporada festiva. En esta ocasión, nos dirigiremos a Los Tres Brazos, Las Caobas Cotuí y Cotuí junto a representantes del Ejército de Salvación y nuestro equipo de Voluntarios. #somossolidarios #somosgruporamos #responsabilidadsocial #árboldeangeles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53602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- 2017-12-07 23:58:40</a:t>
                      </a:r>
                      <a:r>
                        <a:rPr kumimoji="0" lang="es-ES" sz="1000" b="0" i="0" u="none" strike="noStrike" kern="1200" cap="none" spc="0" normalizeH="0" baseline="0" noProof="0">
                          <a:ln>
                            <a:noFill/>
                          </a:ln>
                          <a:solidFill>
                            <a:prstClr val="black"/>
                          </a:solidFill>
                          <a:effectLst/>
                          <a:uLnTx/>
                          <a:uFillTx/>
                          <a:latin typeface="+mn-lt"/>
                          <a:ea typeface="+mn-ea"/>
                          <a:cs typeface="+mn-cs"/>
                        </a:rPr>
                        <a:t>
Con motivo de la apertura de Aprezio Cienfuegos y atendiendo a nuestro compromiso de contribuir al desarrollo social y educativo de las comunidades en las que operamos, realizamos un aporte al Instituto Politécnico Ramón Dubert Novo. Este consistió en la donación de pintura para acondicionar el área del comedor y la fachada de la escuela, así como de abanicos para ser instalados en el comedor.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21954241"/>
                  </a:ext>
                </a:extLst>
              </a:tr>
            </a:tbl>
          </a:graphicData>
        </a:graphic>
      </p:graphicFrame>
      <p:sp>
        <p:nvSpPr>
          <p:cNvPr id="4" name="Text Placeholder 3">
            <a:extLst>
              <a:ext uri="{FF2B5EF4-FFF2-40B4-BE49-F238E27FC236}">
                <a16:creationId xmlns:a16="http://schemas.microsoft.com/office/drawing/2014/main" id="{B2425282-7C53-4297-B423-47ABAB73443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127178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3B366-F152-4E5F-AD96-3F0B089511FA}"/>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7B6FF0E0-9EC9-45B9-BBB1-AFB64FE86832}"/>
              </a:ext>
            </a:extLst>
          </p:cNvPr>
          <p:cNvGraphicFramePr>
            <a:graphicFrameLocks noGrp="1"/>
          </p:cNvGraphicFramePr>
          <p:nvPr>
            <p:ph type="tbl" sz="quarter" idx="13"/>
            <p:extLst>
              <p:ext uri="{D42A27DB-BD31-4B8C-83A1-F6EECF244321}">
                <p14:modId xmlns:p14="http://schemas.microsoft.com/office/powerpoint/2010/main" val="1404731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06333296"/>
                    </a:ext>
                  </a:extLst>
                </a:gridCol>
                <a:gridCol w="987552">
                  <a:extLst>
                    <a:ext uri="{9D8B030D-6E8A-4147-A177-3AD203B41FA5}">
                      <a16:colId xmlns:a16="http://schemas.microsoft.com/office/drawing/2014/main" val="4261875264"/>
                    </a:ext>
                  </a:extLst>
                </a:gridCol>
                <a:gridCol w="987552">
                  <a:extLst>
                    <a:ext uri="{9D8B030D-6E8A-4147-A177-3AD203B41FA5}">
                      <a16:colId xmlns:a16="http://schemas.microsoft.com/office/drawing/2014/main" val="4081649643"/>
                    </a:ext>
                  </a:extLst>
                </a:gridCol>
                <a:gridCol w="987552">
                  <a:extLst>
                    <a:ext uri="{9D8B030D-6E8A-4147-A177-3AD203B41FA5}">
                      <a16:colId xmlns:a16="http://schemas.microsoft.com/office/drawing/2014/main" val="570877717"/>
                    </a:ext>
                  </a:extLst>
                </a:gridCol>
                <a:gridCol w="987552">
                  <a:extLst>
                    <a:ext uri="{9D8B030D-6E8A-4147-A177-3AD203B41FA5}">
                      <a16:colId xmlns:a16="http://schemas.microsoft.com/office/drawing/2014/main" val="2837743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016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- 2017-12-04 19:54:36</a:t>
                      </a:r>
                      <a:r>
                        <a:rPr kumimoji="0" lang="es-ES" sz="1000" b="0" i="0" u="none" strike="noStrike" kern="1200" cap="none" spc="0" normalizeH="0" baseline="0" noProof="0">
                          <a:ln>
                            <a:noFill/>
                          </a:ln>
                          <a:solidFill>
                            <a:prstClr val="black"/>
                          </a:solidFill>
                          <a:effectLst/>
                          <a:uLnTx/>
                          <a:uFillTx/>
                          <a:latin typeface="+mn-lt"/>
                          <a:ea typeface="+mn-ea"/>
                          <a:cs typeface="+mn-cs"/>
                        </a:rPr>
                        <a:t>
Del 29 de noviembre hasta el día de hoy, La Sirena Luperón fue la sede del “Premio al Arte del Reciclaje”. Esta iniciativa, desarrollada por el @medioambientesti, le dio la oportunidad a más de 50 jóvenes de crear y exponer piezas originales elaboradas con materiales reciclados tales como: madera, vidrio, tela, papel y cartón. De ellos, 5 resultaron ganadores obteniendo certificados de participación y bonos de compra. Para Grupo Ramos el desarrollo de las comunidades es uno de los compromisos que tenemos como empresa, por eso apoyamos y creamos programas que busquen cumplir con este objetivo.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82380414"/>
                  </a:ext>
                </a:extLst>
              </a:tr>
            </a:tbl>
          </a:graphicData>
        </a:graphic>
      </p:graphicFrame>
      <p:sp>
        <p:nvSpPr>
          <p:cNvPr id="4" name="Text Placeholder 3">
            <a:extLst>
              <a:ext uri="{FF2B5EF4-FFF2-40B4-BE49-F238E27FC236}">
                <a16:creationId xmlns:a16="http://schemas.microsoft.com/office/drawing/2014/main" id="{7724CBE3-4DD2-4458-8BCB-F108341BFA0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432583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328</Words>
  <Application>Microsoft Office PowerPoint</Application>
  <PresentationFormat>On-screen Show (4:3)</PresentationFormat>
  <Paragraphs>132</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Calibri</vt:lpstr>
      <vt:lpstr>Arial</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 - 1 of 4</vt:lpstr>
      <vt:lpstr>Instagram Posts Table - 2 of 4</vt:lpstr>
      <vt:lpstr>Instagram Posts Table - 3 of 4</vt:lpstr>
      <vt:lpstr>Instagram 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2018-01-03T12:35:37Z</dcterms:created>
  <dcterms:modified xsi:type="dcterms:W3CDTF">2018-01-03T12:35:58Z</dcterms:modified>
</cp:coreProperties>
</file>