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9" r:id="rId33"/>
    <p:sldId id="290" r:id="rId34"/>
    <p:sldId id="291"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HCD de San Isidro</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5738</c:v>
                </c:pt>
                <c:pt idx="1">
                  <c:v>5737</c:v>
                </c:pt>
                <c:pt idx="2">
                  <c:v>5737</c:v>
                </c:pt>
                <c:pt idx="3">
                  <c:v>5739</c:v>
                </c:pt>
                <c:pt idx="4">
                  <c:v>5742</c:v>
                </c:pt>
                <c:pt idx="5">
                  <c:v>5742</c:v>
                </c:pt>
                <c:pt idx="6">
                  <c:v>5743</c:v>
                </c:pt>
                <c:pt idx="7">
                  <c:v>5747</c:v>
                </c:pt>
                <c:pt idx="8">
                  <c:v>5749</c:v>
                </c:pt>
                <c:pt idx="9">
                  <c:v>5751</c:v>
                </c:pt>
                <c:pt idx="10">
                  <c:v>5758</c:v>
                </c:pt>
                <c:pt idx="11">
                  <c:v>5759</c:v>
                </c:pt>
                <c:pt idx="12">
                  <c:v>5760</c:v>
                </c:pt>
                <c:pt idx="13">
                  <c:v>5757</c:v>
                </c:pt>
                <c:pt idx="14">
                  <c:v>5758</c:v>
                </c:pt>
                <c:pt idx="15">
                  <c:v>5759</c:v>
                </c:pt>
                <c:pt idx="16">
                  <c:v>5759</c:v>
                </c:pt>
                <c:pt idx="17">
                  <c:v>5759</c:v>
                </c:pt>
                <c:pt idx="18">
                  <c:v>5762</c:v>
                </c:pt>
                <c:pt idx="19">
                  <c:v>5766</c:v>
                </c:pt>
                <c:pt idx="20">
                  <c:v>5766</c:v>
                </c:pt>
                <c:pt idx="21">
                  <c:v>5767</c:v>
                </c:pt>
                <c:pt idx="22">
                  <c:v>5766</c:v>
                </c:pt>
                <c:pt idx="23">
                  <c:v>5766</c:v>
                </c:pt>
                <c:pt idx="24">
                  <c:v>5765</c:v>
                </c:pt>
                <c:pt idx="25">
                  <c:v>5769</c:v>
                </c:pt>
                <c:pt idx="26">
                  <c:v>5771</c:v>
                </c:pt>
                <c:pt idx="27">
                  <c:v>5770</c:v>
                </c:pt>
                <c:pt idx="28">
                  <c:v>5771</c:v>
                </c:pt>
                <c:pt idx="29">
                  <c:v>5772</c:v>
                </c:pt>
                <c:pt idx="30">
                  <c:v>5772</c:v>
                </c:pt>
              </c:numCache>
            </c:numRef>
          </c:val>
          <c:smooth val="0"/>
          <c:extLst>
            <c:ext xmlns:c16="http://schemas.microsoft.com/office/drawing/2014/chart" uri="{C3380CC4-5D6E-409C-BE32-E72D297353CC}">
              <c16:uniqueId val="{00000000-5096-476A-A1A2-015D0A13FB26}"/>
            </c:ext>
          </c:extLst>
        </c:ser>
        <c:dLbls>
          <c:showLegendKey val="0"/>
          <c:showVal val="0"/>
          <c:showCatName val="0"/>
          <c:showSerName val="0"/>
          <c:showPercent val="0"/>
          <c:showBubbleSize val="0"/>
        </c:dLbls>
        <c:smooth val="0"/>
        <c:axId val="279550416"/>
        <c:axId val="279543856"/>
      </c:lineChart>
      <c:dateAx>
        <c:axId val="279550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543856"/>
        <c:crosses val="autoZero"/>
        <c:auto val="1"/>
        <c:lblOffset val="100"/>
        <c:baseTimeUnit val="days"/>
      </c:dateAx>
      <c:valAx>
        <c:axId val="279543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550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HCD de San Isidro</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F538-406D-B2CC-74076AB84879}"/>
            </c:ext>
          </c:extLst>
        </c:ser>
        <c:dLbls>
          <c:showLegendKey val="0"/>
          <c:showVal val="0"/>
          <c:showCatName val="0"/>
          <c:showSerName val="0"/>
          <c:showPercent val="0"/>
          <c:showBubbleSize val="0"/>
        </c:dLbls>
        <c:axId val="221593744"/>
        <c:axId val="221590464"/>
      </c:radarChart>
      <c:catAx>
        <c:axId val="221593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590464"/>
        <c:crosses val="autoZero"/>
        <c:auto val="1"/>
        <c:lblAlgn val="ctr"/>
        <c:lblOffset val="100"/>
        <c:noMultiLvlLbl val="0"/>
      </c:catAx>
      <c:valAx>
        <c:axId val="221590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593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HCD de San Isidro</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0.45319853582011999</c:v>
                </c:pt>
                <c:pt idx="1">
                  <c:v>0.37766544651675998</c:v>
                </c:pt>
                <c:pt idx="2">
                  <c:v>0.21788391145197999</c:v>
                </c:pt>
                <c:pt idx="3">
                  <c:v>0.33693505286394998</c:v>
                </c:pt>
                <c:pt idx="4">
                  <c:v>0.33972125435540002</c:v>
                </c:pt>
                <c:pt idx="5">
                  <c:v>0</c:v>
                </c:pt>
                <c:pt idx="6">
                  <c:v>0</c:v>
                </c:pt>
                <c:pt idx="7">
                  <c:v>1.6420075427908001</c:v>
                </c:pt>
                <c:pt idx="8">
                  <c:v>0</c:v>
                </c:pt>
                <c:pt idx="9">
                  <c:v>1.1304347826087</c:v>
                </c:pt>
                <c:pt idx="10">
                  <c:v>0</c:v>
                </c:pt>
                <c:pt idx="11">
                  <c:v>0.14762070163251001</c:v>
                </c:pt>
                <c:pt idx="12">
                  <c:v>0.22573363431151</c:v>
                </c:pt>
                <c:pt idx="13">
                  <c:v>2.5877040639111</c:v>
                </c:pt>
                <c:pt idx="14">
                  <c:v>0.26055237102658002</c:v>
                </c:pt>
                <c:pt idx="15">
                  <c:v>0.26050712052795999</c:v>
                </c:pt>
                <c:pt idx="16">
                  <c:v>0</c:v>
                </c:pt>
                <c:pt idx="17">
                  <c:v>0.15627713144642999</c:v>
                </c:pt>
                <c:pt idx="18">
                  <c:v>0.390625</c:v>
                </c:pt>
                <c:pt idx="19">
                  <c:v>0.10409437890353999</c:v>
                </c:pt>
                <c:pt idx="20">
                  <c:v>0.11562030292519</c:v>
                </c:pt>
                <c:pt idx="21">
                  <c:v>0.23702162099665</c:v>
                </c:pt>
                <c:pt idx="22">
                  <c:v>0.15608740894900999</c:v>
                </c:pt>
                <c:pt idx="23">
                  <c:v>0.29483177245924003</c:v>
                </c:pt>
                <c:pt idx="24">
                  <c:v>0</c:v>
                </c:pt>
                <c:pt idx="25">
                  <c:v>0.66759146870122998</c:v>
                </c:pt>
                <c:pt idx="26">
                  <c:v>0</c:v>
                </c:pt>
                <c:pt idx="27">
                  <c:v>0.19064124783361999</c:v>
                </c:pt>
                <c:pt idx="28">
                  <c:v>0.10398613518197999</c:v>
                </c:pt>
                <c:pt idx="29">
                  <c:v>0</c:v>
                </c:pt>
                <c:pt idx="30">
                  <c:v>0.12127512127512</c:v>
                </c:pt>
              </c:numCache>
            </c:numRef>
          </c:val>
          <c:smooth val="0"/>
          <c:extLst>
            <c:ext xmlns:c16="http://schemas.microsoft.com/office/drawing/2014/chart" uri="{C3380CC4-5D6E-409C-BE32-E72D297353CC}">
              <c16:uniqueId val="{00000000-DC76-471B-B252-7918C8768D45}"/>
            </c:ext>
          </c:extLst>
        </c:ser>
        <c:dLbls>
          <c:showLegendKey val="0"/>
          <c:showVal val="0"/>
          <c:showCatName val="0"/>
          <c:showSerName val="0"/>
          <c:showPercent val="0"/>
          <c:showBubbleSize val="0"/>
        </c:dLbls>
        <c:smooth val="0"/>
        <c:axId val="282750584"/>
        <c:axId val="282747960"/>
      </c:lineChart>
      <c:dateAx>
        <c:axId val="282750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747960"/>
        <c:crosses val="autoZero"/>
        <c:auto val="1"/>
        <c:lblOffset val="100"/>
        <c:baseTimeUnit val="days"/>
      </c:dateAx>
      <c:valAx>
        <c:axId val="282747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750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HCD de San Isidro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3</c:v>
                </c:pt>
                <c:pt idx="2">
                  <c:v>2</c:v>
                </c:pt>
                <c:pt idx="3">
                  <c:v>-1</c:v>
                </c:pt>
                <c:pt idx="4">
                  <c:v>2</c:v>
                </c:pt>
                <c:pt idx="5">
                  <c:v>0</c:v>
                </c:pt>
                <c:pt idx="6">
                  <c:v>0</c:v>
                </c:pt>
              </c:numCache>
            </c:numRef>
          </c:val>
          <c:extLst>
            <c:ext xmlns:c16="http://schemas.microsoft.com/office/drawing/2014/chart" uri="{C3380CC4-5D6E-409C-BE32-E72D297353CC}">
              <c16:uniqueId val="{00000000-747B-480E-BEBE-D892DC6ECDB6}"/>
            </c:ext>
          </c:extLst>
        </c:ser>
        <c:dLbls>
          <c:showLegendKey val="0"/>
          <c:showVal val="0"/>
          <c:showCatName val="0"/>
          <c:showSerName val="0"/>
          <c:showPercent val="0"/>
          <c:showBubbleSize val="0"/>
        </c:dLbls>
        <c:gapWidth val="219"/>
        <c:overlap val="-27"/>
        <c:axId val="283492000"/>
        <c:axId val="283501840"/>
      </c:barChart>
      <c:catAx>
        <c:axId val="283492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01840"/>
        <c:crosses val="autoZero"/>
        <c:auto val="1"/>
        <c:lblAlgn val="ctr"/>
        <c:lblOffset val="100"/>
        <c:noMultiLvlLbl val="0"/>
      </c:catAx>
      <c:valAx>
        <c:axId val="283501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492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HCD de San Isidro</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c:v>
                </c:pt>
                <c:pt idx="1">
                  <c:v>-1</c:v>
                </c:pt>
                <c:pt idx="2">
                  <c:v>0</c:v>
                </c:pt>
                <c:pt idx="3">
                  <c:v>2</c:v>
                </c:pt>
                <c:pt idx="4">
                  <c:v>3</c:v>
                </c:pt>
                <c:pt idx="5">
                  <c:v>0</c:v>
                </c:pt>
                <c:pt idx="6">
                  <c:v>1</c:v>
                </c:pt>
                <c:pt idx="7">
                  <c:v>4</c:v>
                </c:pt>
                <c:pt idx="8">
                  <c:v>2</c:v>
                </c:pt>
                <c:pt idx="9">
                  <c:v>2</c:v>
                </c:pt>
                <c:pt idx="10">
                  <c:v>7</c:v>
                </c:pt>
                <c:pt idx="11">
                  <c:v>1</c:v>
                </c:pt>
                <c:pt idx="12">
                  <c:v>1</c:v>
                </c:pt>
                <c:pt idx="13">
                  <c:v>-3</c:v>
                </c:pt>
                <c:pt idx="14">
                  <c:v>1</c:v>
                </c:pt>
                <c:pt idx="15">
                  <c:v>1</c:v>
                </c:pt>
                <c:pt idx="16">
                  <c:v>0</c:v>
                </c:pt>
                <c:pt idx="17">
                  <c:v>0</c:v>
                </c:pt>
                <c:pt idx="18">
                  <c:v>3</c:v>
                </c:pt>
                <c:pt idx="19">
                  <c:v>4</c:v>
                </c:pt>
                <c:pt idx="20">
                  <c:v>0</c:v>
                </c:pt>
                <c:pt idx="21">
                  <c:v>1</c:v>
                </c:pt>
                <c:pt idx="22">
                  <c:v>-1</c:v>
                </c:pt>
                <c:pt idx="23">
                  <c:v>0</c:v>
                </c:pt>
                <c:pt idx="24">
                  <c:v>-1</c:v>
                </c:pt>
                <c:pt idx="25">
                  <c:v>4</c:v>
                </c:pt>
                <c:pt idx="26">
                  <c:v>2</c:v>
                </c:pt>
                <c:pt idx="27">
                  <c:v>-1</c:v>
                </c:pt>
                <c:pt idx="28">
                  <c:v>1</c:v>
                </c:pt>
                <c:pt idx="29">
                  <c:v>1</c:v>
                </c:pt>
                <c:pt idx="30">
                  <c:v>0</c:v>
                </c:pt>
              </c:numCache>
            </c:numRef>
          </c:val>
          <c:smooth val="0"/>
          <c:extLst>
            <c:ext xmlns:c16="http://schemas.microsoft.com/office/drawing/2014/chart" uri="{C3380CC4-5D6E-409C-BE32-E72D297353CC}">
              <c16:uniqueId val="{00000000-8D00-4A29-9564-2F3C400A29C2}"/>
            </c:ext>
          </c:extLst>
        </c:ser>
        <c:dLbls>
          <c:showLegendKey val="0"/>
          <c:showVal val="0"/>
          <c:showCatName val="0"/>
          <c:showSerName val="0"/>
          <c:showPercent val="0"/>
          <c:showBubbleSize val="0"/>
        </c:dLbls>
        <c:smooth val="0"/>
        <c:axId val="283492328"/>
        <c:axId val="283502168"/>
      </c:lineChart>
      <c:dateAx>
        <c:axId val="283492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02168"/>
        <c:crosses val="autoZero"/>
        <c:auto val="1"/>
        <c:lblOffset val="100"/>
        <c:baseTimeUnit val="days"/>
      </c:dateAx>
      <c:valAx>
        <c:axId val="283502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492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HCD de San Isidro</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2</c:v>
                </c:pt>
                <c:pt idx="1">
                  <c:v>3</c:v>
                </c:pt>
                <c:pt idx="2">
                  <c:v>2</c:v>
                </c:pt>
                <c:pt idx="3">
                  <c:v>3</c:v>
                </c:pt>
                <c:pt idx="4">
                  <c:v>2</c:v>
                </c:pt>
                <c:pt idx="5">
                  <c:v>0</c:v>
                </c:pt>
                <c:pt idx="6">
                  <c:v>0</c:v>
                </c:pt>
                <c:pt idx="7">
                  <c:v>3</c:v>
                </c:pt>
                <c:pt idx="8">
                  <c:v>0</c:v>
                </c:pt>
                <c:pt idx="9">
                  <c:v>1</c:v>
                </c:pt>
                <c:pt idx="10">
                  <c:v>0</c:v>
                </c:pt>
                <c:pt idx="11">
                  <c:v>2</c:v>
                </c:pt>
                <c:pt idx="12">
                  <c:v>1</c:v>
                </c:pt>
                <c:pt idx="13">
                  <c:v>1</c:v>
                </c:pt>
                <c:pt idx="14">
                  <c:v>1</c:v>
                </c:pt>
                <c:pt idx="15">
                  <c:v>1</c:v>
                </c:pt>
                <c:pt idx="16">
                  <c:v>0</c:v>
                </c:pt>
                <c:pt idx="17">
                  <c:v>1</c:v>
                </c:pt>
                <c:pt idx="18">
                  <c:v>2</c:v>
                </c:pt>
                <c:pt idx="19">
                  <c:v>3</c:v>
                </c:pt>
                <c:pt idx="20">
                  <c:v>3</c:v>
                </c:pt>
                <c:pt idx="21">
                  <c:v>3</c:v>
                </c:pt>
                <c:pt idx="22">
                  <c:v>2</c:v>
                </c:pt>
                <c:pt idx="23">
                  <c:v>1</c:v>
                </c:pt>
                <c:pt idx="24">
                  <c:v>0</c:v>
                </c:pt>
                <c:pt idx="25">
                  <c:v>2</c:v>
                </c:pt>
                <c:pt idx="26">
                  <c:v>0</c:v>
                </c:pt>
                <c:pt idx="27">
                  <c:v>1</c:v>
                </c:pt>
                <c:pt idx="28">
                  <c:v>1</c:v>
                </c:pt>
                <c:pt idx="29">
                  <c:v>0</c:v>
                </c:pt>
                <c:pt idx="30">
                  <c:v>1</c:v>
                </c:pt>
              </c:numCache>
            </c:numRef>
          </c:val>
          <c:smooth val="0"/>
          <c:extLst>
            <c:ext xmlns:c16="http://schemas.microsoft.com/office/drawing/2014/chart" uri="{C3380CC4-5D6E-409C-BE32-E72D297353CC}">
              <c16:uniqueId val="{00000000-47BA-46F8-BFE5-B85C69471785}"/>
            </c:ext>
          </c:extLst>
        </c:ser>
        <c:dLbls>
          <c:showLegendKey val="0"/>
          <c:showVal val="0"/>
          <c:showCatName val="0"/>
          <c:showSerName val="0"/>
          <c:showPercent val="0"/>
          <c:showBubbleSize val="0"/>
        </c:dLbls>
        <c:smooth val="0"/>
        <c:axId val="361121400"/>
        <c:axId val="361126976"/>
      </c:lineChart>
      <c:dateAx>
        <c:axId val="361121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126976"/>
        <c:crosses val="autoZero"/>
        <c:auto val="1"/>
        <c:lblOffset val="100"/>
        <c:baseTimeUnit val="days"/>
      </c:dateAx>
      <c:valAx>
        <c:axId val="361126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12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HCD de San Isidro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8</c:v>
                </c:pt>
                <c:pt idx="2">
                  <c:v>4</c:v>
                </c:pt>
                <c:pt idx="3">
                  <c:v>5</c:v>
                </c:pt>
                <c:pt idx="4">
                  <c:v>10</c:v>
                </c:pt>
                <c:pt idx="5">
                  <c:v>6</c:v>
                </c:pt>
                <c:pt idx="6">
                  <c:v>5</c:v>
                </c:pt>
              </c:numCache>
            </c:numRef>
          </c:val>
          <c:extLst>
            <c:ext xmlns:c16="http://schemas.microsoft.com/office/drawing/2014/chart" uri="{C3380CC4-5D6E-409C-BE32-E72D297353CC}">
              <c16:uniqueId val="{00000000-1BA7-4293-90AD-828FF6DF6D30}"/>
            </c:ext>
          </c:extLst>
        </c:ser>
        <c:dLbls>
          <c:showLegendKey val="0"/>
          <c:showVal val="0"/>
          <c:showCatName val="0"/>
          <c:showSerName val="0"/>
          <c:showPercent val="0"/>
          <c:showBubbleSize val="0"/>
        </c:dLbls>
        <c:gapWidth val="219"/>
        <c:overlap val="-27"/>
        <c:axId val="354609536"/>
        <c:axId val="354603632"/>
      </c:barChart>
      <c:catAx>
        <c:axId val="354609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03632"/>
        <c:crosses val="autoZero"/>
        <c:auto val="1"/>
        <c:lblAlgn val="ctr"/>
        <c:lblOffset val="100"/>
        <c:noMultiLvlLbl val="0"/>
      </c:catAx>
      <c:valAx>
        <c:axId val="354603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09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HCD de San Isidro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0.29105125977411</c:v>
                </c:pt>
                <c:pt idx="1">
                  <c:v>0.38662033014769998</c:v>
                </c:pt>
                <c:pt idx="2">
                  <c:v>0.13466550825369</c:v>
                </c:pt>
                <c:pt idx="3">
                  <c:v>0.62554300608167002</c:v>
                </c:pt>
                <c:pt idx="4">
                  <c:v>0.68983492615117004</c:v>
                </c:pt>
                <c:pt idx="5">
                  <c:v>0.28381117868520001</c:v>
                </c:pt>
                <c:pt idx="6">
                  <c:v>0.39617723718505998</c:v>
                </c:pt>
              </c:numCache>
            </c:numRef>
          </c:val>
          <c:extLst>
            <c:ext xmlns:c16="http://schemas.microsoft.com/office/drawing/2014/chart" uri="{C3380CC4-5D6E-409C-BE32-E72D297353CC}">
              <c16:uniqueId val="{00000000-BA6D-42FE-A75C-3EA72FA203BD}"/>
            </c:ext>
          </c:extLst>
        </c:ser>
        <c:dLbls>
          <c:showLegendKey val="0"/>
          <c:showVal val="0"/>
          <c:showCatName val="0"/>
          <c:showSerName val="0"/>
          <c:showPercent val="0"/>
          <c:showBubbleSize val="0"/>
        </c:dLbls>
        <c:gapWidth val="219"/>
        <c:overlap val="-27"/>
        <c:axId val="361121728"/>
        <c:axId val="361123040"/>
      </c:barChart>
      <c:catAx>
        <c:axId val="361121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123040"/>
        <c:crosses val="autoZero"/>
        <c:auto val="1"/>
        <c:lblAlgn val="ctr"/>
        <c:lblOffset val="100"/>
        <c:noMultiLvlLbl val="0"/>
      </c:catAx>
      <c:valAx>
        <c:axId val="361123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121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HCD de San Isidro</c:v>
                </c:pt>
              </c:strCache>
            </c:strRef>
          </c:cat>
          <c:val>
            <c:numRef>
              <c:f>Sheet1!$B$2</c:f>
              <c:numCache>
                <c:formatCode>General</c:formatCode>
                <c:ptCount val="1"/>
                <c:pt idx="0">
                  <c:v>26</c:v>
                </c:pt>
              </c:numCache>
            </c:numRef>
          </c:val>
          <c:extLst>
            <c:ext xmlns:c16="http://schemas.microsoft.com/office/drawing/2014/chart" uri="{C3380CC4-5D6E-409C-BE32-E72D297353CC}">
              <c16:uniqueId val="{00000000-F3FF-4CF5-826C-FD919EBA251A}"/>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HCD de San Isidro</c:v>
                </c:pt>
              </c:strCache>
            </c:strRef>
          </c:cat>
          <c:val>
            <c:numRef>
              <c:f>Sheet1!$C$2</c:f>
              <c:numCache>
                <c:formatCode>General</c:formatCode>
                <c:ptCount val="1"/>
                <c:pt idx="0">
                  <c:v>16</c:v>
                </c:pt>
              </c:numCache>
            </c:numRef>
          </c:val>
          <c:extLst>
            <c:ext xmlns:c16="http://schemas.microsoft.com/office/drawing/2014/chart" uri="{C3380CC4-5D6E-409C-BE32-E72D297353CC}">
              <c16:uniqueId val="{00000001-F3FF-4CF5-826C-FD919EBA251A}"/>
            </c:ext>
          </c:extLst>
        </c:ser>
        <c:dLbls>
          <c:showLegendKey val="0"/>
          <c:showVal val="0"/>
          <c:showCatName val="0"/>
          <c:showSerName val="0"/>
          <c:showPercent val="0"/>
          <c:showBubbleSize val="0"/>
        </c:dLbls>
        <c:gapWidth val="150"/>
        <c:overlap val="100"/>
        <c:axId val="361119104"/>
        <c:axId val="361125336"/>
      </c:barChart>
      <c:catAx>
        <c:axId val="361119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125336"/>
        <c:crosses val="autoZero"/>
        <c:auto val="1"/>
        <c:lblAlgn val="ctr"/>
        <c:lblOffset val="100"/>
        <c:noMultiLvlLbl val="0"/>
      </c:catAx>
      <c:valAx>
        <c:axId val="3611253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119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HCD de San Isidro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0.34752389226759001</c:v>
                </c:pt>
                <c:pt idx="11">
                  <c:v>0.54859128707955995</c:v>
                </c:pt>
                <c:pt idx="12">
                  <c:v>0.37358818418765999</c:v>
                </c:pt>
                <c:pt idx="13">
                  <c:v>0.29887054735013002</c:v>
                </c:pt>
                <c:pt idx="14">
                  <c:v>0.22009846510281</c:v>
                </c:pt>
                <c:pt idx="15">
                  <c:v>0.26933101650738001</c:v>
                </c:pt>
                <c:pt idx="16">
                  <c:v>0.19113814074718</c:v>
                </c:pt>
                <c:pt idx="17">
                  <c:v>0.35331595713871999</c:v>
                </c:pt>
                <c:pt idx="18">
                  <c:v>0.23892267593397001</c:v>
                </c:pt>
                <c:pt idx="19">
                  <c:v>0</c:v>
                </c:pt>
                <c:pt idx="20">
                  <c:v>0</c:v>
                </c:pt>
                <c:pt idx="21">
                  <c:v>4.3961772371850998</c:v>
                </c:pt>
                <c:pt idx="22">
                  <c:v>0.29539530842744999</c:v>
                </c:pt>
                <c:pt idx="23">
                  <c:v>0</c:v>
                </c:pt>
              </c:numCache>
            </c:numRef>
          </c:val>
          <c:smooth val="0"/>
          <c:extLst>
            <c:ext xmlns:c16="http://schemas.microsoft.com/office/drawing/2014/chart" uri="{C3380CC4-5D6E-409C-BE32-E72D297353CC}">
              <c16:uniqueId val="{00000000-3D7C-4201-ADBA-B8978E402AA6}"/>
            </c:ext>
          </c:extLst>
        </c:ser>
        <c:dLbls>
          <c:showLegendKey val="0"/>
          <c:showVal val="0"/>
          <c:showCatName val="0"/>
          <c:showSerName val="0"/>
          <c:showPercent val="0"/>
          <c:showBubbleSize val="0"/>
        </c:dLbls>
        <c:smooth val="0"/>
        <c:axId val="347172376"/>
        <c:axId val="347172048"/>
      </c:lineChart>
      <c:catAx>
        <c:axId val="347172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172048"/>
        <c:crosses val="autoZero"/>
        <c:auto val="1"/>
        <c:lblAlgn val="ctr"/>
        <c:lblOffset val="100"/>
        <c:noMultiLvlLbl val="0"/>
      </c:catAx>
      <c:valAx>
        <c:axId val="347172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172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HCD de San Isidro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7</c:v>
                </c:pt>
                <c:pt idx="12">
                  <c:v>6</c:v>
                </c:pt>
                <c:pt idx="13">
                  <c:v>5</c:v>
                </c:pt>
                <c:pt idx="14">
                  <c:v>3</c:v>
                </c:pt>
                <c:pt idx="15">
                  <c:v>4</c:v>
                </c:pt>
                <c:pt idx="16">
                  <c:v>2</c:v>
                </c:pt>
                <c:pt idx="17">
                  <c:v>6</c:v>
                </c:pt>
                <c:pt idx="18">
                  <c:v>4</c:v>
                </c:pt>
                <c:pt idx="19">
                  <c:v>0</c:v>
                </c:pt>
                <c:pt idx="20">
                  <c:v>0</c:v>
                </c:pt>
                <c:pt idx="21">
                  <c:v>1</c:v>
                </c:pt>
                <c:pt idx="22">
                  <c:v>1</c:v>
                </c:pt>
                <c:pt idx="23">
                  <c:v>0</c:v>
                </c:pt>
              </c:numCache>
            </c:numRef>
          </c:val>
          <c:smooth val="0"/>
          <c:extLst>
            <c:ext xmlns:c16="http://schemas.microsoft.com/office/drawing/2014/chart" uri="{C3380CC4-5D6E-409C-BE32-E72D297353CC}">
              <c16:uniqueId val="{00000000-6EC2-4479-87E1-9074BC1B9508}"/>
            </c:ext>
          </c:extLst>
        </c:ser>
        <c:dLbls>
          <c:showLegendKey val="0"/>
          <c:showVal val="0"/>
          <c:showCatName val="0"/>
          <c:showSerName val="0"/>
          <c:showPercent val="0"/>
          <c:showBubbleSize val="0"/>
        </c:dLbls>
        <c:smooth val="0"/>
        <c:axId val="280465152"/>
        <c:axId val="280464168"/>
      </c:lineChart>
      <c:catAx>
        <c:axId val="280465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64168"/>
        <c:crosses val="autoZero"/>
        <c:auto val="1"/>
        <c:lblAlgn val="ctr"/>
        <c:lblOffset val="100"/>
        <c:noMultiLvlLbl val="0"/>
      </c:catAx>
      <c:valAx>
        <c:axId val="280464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65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HCD de San Isidro</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c:v>
                </c:pt>
                <c:pt idx="1">
                  <c:v>0</c:v>
                </c:pt>
                <c:pt idx="2">
                  <c:v>0.33303454763001999</c:v>
                </c:pt>
                <c:pt idx="3">
                  <c:v>0</c:v>
                </c:pt>
                <c:pt idx="4">
                  <c:v>0.61595862422030001</c:v>
                </c:pt>
                <c:pt idx="5">
                  <c:v>0</c:v>
                </c:pt>
                <c:pt idx="6">
                  <c:v>0</c:v>
                </c:pt>
                <c:pt idx="7">
                  <c:v>0</c:v>
                </c:pt>
                <c:pt idx="8">
                  <c:v>0</c:v>
                </c:pt>
              </c:numCache>
            </c:numRef>
          </c:val>
          <c:extLst>
            <c:ext xmlns:c16="http://schemas.microsoft.com/office/drawing/2014/chart" uri="{C3380CC4-5D6E-409C-BE32-E72D297353CC}">
              <c16:uniqueId val="{00000000-6CCB-4DB5-94AF-91D5CF71B2E8}"/>
            </c:ext>
          </c:extLst>
        </c:ser>
        <c:dLbls>
          <c:showLegendKey val="0"/>
          <c:showVal val="0"/>
          <c:showCatName val="0"/>
          <c:showSerName val="0"/>
          <c:showPercent val="0"/>
          <c:showBubbleSize val="0"/>
        </c:dLbls>
        <c:gapWidth val="219"/>
        <c:overlap val="-27"/>
        <c:axId val="280459904"/>
        <c:axId val="280460888"/>
      </c:barChart>
      <c:catAx>
        <c:axId val="280459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60888"/>
        <c:crosses val="autoZero"/>
        <c:auto val="1"/>
        <c:lblAlgn val="ctr"/>
        <c:lblOffset val="100"/>
        <c:noMultiLvlLbl val="0"/>
      </c:catAx>
      <c:valAx>
        <c:axId val="280460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59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HCD de San Isidro</c:v>
                </c:pt>
              </c:strCache>
            </c:strRef>
          </c:cat>
          <c:val>
            <c:numRef>
              <c:f>Sheet1!$B$2</c:f>
              <c:numCache>
                <c:formatCode>General</c:formatCode>
                <c:ptCount val="1"/>
                <c:pt idx="0">
                  <c:v>692</c:v>
                </c:pt>
              </c:numCache>
            </c:numRef>
          </c:val>
          <c:extLst>
            <c:ext xmlns:c16="http://schemas.microsoft.com/office/drawing/2014/chart" uri="{C3380CC4-5D6E-409C-BE32-E72D297353CC}">
              <c16:uniqueId val="{00000000-BC2A-44E6-9BF3-E2C673DD1AC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HCD de San Isidro</c:v>
                </c:pt>
              </c:strCache>
            </c:strRef>
          </c:cat>
          <c:val>
            <c:numRef>
              <c:f>Sheet1!$C$2</c:f>
              <c:numCache>
                <c:formatCode>General</c:formatCode>
                <c:ptCount val="1"/>
                <c:pt idx="0">
                  <c:v>59</c:v>
                </c:pt>
              </c:numCache>
            </c:numRef>
          </c:val>
          <c:extLst>
            <c:ext xmlns:c16="http://schemas.microsoft.com/office/drawing/2014/chart" uri="{C3380CC4-5D6E-409C-BE32-E72D297353CC}">
              <c16:uniqueId val="{00000001-BC2A-44E6-9BF3-E2C673DD1AC3}"/>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HCD de San Isidro</c:v>
                </c:pt>
              </c:strCache>
            </c:strRef>
          </c:cat>
          <c:val>
            <c:numRef>
              <c:f>Sheet1!$D$2</c:f>
              <c:numCache>
                <c:formatCode>General</c:formatCode>
                <c:ptCount val="1"/>
                <c:pt idx="0">
                  <c:v>0</c:v>
                </c:pt>
              </c:numCache>
            </c:numRef>
          </c:val>
          <c:extLst>
            <c:ext xmlns:c16="http://schemas.microsoft.com/office/drawing/2014/chart" uri="{C3380CC4-5D6E-409C-BE32-E72D297353CC}">
              <c16:uniqueId val="{00000002-BC2A-44E6-9BF3-E2C673DD1AC3}"/>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HCD de San Isidro</c:v>
                </c:pt>
              </c:strCache>
            </c:strRef>
          </c:cat>
          <c:val>
            <c:numRef>
              <c:f>Sheet1!$E$2</c:f>
              <c:numCache>
                <c:formatCode>General</c:formatCode>
                <c:ptCount val="1"/>
                <c:pt idx="0">
                  <c:v>0</c:v>
                </c:pt>
              </c:numCache>
            </c:numRef>
          </c:val>
          <c:extLst>
            <c:ext xmlns:c16="http://schemas.microsoft.com/office/drawing/2014/chart" uri="{C3380CC4-5D6E-409C-BE32-E72D297353CC}">
              <c16:uniqueId val="{00000003-BC2A-44E6-9BF3-E2C673DD1AC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HCD de San Isidro</c:v>
                </c:pt>
              </c:strCache>
            </c:strRef>
          </c:cat>
          <c:val>
            <c:numRef>
              <c:f>Sheet1!$F$2</c:f>
              <c:numCache>
                <c:formatCode>General</c:formatCode>
                <c:ptCount val="1"/>
                <c:pt idx="0">
                  <c:v>7</c:v>
                </c:pt>
              </c:numCache>
            </c:numRef>
          </c:val>
          <c:extLst>
            <c:ext xmlns:c16="http://schemas.microsoft.com/office/drawing/2014/chart" uri="{C3380CC4-5D6E-409C-BE32-E72D297353CC}">
              <c16:uniqueId val="{00000004-BC2A-44E6-9BF3-E2C673DD1AC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HCD de San Isidro</c:v>
                </c:pt>
              </c:strCache>
            </c:strRef>
          </c:cat>
          <c:val>
            <c:numRef>
              <c:f>Sheet1!$G$2</c:f>
              <c:numCache>
                <c:formatCode>General</c:formatCode>
                <c:ptCount val="1"/>
                <c:pt idx="0">
                  <c:v>0</c:v>
                </c:pt>
              </c:numCache>
            </c:numRef>
          </c:val>
          <c:extLst>
            <c:ext xmlns:c16="http://schemas.microsoft.com/office/drawing/2014/chart" uri="{C3380CC4-5D6E-409C-BE32-E72D297353CC}">
              <c16:uniqueId val="{00000005-BC2A-44E6-9BF3-E2C673DD1AC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HCD de San Isidro</c:v>
                </c:pt>
              </c:strCache>
            </c:strRef>
          </c:cat>
          <c:val>
            <c:numRef>
              <c:f>Sheet1!$H$2</c:f>
              <c:numCache>
                <c:formatCode>General</c:formatCode>
                <c:ptCount val="1"/>
                <c:pt idx="0">
                  <c:v>51</c:v>
                </c:pt>
              </c:numCache>
            </c:numRef>
          </c:val>
          <c:extLst>
            <c:ext xmlns:c16="http://schemas.microsoft.com/office/drawing/2014/chart" uri="{C3380CC4-5D6E-409C-BE32-E72D297353CC}">
              <c16:uniqueId val="{00000006-BC2A-44E6-9BF3-E2C673DD1AC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HCD de San Isidro</c:v>
                </c:pt>
              </c:strCache>
            </c:strRef>
          </c:cat>
          <c:val>
            <c:numRef>
              <c:f>Sheet1!$I$2</c:f>
              <c:numCache>
                <c:formatCode>General</c:formatCode>
                <c:ptCount val="1"/>
                <c:pt idx="0">
                  <c:v>256</c:v>
                </c:pt>
              </c:numCache>
            </c:numRef>
          </c:val>
          <c:extLst>
            <c:ext xmlns:c16="http://schemas.microsoft.com/office/drawing/2014/chart" uri="{C3380CC4-5D6E-409C-BE32-E72D297353CC}">
              <c16:uniqueId val="{00000007-BC2A-44E6-9BF3-E2C673DD1AC3}"/>
            </c:ext>
          </c:extLst>
        </c:ser>
        <c:dLbls>
          <c:showLegendKey val="0"/>
          <c:showVal val="0"/>
          <c:showCatName val="0"/>
          <c:showSerName val="0"/>
          <c:showPercent val="0"/>
          <c:showBubbleSize val="0"/>
        </c:dLbls>
        <c:gapWidth val="150"/>
        <c:overlap val="100"/>
        <c:axId val="280459248"/>
        <c:axId val="280456952"/>
      </c:barChart>
      <c:catAx>
        <c:axId val="280459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56952"/>
        <c:crosses val="autoZero"/>
        <c:auto val="1"/>
        <c:lblAlgn val="ctr"/>
        <c:lblOffset val="100"/>
        <c:noMultiLvlLbl val="0"/>
      </c:catAx>
      <c:valAx>
        <c:axId val="2804569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59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HCD de San Isidro</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2183-433C-A828-6F9F5670B39D}"/>
            </c:ext>
          </c:extLst>
        </c:ser>
        <c:dLbls>
          <c:showLegendKey val="0"/>
          <c:showVal val="0"/>
          <c:showCatName val="0"/>
          <c:showSerName val="0"/>
          <c:showPercent val="0"/>
          <c:showBubbleSize val="0"/>
        </c:dLbls>
        <c:gapWidth val="219"/>
        <c:overlap val="-27"/>
        <c:axId val="221591776"/>
        <c:axId val="221590136"/>
      </c:barChart>
      <c:catAx>
        <c:axId val="221591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590136"/>
        <c:crosses val="autoZero"/>
        <c:auto val="1"/>
        <c:lblAlgn val="ctr"/>
        <c:lblOffset val="100"/>
        <c:noMultiLvlLbl val="0"/>
      </c:catAx>
      <c:valAx>
        <c:axId val="221590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591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E1DCC-9C3F-43D0-A71F-6596F4A0D775}"/>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0D92CD7F-C02F-42B0-8916-58D0EB6EA305}"/>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715415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74834-57F5-4B7C-A0F1-652B90622148}"/>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64CF2C7F-3090-48D8-91B0-0EBC2D3EAC75}"/>
              </a:ext>
            </a:extLst>
          </p:cNvPr>
          <p:cNvGraphicFramePr>
            <a:graphicFrameLocks noGrp="1"/>
          </p:cNvGraphicFramePr>
          <p:nvPr>
            <p:ph type="tbl" sz="quarter" idx="13"/>
            <p:extLst>
              <p:ext uri="{D42A27DB-BD31-4B8C-83A1-F6EECF244321}">
                <p14:modId xmlns:p14="http://schemas.microsoft.com/office/powerpoint/2010/main" val="1520090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38988105"/>
                    </a:ext>
                  </a:extLst>
                </a:gridCol>
                <a:gridCol w="740664">
                  <a:extLst>
                    <a:ext uri="{9D8B030D-6E8A-4147-A177-3AD203B41FA5}">
                      <a16:colId xmlns:a16="http://schemas.microsoft.com/office/drawing/2014/main" val="1939104904"/>
                    </a:ext>
                  </a:extLst>
                </a:gridCol>
                <a:gridCol w="740664">
                  <a:extLst>
                    <a:ext uri="{9D8B030D-6E8A-4147-A177-3AD203B41FA5}">
                      <a16:colId xmlns:a16="http://schemas.microsoft.com/office/drawing/2014/main" val="347443713"/>
                    </a:ext>
                  </a:extLst>
                </a:gridCol>
                <a:gridCol w="740664">
                  <a:extLst>
                    <a:ext uri="{9D8B030D-6E8A-4147-A177-3AD203B41FA5}">
                      <a16:colId xmlns:a16="http://schemas.microsoft.com/office/drawing/2014/main" val="1899583205"/>
                    </a:ext>
                  </a:extLst>
                </a:gridCol>
                <a:gridCol w="740664">
                  <a:extLst>
                    <a:ext uri="{9D8B030D-6E8A-4147-A177-3AD203B41FA5}">
                      <a16:colId xmlns:a16="http://schemas.microsoft.com/office/drawing/2014/main" val="1330740584"/>
                    </a:ext>
                  </a:extLst>
                </a:gridCol>
                <a:gridCol w="740664">
                  <a:extLst>
                    <a:ext uri="{9D8B030D-6E8A-4147-A177-3AD203B41FA5}">
                      <a16:colId xmlns:a16="http://schemas.microsoft.com/office/drawing/2014/main" val="2058832840"/>
                    </a:ext>
                  </a:extLst>
                </a:gridCol>
                <a:gridCol w="740664">
                  <a:extLst>
                    <a:ext uri="{9D8B030D-6E8A-4147-A177-3AD203B41FA5}">
                      <a16:colId xmlns:a16="http://schemas.microsoft.com/office/drawing/2014/main" val="1972559945"/>
                    </a:ext>
                  </a:extLst>
                </a:gridCol>
                <a:gridCol w="740664">
                  <a:extLst>
                    <a:ext uri="{9D8B030D-6E8A-4147-A177-3AD203B41FA5}">
                      <a16:colId xmlns:a16="http://schemas.microsoft.com/office/drawing/2014/main" val="2797972293"/>
                    </a:ext>
                  </a:extLst>
                </a:gridCol>
                <a:gridCol w="740664">
                  <a:extLst>
                    <a:ext uri="{9D8B030D-6E8A-4147-A177-3AD203B41FA5}">
                      <a16:colId xmlns:a16="http://schemas.microsoft.com/office/drawing/2014/main" val="3315993484"/>
                    </a:ext>
                  </a:extLst>
                </a:gridCol>
                <a:gridCol w="740664">
                  <a:extLst>
                    <a:ext uri="{9D8B030D-6E8A-4147-A177-3AD203B41FA5}">
                      <a16:colId xmlns:a16="http://schemas.microsoft.com/office/drawing/2014/main" val="371347537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95221645"/>
                  </a:ext>
                </a:extLst>
              </a:tr>
              <a:tr h="370840">
                <a:tc>
                  <a:txBody>
                    <a:bodyPr/>
                    <a:lstStyle/>
                    <a:p>
                      <a:r>
                        <a:rPr lang="en-US" sz="1000"/>
                        <a:t>HCD de San Isidro</a:t>
                      </a:r>
                    </a:p>
                  </a:txBody>
                  <a:tcPr/>
                </a:tc>
                <a:tc>
                  <a:txBody>
                    <a:bodyPr/>
                    <a:lstStyle/>
                    <a:p>
                      <a:r>
                        <a:rPr lang="en-US" sz="1000"/>
                        <a:t>5772</a:t>
                      </a:r>
                    </a:p>
                  </a:txBody>
                  <a:tcPr/>
                </a:tc>
                <a:tc>
                  <a:txBody>
                    <a:bodyPr/>
                    <a:lstStyle/>
                    <a:p>
                      <a:r>
                        <a:rPr lang="en-US" sz="1000"/>
                        <a:t>35</a:t>
                      </a:r>
                    </a:p>
                  </a:txBody>
                  <a:tcPr/>
                </a:tc>
                <a:tc>
                  <a:txBody>
                    <a:bodyPr/>
                    <a:lstStyle/>
                    <a:p>
                      <a:r>
                        <a:rPr lang="en-US" sz="1000"/>
                        <a:t>42</a:t>
                      </a:r>
                    </a:p>
                  </a:txBody>
                  <a:tcPr/>
                </a:tc>
                <a:tc>
                  <a:txBody>
                    <a:bodyPr/>
                    <a:lstStyle/>
                    <a:p>
                      <a:r>
                        <a:rPr lang="en-US" sz="1000"/>
                        <a:t>758</a:t>
                      </a:r>
                    </a:p>
                  </a:txBody>
                  <a:tcPr/>
                </a:tc>
                <a:tc>
                  <a:txBody>
                    <a:bodyPr/>
                    <a:lstStyle/>
                    <a:p>
                      <a:r>
                        <a:rPr lang="en-US" sz="1000"/>
                        <a:t>51</a:t>
                      </a:r>
                    </a:p>
                  </a:txBody>
                  <a:tcPr/>
                </a:tc>
                <a:tc>
                  <a:txBody>
                    <a:bodyPr/>
                    <a:lstStyle/>
                    <a:p>
                      <a:r>
                        <a:rPr lang="en-US" sz="1000"/>
                        <a:t>256</a:t>
                      </a:r>
                    </a:p>
                  </a:txBody>
                  <a:tcPr/>
                </a:tc>
                <a:tc>
                  <a:txBody>
                    <a:bodyPr/>
                    <a:lstStyle/>
                    <a:p>
                      <a:r>
                        <a:rPr lang="en-US" sz="1000"/>
                        <a:t>0</a:t>
                      </a:r>
                    </a:p>
                  </a:txBody>
                  <a:tcPr/>
                </a:tc>
                <a:tc>
                  <a:txBody>
                    <a:bodyPr/>
                    <a:lstStyle/>
                    <a:p>
                      <a:r>
                        <a:rPr lang="en-US" sz="1000"/>
                        <a:t>0.4407%</a:t>
                      </a:r>
                    </a:p>
                  </a:txBody>
                  <a:tcPr/>
                </a:tc>
                <a:tc>
                  <a:txBody>
                    <a:bodyPr/>
                    <a:lstStyle/>
                    <a:p>
                      <a:r>
                        <a:rPr lang="en-US" sz="1000"/>
                        <a:t>0.0%</a:t>
                      </a:r>
                    </a:p>
                  </a:txBody>
                  <a:tcPr/>
                </a:tc>
                <a:extLst>
                  <a:ext uri="{0D108BD9-81ED-4DB2-BD59-A6C34878D82A}">
                    <a16:rowId xmlns:a16="http://schemas.microsoft.com/office/drawing/2014/main" val="210856525"/>
                  </a:ext>
                </a:extLst>
              </a:tr>
            </a:tbl>
          </a:graphicData>
        </a:graphic>
      </p:graphicFrame>
      <p:sp>
        <p:nvSpPr>
          <p:cNvPr id="4" name="Text Placeholder 3">
            <a:extLst>
              <a:ext uri="{FF2B5EF4-FFF2-40B4-BE49-F238E27FC236}">
                <a16:creationId xmlns:a16="http://schemas.microsoft.com/office/drawing/2014/main" id="{EA388F83-4B39-41C1-9D83-696B99B17E18}"/>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676542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A43F9-74A9-44D2-BB2C-D0DA95858594}"/>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DB1CFB7B-E72A-435D-ADFE-210A50FE2796}"/>
              </a:ext>
            </a:extLst>
          </p:cNvPr>
          <p:cNvGraphicFramePr>
            <a:graphicFrameLocks noGrp="1"/>
          </p:cNvGraphicFramePr>
          <p:nvPr>
            <p:ph type="chart" sz="quarter" idx="13"/>
            <p:extLst>
              <p:ext uri="{D42A27DB-BD31-4B8C-83A1-F6EECF244321}">
                <p14:modId xmlns:p14="http://schemas.microsoft.com/office/powerpoint/2010/main" val="4716493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BF94BF-5212-4719-A014-D3718F0FE484}"/>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0596B842-C86C-4682-B884-D1FBF0E628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0481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FB882-ADDD-4489-A5B0-D947F5E7C978}"/>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42437097-2F43-4BD4-A53A-F858CC0D2924}"/>
              </a:ext>
            </a:extLst>
          </p:cNvPr>
          <p:cNvGraphicFramePr>
            <a:graphicFrameLocks noGrp="1"/>
          </p:cNvGraphicFramePr>
          <p:nvPr>
            <p:ph type="chart" sz="quarter" idx="13"/>
            <p:extLst>
              <p:ext uri="{D42A27DB-BD31-4B8C-83A1-F6EECF244321}">
                <p14:modId xmlns:p14="http://schemas.microsoft.com/office/powerpoint/2010/main" val="4333715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448AF9-9781-4D34-9FD4-D1D9489E6D30}"/>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76BBCAEA-B3ED-4C9C-B0CD-E72676D8E9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10514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63DC7-2B1A-4456-BB06-222440539E54}"/>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8C4BFE62-3868-4EC3-B82B-A532D2D47B31}"/>
              </a:ext>
            </a:extLst>
          </p:cNvPr>
          <p:cNvGraphicFramePr>
            <a:graphicFrameLocks noGrp="1"/>
          </p:cNvGraphicFramePr>
          <p:nvPr>
            <p:ph type="chart" sz="quarter" idx="13"/>
            <p:extLst>
              <p:ext uri="{D42A27DB-BD31-4B8C-83A1-F6EECF244321}">
                <p14:modId xmlns:p14="http://schemas.microsoft.com/office/powerpoint/2010/main" val="1509420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D481A8-E0E4-40F4-996F-6267BD49FC39}"/>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628E04BD-3C83-4DFF-8A55-FF14EB95D8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1830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D94F8-060C-44D0-B273-146E019D3CD6}"/>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215C03CD-A0EF-485B-9AA7-F8D52E647722}"/>
              </a:ext>
            </a:extLst>
          </p:cNvPr>
          <p:cNvGraphicFramePr>
            <a:graphicFrameLocks noGrp="1"/>
          </p:cNvGraphicFramePr>
          <p:nvPr>
            <p:ph type="chart" sz="quarter" idx="13"/>
            <p:extLst>
              <p:ext uri="{D42A27DB-BD31-4B8C-83A1-F6EECF244321}">
                <p14:modId xmlns:p14="http://schemas.microsoft.com/office/powerpoint/2010/main" val="28995035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58124D-1686-44F2-B615-503C8E32612A}"/>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B8F74C35-6C03-4166-B107-FD55901FAD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411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964A1-2781-488A-9493-63AB5AD28B0C}"/>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894CFDC5-960B-4CB5-9E9E-67CC2DE16EA3}"/>
              </a:ext>
            </a:extLst>
          </p:cNvPr>
          <p:cNvGraphicFramePr>
            <a:graphicFrameLocks noGrp="1"/>
          </p:cNvGraphicFramePr>
          <p:nvPr>
            <p:ph type="chart" sz="quarter" idx="13"/>
            <p:extLst>
              <p:ext uri="{D42A27DB-BD31-4B8C-83A1-F6EECF244321}">
                <p14:modId xmlns:p14="http://schemas.microsoft.com/office/powerpoint/2010/main" val="24498188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BACF15-8538-4DE7-B29E-077CF813839C}"/>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542F1530-15C8-41ED-8C89-C24099793B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9580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D09B6-DCF4-496C-A773-7354BE2F6A7F}"/>
              </a:ext>
            </a:extLst>
          </p:cNvPr>
          <p:cNvSpPr>
            <a:spLocks noGrp="1"/>
          </p:cNvSpPr>
          <p:nvPr>
            <p:ph type="title"/>
          </p:nvPr>
        </p:nvSpPr>
        <p:spPr/>
        <p:txBody>
          <a:bodyPr/>
          <a:lstStyle/>
          <a:p>
            <a:r>
              <a:rPr lang="en-US"/>
              <a:t>Facebook Own Posts Table - 1 of 16</a:t>
            </a:r>
          </a:p>
        </p:txBody>
      </p:sp>
      <p:graphicFrame>
        <p:nvGraphicFramePr>
          <p:cNvPr id="5" name="Table Placeholder 4">
            <a:extLst>
              <a:ext uri="{FF2B5EF4-FFF2-40B4-BE49-F238E27FC236}">
                <a16:creationId xmlns:a16="http://schemas.microsoft.com/office/drawing/2014/main" id="{2E591F01-5B9A-440D-9327-D759C84EF6AE}"/>
              </a:ext>
            </a:extLst>
          </p:cNvPr>
          <p:cNvGraphicFramePr>
            <a:graphicFrameLocks noGrp="1"/>
          </p:cNvGraphicFramePr>
          <p:nvPr>
            <p:ph type="tbl" sz="quarter" idx="13"/>
            <p:extLst>
              <p:ext uri="{D42A27DB-BD31-4B8C-83A1-F6EECF244321}">
                <p14:modId xmlns:p14="http://schemas.microsoft.com/office/powerpoint/2010/main" val="2766456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35941005"/>
                    </a:ext>
                  </a:extLst>
                </a:gridCol>
                <a:gridCol w="658368">
                  <a:extLst>
                    <a:ext uri="{9D8B030D-6E8A-4147-A177-3AD203B41FA5}">
                      <a16:colId xmlns:a16="http://schemas.microsoft.com/office/drawing/2014/main" val="4106663276"/>
                    </a:ext>
                  </a:extLst>
                </a:gridCol>
                <a:gridCol w="658368">
                  <a:extLst>
                    <a:ext uri="{9D8B030D-6E8A-4147-A177-3AD203B41FA5}">
                      <a16:colId xmlns:a16="http://schemas.microsoft.com/office/drawing/2014/main" val="2858660158"/>
                    </a:ext>
                  </a:extLst>
                </a:gridCol>
                <a:gridCol w="658368">
                  <a:extLst>
                    <a:ext uri="{9D8B030D-6E8A-4147-A177-3AD203B41FA5}">
                      <a16:colId xmlns:a16="http://schemas.microsoft.com/office/drawing/2014/main" val="3365409972"/>
                    </a:ext>
                  </a:extLst>
                </a:gridCol>
                <a:gridCol w="658368">
                  <a:extLst>
                    <a:ext uri="{9D8B030D-6E8A-4147-A177-3AD203B41FA5}">
                      <a16:colId xmlns:a16="http://schemas.microsoft.com/office/drawing/2014/main" val="1255358875"/>
                    </a:ext>
                  </a:extLst>
                </a:gridCol>
                <a:gridCol w="658368">
                  <a:extLst>
                    <a:ext uri="{9D8B030D-6E8A-4147-A177-3AD203B41FA5}">
                      <a16:colId xmlns:a16="http://schemas.microsoft.com/office/drawing/2014/main" val="2368036647"/>
                    </a:ext>
                  </a:extLst>
                </a:gridCol>
                <a:gridCol w="658368">
                  <a:extLst>
                    <a:ext uri="{9D8B030D-6E8A-4147-A177-3AD203B41FA5}">
                      <a16:colId xmlns:a16="http://schemas.microsoft.com/office/drawing/2014/main" val="941841914"/>
                    </a:ext>
                  </a:extLst>
                </a:gridCol>
                <a:gridCol w="658368">
                  <a:extLst>
                    <a:ext uri="{9D8B030D-6E8A-4147-A177-3AD203B41FA5}">
                      <a16:colId xmlns:a16="http://schemas.microsoft.com/office/drawing/2014/main" val="1701203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62387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- 2017-12-08 21:30:00</a:t>
                      </a:r>
                      <a:r>
                        <a:rPr kumimoji="0" lang="es-ES" sz="1000" b="0" i="0" u="none" strike="noStrike" kern="1200" cap="none" spc="0" normalizeH="0" baseline="0" noProof="0">
                          <a:ln>
                            <a:noFill/>
                          </a:ln>
                          <a:solidFill>
                            <a:prstClr val="black"/>
                          </a:solidFill>
                          <a:effectLst/>
                          <a:uLnTx/>
                          <a:uFillTx/>
                          <a:latin typeface="+mn-lt"/>
                          <a:ea typeface="+mn-ea"/>
                          <a:cs typeface="+mn-cs"/>
                        </a:rPr>
                        <a:t>
#SIDeseo
Desde el #HCDSanIsidro te invitamos a que te sumes a la Campaña Buenos Deseos 🌟
Envianos por WhatsApp al 📲 11-3691-4479 un breve video o foto con el hashtag #SiDeseo contando cuáles son tus anhelos para este 2018.
Compartamos entre todos nuestras esperanzas para que estemos más cerca de cumplirlas.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31909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- 2017-12-14 11:37:00</a:t>
                      </a:r>
                      <a:r>
                        <a:rPr kumimoji="0" lang="es-ES" sz="1000" b="0" i="0" u="none" strike="noStrike" kern="1200" cap="none" spc="0" normalizeH="0" baseline="0" noProof="0">
                          <a:ln>
                            <a:noFill/>
                          </a:ln>
                          <a:solidFill>
                            <a:prstClr val="black"/>
                          </a:solidFill>
                          <a:effectLst/>
                          <a:uLnTx/>
                          <a:uFillTx/>
                          <a:latin typeface="+mn-lt"/>
                          <a:ea typeface="+mn-ea"/>
                          <a:cs typeface="+mn-cs"/>
                        </a:rPr>
                        <a:t>
¿Cuáles son tus deseos para este nuevo 2018?
Sumate vos también a la campaña Buenos Deseos enviándonos por WhatsApp al 📲 11-3691-4479 un breve video o foto con el hashtag #SiDeseo, contando cuáles son tus anhelos para este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36308534"/>
                  </a:ext>
                </a:extLst>
              </a:tr>
            </a:tbl>
          </a:graphicData>
        </a:graphic>
      </p:graphicFrame>
      <p:sp>
        <p:nvSpPr>
          <p:cNvPr id="4" name="Text Placeholder 3">
            <a:extLst>
              <a:ext uri="{FF2B5EF4-FFF2-40B4-BE49-F238E27FC236}">
                <a16:creationId xmlns:a16="http://schemas.microsoft.com/office/drawing/2014/main" id="{24814C77-4FE1-484D-ABB0-A2708EB71DD7}"/>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2445956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5767E-79EF-475C-82A8-9F43257C882A}"/>
              </a:ext>
            </a:extLst>
          </p:cNvPr>
          <p:cNvSpPr>
            <a:spLocks noGrp="1"/>
          </p:cNvSpPr>
          <p:nvPr>
            <p:ph type="title"/>
          </p:nvPr>
        </p:nvSpPr>
        <p:spPr/>
        <p:txBody>
          <a:bodyPr/>
          <a:lstStyle/>
          <a:p>
            <a:r>
              <a:rPr lang="en-US"/>
              <a:t>Facebook Own Posts Table - 2 of 16</a:t>
            </a:r>
          </a:p>
        </p:txBody>
      </p:sp>
      <p:graphicFrame>
        <p:nvGraphicFramePr>
          <p:cNvPr id="5" name="Table Placeholder 4">
            <a:extLst>
              <a:ext uri="{FF2B5EF4-FFF2-40B4-BE49-F238E27FC236}">
                <a16:creationId xmlns:a16="http://schemas.microsoft.com/office/drawing/2014/main" id="{8C5727DE-FCDC-4B72-9316-58C4ABD5B0E8}"/>
              </a:ext>
            </a:extLst>
          </p:cNvPr>
          <p:cNvGraphicFramePr>
            <a:graphicFrameLocks noGrp="1"/>
          </p:cNvGraphicFramePr>
          <p:nvPr>
            <p:ph type="tbl" sz="quarter" idx="13"/>
            <p:extLst>
              <p:ext uri="{D42A27DB-BD31-4B8C-83A1-F6EECF244321}">
                <p14:modId xmlns:p14="http://schemas.microsoft.com/office/powerpoint/2010/main" val="2146079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06126203"/>
                    </a:ext>
                  </a:extLst>
                </a:gridCol>
                <a:gridCol w="658368">
                  <a:extLst>
                    <a:ext uri="{9D8B030D-6E8A-4147-A177-3AD203B41FA5}">
                      <a16:colId xmlns:a16="http://schemas.microsoft.com/office/drawing/2014/main" val="2154107265"/>
                    </a:ext>
                  </a:extLst>
                </a:gridCol>
                <a:gridCol w="658368">
                  <a:extLst>
                    <a:ext uri="{9D8B030D-6E8A-4147-A177-3AD203B41FA5}">
                      <a16:colId xmlns:a16="http://schemas.microsoft.com/office/drawing/2014/main" val="3827305869"/>
                    </a:ext>
                  </a:extLst>
                </a:gridCol>
                <a:gridCol w="658368">
                  <a:extLst>
                    <a:ext uri="{9D8B030D-6E8A-4147-A177-3AD203B41FA5}">
                      <a16:colId xmlns:a16="http://schemas.microsoft.com/office/drawing/2014/main" val="2301553068"/>
                    </a:ext>
                  </a:extLst>
                </a:gridCol>
                <a:gridCol w="658368">
                  <a:extLst>
                    <a:ext uri="{9D8B030D-6E8A-4147-A177-3AD203B41FA5}">
                      <a16:colId xmlns:a16="http://schemas.microsoft.com/office/drawing/2014/main" val="3078029734"/>
                    </a:ext>
                  </a:extLst>
                </a:gridCol>
                <a:gridCol w="658368">
                  <a:extLst>
                    <a:ext uri="{9D8B030D-6E8A-4147-A177-3AD203B41FA5}">
                      <a16:colId xmlns:a16="http://schemas.microsoft.com/office/drawing/2014/main" val="810625642"/>
                    </a:ext>
                  </a:extLst>
                </a:gridCol>
                <a:gridCol w="658368">
                  <a:extLst>
                    <a:ext uri="{9D8B030D-6E8A-4147-A177-3AD203B41FA5}">
                      <a16:colId xmlns:a16="http://schemas.microsoft.com/office/drawing/2014/main" val="653279997"/>
                    </a:ext>
                  </a:extLst>
                </a:gridCol>
                <a:gridCol w="658368">
                  <a:extLst>
                    <a:ext uri="{9D8B030D-6E8A-4147-A177-3AD203B41FA5}">
                      <a16:colId xmlns:a16="http://schemas.microsoft.com/office/drawing/2014/main" val="3899101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78008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- 2017-12-10 12:52:22</a:t>
                      </a:r>
                      <a:r>
                        <a:rPr kumimoji="0" lang="es-ES" sz="1000" b="0" i="0" u="none" strike="noStrike" kern="1200" cap="none" spc="0" normalizeH="0" baseline="0" noProof="0">
                          <a:ln>
                            <a:noFill/>
                          </a:ln>
                          <a:solidFill>
                            <a:prstClr val="black"/>
                          </a:solidFill>
                          <a:effectLst/>
                          <a:uLnTx/>
                          <a:uFillTx/>
                          <a:latin typeface="+mn-lt"/>
                          <a:ea typeface="+mn-ea"/>
                          <a:cs typeface="+mn-cs"/>
                        </a:rPr>
                        <a:t>
Hoy conmemoramos dos fechas importantes, el #DíaDeLaRestauraciónDeLaDemocracia y #DíaDeLosDerechosHumanos.  
En 1983, millones de argentinos festejábamos la libertad y esperanza habiéndose restituido en la Argentina el Estado de derecho. Elegíamos la vida y la paz por sobre la muerte y la intolerancia. Ese día dijimos #NuncaMas a una dictadura y preferimos decir SI a la democracia, a la república, a la solidaridad, a la tolerancia política... Aprendimos a valorar la democracia y entendimos que sin ella no es posible que se garanticen los derechos humanos, fecha que hoy también recordamos.  
La democracia republicana es una construcción cultural que nos involucra a todos. Por eso es importante que día a día se fortalezca con acciones ejemplificadoras tendientes a fortalecer la participación ciudadana, transparentar los actos de gobierno, mejorar la integración social, respetar la división de poderes y garantizar una sociedad justa. 
Los derechos humanos deben ser de todos y para todos.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65251205"/>
                  </a:ext>
                </a:extLst>
              </a:tr>
            </a:tbl>
          </a:graphicData>
        </a:graphic>
      </p:graphicFrame>
      <p:sp>
        <p:nvSpPr>
          <p:cNvPr id="4" name="Text Placeholder 3">
            <a:extLst>
              <a:ext uri="{FF2B5EF4-FFF2-40B4-BE49-F238E27FC236}">
                <a16:creationId xmlns:a16="http://schemas.microsoft.com/office/drawing/2014/main" id="{020BCAE7-58C8-437A-B488-DECC98EE4719}"/>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6556610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B9659-3629-46AC-BBFB-42E68D1C97FE}"/>
              </a:ext>
            </a:extLst>
          </p:cNvPr>
          <p:cNvSpPr>
            <a:spLocks noGrp="1"/>
          </p:cNvSpPr>
          <p:nvPr>
            <p:ph type="title"/>
          </p:nvPr>
        </p:nvSpPr>
        <p:spPr/>
        <p:txBody>
          <a:bodyPr/>
          <a:lstStyle/>
          <a:p>
            <a:r>
              <a:rPr lang="en-US"/>
              <a:t>Facebook Own Posts Table - 3 of 16</a:t>
            </a:r>
          </a:p>
        </p:txBody>
      </p:sp>
      <p:graphicFrame>
        <p:nvGraphicFramePr>
          <p:cNvPr id="5" name="Table Placeholder 4">
            <a:extLst>
              <a:ext uri="{FF2B5EF4-FFF2-40B4-BE49-F238E27FC236}">
                <a16:creationId xmlns:a16="http://schemas.microsoft.com/office/drawing/2014/main" id="{4446204B-6CC3-4733-B0C7-4F915C0E7621}"/>
              </a:ext>
            </a:extLst>
          </p:cNvPr>
          <p:cNvGraphicFramePr>
            <a:graphicFrameLocks noGrp="1"/>
          </p:cNvGraphicFramePr>
          <p:nvPr>
            <p:ph type="tbl" sz="quarter" idx="13"/>
            <p:extLst>
              <p:ext uri="{D42A27DB-BD31-4B8C-83A1-F6EECF244321}">
                <p14:modId xmlns:p14="http://schemas.microsoft.com/office/powerpoint/2010/main" val="423485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77708277"/>
                    </a:ext>
                  </a:extLst>
                </a:gridCol>
                <a:gridCol w="658368">
                  <a:extLst>
                    <a:ext uri="{9D8B030D-6E8A-4147-A177-3AD203B41FA5}">
                      <a16:colId xmlns:a16="http://schemas.microsoft.com/office/drawing/2014/main" val="3109856621"/>
                    </a:ext>
                  </a:extLst>
                </a:gridCol>
                <a:gridCol w="658368">
                  <a:extLst>
                    <a:ext uri="{9D8B030D-6E8A-4147-A177-3AD203B41FA5}">
                      <a16:colId xmlns:a16="http://schemas.microsoft.com/office/drawing/2014/main" val="2844377993"/>
                    </a:ext>
                  </a:extLst>
                </a:gridCol>
                <a:gridCol w="658368">
                  <a:extLst>
                    <a:ext uri="{9D8B030D-6E8A-4147-A177-3AD203B41FA5}">
                      <a16:colId xmlns:a16="http://schemas.microsoft.com/office/drawing/2014/main" val="133677095"/>
                    </a:ext>
                  </a:extLst>
                </a:gridCol>
                <a:gridCol w="658368">
                  <a:extLst>
                    <a:ext uri="{9D8B030D-6E8A-4147-A177-3AD203B41FA5}">
                      <a16:colId xmlns:a16="http://schemas.microsoft.com/office/drawing/2014/main" val="1954334258"/>
                    </a:ext>
                  </a:extLst>
                </a:gridCol>
                <a:gridCol w="658368">
                  <a:extLst>
                    <a:ext uri="{9D8B030D-6E8A-4147-A177-3AD203B41FA5}">
                      <a16:colId xmlns:a16="http://schemas.microsoft.com/office/drawing/2014/main" val="2796227260"/>
                    </a:ext>
                  </a:extLst>
                </a:gridCol>
                <a:gridCol w="658368">
                  <a:extLst>
                    <a:ext uri="{9D8B030D-6E8A-4147-A177-3AD203B41FA5}">
                      <a16:colId xmlns:a16="http://schemas.microsoft.com/office/drawing/2014/main" val="2755596930"/>
                    </a:ext>
                  </a:extLst>
                </a:gridCol>
                <a:gridCol w="658368">
                  <a:extLst>
                    <a:ext uri="{9D8B030D-6E8A-4147-A177-3AD203B41FA5}">
                      <a16:colId xmlns:a16="http://schemas.microsoft.com/office/drawing/2014/main" val="1503640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25756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- 2017-12-26 17:23:20</a:t>
                      </a:r>
                      <a:r>
                        <a:rPr kumimoji="0" lang="es-ES" sz="1000" b="0" i="0" u="none" strike="noStrike" kern="1200" cap="none" spc="0" normalizeH="0" baseline="0" noProof="0">
                          <a:ln>
                            <a:noFill/>
                          </a:ln>
                          <a:solidFill>
                            <a:prstClr val="black"/>
                          </a:solidFill>
                          <a:effectLst/>
                          <a:uLnTx/>
                          <a:uFillTx/>
                          <a:latin typeface="+mn-lt"/>
                          <a:ea typeface="+mn-ea"/>
                          <a:cs typeface="+mn-cs"/>
                        </a:rPr>
                        <a:t>
Los pan dulces artesanales que se realizan en la Cooperativa Bº La Juanita están rellenos con la voluntad, la solidaridad, el esfuerzo y la dignidad de todos los que participan este invaluable emprendimiento social que encabeza Toty Flores.
Hechos con la receta de Maru Botana y el envoltorio de Martin Churba, son una buena excusa para compartir esos valores con el personal del Concejo Deliberante, que todos los días nos ayudan a cumplir nuestras tareas. 
Gracias Tere Roman por compartir en estas fiestas este mensaje lleno de valores.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22707037"/>
                  </a:ext>
                </a:extLst>
              </a:tr>
            </a:tbl>
          </a:graphicData>
        </a:graphic>
      </p:graphicFrame>
      <p:sp>
        <p:nvSpPr>
          <p:cNvPr id="4" name="Text Placeholder 3">
            <a:extLst>
              <a:ext uri="{FF2B5EF4-FFF2-40B4-BE49-F238E27FC236}">
                <a16:creationId xmlns:a16="http://schemas.microsoft.com/office/drawing/2014/main" id="{8877ACBE-242A-4B99-919C-0DBED80788DF}"/>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075164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ACB3D-A91F-4028-8B06-71A7A162A94B}"/>
              </a:ext>
            </a:extLst>
          </p:cNvPr>
          <p:cNvSpPr>
            <a:spLocks noGrp="1"/>
          </p:cNvSpPr>
          <p:nvPr>
            <p:ph type="title"/>
          </p:nvPr>
        </p:nvSpPr>
        <p:spPr/>
        <p:txBody>
          <a:bodyPr/>
          <a:lstStyle/>
          <a:p>
            <a:r>
              <a:rPr lang="en-US"/>
              <a:t>Facebook Own Posts Table - 4 of 16</a:t>
            </a:r>
          </a:p>
        </p:txBody>
      </p:sp>
      <p:graphicFrame>
        <p:nvGraphicFramePr>
          <p:cNvPr id="5" name="Table Placeholder 4">
            <a:extLst>
              <a:ext uri="{FF2B5EF4-FFF2-40B4-BE49-F238E27FC236}">
                <a16:creationId xmlns:a16="http://schemas.microsoft.com/office/drawing/2014/main" id="{B2CC3BC0-E011-4592-9865-1B3A40A10644}"/>
              </a:ext>
            </a:extLst>
          </p:cNvPr>
          <p:cNvGraphicFramePr>
            <a:graphicFrameLocks noGrp="1"/>
          </p:cNvGraphicFramePr>
          <p:nvPr>
            <p:ph type="tbl" sz="quarter" idx="13"/>
            <p:extLst>
              <p:ext uri="{D42A27DB-BD31-4B8C-83A1-F6EECF244321}">
                <p14:modId xmlns:p14="http://schemas.microsoft.com/office/powerpoint/2010/main" val="3425327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27020806"/>
                    </a:ext>
                  </a:extLst>
                </a:gridCol>
                <a:gridCol w="658368">
                  <a:extLst>
                    <a:ext uri="{9D8B030D-6E8A-4147-A177-3AD203B41FA5}">
                      <a16:colId xmlns:a16="http://schemas.microsoft.com/office/drawing/2014/main" val="1134787883"/>
                    </a:ext>
                  </a:extLst>
                </a:gridCol>
                <a:gridCol w="658368">
                  <a:extLst>
                    <a:ext uri="{9D8B030D-6E8A-4147-A177-3AD203B41FA5}">
                      <a16:colId xmlns:a16="http://schemas.microsoft.com/office/drawing/2014/main" val="68796461"/>
                    </a:ext>
                  </a:extLst>
                </a:gridCol>
                <a:gridCol w="658368">
                  <a:extLst>
                    <a:ext uri="{9D8B030D-6E8A-4147-A177-3AD203B41FA5}">
                      <a16:colId xmlns:a16="http://schemas.microsoft.com/office/drawing/2014/main" val="535736777"/>
                    </a:ext>
                  </a:extLst>
                </a:gridCol>
                <a:gridCol w="658368">
                  <a:extLst>
                    <a:ext uri="{9D8B030D-6E8A-4147-A177-3AD203B41FA5}">
                      <a16:colId xmlns:a16="http://schemas.microsoft.com/office/drawing/2014/main" val="3044787200"/>
                    </a:ext>
                  </a:extLst>
                </a:gridCol>
                <a:gridCol w="658368">
                  <a:extLst>
                    <a:ext uri="{9D8B030D-6E8A-4147-A177-3AD203B41FA5}">
                      <a16:colId xmlns:a16="http://schemas.microsoft.com/office/drawing/2014/main" val="616463561"/>
                    </a:ext>
                  </a:extLst>
                </a:gridCol>
                <a:gridCol w="658368">
                  <a:extLst>
                    <a:ext uri="{9D8B030D-6E8A-4147-A177-3AD203B41FA5}">
                      <a16:colId xmlns:a16="http://schemas.microsoft.com/office/drawing/2014/main" val="811424648"/>
                    </a:ext>
                  </a:extLst>
                </a:gridCol>
                <a:gridCol w="658368">
                  <a:extLst>
                    <a:ext uri="{9D8B030D-6E8A-4147-A177-3AD203B41FA5}">
                      <a16:colId xmlns:a16="http://schemas.microsoft.com/office/drawing/2014/main" val="1859049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18604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- 2017-12-01 10:15:46</a:t>
                      </a:r>
                      <a:r>
                        <a:rPr kumimoji="0" lang="es-ES" sz="1000" b="0" i="0" u="none" strike="noStrike" kern="1200" cap="none" spc="0" normalizeH="0" baseline="0" noProof="0">
                          <a:ln>
                            <a:noFill/>
                          </a:ln>
                          <a:solidFill>
                            <a:prstClr val="black"/>
                          </a:solidFill>
                          <a:effectLst/>
                          <a:uLnTx/>
                          <a:uFillTx/>
                          <a:latin typeface="+mn-lt"/>
                          <a:ea typeface="+mn-ea"/>
                          <a:cs typeface="+mn-cs"/>
                        </a:rPr>
                        <a:t>
Tras un largo debate y el desempate del presidente del legislativo local, se aprobó el #Presupuesto2018 en #SanIsidro. Será de $5.998 millones de pesos de los cuales el 22% estará destinado a salud (un sistema ciento por ciento municipal); el 12% se invertirá en seguridad (área de competencia provincial con fuerte colaboración municipal); 12% se empleará en Desarrollo Social (área que incluye la Secretaría de Integración Comunitaria y la Secretaría de Niñez, Adolescencia y Familia) y un 33% será destinado para servicios y obras públicas.
Se celebró también la sesión de concejales y mayores contribuyentes en la que fueron aprobadas las ordenanzas fiscal e impositiva que determinan las tasas que se deben pagar y su valor.
Finalmente, luego de los debates, se reconoció con mucha emoción a los concejales que finalizaron su periodos. Gracias a todos por su trabajo y compromiso por nuestro querido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5664709"/>
                  </a:ext>
                </a:extLst>
              </a:tr>
            </a:tbl>
          </a:graphicData>
        </a:graphic>
      </p:graphicFrame>
      <p:sp>
        <p:nvSpPr>
          <p:cNvPr id="4" name="Text Placeholder 3">
            <a:extLst>
              <a:ext uri="{FF2B5EF4-FFF2-40B4-BE49-F238E27FC236}">
                <a16:creationId xmlns:a16="http://schemas.microsoft.com/office/drawing/2014/main" id="{9CE64C00-032F-4829-8732-7623DDE54CAE}"/>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5660897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CD583-DD20-40B2-A7EC-CEEA5022C986}"/>
              </a:ext>
            </a:extLst>
          </p:cNvPr>
          <p:cNvSpPr>
            <a:spLocks noGrp="1"/>
          </p:cNvSpPr>
          <p:nvPr>
            <p:ph type="title"/>
          </p:nvPr>
        </p:nvSpPr>
        <p:spPr/>
        <p:txBody>
          <a:bodyPr/>
          <a:lstStyle/>
          <a:p>
            <a:r>
              <a:rPr lang="en-US"/>
              <a:t>Facebook Own Posts Table - 5 of 16</a:t>
            </a:r>
          </a:p>
        </p:txBody>
      </p:sp>
      <p:graphicFrame>
        <p:nvGraphicFramePr>
          <p:cNvPr id="5" name="Table Placeholder 4">
            <a:extLst>
              <a:ext uri="{FF2B5EF4-FFF2-40B4-BE49-F238E27FC236}">
                <a16:creationId xmlns:a16="http://schemas.microsoft.com/office/drawing/2014/main" id="{C0BA55FD-1DEB-4370-9BE8-78460E06A4E0}"/>
              </a:ext>
            </a:extLst>
          </p:cNvPr>
          <p:cNvGraphicFramePr>
            <a:graphicFrameLocks noGrp="1"/>
          </p:cNvGraphicFramePr>
          <p:nvPr>
            <p:ph type="tbl" sz="quarter" idx="13"/>
            <p:extLst>
              <p:ext uri="{D42A27DB-BD31-4B8C-83A1-F6EECF244321}">
                <p14:modId xmlns:p14="http://schemas.microsoft.com/office/powerpoint/2010/main" val="1452070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95305247"/>
                    </a:ext>
                  </a:extLst>
                </a:gridCol>
                <a:gridCol w="658368">
                  <a:extLst>
                    <a:ext uri="{9D8B030D-6E8A-4147-A177-3AD203B41FA5}">
                      <a16:colId xmlns:a16="http://schemas.microsoft.com/office/drawing/2014/main" val="3792404102"/>
                    </a:ext>
                  </a:extLst>
                </a:gridCol>
                <a:gridCol w="658368">
                  <a:extLst>
                    <a:ext uri="{9D8B030D-6E8A-4147-A177-3AD203B41FA5}">
                      <a16:colId xmlns:a16="http://schemas.microsoft.com/office/drawing/2014/main" val="3144741610"/>
                    </a:ext>
                  </a:extLst>
                </a:gridCol>
                <a:gridCol w="658368">
                  <a:extLst>
                    <a:ext uri="{9D8B030D-6E8A-4147-A177-3AD203B41FA5}">
                      <a16:colId xmlns:a16="http://schemas.microsoft.com/office/drawing/2014/main" val="2500836647"/>
                    </a:ext>
                  </a:extLst>
                </a:gridCol>
                <a:gridCol w="658368">
                  <a:extLst>
                    <a:ext uri="{9D8B030D-6E8A-4147-A177-3AD203B41FA5}">
                      <a16:colId xmlns:a16="http://schemas.microsoft.com/office/drawing/2014/main" val="935851687"/>
                    </a:ext>
                  </a:extLst>
                </a:gridCol>
                <a:gridCol w="658368">
                  <a:extLst>
                    <a:ext uri="{9D8B030D-6E8A-4147-A177-3AD203B41FA5}">
                      <a16:colId xmlns:a16="http://schemas.microsoft.com/office/drawing/2014/main" val="2559422248"/>
                    </a:ext>
                  </a:extLst>
                </a:gridCol>
                <a:gridCol w="658368">
                  <a:extLst>
                    <a:ext uri="{9D8B030D-6E8A-4147-A177-3AD203B41FA5}">
                      <a16:colId xmlns:a16="http://schemas.microsoft.com/office/drawing/2014/main" val="1912785924"/>
                    </a:ext>
                  </a:extLst>
                </a:gridCol>
                <a:gridCol w="658368">
                  <a:extLst>
                    <a:ext uri="{9D8B030D-6E8A-4147-A177-3AD203B41FA5}">
                      <a16:colId xmlns:a16="http://schemas.microsoft.com/office/drawing/2014/main" val="3581254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71034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- 2017-12-19 15:32:00</a:t>
                      </a:r>
                      <a:r>
                        <a:rPr kumimoji="0" lang="es-ES" sz="1000" b="0" i="0" u="none" strike="noStrike" kern="1200" cap="none" spc="0" normalizeH="0" baseline="0" noProof="0">
                          <a:ln>
                            <a:noFill/>
                          </a:ln>
                          <a:solidFill>
                            <a:prstClr val="black"/>
                          </a:solidFill>
                          <a:effectLst/>
                          <a:uLnTx/>
                          <a:uFillTx/>
                          <a:latin typeface="+mn-lt"/>
                          <a:ea typeface="+mn-ea"/>
                          <a:cs typeface="+mn-cs"/>
                        </a:rPr>
                        <a:t>
#SIDeseo 🌟
Ellos ya se sumaron a la campaña Buenos Deseos contándonos cuáles son sus anhelos para este nuevo año que comienza. 
Hacelo vos también enviándonos por WhatsApp al 📲 11-3691-4479 un breve video o foto con el hashtag #SIDeseo 
¡Participá y compartilo!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04779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- 2017-12-02 14:45:00</a:t>
                      </a:r>
                      <a:r>
                        <a:rPr kumimoji="0" lang="es-ES" sz="1000" b="0" i="0" u="none" strike="noStrike" kern="1200" cap="none" spc="0" normalizeH="0" baseline="0" noProof="0">
                          <a:ln>
                            <a:noFill/>
                          </a:ln>
                          <a:solidFill>
                            <a:prstClr val="black"/>
                          </a:solidFill>
                          <a:effectLst/>
                          <a:uLnTx/>
                          <a:uFillTx/>
                          <a:latin typeface="+mn-lt"/>
                          <a:ea typeface="+mn-ea"/>
                          <a:cs typeface="+mn-cs"/>
                        </a:rPr>
                        <a:t>
Les compartimos el cierre de Banca 25: el programa de participación juvenil que acerca a los más jóvenes a las problemáticas e inquietudes de su barrio a través de las prácticas del sistema democrático.  
Sigue en pie el compromiso de escucharlos y trabajar 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2784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- 2017-12-02 13:43:23</a:t>
                      </a:r>
                      <a:r>
                        <a:rPr kumimoji="0" lang="es-ES" sz="1000" b="0" i="0" u="none" strike="noStrike" kern="1200" cap="none" spc="0" normalizeH="0" baseline="0" noProof="0">
                          <a:ln>
                            <a:noFill/>
                          </a:ln>
                          <a:solidFill>
                            <a:prstClr val="black"/>
                          </a:solidFill>
                          <a:effectLst/>
                          <a:uLnTx/>
                          <a:uFillTx/>
                          <a:latin typeface="+mn-lt"/>
                          <a:ea typeface="+mn-ea"/>
                          <a:cs typeface="+mn-cs"/>
                        </a:rPr>
                        <a:t>
#ARASanJuan 
En este difícil momento, acompañamos a las familias y seres queridos de los 44 tripulantes que partieron el 13/11 desde Ushuaia.
Nuestro mayor agradecimiento a quienes trabajan arduamente en la búsqueda del Submarino.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3784337"/>
                  </a:ext>
                </a:extLst>
              </a:tr>
            </a:tbl>
          </a:graphicData>
        </a:graphic>
      </p:graphicFrame>
      <p:sp>
        <p:nvSpPr>
          <p:cNvPr id="4" name="Text Placeholder 3">
            <a:extLst>
              <a:ext uri="{FF2B5EF4-FFF2-40B4-BE49-F238E27FC236}">
                <a16:creationId xmlns:a16="http://schemas.microsoft.com/office/drawing/2014/main" id="{42EF9479-E35E-4CDA-B2A2-4B039B7C9EB8}"/>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7562932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E3B8E-B5BA-4320-9DAF-362164C0770F}"/>
              </a:ext>
            </a:extLst>
          </p:cNvPr>
          <p:cNvSpPr>
            <a:spLocks noGrp="1"/>
          </p:cNvSpPr>
          <p:nvPr>
            <p:ph type="title"/>
          </p:nvPr>
        </p:nvSpPr>
        <p:spPr/>
        <p:txBody>
          <a:bodyPr/>
          <a:lstStyle/>
          <a:p>
            <a:r>
              <a:rPr lang="en-US"/>
              <a:t>Facebook Own Posts Table - 6 of 16</a:t>
            </a:r>
          </a:p>
        </p:txBody>
      </p:sp>
      <p:graphicFrame>
        <p:nvGraphicFramePr>
          <p:cNvPr id="5" name="Table Placeholder 4">
            <a:extLst>
              <a:ext uri="{FF2B5EF4-FFF2-40B4-BE49-F238E27FC236}">
                <a16:creationId xmlns:a16="http://schemas.microsoft.com/office/drawing/2014/main" id="{BAC88590-D6EC-4876-8008-769B573423CE}"/>
              </a:ext>
            </a:extLst>
          </p:cNvPr>
          <p:cNvGraphicFramePr>
            <a:graphicFrameLocks noGrp="1"/>
          </p:cNvGraphicFramePr>
          <p:nvPr>
            <p:ph type="tbl" sz="quarter" idx="13"/>
            <p:extLst>
              <p:ext uri="{D42A27DB-BD31-4B8C-83A1-F6EECF244321}">
                <p14:modId xmlns:p14="http://schemas.microsoft.com/office/powerpoint/2010/main" val="3617503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02782271"/>
                    </a:ext>
                  </a:extLst>
                </a:gridCol>
                <a:gridCol w="658368">
                  <a:extLst>
                    <a:ext uri="{9D8B030D-6E8A-4147-A177-3AD203B41FA5}">
                      <a16:colId xmlns:a16="http://schemas.microsoft.com/office/drawing/2014/main" val="4232679288"/>
                    </a:ext>
                  </a:extLst>
                </a:gridCol>
                <a:gridCol w="658368">
                  <a:extLst>
                    <a:ext uri="{9D8B030D-6E8A-4147-A177-3AD203B41FA5}">
                      <a16:colId xmlns:a16="http://schemas.microsoft.com/office/drawing/2014/main" val="1559808815"/>
                    </a:ext>
                  </a:extLst>
                </a:gridCol>
                <a:gridCol w="658368">
                  <a:extLst>
                    <a:ext uri="{9D8B030D-6E8A-4147-A177-3AD203B41FA5}">
                      <a16:colId xmlns:a16="http://schemas.microsoft.com/office/drawing/2014/main" val="3508223827"/>
                    </a:ext>
                  </a:extLst>
                </a:gridCol>
                <a:gridCol w="658368">
                  <a:extLst>
                    <a:ext uri="{9D8B030D-6E8A-4147-A177-3AD203B41FA5}">
                      <a16:colId xmlns:a16="http://schemas.microsoft.com/office/drawing/2014/main" val="1905002326"/>
                    </a:ext>
                  </a:extLst>
                </a:gridCol>
                <a:gridCol w="658368">
                  <a:extLst>
                    <a:ext uri="{9D8B030D-6E8A-4147-A177-3AD203B41FA5}">
                      <a16:colId xmlns:a16="http://schemas.microsoft.com/office/drawing/2014/main" val="1849913953"/>
                    </a:ext>
                  </a:extLst>
                </a:gridCol>
                <a:gridCol w="658368">
                  <a:extLst>
                    <a:ext uri="{9D8B030D-6E8A-4147-A177-3AD203B41FA5}">
                      <a16:colId xmlns:a16="http://schemas.microsoft.com/office/drawing/2014/main" val="2785661405"/>
                    </a:ext>
                  </a:extLst>
                </a:gridCol>
                <a:gridCol w="658368">
                  <a:extLst>
                    <a:ext uri="{9D8B030D-6E8A-4147-A177-3AD203B41FA5}">
                      <a16:colId xmlns:a16="http://schemas.microsoft.com/office/drawing/2014/main" val="103464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7440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- 2017-12-04 12:45:49</a:t>
                      </a:r>
                      <a:r>
                        <a:rPr kumimoji="0" lang="es-ES" sz="1000" b="0" i="0" u="none" strike="noStrike" kern="1200" cap="none" spc="0" normalizeH="0" baseline="0" noProof="0">
                          <a:ln>
                            <a:noFill/>
                          </a:ln>
                          <a:solidFill>
                            <a:prstClr val="black"/>
                          </a:solidFill>
                          <a:effectLst/>
                          <a:uLnTx/>
                          <a:uFillTx/>
                          <a:latin typeface="+mn-lt"/>
                          <a:ea typeface="+mn-ea"/>
                          <a:cs typeface="+mn-cs"/>
                        </a:rPr>
                        <a:t>
#DíaDelMédico
En #SanIsidro en cada uno de los tres hospitales, consultorios y centros de atención se encuentran estos destacados profesionales, formando parte de un sistema que cuida a todos los que lo integran. Para describir la dedicación de un médico, no sólo basta conocimiento y sacrificio, sino una vocación de servicio que muchos de ellos la asumen con verdadero compromiso, haciendo honor al juramento hipocrático.
En su día, hacemos un especial agradecimiento a la reconocible cantidad de médicos que trabajan y residen en nuestro partido.
¡Feliz día!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15978271"/>
                  </a:ext>
                </a:extLst>
              </a:tr>
            </a:tbl>
          </a:graphicData>
        </a:graphic>
      </p:graphicFrame>
      <p:sp>
        <p:nvSpPr>
          <p:cNvPr id="4" name="Text Placeholder 3">
            <a:extLst>
              <a:ext uri="{FF2B5EF4-FFF2-40B4-BE49-F238E27FC236}">
                <a16:creationId xmlns:a16="http://schemas.microsoft.com/office/drawing/2014/main" id="{A30F74D9-F986-4278-8072-53D921595EB3}"/>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6510734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C476E-F887-41D9-967E-9149994B9DBD}"/>
              </a:ext>
            </a:extLst>
          </p:cNvPr>
          <p:cNvSpPr>
            <a:spLocks noGrp="1"/>
          </p:cNvSpPr>
          <p:nvPr>
            <p:ph type="title"/>
          </p:nvPr>
        </p:nvSpPr>
        <p:spPr/>
        <p:txBody>
          <a:bodyPr/>
          <a:lstStyle/>
          <a:p>
            <a:r>
              <a:rPr lang="en-US"/>
              <a:t>Facebook Own Posts Table - 7 of 16</a:t>
            </a:r>
          </a:p>
        </p:txBody>
      </p:sp>
      <p:graphicFrame>
        <p:nvGraphicFramePr>
          <p:cNvPr id="5" name="Table Placeholder 4">
            <a:extLst>
              <a:ext uri="{FF2B5EF4-FFF2-40B4-BE49-F238E27FC236}">
                <a16:creationId xmlns:a16="http://schemas.microsoft.com/office/drawing/2014/main" id="{18732FB6-4C51-402D-A6EC-4E914D78B9D4}"/>
              </a:ext>
            </a:extLst>
          </p:cNvPr>
          <p:cNvGraphicFramePr>
            <a:graphicFrameLocks noGrp="1"/>
          </p:cNvGraphicFramePr>
          <p:nvPr>
            <p:ph type="tbl" sz="quarter" idx="13"/>
            <p:extLst>
              <p:ext uri="{D42A27DB-BD31-4B8C-83A1-F6EECF244321}">
                <p14:modId xmlns:p14="http://schemas.microsoft.com/office/powerpoint/2010/main" val="80939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43367401"/>
                    </a:ext>
                  </a:extLst>
                </a:gridCol>
                <a:gridCol w="658368">
                  <a:extLst>
                    <a:ext uri="{9D8B030D-6E8A-4147-A177-3AD203B41FA5}">
                      <a16:colId xmlns:a16="http://schemas.microsoft.com/office/drawing/2014/main" val="2295932400"/>
                    </a:ext>
                  </a:extLst>
                </a:gridCol>
                <a:gridCol w="658368">
                  <a:extLst>
                    <a:ext uri="{9D8B030D-6E8A-4147-A177-3AD203B41FA5}">
                      <a16:colId xmlns:a16="http://schemas.microsoft.com/office/drawing/2014/main" val="3845089802"/>
                    </a:ext>
                  </a:extLst>
                </a:gridCol>
                <a:gridCol w="658368">
                  <a:extLst>
                    <a:ext uri="{9D8B030D-6E8A-4147-A177-3AD203B41FA5}">
                      <a16:colId xmlns:a16="http://schemas.microsoft.com/office/drawing/2014/main" val="4139942835"/>
                    </a:ext>
                  </a:extLst>
                </a:gridCol>
                <a:gridCol w="658368">
                  <a:extLst>
                    <a:ext uri="{9D8B030D-6E8A-4147-A177-3AD203B41FA5}">
                      <a16:colId xmlns:a16="http://schemas.microsoft.com/office/drawing/2014/main" val="431166537"/>
                    </a:ext>
                  </a:extLst>
                </a:gridCol>
                <a:gridCol w="658368">
                  <a:extLst>
                    <a:ext uri="{9D8B030D-6E8A-4147-A177-3AD203B41FA5}">
                      <a16:colId xmlns:a16="http://schemas.microsoft.com/office/drawing/2014/main" val="2570521650"/>
                    </a:ext>
                  </a:extLst>
                </a:gridCol>
                <a:gridCol w="658368">
                  <a:extLst>
                    <a:ext uri="{9D8B030D-6E8A-4147-A177-3AD203B41FA5}">
                      <a16:colId xmlns:a16="http://schemas.microsoft.com/office/drawing/2014/main" val="850416964"/>
                    </a:ext>
                  </a:extLst>
                </a:gridCol>
                <a:gridCol w="658368">
                  <a:extLst>
                    <a:ext uri="{9D8B030D-6E8A-4147-A177-3AD203B41FA5}">
                      <a16:colId xmlns:a16="http://schemas.microsoft.com/office/drawing/2014/main" val="356940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43267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- 2017-12-22 18:00:05</a:t>
                      </a:r>
                      <a:r>
                        <a:rPr kumimoji="0" lang="es-ES" sz="1000" b="0" i="0" u="none" strike="noStrike" kern="1200" cap="none" spc="0" normalizeH="0" baseline="0" noProof="0">
                          <a:ln>
                            <a:noFill/>
                          </a:ln>
                          <a:solidFill>
                            <a:prstClr val="black"/>
                          </a:solidFill>
                          <a:effectLst/>
                          <a:uLnTx/>
                          <a:uFillTx/>
                          <a:latin typeface="+mn-lt"/>
                          <a:ea typeface="+mn-ea"/>
                          <a:cs typeface="+mn-cs"/>
                        </a:rPr>
                        <a:t>
Como todos los años, realizamos el brindis de fin de año con la presencia del intendente, los concejales, personal del legislativo sanisidrense, ex concejales, representantes de entidades intermedias, invitados especiales y funcionarios municipales.
Luego de un año de trabajo, se reconoció el fortalecimiento de las actividades culturales y académicas abiertas a la comunidad, así como el aporte y labor legislativa de cada integrante, que trabaja buscando consenso por un San Isidro cada día mejor.
Nuestro mayor deseo es disfrutar de unas Fiestas con paz, unidad, respecto y unión para todos los argentinos.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0627459"/>
                  </a:ext>
                </a:extLst>
              </a:tr>
            </a:tbl>
          </a:graphicData>
        </a:graphic>
      </p:graphicFrame>
      <p:sp>
        <p:nvSpPr>
          <p:cNvPr id="4" name="Text Placeholder 3">
            <a:extLst>
              <a:ext uri="{FF2B5EF4-FFF2-40B4-BE49-F238E27FC236}">
                <a16:creationId xmlns:a16="http://schemas.microsoft.com/office/drawing/2014/main" id="{E19BA5CC-CFDC-48C1-A837-09F96BF4788F}"/>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1936081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F43D0-D687-4A4B-9935-BA21506B9C27}"/>
              </a:ext>
            </a:extLst>
          </p:cNvPr>
          <p:cNvSpPr>
            <a:spLocks noGrp="1"/>
          </p:cNvSpPr>
          <p:nvPr>
            <p:ph type="title"/>
          </p:nvPr>
        </p:nvSpPr>
        <p:spPr/>
        <p:txBody>
          <a:bodyPr/>
          <a:lstStyle/>
          <a:p>
            <a:r>
              <a:rPr lang="en-US"/>
              <a:t>Facebook Own Posts Table - 8 of 16</a:t>
            </a:r>
          </a:p>
        </p:txBody>
      </p:sp>
      <p:graphicFrame>
        <p:nvGraphicFramePr>
          <p:cNvPr id="5" name="Table Placeholder 4">
            <a:extLst>
              <a:ext uri="{FF2B5EF4-FFF2-40B4-BE49-F238E27FC236}">
                <a16:creationId xmlns:a16="http://schemas.microsoft.com/office/drawing/2014/main" id="{794154D0-A252-463E-8B34-A40C9A3BF4D0}"/>
              </a:ext>
            </a:extLst>
          </p:cNvPr>
          <p:cNvGraphicFramePr>
            <a:graphicFrameLocks noGrp="1"/>
          </p:cNvGraphicFramePr>
          <p:nvPr>
            <p:ph type="tbl" sz="quarter" idx="13"/>
            <p:extLst>
              <p:ext uri="{D42A27DB-BD31-4B8C-83A1-F6EECF244321}">
                <p14:modId xmlns:p14="http://schemas.microsoft.com/office/powerpoint/2010/main" val="80404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50360453"/>
                    </a:ext>
                  </a:extLst>
                </a:gridCol>
                <a:gridCol w="658368">
                  <a:extLst>
                    <a:ext uri="{9D8B030D-6E8A-4147-A177-3AD203B41FA5}">
                      <a16:colId xmlns:a16="http://schemas.microsoft.com/office/drawing/2014/main" val="676891744"/>
                    </a:ext>
                  </a:extLst>
                </a:gridCol>
                <a:gridCol w="658368">
                  <a:extLst>
                    <a:ext uri="{9D8B030D-6E8A-4147-A177-3AD203B41FA5}">
                      <a16:colId xmlns:a16="http://schemas.microsoft.com/office/drawing/2014/main" val="819796970"/>
                    </a:ext>
                  </a:extLst>
                </a:gridCol>
                <a:gridCol w="658368">
                  <a:extLst>
                    <a:ext uri="{9D8B030D-6E8A-4147-A177-3AD203B41FA5}">
                      <a16:colId xmlns:a16="http://schemas.microsoft.com/office/drawing/2014/main" val="4040263492"/>
                    </a:ext>
                  </a:extLst>
                </a:gridCol>
                <a:gridCol w="658368">
                  <a:extLst>
                    <a:ext uri="{9D8B030D-6E8A-4147-A177-3AD203B41FA5}">
                      <a16:colId xmlns:a16="http://schemas.microsoft.com/office/drawing/2014/main" val="2766689635"/>
                    </a:ext>
                  </a:extLst>
                </a:gridCol>
                <a:gridCol w="658368">
                  <a:extLst>
                    <a:ext uri="{9D8B030D-6E8A-4147-A177-3AD203B41FA5}">
                      <a16:colId xmlns:a16="http://schemas.microsoft.com/office/drawing/2014/main" val="3966842274"/>
                    </a:ext>
                  </a:extLst>
                </a:gridCol>
                <a:gridCol w="658368">
                  <a:extLst>
                    <a:ext uri="{9D8B030D-6E8A-4147-A177-3AD203B41FA5}">
                      <a16:colId xmlns:a16="http://schemas.microsoft.com/office/drawing/2014/main" val="3789664356"/>
                    </a:ext>
                  </a:extLst>
                </a:gridCol>
                <a:gridCol w="658368">
                  <a:extLst>
                    <a:ext uri="{9D8B030D-6E8A-4147-A177-3AD203B41FA5}">
                      <a16:colId xmlns:a16="http://schemas.microsoft.com/office/drawing/2014/main" val="326374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8989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- 2017-12-05 17:59:00</a:t>
                      </a:r>
                      <a:r>
                        <a:rPr kumimoji="0" lang="es-ES" sz="1000" b="0" i="0" u="none" strike="noStrike" kern="1200" cap="none" spc="0" normalizeH="0" baseline="0" noProof="0">
                          <a:ln>
                            <a:noFill/>
                          </a:ln>
                          <a:solidFill>
                            <a:prstClr val="black"/>
                          </a:solidFill>
                          <a:effectLst/>
                          <a:uLnTx/>
                          <a:uFillTx/>
                          <a:latin typeface="+mn-lt"/>
                          <a:ea typeface="+mn-ea"/>
                          <a:cs typeface="+mn-cs"/>
                        </a:rPr>
                        <a:t>
#MuestrasHCD
Hasta el domingo 10 de diciembre pueden visitar la muestra “Hombre en todo” de la artista plástica local, Mabel Montes, en 25 de Mayo 459, #SanIsidro.
En esta muestra la artista presenta un conjunto de pinturas realizadas en acrílico y dibujos a la tinta de diferentes formatos en los que el rostro masculino predomina. Son trabajos que ha ido realizando a lo largo de tres años y que ahora por primera vez reúne en un mismo lugar y bajo una misma propuesta.
Pueden asistir con acceso libre y gratuito. Horarios: De lunes a viernes de 8 a 20hs; el sábado de 11 a 17hs; y el domingo de 16 a 19hs.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34017268"/>
                  </a:ext>
                </a:extLst>
              </a:tr>
            </a:tbl>
          </a:graphicData>
        </a:graphic>
      </p:graphicFrame>
      <p:sp>
        <p:nvSpPr>
          <p:cNvPr id="4" name="Text Placeholder 3">
            <a:extLst>
              <a:ext uri="{FF2B5EF4-FFF2-40B4-BE49-F238E27FC236}">
                <a16:creationId xmlns:a16="http://schemas.microsoft.com/office/drawing/2014/main" id="{2285E36D-BDFE-4FF3-A689-BE5465B08F54}"/>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0758728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817A4-03CB-4904-A0F6-DE8732830E42}"/>
              </a:ext>
            </a:extLst>
          </p:cNvPr>
          <p:cNvSpPr>
            <a:spLocks noGrp="1"/>
          </p:cNvSpPr>
          <p:nvPr>
            <p:ph type="title"/>
          </p:nvPr>
        </p:nvSpPr>
        <p:spPr/>
        <p:txBody>
          <a:bodyPr/>
          <a:lstStyle/>
          <a:p>
            <a:r>
              <a:rPr lang="en-US"/>
              <a:t>Facebook Own Posts Table - 9 of 16</a:t>
            </a:r>
          </a:p>
        </p:txBody>
      </p:sp>
      <p:graphicFrame>
        <p:nvGraphicFramePr>
          <p:cNvPr id="5" name="Table Placeholder 4">
            <a:extLst>
              <a:ext uri="{FF2B5EF4-FFF2-40B4-BE49-F238E27FC236}">
                <a16:creationId xmlns:a16="http://schemas.microsoft.com/office/drawing/2014/main" id="{EEB475E9-6EE3-465C-8B96-AF4CA4DFF01D}"/>
              </a:ext>
            </a:extLst>
          </p:cNvPr>
          <p:cNvGraphicFramePr>
            <a:graphicFrameLocks noGrp="1"/>
          </p:cNvGraphicFramePr>
          <p:nvPr>
            <p:ph type="tbl" sz="quarter" idx="13"/>
            <p:extLst>
              <p:ext uri="{D42A27DB-BD31-4B8C-83A1-F6EECF244321}">
                <p14:modId xmlns:p14="http://schemas.microsoft.com/office/powerpoint/2010/main" val="1485444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53446653"/>
                    </a:ext>
                  </a:extLst>
                </a:gridCol>
                <a:gridCol w="658368">
                  <a:extLst>
                    <a:ext uri="{9D8B030D-6E8A-4147-A177-3AD203B41FA5}">
                      <a16:colId xmlns:a16="http://schemas.microsoft.com/office/drawing/2014/main" val="655354971"/>
                    </a:ext>
                  </a:extLst>
                </a:gridCol>
                <a:gridCol w="658368">
                  <a:extLst>
                    <a:ext uri="{9D8B030D-6E8A-4147-A177-3AD203B41FA5}">
                      <a16:colId xmlns:a16="http://schemas.microsoft.com/office/drawing/2014/main" val="3926992740"/>
                    </a:ext>
                  </a:extLst>
                </a:gridCol>
                <a:gridCol w="658368">
                  <a:extLst>
                    <a:ext uri="{9D8B030D-6E8A-4147-A177-3AD203B41FA5}">
                      <a16:colId xmlns:a16="http://schemas.microsoft.com/office/drawing/2014/main" val="2149146981"/>
                    </a:ext>
                  </a:extLst>
                </a:gridCol>
                <a:gridCol w="658368">
                  <a:extLst>
                    <a:ext uri="{9D8B030D-6E8A-4147-A177-3AD203B41FA5}">
                      <a16:colId xmlns:a16="http://schemas.microsoft.com/office/drawing/2014/main" val="68668373"/>
                    </a:ext>
                  </a:extLst>
                </a:gridCol>
                <a:gridCol w="658368">
                  <a:extLst>
                    <a:ext uri="{9D8B030D-6E8A-4147-A177-3AD203B41FA5}">
                      <a16:colId xmlns:a16="http://schemas.microsoft.com/office/drawing/2014/main" val="1969703959"/>
                    </a:ext>
                  </a:extLst>
                </a:gridCol>
                <a:gridCol w="658368">
                  <a:extLst>
                    <a:ext uri="{9D8B030D-6E8A-4147-A177-3AD203B41FA5}">
                      <a16:colId xmlns:a16="http://schemas.microsoft.com/office/drawing/2014/main" val="747275429"/>
                    </a:ext>
                  </a:extLst>
                </a:gridCol>
                <a:gridCol w="658368">
                  <a:extLst>
                    <a:ext uri="{9D8B030D-6E8A-4147-A177-3AD203B41FA5}">
                      <a16:colId xmlns:a16="http://schemas.microsoft.com/office/drawing/2014/main" val="4206963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75579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- 2017-12-03 11:00:00</a:t>
                      </a:r>
                      <a:r>
                        <a:rPr kumimoji="0" lang="es-ES" sz="1000" b="0" i="0" u="none" strike="noStrike" kern="1200" cap="none" spc="0" normalizeH="0" baseline="0" noProof="0">
                          <a:ln>
                            <a:noFill/>
                          </a:ln>
                          <a:solidFill>
                            <a:prstClr val="black"/>
                          </a:solidFill>
                          <a:effectLst/>
                          <a:uLnTx/>
                          <a:uFillTx/>
                          <a:latin typeface="+mn-lt"/>
                          <a:ea typeface="+mn-ea"/>
                          <a:cs typeface="+mn-cs"/>
                        </a:rPr>
                        <a:t>
Día Internacional de las Personas con #Discapacidad
En #SanIsidro se trabaja diariamente para mejorar la inclusión e igualdad de oportunidades. Para garantizar una mejor movilidad, contamos con rampas y semáforos adaptados y próximamente incluiremos un ascensor en el edificio que genere una efectiva convivencia y bienestar de las personas con discapacidades.
En este día, reconocemos además el trabajo del Centro Municipal para la Inclusión de las Personas con Discapacidad, “Una Mirada Distinta” (UMD), cuyos objetivos son colaborar en la mejora de la calidad de vida de las personas con discapacidad, generar proyectos, campañas y propuestas que promuevan la inclusión a través de la interacción con los diversos estamentos municipales, áreas de gobierno provincial y nacional, ONGs y la actividad privada.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40984838"/>
                  </a:ext>
                </a:extLst>
              </a:tr>
            </a:tbl>
          </a:graphicData>
        </a:graphic>
      </p:graphicFrame>
      <p:sp>
        <p:nvSpPr>
          <p:cNvPr id="4" name="Text Placeholder 3">
            <a:extLst>
              <a:ext uri="{FF2B5EF4-FFF2-40B4-BE49-F238E27FC236}">
                <a16:creationId xmlns:a16="http://schemas.microsoft.com/office/drawing/2014/main" id="{E0D3A1C7-00DA-42FC-8F0A-E5D80219271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4314410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1E6A0-CD6B-4A99-A436-E5D4906F5224}"/>
              </a:ext>
            </a:extLst>
          </p:cNvPr>
          <p:cNvSpPr>
            <a:spLocks noGrp="1"/>
          </p:cNvSpPr>
          <p:nvPr>
            <p:ph type="title"/>
          </p:nvPr>
        </p:nvSpPr>
        <p:spPr/>
        <p:txBody>
          <a:bodyPr/>
          <a:lstStyle/>
          <a:p>
            <a:r>
              <a:rPr lang="en-US"/>
              <a:t>Facebook Own Posts Table - 10 of 16</a:t>
            </a:r>
          </a:p>
        </p:txBody>
      </p:sp>
      <p:graphicFrame>
        <p:nvGraphicFramePr>
          <p:cNvPr id="5" name="Table Placeholder 4">
            <a:extLst>
              <a:ext uri="{FF2B5EF4-FFF2-40B4-BE49-F238E27FC236}">
                <a16:creationId xmlns:a16="http://schemas.microsoft.com/office/drawing/2014/main" id="{B426A7C1-69E1-42FC-9712-FC96F1C353A3}"/>
              </a:ext>
            </a:extLst>
          </p:cNvPr>
          <p:cNvGraphicFramePr>
            <a:graphicFrameLocks noGrp="1"/>
          </p:cNvGraphicFramePr>
          <p:nvPr>
            <p:ph type="tbl" sz="quarter" idx="13"/>
            <p:extLst>
              <p:ext uri="{D42A27DB-BD31-4B8C-83A1-F6EECF244321}">
                <p14:modId xmlns:p14="http://schemas.microsoft.com/office/powerpoint/2010/main" val="4226447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36370343"/>
                    </a:ext>
                  </a:extLst>
                </a:gridCol>
                <a:gridCol w="658368">
                  <a:extLst>
                    <a:ext uri="{9D8B030D-6E8A-4147-A177-3AD203B41FA5}">
                      <a16:colId xmlns:a16="http://schemas.microsoft.com/office/drawing/2014/main" val="1798948826"/>
                    </a:ext>
                  </a:extLst>
                </a:gridCol>
                <a:gridCol w="658368">
                  <a:extLst>
                    <a:ext uri="{9D8B030D-6E8A-4147-A177-3AD203B41FA5}">
                      <a16:colId xmlns:a16="http://schemas.microsoft.com/office/drawing/2014/main" val="4166149278"/>
                    </a:ext>
                  </a:extLst>
                </a:gridCol>
                <a:gridCol w="658368">
                  <a:extLst>
                    <a:ext uri="{9D8B030D-6E8A-4147-A177-3AD203B41FA5}">
                      <a16:colId xmlns:a16="http://schemas.microsoft.com/office/drawing/2014/main" val="1015303093"/>
                    </a:ext>
                  </a:extLst>
                </a:gridCol>
                <a:gridCol w="658368">
                  <a:extLst>
                    <a:ext uri="{9D8B030D-6E8A-4147-A177-3AD203B41FA5}">
                      <a16:colId xmlns:a16="http://schemas.microsoft.com/office/drawing/2014/main" val="637581727"/>
                    </a:ext>
                  </a:extLst>
                </a:gridCol>
                <a:gridCol w="658368">
                  <a:extLst>
                    <a:ext uri="{9D8B030D-6E8A-4147-A177-3AD203B41FA5}">
                      <a16:colId xmlns:a16="http://schemas.microsoft.com/office/drawing/2014/main" val="3248381716"/>
                    </a:ext>
                  </a:extLst>
                </a:gridCol>
                <a:gridCol w="658368">
                  <a:extLst>
                    <a:ext uri="{9D8B030D-6E8A-4147-A177-3AD203B41FA5}">
                      <a16:colId xmlns:a16="http://schemas.microsoft.com/office/drawing/2014/main" val="2309414878"/>
                    </a:ext>
                  </a:extLst>
                </a:gridCol>
                <a:gridCol w="658368">
                  <a:extLst>
                    <a:ext uri="{9D8B030D-6E8A-4147-A177-3AD203B41FA5}">
                      <a16:colId xmlns:a16="http://schemas.microsoft.com/office/drawing/2014/main" val="142683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99753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- 2017-12-05 13:12:41</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el Día Internacional de los #Voluntarios con el propósito de reconocer la labor de quienes por voluntad propia eligen trabajar por la paz, la integración, la salud y la educación como bienes sociales, el deporte, el acceso a la justicia o el cuidado del medio ambiente entre tantas otras actividades.
En #SanIsidro existen más de 900 ONGs que integran miles de voluntarios. 
Muchas gracias por su gran trabajo para toda la comunidad.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546764"/>
                  </a:ext>
                </a:extLst>
              </a:tr>
            </a:tbl>
          </a:graphicData>
        </a:graphic>
      </p:graphicFrame>
      <p:sp>
        <p:nvSpPr>
          <p:cNvPr id="4" name="Text Placeholder 3">
            <a:extLst>
              <a:ext uri="{FF2B5EF4-FFF2-40B4-BE49-F238E27FC236}">
                <a16:creationId xmlns:a16="http://schemas.microsoft.com/office/drawing/2014/main" id="{A1B864AC-5994-4F1F-982C-6576FC27BC85}"/>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3475132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E2A54-3D04-4B55-9B7A-587C5CA9C527}"/>
              </a:ext>
            </a:extLst>
          </p:cNvPr>
          <p:cNvSpPr>
            <a:spLocks noGrp="1"/>
          </p:cNvSpPr>
          <p:nvPr>
            <p:ph type="title"/>
          </p:nvPr>
        </p:nvSpPr>
        <p:spPr/>
        <p:txBody>
          <a:bodyPr/>
          <a:lstStyle/>
          <a:p>
            <a:r>
              <a:rPr lang="en-US"/>
              <a:t>Facebook Own Posts Table - 11 of 16</a:t>
            </a:r>
          </a:p>
        </p:txBody>
      </p:sp>
      <p:graphicFrame>
        <p:nvGraphicFramePr>
          <p:cNvPr id="5" name="Table Placeholder 4">
            <a:extLst>
              <a:ext uri="{FF2B5EF4-FFF2-40B4-BE49-F238E27FC236}">
                <a16:creationId xmlns:a16="http://schemas.microsoft.com/office/drawing/2014/main" id="{48732AF2-7E0B-444E-B730-C3D42EED6DAB}"/>
              </a:ext>
            </a:extLst>
          </p:cNvPr>
          <p:cNvGraphicFramePr>
            <a:graphicFrameLocks noGrp="1"/>
          </p:cNvGraphicFramePr>
          <p:nvPr>
            <p:ph type="tbl" sz="quarter" idx="13"/>
            <p:extLst>
              <p:ext uri="{D42A27DB-BD31-4B8C-83A1-F6EECF244321}">
                <p14:modId xmlns:p14="http://schemas.microsoft.com/office/powerpoint/2010/main" val="1251863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82623207"/>
                    </a:ext>
                  </a:extLst>
                </a:gridCol>
                <a:gridCol w="658368">
                  <a:extLst>
                    <a:ext uri="{9D8B030D-6E8A-4147-A177-3AD203B41FA5}">
                      <a16:colId xmlns:a16="http://schemas.microsoft.com/office/drawing/2014/main" val="2887753443"/>
                    </a:ext>
                  </a:extLst>
                </a:gridCol>
                <a:gridCol w="658368">
                  <a:extLst>
                    <a:ext uri="{9D8B030D-6E8A-4147-A177-3AD203B41FA5}">
                      <a16:colId xmlns:a16="http://schemas.microsoft.com/office/drawing/2014/main" val="2371162623"/>
                    </a:ext>
                  </a:extLst>
                </a:gridCol>
                <a:gridCol w="658368">
                  <a:extLst>
                    <a:ext uri="{9D8B030D-6E8A-4147-A177-3AD203B41FA5}">
                      <a16:colId xmlns:a16="http://schemas.microsoft.com/office/drawing/2014/main" val="3439192928"/>
                    </a:ext>
                  </a:extLst>
                </a:gridCol>
                <a:gridCol w="658368">
                  <a:extLst>
                    <a:ext uri="{9D8B030D-6E8A-4147-A177-3AD203B41FA5}">
                      <a16:colId xmlns:a16="http://schemas.microsoft.com/office/drawing/2014/main" val="4252089678"/>
                    </a:ext>
                  </a:extLst>
                </a:gridCol>
                <a:gridCol w="658368">
                  <a:extLst>
                    <a:ext uri="{9D8B030D-6E8A-4147-A177-3AD203B41FA5}">
                      <a16:colId xmlns:a16="http://schemas.microsoft.com/office/drawing/2014/main" val="3162565405"/>
                    </a:ext>
                  </a:extLst>
                </a:gridCol>
                <a:gridCol w="658368">
                  <a:extLst>
                    <a:ext uri="{9D8B030D-6E8A-4147-A177-3AD203B41FA5}">
                      <a16:colId xmlns:a16="http://schemas.microsoft.com/office/drawing/2014/main" val="2537674703"/>
                    </a:ext>
                  </a:extLst>
                </a:gridCol>
                <a:gridCol w="658368">
                  <a:extLst>
                    <a:ext uri="{9D8B030D-6E8A-4147-A177-3AD203B41FA5}">
                      <a16:colId xmlns:a16="http://schemas.microsoft.com/office/drawing/2014/main" val="4032023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82944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- 2017-12-04 15:30:31</a:t>
                      </a:r>
                      <a:r>
                        <a:rPr kumimoji="0" lang="es-ES" sz="1000" b="0" i="0" u="none" strike="noStrike" kern="1200" cap="none" spc="0" normalizeH="0" baseline="0" noProof="0">
                          <a:ln>
                            <a:noFill/>
                          </a:ln>
                          <a:solidFill>
                            <a:prstClr val="black"/>
                          </a:solidFill>
                          <a:effectLst/>
                          <a:uLnTx/>
                          <a:uFillTx/>
                          <a:latin typeface="+mn-lt"/>
                          <a:ea typeface="+mn-ea"/>
                          <a:cs typeface="+mn-cs"/>
                        </a:rPr>
                        <a:t>
#MúsicaHCD
La banda Cola De Pato presentó su show musical con temas propios para un público que se identificó enseguida con su propuesta.
Con tres álbumes, este grupo llegó a actuar ante 25mil personas en el Cosquín Rock en 2011. Diego Pollano es el cantante y alma mater de este grupo y lo acompañó Hernán Tablada (guitarra), Ramiro Ochoa (guitarra), Luciano de Pento (bajo) y Fabián Prado (teclado eléctrico).
Les compartimos algunas imágenes del show.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80114163"/>
                  </a:ext>
                </a:extLst>
              </a:tr>
            </a:tbl>
          </a:graphicData>
        </a:graphic>
      </p:graphicFrame>
      <p:sp>
        <p:nvSpPr>
          <p:cNvPr id="4" name="Text Placeholder 3">
            <a:extLst>
              <a:ext uri="{FF2B5EF4-FFF2-40B4-BE49-F238E27FC236}">
                <a16:creationId xmlns:a16="http://schemas.microsoft.com/office/drawing/2014/main" id="{5D3C5811-ED99-4E99-B08A-3484E4AA8C14}"/>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0590551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ED2C2-F431-475A-9D75-6E235D95192E}"/>
              </a:ext>
            </a:extLst>
          </p:cNvPr>
          <p:cNvSpPr>
            <a:spLocks noGrp="1"/>
          </p:cNvSpPr>
          <p:nvPr>
            <p:ph type="title"/>
          </p:nvPr>
        </p:nvSpPr>
        <p:spPr/>
        <p:txBody>
          <a:bodyPr/>
          <a:lstStyle/>
          <a:p>
            <a:r>
              <a:rPr lang="en-US"/>
              <a:t>Facebook Own Posts Table - 12 of 16</a:t>
            </a:r>
          </a:p>
        </p:txBody>
      </p:sp>
      <p:graphicFrame>
        <p:nvGraphicFramePr>
          <p:cNvPr id="5" name="Table Placeholder 4">
            <a:extLst>
              <a:ext uri="{FF2B5EF4-FFF2-40B4-BE49-F238E27FC236}">
                <a16:creationId xmlns:a16="http://schemas.microsoft.com/office/drawing/2014/main" id="{5CF40D59-5F65-488C-A963-44770EF9CD71}"/>
              </a:ext>
            </a:extLst>
          </p:cNvPr>
          <p:cNvGraphicFramePr>
            <a:graphicFrameLocks noGrp="1"/>
          </p:cNvGraphicFramePr>
          <p:nvPr>
            <p:ph type="tbl" sz="quarter" idx="13"/>
            <p:extLst>
              <p:ext uri="{D42A27DB-BD31-4B8C-83A1-F6EECF244321}">
                <p14:modId xmlns:p14="http://schemas.microsoft.com/office/powerpoint/2010/main" val="3000362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5091015"/>
                    </a:ext>
                  </a:extLst>
                </a:gridCol>
                <a:gridCol w="658368">
                  <a:extLst>
                    <a:ext uri="{9D8B030D-6E8A-4147-A177-3AD203B41FA5}">
                      <a16:colId xmlns:a16="http://schemas.microsoft.com/office/drawing/2014/main" val="2062679411"/>
                    </a:ext>
                  </a:extLst>
                </a:gridCol>
                <a:gridCol w="658368">
                  <a:extLst>
                    <a:ext uri="{9D8B030D-6E8A-4147-A177-3AD203B41FA5}">
                      <a16:colId xmlns:a16="http://schemas.microsoft.com/office/drawing/2014/main" val="2801955286"/>
                    </a:ext>
                  </a:extLst>
                </a:gridCol>
                <a:gridCol w="658368">
                  <a:extLst>
                    <a:ext uri="{9D8B030D-6E8A-4147-A177-3AD203B41FA5}">
                      <a16:colId xmlns:a16="http://schemas.microsoft.com/office/drawing/2014/main" val="3952627879"/>
                    </a:ext>
                  </a:extLst>
                </a:gridCol>
                <a:gridCol w="658368">
                  <a:extLst>
                    <a:ext uri="{9D8B030D-6E8A-4147-A177-3AD203B41FA5}">
                      <a16:colId xmlns:a16="http://schemas.microsoft.com/office/drawing/2014/main" val="4016022132"/>
                    </a:ext>
                  </a:extLst>
                </a:gridCol>
                <a:gridCol w="658368">
                  <a:extLst>
                    <a:ext uri="{9D8B030D-6E8A-4147-A177-3AD203B41FA5}">
                      <a16:colId xmlns:a16="http://schemas.microsoft.com/office/drawing/2014/main" val="1168721222"/>
                    </a:ext>
                  </a:extLst>
                </a:gridCol>
                <a:gridCol w="658368">
                  <a:extLst>
                    <a:ext uri="{9D8B030D-6E8A-4147-A177-3AD203B41FA5}">
                      <a16:colId xmlns:a16="http://schemas.microsoft.com/office/drawing/2014/main" val="1393173508"/>
                    </a:ext>
                  </a:extLst>
                </a:gridCol>
                <a:gridCol w="658368">
                  <a:extLst>
                    <a:ext uri="{9D8B030D-6E8A-4147-A177-3AD203B41FA5}">
                      <a16:colId xmlns:a16="http://schemas.microsoft.com/office/drawing/2014/main" val="1275443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76462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- 2017-12-04 18:00:00</a:t>
                      </a:r>
                      <a:r>
                        <a:rPr kumimoji="0" lang="es-ES" sz="1000" b="0" i="0" u="none" strike="noStrike" kern="1200" cap="none" spc="0" normalizeH="0" baseline="0" noProof="0">
                          <a:ln>
                            <a:noFill/>
                          </a:ln>
                          <a:solidFill>
                            <a:prstClr val="black"/>
                          </a:solidFill>
                          <a:effectLst/>
                          <a:uLnTx/>
                          <a:uFillTx/>
                          <a:latin typeface="+mn-lt"/>
                          <a:ea typeface="+mn-ea"/>
                          <a:cs typeface="+mn-cs"/>
                        </a:rPr>
                        <a:t>
#MúsicaHCD
Recibimos a la Orquesta Sinfónica Juvenil de San Isidro, dirigida por Ramiro Soto Monllor, que presentó obras de Mozart y Bizet.
La Orquesta realiza unas tres actuaciones al mes y en #SanIsidro se ha presentado en diversos espacios, siempre de forma gratuita. Se trata de un proyecto social que le permite a los chicos acercarse a la música. 
Les compartimos algunas fotos de la gran presentación.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70127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- 2017-12-08 22:13:22</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7833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- 2017-12-24 13:52:00</a:t>
                      </a:r>
                      <a:r>
                        <a:rPr kumimoji="0" lang="es-ES" sz="1000" b="0" i="0" u="none" strike="noStrike" kern="1200" cap="none" spc="0" normalizeH="0" baseline="0" noProof="0">
                          <a:ln>
                            <a:noFill/>
                          </a:ln>
                          <a:solidFill>
                            <a:prstClr val="black"/>
                          </a:solidFill>
                          <a:effectLst/>
                          <a:uLnTx/>
                          <a:uFillTx/>
                          <a:latin typeface="+mn-lt"/>
                          <a:ea typeface="+mn-ea"/>
                          <a:cs typeface="+mn-cs"/>
                        </a:rPr>
                        <a:t>
#SiDeseo 🌟
Nos anticipamos a la noche buena, sumate vos también a la Campaña Buenos Deseos  
enviándonos por WhatsApp al 📲 11-3691-4479 un breve video o foto con el hashtag #SiDeseo.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744404"/>
                  </a:ext>
                </a:extLst>
              </a:tr>
            </a:tbl>
          </a:graphicData>
        </a:graphic>
      </p:graphicFrame>
      <p:sp>
        <p:nvSpPr>
          <p:cNvPr id="4" name="Text Placeholder 3">
            <a:extLst>
              <a:ext uri="{FF2B5EF4-FFF2-40B4-BE49-F238E27FC236}">
                <a16:creationId xmlns:a16="http://schemas.microsoft.com/office/drawing/2014/main" id="{F2BDBDB1-DD95-4EC8-95BE-5E9D2FDCFFA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9857605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BAF02-E2E3-482E-9527-DCE6349386D8}"/>
              </a:ext>
            </a:extLst>
          </p:cNvPr>
          <p:cNvSpPr>
            <a:spLocks noGrp="1"/>
          </p:cNvSpPr>
          <p:nvPr>
            <p:ph type="title"/>
          </p:nvPr>
        </p:nvSpPr>
        <p:spPr/>
        <p:txBody>
          <a:bodyPr/>
          <a:lstStyle/>
          <a:p>
            <a:r>
              <a:rPr lang="en-US"/>
              <a:t>Facebook Own Posts Table - 13 of 16</a:t>
            </a:r>
          </a:p>
        </p:txBody>
      </p:sp>
      <p:graphicFrame>
        <p:nvGraphicFramePr>
          <p:cNvPr id="5" name="Table Placeholder 4">
            <a:extLst>
              <a:ext uri="{FF2B5EF4-FFF2-40B4-BE49-F238E27FC236}">
                <a16:creationId xmlns:a16="http://schemas.microsoft.com/office/drawing/2014/main" id="{435CF497-A689-492C-8D64-3E5937FA36C1}"/>
              </a:ext>
            </a:extLst>
          </p:cNvPr>
          <p:cNvGraphicFramePr>
            <a:graphicFrameLocks noGrp="1"/>
          </p:cNvGraphicFramePr>
          <p:nvPr>
            <p:ph type="tbl" sz="quarter" idx="13"/>
            <p:extLst>
              <p:ext uri="{D42A27DB-BD31-4B8C-83A1-F6EECF244321}">
                <p14:modId xmlns:p14="http://schemas.microsoft.com/office/powerpoint/2010/main" val="1454856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65546174"/>
                    </a:ext>
                  </a:extLst>
                </a:gridCol>
                <a:gridCol w="658368">
                  <a:extLst>
                    <a:ext uri="{9D8B030D-6E8A-4147-A177-3AD203B41FA5}">
                      <a16:colId xmlns:a16="http://schemas.microsoft.com/office/drawing/2014/main" val="2893112937"/>
                    </a:ext>
                  </a:extLst>
                </a:gridCol>
                <a:gridCol w="658368">
                  <a:extLst>
                    <a:ext uri="{9D8B030D-6E8A-4147-A177-3AD203B41FA5}">
                      <a16:colId xmlns:a16="http://schemas.microsoft.com/office/drawing/2014/main" val="3545411498"/>
                    </a:ext>
                  </a:extLst>
                </a:gridCol>
                <a:gridCol w="658368">
                  <a:extLst>
                    <a:ext uri="{9D8B030D-6E8A-4147-A177-3AD203B41FA5}">
                      <a16:colId xmlns:a16="http://schemas.microsoft.com/office/drawing/2014/main" val="1338803038"/>
                    </a:ext>
                  </a:extLst>
                </a:gridCol>
                <a:gridCol w="658368">
                  <a:extLst>
                    <a:ext uri="{9D8B030D-6E8A-4147-A177-3AD203B41FA5}">
                      <a16:colId xmlns:a16="http://schemas.microsoft.com/office/drawing/2014/main" val="677496287"/>
                    </a:ext>
                  </a:extLst>
                </a:gridCol>
                <a:gridCol w="658368">
                  <a:extLst>
                    <a:ext uri="{9D8B030D-6E8A-4147-A177-3AD203B41FA5}">
                      <a16:colId xmlns:a16="http://schemas.microsoft.com/office/drawing/2014/main" val="353200670"/>
                    </a:ext>
                  </a:extLst>
                </a:gridCol>
                <a:gridCol w="658368">
                  <a:extLst>
                    <a:ext uri="{9D8B030D-6E8A-4147-A177-3AD203B41FA5}">
                      <a16:colId xmlns:a16="http://schemas.microsoft.com/office/drawing/2014/main" val="2082139618"/>
                    </a:ext>
                  </a:extLst>
                </a:gridCol>
                <a:gridCol w="658368">
                  <a:extLst>
                    <a:ext uri="{9D8B030D-6E8A-4147-A177-3AD203B41FA5}">
                      <a16:colId xmlns:a16="http://schemas.microsoft.com/office/drawing/2014/main" val="513445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27435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- 2017-12-22 11:00:00</a:t>
                      </a:r>
                      <a:r>
                        <a:rPr kumimoji="0" lang="es-ES" sz="1000" b="0" i="0" u="none" strike="noStrike" kern="1200" cap="none" spc="0" normalizeH="0" baseline="0" noProof="0">
                          <a:ln>
                            <a:noFill/>
                          </a:ln>
                          <a:solidFill>
                            <a:prstClr val="black"/>
                          </a:solidFill>
                          <a:effectLst/>
                          <a:uLnTx/>
                          <a:uFillTx/>
                          <a:latin typeface="+mn-lt"/>
                          <a:ea typeface="+mn-ea"/>
                          <a:cs typeface="+mn-cs"/>
                        </a:rPr>
                        <a:t>
#SiDeseo 🌟
Cada vez son más quienes se suman a la campaña Buenos Deseos, hacelo vos también enviándonos por WhatsApp al 📲 11-3691-4479 un breve video o foto con el hashtag #SiDeseo contándonos los tuyos. ¡Animate!
Mirá los deseos de Donald McCluskey para este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94946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- 2017-12-26 13:17:50</a:t>
                      </a:r>
                      <a:r>
                        <a:rPr kumimoji="0" lang="es-ES" sz="1000" b="0" i="0" u="none" strike="noStrike" kern="1200" cap="none" spc="0" normalizeH="0" baseline="0" noProof="0">
                          <a:ln>
                            <a:noFill/>
                          </a:ln>
                          <a:solidFill>
                            <a:prstClr val="black"/>
                          </a:solidFill>
                          <a:effectLst/>
                          <a:uLnTx/>
                          <a:uFillTx/>
                          <a:latin typeface="+mn-lt"/>
                          <a:ea typeface="+mn-ea"/>
                          <a:cs typeface="+mn-cs"/>
                        </a:rPr>
                        <a:t>
#SIDeseo 
Todavía estás a tiempo de sumarte a la Campaña Buenos Deseos 
Al igual que muchos otros vecinos de #SanIsidro enviándonos por WhatsApp al 📲 11-3691-4479 con el hashtag #SiDeseo contando cuáles son tus anhelos para este 2018.
¡Animae a compartir los tuyos!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18021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- 2017-12-16 12:00:00</a:t>
                      </a:r>
                      <a:r>
                        <a:rPr kumimoji="0" lang="es-ES" sz="1000" b="0" i="0" u="none" strike="noStrike" kern="1200" cap="none" spc="0" normalizeH="0" baseline="0" noProof="0">
                          <a:ln>
                            <a:noFill/>
                          </a:ln>
                          <a:solidFill>
                            <a:prstClr val="black"/>
                          </a:solidFill>
                          <a:effectLst/>
                          <a:uLnTx/>
                          <a:uFillTx/>
                          <a:latin typeface="+mn-lt"/>
                          <a:ea typeface="+mn-ea"/>
                          <a:cs typeface="+mn-cs"/>
                        </a:rPr>
                        <a:t>
#SIDeseo
Desde el #HCDSanIsidro te invitamos a que te sumes a la Campaña Buenos Deseos. 
Envianos por WhatsApp al 📲 11-3691-4479 un breve video o foto con el hashtag #SiDeseo contando cuáles son tus anhelos para este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91460250"/>
                  </a:ext>
                </a:extLst>
              </a:tr>
            </a:tbl>
          </a:graphicData>
        </a:graphic>
      </p:graphicFrame>
      <p:sp>
        <p:nvSpPr>
          <p:cNvPr id="4" name="Text Placeholder 3">
            <a:extLst>
              <a:ext uri="{FF2B5EF4-FFF2-40B4-BE49-F238E27FC236}">
                <a16:creationId xmlns:a16="http://schemas.microsoft.com/office/drawing/2014/main" id="{4DFF1CCC-A096-4352-887F-82AE067770B7}"/>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3009041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102F5-56F0-487E-BED6-CAFF7B8BE2BC}"/>
              </a:ext>
            </a:extLst>
          </p:cNvPr>
          <p:cNvSpPr>
            <a:spLocks noGrp="1"/>
          </p:cNvSpPr>
          <p:nvPr>
            <p:ph type="title"/>
          </p:nvPr>
        </p:nvSpPr>
        <p:spPr/>
        <p:txBody>
          <a:bodyPr/>
          <a:lstStyle/>
          <a:p>
            <a:r>
              <a:rPr lang="en-US"/>
              <a:t>Facebook Own Posts Table - 14 of 16</a:t>
            </a:r>
          </a:p>
        </p:txBody>
      </p:sp>
      <p:graphicFrame>
        <p:nvGraphicFramePr>
          <p:cNvPr id="5" name="Table Placeholder 4">
            <a:extLst>
              <a:ext uri="{FF2B5EF4-FFF2-40B4-BE49-F238E27FC236}">
                <a16:creationId xmlns:a16="http://schemas.microsoft.com/office/drawing/2014/main" id="{5676F494-A135-4EE6-9001-A5AEBE57A8DC}"/>
              </a:ext>
            </a:extLst>
          </p:cNvPr>
          <p:cNvGraphicFramePr>
            <a:graphicFrameLocks noGrp="1"/>
          </p:cNvGraphicFramePr>
          <p:nvPr>
            <p:ph type="tbl" sz="quarter" idx="13"/>
            <p:extLst>
              <p:ext uri="{D42A27DB-BD31-4B8C-83A1-F6EECF244321}">
                <p14:modId xmlns:p14="http://schemas.microsoft.com/office/powerpoint/2010/main" val="3232311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24316337"/>
                    </a:ext>
                  </a:extLst>
                </a:gridCol>
                <a:gridCol w="658368">
                  <a:extLst>
                    <a:ext uri="{9D8B030D-6E8A-4147-A177-3AD203B41FA5}">
                      <a16:colId xmlns:a16="http://schemas.microsoft.com/office/drawing/2014/main" val="1283454605"/>
                    </a:ext>
                  </a:extLst>
                </a:gridCol>
                <a:gridCol w="658368">
                  <a:extLst>
                    <a:ext uri="{9D8B030D-6E8A-4147-A177-3AD203B41FA5}">
                      <a16:colId xmlns:a16="http://schemas.microsoft.com/office/drawing/2014/main" val="2814119803"/>
                    </a:ext>
                  </a:extLst>
                </a:gridCol>
                <a:gridCol w="658368">
                  <a:extLst>
                    <a:ext uri="{9D8B030D-6E8A-4147-A177-3AD203B41FA5}">
                      <a16:colId xmlns:a16="http://schemas.microsoft.com/office/drawing/2014/main" val="3229500051"/>
                    </a:ext>
                  </a:extLst>
                </a:gridCol>
                <a:gridCol w="658368">
                  <a:extLst>
                    <a:ext uri="{9D8B030D-6E8A-4147-A177-3AD203B41FA5}">
                      <a16:colId xmlns:a16="http://schemas.microsoft.com/office/drawing/2014/main" val="4010416582"/>
                    </a:ext>
                  </a:extLst>
                </a:gridCol>
                <a:gridCol w="658368">
                  <a:extLst>
                    <a:ext uri="{9D8B030D-6E8A-4147-A177-3AD203B41FA5}">
                      <a16:colId xmlns:a16="http://schemas.microsoft.com/office/drawing/2014/main" val="1192751725"/>
                    </a:ext>
                  </a:extLst>
                </a:gridCol>
                <a:gridCol w="658368">
                  <a:extLst>
                    <a:ext uri="{9D8B030D-6E8A-4147-A177-3AD203B41FA5}">
                      <a16:colId xmlns:a16="http://schemas.microsoft.com/office/drawing/2014/main" val="2009164431"/>
                    </a:ext>
                  </a:extLst>
                </a:gridCol>
                <a:gridCol w="658368">
                  <a:extLst>
                    <a:ext uri="{9D8B030D-6E8A-4147-A177-3AD203B41FA5}">
                      <a16:colId xmlns:a16="http://schemas.microsoft.com/office/drawing/2014/main" val="3087895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57060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- 2017-12-15 16:54:18</a:t>
                      </a:r>
                      <a:r>
                        <a:rPr kumimoji="0" lang="es-ES" sz="1000" b="0" i="0" u="none" strike="noStrike" kern="1200" cap="none" spc="0" normalizeH="0" baseline="0" noProof="0">
                          <a:ln>
                            <a:noFill/>
                          </a:ln>
                          <a:solidFill>
                            <a:prstClr val="black"/>
                          </a:solidFill>
                          <a:effectLst/>
                          <a:uLnTx/>
                          <a:uFillTx/>
                          <a:latin typeface="+mn-lt"/>
                          <a:ea typeface="+mn-ea"/>
                          <a:cs typeface="+mn-cs"/>
                        </a:rPr>
                        <a:t>
#MuestrasHCD
Inauguramos la muestra de los alumnos locales de Ana Corte Mencías. La misma, presenta variadas situaciones tanto en pintura como dibujo, con fuerte predominio de rostros y paisajes muy bien elaborados.
Pueden visitarla hasta fin de mes con entrada libre y gratuita en 25 de Mayo 459, #SanIsidro, de lunes a viernes de 8 a 20hs, sábados de 11 a 17hs y domingos de 16 a 19hs. Para más información comunicarse al 4512- 3375/3317.
Les compartimos algunas fotos del encuentro.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78305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- 2017-12-13 12:30:00</a:t>
                      </a:r>
                      <a:r>
                        <a:rPr kumimoji="0" lang="es-ES" sz="1000" b="0" i="0" u="none" strike="noStrike" kern="1200" cap="none" spc="0" normalizeH="0" baseline="0" noProof="0">
                          <a:ln>
                            <a:noFill/>
                          </a:ln>
                          <a:solidFill>
                            <a:prstClr val="black"/>
                          </a:solidFill>
                          <a:effectLst/>
                          <a:uLnTx/>
                          <a:uFillTx/>
                          <a:latin typeface="+mn-lt"/>
                          <a:ea typeface="+mn-ea"/>
                          <a:cs typeface="+mn-cs"/>
                        </a:rPr>
                        <a:t>
¿Ya te sumaste a la Campaña Buenos Deseos? 🌟
Envianos por WhatsApp al 📲 11-3691-4479 un breve video o foto con el hashtag #SiDeseo contando cuáles son tus anhelos para este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36568944"/>
                  </a:ext>
                </a:extLst>
              </a:tr>
            </a:tbl>
          </a:graphicData>
        </a:graphic>
      </p:graphicFrame>
      <p:sp>
        <p:nvSpPr>
          <p:cNvPr id="4" name="Text Placeholder 3">
            <a:extLst>
              <a:ext uri="{FF2B5EF4-FFF2-40B4-BE49-F238E27FC236}">
                <a16:creationId xmlns:a16="http://schemas.microsoft.com/office/drawing/2014/main" id="{F4F412EE-8B97-41F4-AD5F-9116CAD55CDF}"/>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9033051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05A93-3953-4D9B-8A7B-A2DC48F15754}"/>
              </a:ext>
            </a:extLst>
          </p:cNvPr>
          <p:cNvSpPr>
            <a:spLocks noGrp="1"/>
          </p:cNvSpPr>
          <p:nvPr>
            <p:ph type="title"/>
          </p:nvPr>
        </p:nvSpPr>
        <p:spPr/>
        <p:txBody>
          <a:bodyPr/>
          <a:lstStyle/>
          <a:p>
            <a:r>
              <a:rPr lang="en-US"/>
              <a:t>Facebook Own Posts Table - 15 of 16</a:t>
            </a:r>
          </a:p>
        </p:txBody>
      </p:sp>
      <p:graphicFrame>
        <p:nvGraphicFramePr>
          <p:cNvPr id="5" name="Table Placeholder 4">
            <a:extLst>
              <a:ext uri="{FF2B5EF4-FFF2-40B4-BE49-F238E27FC236}">
                <a16:creationId xmlns:a16="http://schemas.microsoft.com/office/drawing/2014/main" id="{C7142294-6FDE-473C-A62E-62E59B3625EC}"/>
              </a:ext>
            </a:extLst>
          </p:cNvPr>
          <p:cNvGraphicFramePr>
            <a:graphicFrameLocks noGrp="1"/>
          </p:cNvGraphicFramePr>
          <p:nvPr>
            <p:ph type="tbl" sz="quarter" idx="13"/>
            <p:extLst>
              <p:ext uri="{D42A27DB-BD31-4B8C-83A1-F6EECF244321}">
                <p14:modId xmlns:p14="http://schemas.microsoft.com/office/powerpoint/2010/main" val="2425883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195421"/>
                    </a:ext>
                  </a:extLst>
                </a:gridCol>
                <a:gridCol w="658368">
                  <a:extLst>
                    <a:ext uri="{9D8B030D-6E8A-4147-A177-3AD203B41FA5}">
                      <a16:colId xmlns:a16="http://schemas.microsoft.com/office/drawing/2014/main" val="2246615642"/>
                    </a:ext>
                  </a:extLst>
                </a:gridCol>
                <a:gridCol w="658368">
                  <a:extLst>
                    <a:ext uri="{9D8B030D-6E8A-4147-A177-3AD203B41FA5}">
                      <a16:colId xmlns:a16="http://schemas.microsoft.com/office/drawing/2014/main" val="3898901911"/>
                    </a:ext>
                  </a:extLst>
                </a:gridCol>
                <a:gridCol w="658368">
                  <a:extLst>
                    <a:ext uri="{9D8B030D-6E8A-4147-A177-3AD203B41FA5}">
                      <a16:colId xmlns:a16="http://schemas.microsoft.com/office/drawing/2014/main" val="234408385"/>
                    </a:ext>
                  </a:extLst>
                </a:gridCol>
                <a:gridCol w="658368">
                  <a:extLst>
                    <a:ext uri="{9D8B030D-6E8A-4147-A177-3AD203B41FA5}">
                      <a16:colId xmlns:a16="http://schemas.microsoft.com/office/drawing/2014/main" val="1536115536"/>
                    </a:ext>
                  </a:extLst>
                </a:gridCol>
                <a:gridCol w="658368">
                  <a:extLst>
                    <a:ext uri="{9D8B030D-6E8A-4147-A177-3AD203B41FA5}">
                      <a16:colId xmlns:a16="http://schemas.microsoft.com/office/drawing/2014/main" val="762761508"/>
                    </a:ext>
                  </a:extLst>
                </a:gridCol>
                <a:gridCol w="658368">
                  <a:extLst>
                    <a:ext uri="{9D8B030D-6E8A-4147-A177-3AD203B41FA5}">
                      <a16:colId xmlns:a16="http://schemas.microsoft.com/office/drawing/2014/main" val="486766451"/>
                    </a:ext>
                  </a:extLst>
                </a:gridCol>
                <a:gridCol w="658368">
                  <a:extLst>
                    <a:ext uri="{9D8B030D-6E8A-4147-A177-3AD203B41FA5}">
                      <a16:colId xmlns:a16="http://schemas.microsoft.com/office/drawing/2014/main" val="1991430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60686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- 2017-12-08 17:04:10</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el Día de la Inmaculada Concepción, una de las festividades más importantes de la Iglesia Católica. Este día fortalece la fe y homenajea a la vida y el amor puro desinteresado que solo las madres expresan en su magnitud plena. 
En Argentina se realizan celebraciones en su honor en distintas diócesis, santuarios, parroquias y capillas. A modo de tradición, hoy también es el día en que se arma el árbol de Navidad, símbolo de que está por nacer el Jesús Cristo y debemos preparar los festejos para honrarlo.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59576332"/>
                  </a:ext>
                </a:extLst>
              </a:tr>
            </a:tbl>
          </a:graphicData>
        </a:graphic>
      </p:graphicFrame>
      <p:sp>
        <p:nvSpPr>
          <p:cNvPr id="4" name="Text Placeholder 3">
            <a:extLst>
              <a:ext uri="{FF2B5EF4-FFF2-40B4-BE49-F238E27FC236}">
                <a16:creationId xmlns:a16="http://schemas.microsoft.com/office/drawing/2014/main" id="{DE5F7DB5-8822-4F66-B0FF-D37FA95DFEE4}"/>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5836711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3E801-D740-4BED-A71F-6CFF837E7B06}"/>
              </a:ext>
            </a:extLst>
          </p:cNvPr>
          <p:cNvSpPr>
            <a:spLocks noGrp="1"/>
          </p:cNvSpPr>
          <p:nvPr>
            <p:ph type="title"/>
          </p:nvPr>
        </p:nvSpPr>
        <p:spPr/>
        <p:txBody>
          <a:bodyPr/>
          <a:lstStyle/>
          <a:p>
            <a:r>
              <a:rPr lang="en-US"/>
              <a:t>Facebook Own Posts Table - 16 of 16</a:t>
            </a:r>
          </a:p>
        </p:txBody>
      </p:sp>
      <p:graphicFrame>
        <p:nvGraphicFramePr>
          <p:cNvPr id="5" name="Table Placeholder 4">
            <a:extLst>
              <a:ext uri="{FF2B5EF4-FFF2-40B4-BE49-F238E27FC236}">
                <a16:creationId xmlns:a16="http://schemas.microsoft.com/office/drawing/2014/main" id="{663695E5-22D8-4715-90A9-6474A45E7319}"/>
              </a:ext>
            </a:extLst>
          </p:cNvPr>
          <p:cNvGraphicFramePr>
            <a:graphicFrameLocks noGrp="1"/>
          </p:cNvGraphicFramePr>
          <p:nvPr>
            <p:ph type="tbl" sz="quarter" idx="13"/>
            <p:extLst>
              <p:ext uri="{D42A27DB-BD31-4B8C-83A1-F6EECF244321}">
                <p14:modId xmlns:p14="http://schemas.microsoft.com/office/powerpoint/2010/main" val="1876478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37841922"/>
                    </a:ext>
                  </a:extLst>
                </a:gridCol>
                <a:gridCol w="658368">
                  <a:extLst>
                    <a:ext uri="{9D8B030D-6E8A-4147-A177-3AD203B41FA5}">
                      <a16:colId xmlns:a16="http://schemas.microsoft.com/office/drawing/2014/main" val="2522172297"/>
                    </a:ext>
                  </a:extLst>
                </a:gridCol>
                <a:gridCol w="658368">
                  <a:extLst>
                    <a:ext uri="{9D8B030D-6E8A-4147-A177-3AD203B41FA5}">
                      <a16:colId xmlns:a16="http://schemas.microsoft.com/office/drawing/2014/main" val="3210553029"/>
                    </a:ext>
                  </a:extLst>
                </a:gridCol>
                <a:gridCol w="658368">
                  <a:extLst>
                    <a:ext uri="{9D8B030D-6E8A-4147-A177-3AD203B41FA5}">
                      <a16:colId xmlns:a16="http://schemas.microsoft.com/office/drawing/2014/main" val="2680587605"/>
                    </a:ext>
                  </a:extLst>
                </a:gridCol>
                <a:gridCol w="658368">
                  <a:extLst>
                    <a:ext uri="{9D8B030D-6E8A-4147-A177-3AD203B41FA5}">
                      <a16:colId xmlns:a16="http://schemas.microsoft.com/office/drawing/2014/main" val="1434594217"/>
                    </a:ext>
                  </a:extLst>
                </a:gridCol>
                <a:gridCol w="658368">
                  <a:extLst>
                    <a:ext uri="{9D8B030D-6E8A-4147-A177-3AD203B41FA5}">
                      <a16:colId xmlns:a16="http://schemas.microsoft.com/office/drawing/2014/main" val="374194895"/>
                    </a:ext>
                  </a:extLst>
                </a:gridCol>
                <a:gridCol w="658368">
                  <a:extLst>
                    <a:ext uri="{9D8B030D-6E8A-4147-A177-3AD203B41FA5}">
                      <a16:colId xmlns:a16="http://schemas.microsoft.com/office/drawing/2014/main" val="192482420"/>
                    </a:ext>
                  </a:extLst>
                </a:gridCol>
                <a:gridCol w="658368">
                  <a:extLst>
                    <a:ext uri="{9D8B030D-6E8A-4147-A177-3AD203B41FA5}">
                      <a16:colId xmlns:a16="http://schemas.microsoft.com/office/drawing/2014/main" val="4006905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10221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- 2017-12-02 11:40:00</a:t>
                      </a:r>
                      <a:r>
                        <a:rPr kumimoji="0" lang="es-ES" sz="1000" b="0" i="0" u="none" strike="noStrike" kern="1200" cap="none" spc="0" normalizeH="0" baseline="0" noProof="0">
                          <a:ln>
                            <a:noFill/>
                          </a:ln>
                          <a:solidFill>
                            <a:prstClr val="black"/>
                          </a:solidFill>
                          <a:effectLst/>
                          <a:uLnTx/>
                          <a:uFillTx/>
                          <a:latin typeface="+mn-lt"/>
                          <a:ea typeface="+mn-ea"/>
                          <a:cs typeface="+mn-cs"/>
                        </a:rPr>
                        <a:t>
#ArteHCD
El 4 de Diciembre a las 19hs se inaugurá la muestra de Mabel Monte “Hombre en Todos” en 25 de Mayo 459 #SanIsidro
En esta exposición los protagonistas son hombres comunes. Se reconstruye la subjetividad de las personas, en su condición humana, sin distinción alguna entre clases o cualquier otro factor. 
La exposición podrá ser visitada con acceso libre y gratuito hasta el domingo 10 de diciembre: lunes a viernes de 8 a 20; el sábado de 11 a 17; y el domingo de 16 a 19. 
Para más información sobre este ciclo los interesados pueden comunicarse al 4512-3375/3317.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46070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- 2017-12-23 17:39:31</a:t>
                      </a:r>
                      <a:r>
                        <a:rPr kumimoji="0" lang="es-ES" sz="1000" b="0" i="0" u="none" strike="noStrike" kern="1200" cap="none" spc="0" normalizeH="0" baseline="0" noProof="0">
                          <a:ln>
                            <a:noFill/>
                          </a:ln>
                          <a:solidFill>
                            <a:prstClr val="black"/>
                          </a:solidFill>
                          <a:effectLst/>
                          <a:uLnTx/>
                          <a:uFillTx/>
                          <a:latin typeface="+mn-lt"/>
                          <a:ea typeface="+mn-ea"/>
                          <a:cs typeface="+mn-cs"/>
                        </a:rPr>
                        <a:t>
#SiDeseo ✨
Todos ellos ya se sumaron a la Campaña Buenos Deseos, hacelo vos también enviándonos por WhatsApp al 📲 11-3691-4479 un breve video o foto con el hashtag #SiDeseo.
Queremos conocer tus anhelos para este nuevo año!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09118155"/>
                  </a:ext>
                </a:extLst>
              </a:tr>
            </a:tbl>
          </a:graphicData>
        </a:graphic>
      </p:graphicFrame>
      <p:sp>
        <p:nvSpPr>
          <p:cNvPr id="4" name="Text Placeholder 3">
            <a:extLst>
              <a:ext uri="{FF2B5EF4-FFF2-40B4-BE49-F238E27FC236}">
                <a16:creationId xmlns:a16="http://schemas.microsoft.com/office/drawing/2014/main" id="{2316F688-6DE4-4977-95D1-6DADE7C11B5D}"/>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3480069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49DE3-7627-4D6B-A2D4-CC97112C884D}"/>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F5858DC3-053A-40A3-9439-61A27B444062}"/>
              </a:ext>
            </a:extLst>
          </p:cNvPr>
          <p:cNvGraphicFramePr>
            <a:graphicFrameLocks noGrp="1"/>
          </p:cNvGraphicFramePr>
          <p:nvPr>
            <p:ph type="chart" sz="quarter" idx="13"/>
            <p:extLst>
              <p:ext uri="{D42A27DB-BD31-4B8C-83A1-F6EECF244321}">
                <p14:modId xmlns:p14="http://schemas.microsoft.com/office/powerpoint/2010/main" val="15719795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15FD04-0ACB-4799-99C1-3355A3493DA6}"/>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0799556F-5869-4A99-AB1F-CA60AAD79C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21210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B6962-1E8A-4FBC-81A1-352204C39DC4}"/>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A0CEEAA8-7DCA-45E4-9257-3E7E332321CF}"/>
              </a:ext>
            </a:extLst>
          </p:cNvPr>
          <p:cNvGraphicFramePr>
            <a:graphicFrameLocks noGrp="1"/>
          </p:cNvGraphicFramePr>
          <p:nvPr>
            <p:ph type="chart" sz="quarter" idx="13"/>
            <p:extLst>
              <p:ext uri="{D42A27DB-BD31-4B8C-83A1-F6EECF244321}">
                <p14:modId xmlns:p14="http://schemas.microsoft.com/office/powerpoint/2010/main" val="33109627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EA6626-D0EB-4E17-8EC1-2C13D1431987}"/>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71258DC5-5D19-42C6-8221-F8D5DEB6A3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35199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053DA-37E0-4102-B156-1EF38CD5E2CA}"/>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DFFEA17D-0F33-434B-85D7-EAD9EA3ED0C6}"/>
              </a:ext>
            </a:extLst>
          </p:cNvPr>
          <p:cNvGraphicFramePr>
            <a:graphicFrameLocks noGrp="1"/>
          </p:cNvGraphicFramePr>
          <p:nvPr>
            <p:ph type="chart" sz="quarter" idx="13"/>
            <p:extLst>
              <p:ext uri="{D42A27DB-BD31-4B8C-83A1-F6EECF244321}">
                <p14:modId xmlns:p14="http://schemas.microsoft.com/office/powerpoint/2010/main" val="41978398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D3C78C-1E18-4CA1-AB21-55279C3DDE3C}"/>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054E1AE2-57DA-4410-81DA-82DC6F2A9D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11407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70B45-0716-44C0-984B-04BA694E0F5E}"/>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7A0A8715-E01E-492B-8885-7F229B359666}"/>
              </a:ext>
            </a:extLst>
          </p:cNvPr>
          <p:cNvGraphicFramePr>
            <a:graphicFrameLocks noGrp="1"/>
          </p:cNvGraphicFramePr>
          <p:nvPr>
            <p:ph type="chart" sz="quarter" idx="13"/>
            <p:extLst>
              <p:ext uri="{D42A27DB-BD31-4B8C-83A1-F6EECF244321}">
                <p14:modId xmlns:p14="http://schemas.microsoft.com/office/powerpoint/2010/main" val="29660549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463F9E-4D85-4DA5-9F7F-FDB8A18B02A0}"/>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72F3B35E-7C73-4FDC-8236-DBA6566324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15026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F533C-CA05-4C06-BF5F-EE267DED20CE}"/>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BAB5CDDA-E629-4FE1-B383-818AC41979C3}"/>
              </a:ext>
            </a:extLst>
          </p:cNvPr>
          <p:cNvGraphicFramePr>
            <a:graphicFrameLocks noGrp="1"/>
          </p:cNvGraphicFramePr>
          <p:nvPr>
            <p:ph type="chart" sz="quarter" idx="13"/>
            <p:extLst>
              <p:ext uri="{D42A27DB-BD31-4B8C-83A1-F6EECF244321}">
                <p14:modId xmlns:p14="http://schemas.microsoft.com/office/powerpoint/2010/main" val="1028073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DE3A51-2E72-455A-877E-D0C5A5B6FC2A}"/>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AB8D14B5-274F-45D7-A90D-BAB9E3DFA2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15624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4F5C2-408B-4D54-8217-E0E82938DD89}"/>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E03BCDA2-2B7F-4704-92E2-A5BFA80C0E4C}"/>
              </a:ext>
            </a:extLst>
          </p:cNvPr>
          <p:cNvGraphicFramePr>
            <a:graphicFrameLocks noGrp="1"/>
          </p:cNvGraphicFramePr>
          <p:nvPr>
            <p:ph type="chart" sz="quarter" idx="13"/>
            <p:extLst>
              <p:ext uri="{D42A27DB-BD31-4B8C-83A1-F6EECF244321}">
                <p14:modId xmlns:p14="http://schemas.microsoft.com/office/powerpoint/2010/main" val="8214038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134ED7-29FA-4F6F-A6B2-BB25DC371939}"/>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584F804B-2B6A-4259-98D3-0E05FA5A89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13245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0D012-E54B-416B-8DB0-8DA9532B4A6C}"/>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80295F56-57DF-4F8B-834B-10E7A7DA5BB2}"/>
              </a:ext>
            </a:extLst>
          </p:cNvPr>
          <p:cNvGraphicFramePr>
            <a:graphicFrameLocks noGrp="1"/>
          </p:cNvGraphicFramePr>
          <p:nvPr>
            <p:ph type="chart" sz="quarter" idx="13"/>
            <p:extLst>
              <p:ext uri="{D42A27DB-BD31-4B8C-83A1-F6EECF244321}">
                <p14:modId xmlns:p14="http://schemas.microsoft.com/office/powerpoint/2010/main" val="12018452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B13A35-3AF8-47BD-92DB-62DAA72F99A3}"/>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29892DFE-0BEE-4696-A27F-DD3EAAD968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68564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D79E7-9207-4EF4-8965-68D791303C8D}"/>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E18870A1-DCBB-4684-A327-6AA810DD8C59}"/>
              </a:ext>
            </a:extLst>
          </p:cNvPr>
          <p:cNvGraphicFramePr>
            <a:graphicFrameLocks noGrp="1"/>
          </p:cNvGraphicFramePr>
          <p:nvPr>
            <p:ph type="chart" sz="quarter" idx="13"/>
            <p:extLst>
              <p:ext uri="{D42A27DB-BD31-4B8C-83A1-F6EECF244321}">
                <p14:modId xmlns:p14="http://schemas.microsoft.com/office/powerpoint/2010/main" val="38961255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79E29F-4CED-4A25-B64B-E13D95145D7C}"/>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FA966C60-869C-4F1C-A90E-589BD78E31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82052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B4281-11F0-42DD-B3BC-65C8134F4E72}"/>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063152DD-9595-47D0-8B97-EBF59ADCD1C3}"/>
              </a:ext>
            </a:extLst>
          </p:cNvPr>
          <p:cNvGraphicFramePr>
            <a:graphicFrameLocks noGrp="1"/>
          </p:cNvGraphicFramePr>
          <p:nvPr>
            <p:ph type="tbl" sz="quarter" idx="13"/>
            <p:extLst>
              <p:ext uri="{D42A27DB-BD31-4B8C-83A1-F6EECF244321}">
                <p14:modId xmlns:p14="http://schemas.microsoft.com/office/powerpoint/2010/main" val="2474787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75742749"/>
                    </a:ext>
                  </a:extLst>
                </a:gridCol>
                <a:gridCol w="2468880">
                  <a:extLst>
                    <a:ext uri="{9D8B030D-6E8A-4147-A177-3AD203B41FA5}">
                      <a16:colId xmlns:a16="http://schemas.microsoft.com/office/drawing/2014/main" val="1804527647"/>
                    </a:ext>
                  </a:extLst>
                </a:gridCol>
                <a:gridCol w="822960">
                  <a:extLst>
                    <a:ext uri="{9D8B030D-6E8A-4147-A177-3AD203B41FA5}">
                      <a16:colId xmlns:a16="http://schemas.microsoft.com/office/drawing/2014/main" val="3668997738"/>
                    </a:ext>
                  </a:extLst>
                </a:gridCol>
                <a:gridCol w="822960">
                  <a:extLst>
                    <a:ext uri="{9D8B030D-6E8A-4147-A177-3AD203B41FA5}">
                      <a16:colId xmlns:a16="http://schemas.microsoft.com/office/drawing/2014/main" val="3713042960"/>
                    </a:ext>
                  </a:extLst>
                </a:gridCol>
                <a:gridCol w="822960">
                  <a:extLst>
                    <a:ext uri="{9D8B030D-6E8A-4147-A177-3AD203B41FA5}">
                      <a16:colId xmlns:a16="http://schemas.microsoft.com/office/drawing/2014/main" val="3416753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488980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Mary Cejas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95637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Evangelina Aguero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844059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Marta Elby Molina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03714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Roberto Oscar Causa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169590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Testa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008522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Nicolas Orlando Aparicio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398530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Claudio Rene Garcia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87454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Adrian De la Vega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89822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Gimnasia San Isidro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218473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Cristina Dipilato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74128767"/>
                  </a:ext>
                </a:extLst>
              </a:tr>
            </a:tbl>
          </a:graphicData>
        </a:graphic>
      </p:graphicFrame>
      <p:sp>
        <p:nvSpPr>
          <p:cNvPr id="4" name="Text Placeholder 3">
            <a:extLst>
              <a:ext uri="{FF2B5EF4-FFF2-40B4-BE49-F238E27FC236}">
                <a16:creationId xmlns:a16="http://schemas.microsoft.com/office/drawing/2014/main" id="{FA04D704-7AFC-452F-9E64-B0B52551E56C}"/>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7129418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E65B3-0CE4-41E4-B7D2-EDF2D1E6DE00}"/>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08C82B33-2052-48C9-84D1-0E19FA80145A}"/>
              </a:ext>
            </a:extLst>
          </p:cNvPr>
          <p:cNvGraphicFramePr>
            <a:graphicFrameLocks noGrp="1"/>
          </p:cNvGraphicFramePr>
          <p:nvPr>
            <p:ph type="tbl" sz="quarter" idx="13"/>
            <p:extLst>
              <p:ext uri="{D42A27DB-BD31-4B8C-83A1-F6EECF244321}">
                <p14:modId xmlns:p14="http://schemas.microsoft.com/office/powerpoint/2010/main" val="664929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52188186"/>
                    </a:ext>
                  </a:extLst>
                </a:gridCol>
                <a:gridCol w="2468880">
                  <a:extLst>
                    <a:ext uri="{9D8B030D-6E8A-4147-A177-3AD203B41FA5}">
                      <a16:colId xmlns:a16="http://schemas.microsoft.com/office/drawing/2014/main" val="2495350121"/>
                    </a:ext>
                  </a:extLst>
                </a:gridCol>
                <a:gridCol w="822960">
                  <a:extLst>
                    <a:ext uri="{9D8B030D-6E8A-4147-A177-3AD203B41FA5}">
                      <a16:colId xmlns:a16="http://schemas.microsoft.com/office/drawing/2014/main" val="1433947142"/>
                    </a:ext>
                  </a:extLst>
                </a:gridCol>
                <a:gridCol w="822960">
                  <a:extLst>
                    <a:ext uri="{9D8B030D-6E8A-4147-A177-3AD203B41FA5}">
                      <a16:colId xmlns:a16="http://schemas.microsoft.com/office/drawing/2014/main" val="3987385784"/>
                    </a:ext>
                  </a:extLst>
                </a:gridCol>
                <a:gridCol w="822960">
                  <a:extLst>
                    <a:ext uri="{9D8B030D-6E8A-4147-A177-3AD203B41FA5}">
                      <a16:colId xmlns:a16="http://schemas.microsoft.com/office/drawing/2014/main" val="1234672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460462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Osvaldo Otero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23845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Florencia Vieytes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75165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Raquel Quiroga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95938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Hilda Lezano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3360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Raul Federico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21901033"/>
                  </a:ext>
                </a:extLst>
              </a:tr>
            </a:tbl>
          </a:graphicData>
        </a:graphic>
      </p:graphicFrame>
      <p:sp>
        <p:nvSpPr>
          <p:cNvPr id="4" name="Text Placeholder 3">
            <a:extLst>
              <a:ext uri="{FF2B5EF4-FFF2-40B4-BE49-F238E27FC236}">
                <a16:creationId xmlns:a16="http://schemas.microsoft.com/office/drawing/2014/main" id="{077A36F6-21F3-4E3F-B323-0BB47B629EC6}"/>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8703821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2E05D-0DA0-4920-831B-2585A7D11FFD}"/>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DE866C84-2E16-4B03-AC85-3A34B239D1BF}"/>
              </a:ext>
            </a:extLst>
          </p:cNvPr>
          <p:cNvGraphicFramePr>
            <a:graphicFrameLocks noGrp="1"/>
          </p:cNvGraphicFramePr>
          <p:nvPr>
            <p:ph type="chart" sz="quarter" idx="13"/>
            <p:extLst>
              <p:ext uri="{D42A27DB-BD31-4B8C-83A1-F6EECF244321}">
                <p14:modId xmlns:p14="http://schemas.microsoft.com/office/powerpoint/2010/main" val="3602491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8B778B-9243-404D-B4FF-4AE5D2469E8F}"/>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0BE4AFB4-0D78-4CE1-BE5D-6E36BB8FDF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8940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1133</Words>
  <Application>Microsoft Office PowerPoint</Application>
  <PresentationFormat>On-screen Show (4:3)</PresentationFormat>
  <Paragraphs>515</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Calibri</vt:lpstr>
      <vt:lpstr>Arial</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16</vt:lpstr>
      <vt:lpstr>Facebook Own Posts Table - 2 of 16</vt:lpstr>
      <vt:lpstr>Facebook Own Posts Table - 3 of 16</vt:lpstr>
      <vt:lpstr>Facebook Own Posts Table - 4 of 16</vt:lpstr>
      <vt:lpstr>Facebook Own Posts Table - 5 of 16</vt:lpstr>
      <vt:lpstr>Facebook Own Posts Table - 6 of 16</vt:lpstr>
      <vt:lpstr>Facebook Own Posts Table - 7 of 16</vt:lpstr>
      <vt:lpstr>Facebook Own Posts Table - 8 of 16</vt:lpstr>
      <vt:lpstr>Facebook Own Posts Table - 9 of 16</vt:lpstr>
      <vt:lpstr>Facebook Own Posts Table - 10 of 16</vt:lpstr>
      <vt:lpstr>Facebook Own Posts Table - 11 of 16</vt:lpstr>
      <vt:lpstr>Facebook Own Posts Table - 12 of 16</vt:lpstr>
      <vt:lpstr>Facebook Own Posts Table - 13 of 16</vt:lpstr>
      <vt:lpstr>Facebook Own Posts Table - 14 of 16</vt:lpstr>
      <vt:lpstr>Facebook Own Posts Table - 15 of 16</vt:lpstr>
      <vt:lpstr>Facebook Own Posts Table - 16 of 16</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2018-01-02T11:10:32Z</dcterms:created>
  <dcterms:modified xsi:type="dcterms:W3CDTF">2018-01-02T11:11:23Z</dcterms:modified>
</cp:coreProperties>
</file>