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156322</c:v>
                </c:pt>
                <c:pt idx="1">
                  <c:v>156323</c:v>
                </c:pt>
                <c:pt idx="2">
                  <c:v>156315</c:v>
                </c:pt>
                <c:pt idx="3">
                  <c:v>156319</c:v>
                </c:pt>
                <c:pt idx="4">
                  <c:v>156328</c:v>
                </c:pt>
                <c:pt idx="5">
                  <c:v>156347</c:v>
                </c:pt>
                <c:pt idx="6">
                  <c:v>156354</c:v>
                </c:pt>
                <c:pt idx="7">
                  <c:v>156358</c:v>
                </c:pt>
                <c:pt idx="8">
                  <c:v>156350</c:v>
                </c:pt>
                <c:pt idx="9">
                  <c:v>156342</c:v>
                </c:pt>
                <c:pt idx="10">
                  <c:v>156336</c:v>
                </c:pt>
                <c:pt idx="11">
                  <c:v>156334</c:v>
                </c:pt>
                <c:pt idx="12">
                  <c:v>156333</c:v>
                </c:pt>
                <c:pt idx="13">
                  <c:v>156320</c:v>
                </c:pt>
                <c:pt idx="14">
                  <c:v>156320</c:v>
                </c:pt>
                <c:pt idx="15">
                  <c:v>156325</c:v>
                </c:pt>
                <c:pt idx="16">
                  <c:v>156312</c:v>
                </c:pt>
                <c:pt idx="17">
                  <c:v>156296</c:v>
                </c:pt>
                <c:pt idx="18">
                  <c:v>156289</c:v>
                </c:pt>
                <c:pt idx="19">
                  <c:v>156280</c:v>
                </c:pt>
                <c:pt idx="20">
                  <c:v>156276</c:v>
                </c:pt>
                <c:pt idx="21">
                  <c:v>156274</c:v>
                </c:pt>
                <c:pt idx="22">
                  <c:v>156285</c:v>
                </c:pt>
                <c:pt idx="23">
                  <c:v>156291</c:v>
                </c:pt>
                <c:pt idx="24">
                  <c:v>156293</c:v>
                </c:pt>
                <c:pt idx="25">
                  <c:v>156293</c:v>
                </c:pt>
                <c:pt idx="26">
                  <c:v>156282</c:v>
                </c:pt>
                <c:pt idx="27">
                  <c:v>156291</c:v>
                </c:pt>
                <c:pt idx="28">
                  <c:v>156294</c:v>
                </c:pt>
                <c:pt idx="29">
                  <c:v>156301</c:v>
                </c:pt>
                <c:pt idx="30">
                  <c:v>156300</c:v>
                </c:pt>
              </c:numCache>
            </c:numRef>
          </c:val>
          <c:smooth val="0"/>
          <c:extLst>
            <c:ext xmlns:c16="http://schemas.microsoft.com/office/drawing/2014/chart" uri="{C3380CC4-5D6E-409C-BE32-E72D297353CC}">
              <c16:uniqueId val="{00000000-624D-434D-B137-7C2DAD272D93}"/>
            </c:ext>
          </c:extLst>
        </c:ser>
        <c:dLbls>
          <c:showLegendKey val="0"/>
          <c:showVal val="0"/>
          <c:showCatName val="0"/>
          <c:showSerName val="0"/>
          <c:showPercent val="0"/>
          <c:showBubbleSize val="0"/>
        </c:dLbls>
        <c:smooth val="0"/>
        <c:axId val="280770120"/>
        <c:axId val="280766184"/>
      </c:lineChart>
      <c:dateAx>
        <c:axId val="28077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66184"/>
        <c:crosses val="autoZero"/>
        <c:auto val="1"/>
        <c:lblOffset val="100"/>
        <c:baseTimeUnit val="days"/>
      </c:dateAx>
      <c:valAx>
        <c:axId val="28076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77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B27E-4A65-98FE-536FCE781BA3}"/>
            </c:ext>
          </c:extLst>
        </c:ser>
        <c:dLbls>
          <c:showLegendKey val="0"/>
          <c:showVal val="0"/>
          <c:showCatName val="0"/>
          <c:showSerName val="0"/>
          <c:showPercent val="0"/>
          <c:showBubbleSize val="0"/>
        </c:dLbls>
        <c:axId val="280425488"/>
        <c:axId val="280278504"/>
      </c:radarChart>
      <c:catAx>
        <c:axId val="28042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78504"/>
        <c:crosses val="autoZero"/>
        <c:auto val="1"/>
        <c:lblAlgn val="ctr"/>
        <c:lblOffset val="100"/>
        <c:noMultiLvlLbl val="0"/>
      </c:catAx>
      <c:valAx>
        <c:axId val="28027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1.7207630208667</c:v>
                </c:pt>
                <c:pt idx="1">
                  <c:v>0</c:v>
                </c:pt>
                <c:pt idx="2">
                  <c:v>0.20055143648564999</c:v>
                </c:pt>
                <c:pt idx="3">
                  <c:v>0.84379817934070001</c:v>
                </c:pt>
                <c:pt idx="4">
                  <c:v>0.17591781119861</c:v>
                </c:pt>
                <c:pt idx="5">
                  <c:v>0.12920805695389001</c:v>
                </c:pt>
                <c:pt idx="6">
                  <c:v>0.14007035497282</c:v>
                </c:pt>
                <c:pt idx="7">
                  <c:v>0</c:v>
                </c:pt>
                <c:pt idx="8">
                  <c:v>0</c:v>
                </c:pt>
                <c:pt idx="9">
                  <c:v>0</c:v>
                </c:pt>
                <c:pt idx="10">
                  <c:v>6.2684295025553005E-2</c:v>
                </c:pt>
                <c:pt idx="11">
                  <c:v>0.49956823488023</c:v>
                </c:pt>
                <c:pt idx="12">
                  <c:v>0.12377425111781</c:v>
                </c:pt>
                <c:pt idx="13">
                  <c:v>9.6593017156455005E-2</c:v>
                </c:pt>
                <c:pt idx="14">
                  <c:v>0.26004350051177</c:v>
                </c:pt>
                <c:pt idx="15">
                  <c:v>0</c:v>
                </c:pt>
                <c:pt idx="16">
                  <c:v>0</c:v>
                </c:pt>
                <c:pt idx="17">
                  <c:v>0.17018118538233001</c:v>
                </c:pt>
                <c:pt idx="18">
                  <c:v>0.12796560284596001</c:v>
                </c:pt>
                <c:pt idx="19">
                  <c:v>1.6508407770469</c:v>
                </c:pt>
                <c:pt idx="20">
                  <c:v>0.15613202114180999</c:v>
                </c:pt>
                <c:pt idx="21">
                  <c:v>0</c:v>
                </c:pt>
                <c:pt idx="22">
                  <c:v>0.10366076056284</c:v>
                </c:pt>
                <c:pt idx="23">
                  <c:v>3.9030507780507998E-2</c:v>
                </c:pt>
                <c:pt idx="24">
                  <c:v>0.11452921454713</c:v>
                </c:pt>
                <c:pt idx="25">
                  <c:v>0.24249326585323999</c:v>
                </c:pt>
                <c:pt idx="26">
                  <c:v>0.44021575690876003</c:v>
                </c:pt>
                <c:pt idx="27">
                  <c:v>0.87723788439144001</c:v>
                </c:pt>
                <c:pt idx="28">
                  <c:v>0</c:v>
                </c:pt>
                <c:pt idx="29">
                  <c:v>0</c:v>
                </c:pt>
                <c:pt idx="30">
                  <c:v>5.3103007037748E-2</c:v>
                </c:pt>
              </c:numCache>
            </c:numRef>
          </c:val>
          <c:smooth val="0"/>
          <c:extLst>
            <c:ext xmlns:c16="http://schemas.microsoft.com/office/drawing/2014/chart" uri="{C3380CC4-5D6E-409C-BE32-E72D297353CC}">
              <c16:uniqueId val="{00000000-F864-430D-95CA-BF39FC48CEE8}"/>
            </c:ext>
          </c:extLst>
        </c:ser>
        <c:dLbls>
          <c:showLegendKey val="0"/>
          <c:showVal val="0"/>
          <c:showCatName val="0"/>
          <c:showSerName val="0"/>
          <c:showPercent val="0"/>
          <c:showBubbleSize val="0"/>
        </c:dLbls>
        <c:smooth val="0"/>
        <c:axId val="283538688"/>
        <c:axId val="283539672"/>
      </c:lineChart>
      <c:dateAx>
        <c:axId val="28353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9672"/>
        <c:crosses val="autoZero"/>
        <c:auto val="1"/>
        <c:lblOffset val="100"/>
        <c:baseTimeUnit val="days"/>
      </c:dateAx>
      <c:valAx>
        <c:axId val="28353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0</c:v>
                </c:pt>
                <c:pt idx="2">
                  <c:v>-1</c:v>
                </c:pt>
                <c:pt idx="3">
                  <c:v>0</c:v>
                </c:pt>
                <c:pt idx="4">
                  <c:v>-1</c:v>
                </c:pt>
                <c:pt idx="5">
                  <c:v>3</c:v>
                </c:pt>
                <c:pt idx="6">
                  <c:v>-5</c:v>
                </c:pt>
              </c:numCache>
            </c:numRef>
          </c:val>
          <c:extLst>
            <c:ext xmlns:c16="http://schemas.microsoft.com/office/drawing/2014/chart" uri="{C3380CC4-5D6E-409C-BE32-E72D297353CC}">
              <c16:uniqueId val="{00000000-3824-46B8-B8A0-89B3881BA810}"/>
            </c:ext>
          </c:extLst>
        </c:ser>
        <c:dLbls>
          <c:showLegendKey val="0"/>
          <c:showVal val="0"/>
          <c:showCatName val="0"/>
          <c:showSerName val="0"/>
          <c:showPercent val="0"/>
          <c:showBubbleSize val="0"/>
        </c:dLbls>
        <c:gapWidth val="219"/>
        <c:overlap val="-27"/>
        <c:axId val="283922048"/>
        <c:axId val="283920736"/>
      </c:barChart>
      <c:catAx>
        <c:axId val="28392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0736"/>
        <c:crosses val="autoZero"/>
        <c:auto val="1"/>
        <c:lblAlgn val="ctr"/>
        <c:lblOffset val="100"/>
        <c:noMultiLvlLbl val="0"/>
      </c:catAx>
      <c:valAx>
        <c:axId val="28392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-9</c:v>
                </c:pt>
                <c:pt idx="1">
                  <c:v>1</c:v>
                </c:pt>
                <c:pt idx="2">
                  <c:v>-8</c:v>
                </c:pt>
                <c:pt idx="3">
                  <c:v>4</c:v>
                </c:pt>
                <c:pt idx="4">
                  <c:v>9</c:v>
                </c:pt>
                <c:pt idx="5">
                  <c:v>19</c:v>
                </c:pt>
                <c:pt idx="6">
                  <c:v>7</c:v>
                </c:pt>
                <c:pt idx="7">
                  <c:v>4</c:v>
                </c:pt>
                <c:pt idx="8">
                  <c:v>-8</c:v>
                </c:pt>
                <c:pt idx="9">
                  <c:v>-8</c:v>
                </c:pt>
                <c:pt idx="10">
                  <c:v>-6</c:v>
                </c:pt>
                <c:pt idx="11">
                  <c:v>-2</c:v>
                </c:pt>
                <c:pt idx="12">
                  <c:v>-1</c:v>
                </c:pt>
                <c:pt idx="13">
                  <c:v>-13</c:v>
                </c:pt>
                <c:pt idx="14">
                  <c:v>0</c:v>
                </c:pt>
                <c:pt idx="15">
                  <c:v>5</c:v>
                </c:pt>
                <c:pt idx="16">
                  <c:v>-13</c:v>
                </c:pt>
                <c:pt idx="17">
                  <c:v>-16</c:v>
                </c:pt>
                <c:pt idx="18">
                  <c:v>-7</c:v>
                </c:pt>
                <c:pt idx="19">
                  <c:v>-9</c:v>
                </c:pt>
                <c:pt idx="20">
                  <c:v>-4</c:v>
                </c:pt>
                <c:pt idx="21">
                  <c:v>-2</c:v>
                </c:pt>
                <c:pt idx="22">
                  <c:v>11</c:v>
                </c:pt>
                <c:pt idx="23">
                  <c:v>6</c:v>
                </c:pt>
                <c:pt idx="24">
                  <c:v>2</c:v>
                </c:pt>
                <c:pt idx="25">
                  <c:v>0</c:v>
                </c:pt>
                <c:pt idx="26">
                  <c:v>-11</c:v>
                </c:pt>
                <c:pt idx="27">
                  <c:v>9</c:v>
                </c:pt>
                <c:pt idx="28">
                  <c:v>3</c:v>
                </c:pt>
                <c:pt idx="29">
                  <c:v>7</c:v>
                </c:pt>
                <c:pt idx="30">
                  <c:v>-1</c:v>
                </c:pt>
              </c:numCache>
            </c:numRef>
          </c:val>
          <c:smooth val="0"/>
          <c:extLst>
            <c:ext xmlns:c16="http://schemas.microsoft.com/office/drawing/2014/chart" uri="{C3380CC4-5D6E-409C-BE32-E72D297353CC}">
              <c16:uniqueId val="{00000000-EF30-4F09-ABD8-9977C291D0DE}"/>
            </c:ext>
          </c:extLst>
        </c:ser>
        <c:dLbls>
          <c:showLegendKey val="0"/>
          <c:showVal val="0"/>
          <c:showCatName val="0"/>
          <c:showSerName val="0"/>
          <c:showPercent val="0"/>
          <c:showBubbleSize val="0"/>
        </c:dLbls>
        <c:smooth val="0"/>
        <c:axId val="280278832"/>
        <c:axId val="280276864"/>
      </c:lineChart>
      <c:dateAx>
        <c:axId val="28027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76864"/>
        <c:crosses val="autoZero"/>
        <c:auto val="1"/>
        <c:lblOffset val="100"/>
        <c:baseTimeUnit val="days"/>
      </c:dateAx>
      <c:valAx>
        <c:axId val="28027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7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0</c:v>
                </c:pt>
                <c:pt idx="2">
                  <c:v>2</c:v>
                </c:pt>
                <c:pt idx="3">
                  <c:v>1</c:v>
                </c:pt>
                <c:pt idx="4">
                  <c:v>1</c:v>
                </c:pt>
                <c:pt idx="5">
                  <c:v>2</c:v>
                </c:pt>
                <c:pt idx="6">
                  <c:v>1</c:v>
                </c:pt>
                <c:pt idx="7">
                  <c:v>0</c:v>
                </c:pt>
                <c:pt idx="8">
                  <c:v>0</c:v>
                </c:pt>
                <c:pt idx="9">
                  <c:v>0</c:v>
                </c:pt>
                <c:pt idx="10">
                  <c:v>1</c:v>
                </c:pt>
                <c:pt idx="11">
                  <c:v>1</c:v>
                </c:pt>
                <c:pt idx="12">
                  <c:v>2</c:v>
                </c:pt>
                <c:pt idx="13">
                  <c:v>1</c:v>
                </c:pt>
                <c:pt idx="14">
                  <c:v>2</c:v>
                </c:pt>
                <c:pt idx="15">
                  <c:v>0</c:v>
                </c:pt>
                <c:pt idx="16">
                  <c:v>0</c:v>
                </c:pt>
                <c:pt idx="17">
                  <c:v>1</c:v>
                </c:pt>
                <c:pt idx="18">
                  <c:v>1</c:v>
                </c:pt>
                <c:pt idx="19">
                  <c:v>1</c:v>
                </c:pt>
                <c:pt idx="20">
                  <c:v>2</c:v>
                </c:pt>
                <c:pt idx="21">
                  <c:v>0</c:v>
                </c:pt>
                <c:pt idx="22">
                  <c:v>1</c:v>
                </c:pt>
                <c:pt idx="23">
                  <c:v>1</c:v>
                </c:pt>
                <c:pt idx="24">
                  <c:v>1</c:v>
                </c:pt>
                <c:pt idx="25">
                  <c:v>1</c:v>
                </c:pt>
                <c:pt idx="26">
                  <c:v>1</c:v>
                </c:pt>
                <c:pt idx="27">
                  <c:v>1</c:v>
                </c:pt>
                <c:pt idx="28">
                  <c:v>0</c:v>
                </c:pt>
                <c:pt idx="29">
                  <c:v>0</c:v>
                </c:pt>
                <c:pt idx="30">
                  <c:v>1</c:v>
                </c:pt>
              </c:numCache>
            </c:numRef>
          </c:val>
          <c:smooth val="0"/>
          <c:extLst>
            <c:ext xmlns:c16="http://schemas.microsoft.com/office/drawing/2014/chart" uri="{C3380CC4-5D6E-409C-BE32-E72D297353CC}">
              <c16:uniqueId val="{00000000-DFC1-48EE-8026-F0456D3AA725}"/>
            </c:ext>
          </c:extLst>
        </c:ser>
        <c:dLbls>
          <c:showLegendKey val="0"/>
          <c:showVal val="0"/>
          <c:showCatName val="0"/>
          <c:showSerName val="0"/>
          <c:showPercent val="0"/>
          <c:showBubbleSize val="0"/>
        </c:dLbls>
        <c:smooth val="0"/>
        <c:axId val="360609560"/>
        <c:axId val="360607264"/>
      </c:lineChart>
      <c:dateAx>
        <c:axId val="360609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07264"/>
        <c:crosses val="autoZero"/>
        <c:auto val="1"/>
        <c:lblOffset val="100"/>
        <c:baseTimeUnit val="days"/>
      </c:dateAx>
      <c:valAx>
        <c:axId val="36060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09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6</c:v>
                </c:pt>
                <c:pt idx="3">
                  <c:v>5</c:v>
                </c:pt>
                <c:pt idx="4">
                  <c:v>3</c:v>
                </c:pt>
                <c:pt idx="5">
                  <c:v>1</c:v>
                </c:pt>
                <c:pt idx="6">
                  <c:v>4</c:v>
                </c:pt>
              </c:numCache>
            </c:numRef>
          </c:val>
          <c:extLst>
            <c:ext xmlns:c16="http://schemas.microsoft.com/office/drawing/2014/chart" uri="{C3380CC4-5D6E-409C-BE32-E72D297353CC}">
              <c16:uniqueId val="{00000000-E283-458F-890B-43207D22A3A4}"/>
            </c:ext>
          </c:extLst>
        </c:ser>
        <c:dLbls>
          <c:showLegendKey val="0"/>
          <c:showVal val="0"/>
          <c:showCatName val="0"/>
          <c:showSerName val="0"/>
          <c:showPercent val="0"/>
          <c:showBubbleSize val="0"/>
        </c:dLbls>
        <c:gapWidth val="219"/>
        <c:overlap val="-27"/>
        <c:axId val="360606280"/>
        <c:axId val="360613168"/>
      </c:barChart>
      <c:catAx>
        <c:axId val="36060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13168"/>
        <c:crosses val="autoZero"/>
        <c:auto val="1"/>
        <c:lblAlgn val="ctr"/>
        <c:lblOffset val="100"/>
        <c:noMultiLvlLbl val="0"/>
      </c:catAx>
      <c:valAx>
        <c:axId val="36061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0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0.29780373742090999</c:v>
                </c:pt>
                <c:pt idx="1">
                  <c:v>0.26149791121546001</c:v>
                </c:pt>
                <c:pt idx="2">
                  <c:v>0.43279103837861999</c:v>
                </c:pt>
                <c:pt idx="3">
                  <c:v>0.28520065766324998</c:v>
                </c:pt>
                <c:pt idx="4">
                  <c:v>0.74701503199816999</c:v>
                </c:pt>
                <c:pt idx="5">
                  <c:v>0.10363953912392999</c:v>
                </c:pt>
                <c:pt idx="6">
                  <c:v>0.12331185905023</c:v>
                </c:pt>
              </c:numCache>
            </c:numRef>
          </c:val>
          <c:extLst>
            <c:ext xmlns:c16="http://schemas.microsoft.com/office/drawing/2014/chart" uri="{C3380CC4-5D6E-409C-BE32-E72D297353CC}">
              <c16:uniqueId val="{00000000-7E15-43D5-98E4-9782FF772987}"/>
            </c:ext>
          </c:extLst>
        </c:ser>
        <c:dLbls>
          <c:showLegendKey val="0"/>
          <c:showVal val="0"/>
          <c:showCatName val="0"/>
          <c:showSerName val="0"/>
          <c:showPercent val="0"/>
          <c:showBubbleSize val="0"/>
        </c:dLbls>
        <c:gapWidth val="219"/>
        <c:overlap val="-27"/>
        <c:axId val="352272864"/>
        <c:axId val="352266304"/>
      </c:barChart>
      <c:catAx>
        <c:axId val="35227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66304"/>
        <c:crosses val="autoZero"/>
        <c:auto val="1"/>
        <c:lblAlgn val="ctr"/>
        <c:lblOffset val="100"/>
        <c:noMultiLvlLbl val="0"/>
      </c:catAx>
      <c:valAx>
        <c:axId val="35226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7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1</c:v>
                </c:pt>
              </c:numCache>
            </c:numRef>
          </c:val>
          <c:extLst>
            <c:ext xmlns:c16="http://schemas.microsoft.com/office/drawing/2014/chart" uri="{C3380CC4-5D6E-409C-BE32-E72D297353CC}">
              <c16:uniqueId val="{00000000-4F32-493F-BEF2-8635A3EE35D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16</c:v>
                </c:pt>
              </c:numCache>
            </c:numRef>
          </c:val>
          <c:extLst>
            <c:ext xmlns:c16="http://schemas.microsoft.com/office/drawing/2014/chart" uri="{C3380CC4-5D6E-409C-BE32-E72D297353CC}">
              <c16:uniqueId val="{00000001-4F32-493F-BEF2-8635A3EE35DA}"/>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1</c:v>
                </c:pt>
              </c:numCache>
            </c:numRef>
          </c:val>
          <c:extLst>
            <c:ext xmlns:c16="http://schemas.microsoft.com/office/drawing/2014/chart" uri="{C3380CC4-5D6E-409C-BE32-E72D297353CC}">
              <c16:uniqueId val="{00000002-4F32-493F-BEF2-8635A3EE35D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Gustavo Posse</c:v>
                </c:pt>
              </c:strCache>
            </c:strRef>
          </c:cat>
          <c:val>
            <c:numRef>
              <c:f>Sheet1!$E$2</c:f>
              <c:numCache>
                <c:formatCode>General</c:formatCode>
                <c:ptCount val="1"/>
                <c:pt idx="0">
                  <c:v>9</c:v>
                </c:pt>
              </c:numCache>
            </c:numRef>
          </c:val>
          <c:extLst>
            <c:ext xmlns:c16="http://schemas.microsoft.com/office/drawing/2014/chart" uri="{C3380CC4-5D6E-409C-BE32-E72D297353CC}">
              <c16:uniqueId val="{00000003-4F32-493F-BEF2-8635A3EE35DA}"/>
            </c:ext>
          </c:extLst>
        </c:ser>
        <c:dLbls>
          <c:showLegendKey val="0"/>
          <c:showVal val="0"/>
          <c:showCatName val="0"/>
          <c:showSerName val="0"/>
          <c:showPercent val="0"/>
          <c:showBubbleSize val="0"/>
        </c:dLbls>
        <c:gapWidth val="150"/>
        <c:overlap val="100"/>
        <c:axId val="352279096"/>
        <c:axId val="352276800"/>
      </c:barChart>
      <c:catAx>
        <c:axId val="352279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76800"/>
        <c:crosses val="autoZero"/>
        <c:auto val="1"/>
        <c:lblAlgn val="ctr"/>
        <c:lblOffset val="100"/>
        <c:noMultiLvlLbl val="0"/>
      </c:catAx>
      <c:valAx>
        <c:axId val="352276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7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0.33969868534690001</c:v>
                </c:pt>
                <c:pt idx="10">
                  <c:v>0</c:v>
                </c:pt>
                <c:pt idx="11">
                  <c:v>0</c:v>
                </c:pt>
                <c:pt idx="12">
                  <c:v>0</c:v>
                </c:pt>
                <c:pt idx="13">
                  <c:v>0</c:v>
                </c:pt>
                <c:pt idx="14">
                  <c:v>0.52362217317596005</c:v>
                </c:pt>
                <c:pt idx="15">
                  <c:v>0.74567379969933001</c:v>
                </c:pt>
                <c:pt idx="16">
                  <c:v>0.50645598097858002</c:v>
                </c:pt>
                <c:pt idx="17">
                  <c:v>0.12645406177696999</c:v>
                </c:pt>
                <c:pt idx="18">
                  <c:v>0.11931036688737</c:v>
                </c:pt>
                <c:pt idx="19">
                  <c:v>0.21495058055849001</c:v>
                </c:pt>
                <c:pt idx="20">
                  <c:v>0.10011835076608</c:v>
                </c:pt>
                <c:pt idx="21">
                  <c:v>0.11643156446918</c:v>
                </c:pt>
                <c:pt idx="22">
                  <c:v>0</c:v>
                </c:pt>
                <c:pt idx="23">
                  <c:v>0</c:v>
                </c:pt>
              </c:numCache>
            </c:numRef>
          </c:val>
          <c:smooth val="0"/>
          <c:extLst>
            <c:ext xmlns:c16="http://schemas.microsoft.com/office/drawing/2014/chart" uri="{C3380CC4-5D6E-409C-BE32-E72D297353CC}">
              <c16:uniqueId val="{00000000-FCEA-4011-92BF-741052C199A6}"/>
            </c:ext>
          </c:extLst>
        </c:ser>
        <c:dLbls>
          <c:showLegendKey val="0"/>
          <c:showVal val="0"/>
          <c:showCatName val="0"/>
          <c:showSerName val="0"/>
          <c:showPercent val="0"/>
          <c:showBubbleSize val="0"/>
        </c:dLbls>
        <c:smooth val="0"/>
        <c:axId val="360598736"/>
        <c:axId val="360593816"/>
      </c:lineChart>
      <c:catAx>
        <c:axId val="36059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93816"/>
        <c:crosses val="autoZero"/>
        <c:auto val="1"/>
        <c:lblAlgn val="ctr"/>
        <c:lblOffset val="100"/>
        <c:noMultiLvlLbl val="0"/>
      </c:catAx>
      <c:valAx>
        <c:axId val="36059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9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2</c:v>
                </c:pt>
                <c:pt idx="15">
                  <c:v>5</c:v>
                </c:pt>
                <c:pt idx="16">
                  <c:v>3</c:v>
                </c:pt>
                <c:pt idx="17">
                  <c:v>3</c:v>
                </c:pt>
                <c:pt idx="18">
                  <c:v>4</c:v>
                </c:pt>
                <c:pt idx="19">
                  <c:v>6</c:v>
                </c:pt>
                <c:pt idx="20">
                  <c:v>2</c:v>
                </c:pt>
                <c:pt idx="21">
                  <c:v>1</c:v>
                </c:pt>
                <c:pt idx="22">
                  <c:v>0</c:v>
                </c:pt>
                <c:pt idx="23">
                  <c:v>0</c:v>
                </c:pt>
              </c:numCache>
            </c:numRef>
          </c:val>
          <c:smooth val="0"/>
          <c:extLst>
            <c:ext xmlns:c16="http://schemas.microsoft.com/office/drawing/2014/chart" uri="{C3380CC4-5D6E-409C-BE32-E72D297353CC}">
              <c16:uniqueId val="{00000000-5F9C-4AC2-9065-99FB35AD9C87}"/>
            </c:ext>
          </c:extLst>
        </c:ser>
        <c:dLbls>
          <c:showLegendKey val="0"/>
          <c:showVal val="0"/>
          <c:showCatName val="0"/>
          <c:showSerName val="0"/>
          <c:showPercent val="0"/>
          <c:showBubbleSize val="0"/>
        </c:dLbls>
        <c:smooth val="0"/>
        <c:axId val="360601688"/>
        <c:axId val="360602016"/>
      </c:lineChart>
      <c:catAx>
        <c:axId val="36060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02016"/>
        <c:crosses val="autoZero"/>
        <c:auto val="1"/>
        <c:lblAlgn val="ctr"/>
        <c:lblOffset val="100"/>
        <c:noMultiLvlLbl val="0"/>
      </c:catAx>
      <c:valAx>
        <c:axId val="36060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0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0.33968781985669999</c:v>
                </c:pt>
                <c:pt idx="1">
                  <c:v>1.6508830304582001</c:v>
                </c:pt>
                <c:pt idx="2">
                  <c:v>0.27888254146192998</c:v>
                </c:pt>
                <c:pt idx="3">
                  <c:v>0</c:v>
                </c:pt>
                <c:pt idx="4">
                  <c:v>0.29393819292341</c:v>
                </c:pt>
                <c:pt idx="5">
                  <c:v>0</c:v>
                </c:pt>
                <c:pt idx="6">
                  <c:v>0</c:v>
                </c:pt>
                <c:pt idx="7">
                  <c:v>0</c:v>
                </c:pt>
                <c:pt idx="8">
                  <c:v>0</c:v>
                </c:pt>
              </c:numCache>
            </c:numRef>
          </c:val>
          <c:extLst>
            <c:ext xmlns:c16="http://schemas.microsoft.com/office/drawing/2014/chart" uri="{C3380CC4-5D6E-409C-BE32-E72D297353CC}">
              <c16:uniqueId val="{00000000-A7E2-46AD-A379-1C9F4FF09BB1}"/>
            </c:ext>
          </c:extLst>
        </c:ser>
        <c:dLbls>
          <c:showLegendKey val="0"/>
          <c:showVal val="0"/>
          <c:showCatName val="0"/>
          <c:showSerName val="0"/>
          <c:showPercent val="0"/>
          <c:showBubbleSize val="0"/>
        </c:dLbls>
        <c:gapWidth val="219"/>
        <c:overlap val="-27"/>
        <c:axId val="360611528"/>
        <c:axId val="345901640"/>
      </c:barChart>
      <c:catAx>
        <c:axId val="36061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01640"/>
        <c:crosses val="autoZero"/>
        <c:auto val="1"/>
        <c:lblAlgn val="ctr"/>
        <c:lblOffset val="100"/>
        <c:noMultiLvlLbl val="0"/>
      </c:catAx>
      <c:valAx>
        <c:axId val="34590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61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Gustavo Posse</c:v>
                </c:pt>
              </c:strCache>
            </c:strRef>
          </c:cat>
          <c:val>
            <c:numRef>
              <c:f>Sheet1!$B$2</c:f>
              <c:numCache>
                <c:formatCode>General</c:formatCode>
                <c:ptCount val="1"/>
                <c:pt idx="0">
                  <c:v>9951</c:v>
                </c:pt>
              </c:numCache>
            </c:numRef>
          </c:val>
          <c:extLst>
            <c:ext xmlns:c16="http://schemas.microsoft.com/office/drawing/2014/chart" uri="{C3380CC4-5D6E-409C-BE32-E72D297353CC}">
              <c16:uniqueId val="{00000000-4603-41F8-93F3-4210C2AD06E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Gustavo Posse</c:v>
                </c:pt>
              </c:strCache>
            </c:strRef>
          </c:cat>
          <c:val>
            <c:numRef>
              <c:f>Sheet1!$C$2</c:f>
              <c:numCache>
                <c:formatCode>General</c:formatCode>
                <c:ptCount val="1"/>
                <c:pt idx="0">
                  <c:v>1059</c:v>
                </c:pt>
              </c:numCache>
            </c:numRef>
          </c:val>
          <c:extLst>
            <c:ext xmlns:c16="http://schemas.microsoft.com/office/drawing/2014/chart" uri="{C3380CC4-5D6E-409C-BE32-E72D297353CC}">
              <c16:uniqueId val="{00000001-4603-41F8-93F3-4210C2AD06E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Gustavo Posse</c:v>
                </c:pt>
              </c:strCache>
            </c:strRef>
          </c:cat>
          <c:val>
            <c:numRef>
              <c:f>Sheet1!$D$2</c:f>
              <c:numCache>
                <c:formatCode>General</c:formatCode>
                <c:ptCount val="1"/>
                <c:pt idx="0">
                  <c:v>80</c:v>
                </c:pt>
              </c:numCache>
            </c:numRef>
          </c:val>
          <c:extLst>
            <c:ext xmlns:c16="http://schemas.microsoft.com/office/drawing/2014/chart" uri="{C3380CC4-5D6E-409C-BE32-E72D297353CC}">
              <c16:uniqueId val="{00000002-4603-41F8-93F3-4210C2AD06E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Gustavo Posse</c:v>
                </c:pt>
              </c:strCache>
            </c:strRef>
          </c:cat>
          <c:val>
            <c:numRef>
              <c:f>Sheet1!$E$2</c:f>
              <c:numCache>
                <c:formatCode>General</c:formatCode>
                <c:ptCount val="1"/>
                <c:pt idx="0">
                  <c:v>59</c:v>
                </c:pt>
              </c:numCache>
            </c:numRef>
          </c:val>
          <c:extLst>
            <c:ext xmlns:c16="http://schemas.microsoft.com/office/drawing/2014/chart" uri="{C3380CC4-5D6E-409C-BE32-E72D297353CC}">
              <c16:uniqueId val="{00000003-4603-41F8-93F3-4210C2AD06E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Gustavo Posse</c:v>
                </c:pt>
              </c:strCache>
            </c:strRef>
          </c:cat>
          <c:val>
            <c:numRef>
              <c:f>Sheet1!$F$2</c:f>
              <c:numCache>
                <c:formatCode>General</c:formatCode>
                <c:ptCount val="1"/>
                <c:pt idx="0">
                  <c:v>16</c:v>
                </c:pt>
              </c:numCache>
            </c:numRef>
          </c:val>
          <c:extLst>
            <c:ext xmlns:c16="http://schemas.microsoft.com/office/drawing/2014/chart" uri="{C3380CC4-5D6E-409C-BE32-E72D297353CC}">
              <c16:uniqueId val="{00000004-4603-41F8-93F3-4210C2AD06E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Gustavo Posse</c:v>
                </c:pt>
              </c:strCache>
            </c:strRef>
          </c:cat>
          <c:val>
            <c:numRef>
              <c:f>Sheet1!$G$2</c:f>
              <c:numCache>
                <c:formatCode>General</c:formatCode>
                <c:ptCount val="1"/>
                <c:pt idx="0">
                  <c:v>115</c:v>
                </c:pt>
              </c:numCache>
            </c:numRef>
          </c:val>
          <c:extLst>
            <c:ext xmlns:c16="http://schemas.microsoft.com/office/drawing/2014/chart" uri="{C3380CC4-5D6E-409C-BE32-E72D297353CC}">
              <c16:uniqueId val="{00000005-4603-41F8-93F3-4210C2AD06E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Gustavo Posse</c:v>
                </c:pt>
              </c:strCache>
            </c:strRef>
          </c:cat>
          <c:val>
            <c:numRef>
              <c:f>Sheet1!$H$2</c:f>
              <c:numCache>
                <c:formatCode>General</c:formatCode>
                <c:ptCount val="1"/>
                <c:pt idx="0">
                  <c:v>1164</c:v>
                </c:pt>
              </c:numCache>
            </c:numRef>
          </c:val>
          <c:extLst>
            <c:ext xmlns:c16="http://schemas.microsoft.com/office/drawing/2014/chart" uri="{C3380CC4-5D6E-409C-BE32-E72D297353CC}">
              <c16:uniqueId val="{00000006-4603-41F8-93F3-4210C2AD06E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Gustavo Posse</c:v>
                </c:pt>
              </c:strCache>
            </c:strRef>
          </c:cat>
          <c:val>
            <c:numRef>
              <c:f>Sheet1!$I$2</c:f>
              <c:numCache>
                <c:formatCode>General</c:formatCode>
                <c:ptCount val="1"/>
                <c:pt idx="0">
                  <c:v>1777</c:v>
                </c:pt>
              </c:numCache>
            </c:numRef>
          </c:val>
          <c:extLst>
            <c:ext xmlns:c16="http://schemas.microsoft.com/office/drawing/2014/chart" uri="{C3380CC4-5D6E-409C-BE32-E72D297353CC}">
              <c16:uniqueId val="{00000007-4603-41F8-93F3-4210C2AD06E9}"/>
            </c:ext>
          </c:extLst>
        </c:ser>
        <c:dLbls>
          <c:showLegendKey val="0"/>
          <c:showVal val="0"/>
          <c:showCatName val="0"/>
          <c:showSerName val="0"/>
          <c:showPercent val="0"/>
          <c:showBubbleSize val="0"/>
        </c:dLbls>
        <c:gapWidth val="150"/>
        <c:overlap val="100"/>
        <c:axId val="345899016"/>
        <c:axId val="345901968"/>
      </c:barChart>
      <c:catAx>
        <c:axId val="34589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01968"/>
        <c:crosses val="autoZero"/>
        <c:auto val="1"/>
        <c:lblAlgn val="ctr"/>
        <c:lblOffset val="100"/>
        <c:noMultiLvlLbl val="0"/>
      </c:catAx>
      <c:valAx>
        <c:axId val="34590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89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F0D-43CA-89CB-F8048C55236E}"/>
            </c:ext>
          </c:extLst>
        </c:ser>
        <c:dLbls>
          <c:showLegendKey val="0"/>
          <c:showVal val="0"/>
          <c:showCatName val="0"/>
          <c:showSerName val="0"/>
          <c:showPercent val="0"/>
          <c:showBubbleSize val="0"/>
        </c:dLbls>
        <c:gapWidth val="219"/>
        <c:overlap val="-27"/>
        <c:axId val="365875096"/>
        <c:axId val="365886248"/>
      </c:barChart>
      <c:catAx>
        <c:axId val="36587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86248"/>
        <c:crosses val="autoZero"/>
        <c:auto val="1"/>
        <c:lblAlgn val="ctr"/>
        <c:lblOffset val="100"/>
        <c:noMultiLvlLbl val="0"/>
      </c:catAx>
      <c:valAx>
        <c:axId val="36588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87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04FB-488B-4FCE-8B52-25024AC7F27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1D8E8B87-E889-48B6-8707-A0420F5517F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4137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FD472-00A5-44F5-8C5F-21C793FBDE2C}"/>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EF47736-2AA4-46F0-BE88-EB80F75E40C7}"/>
              </a:ext>
            </a:extLst>
          </p:cNvPr>
          <p:cNvGraphicFramePr>
            <a:graphicFrameLocks noGrp="1"/>
          </p:cNvGraphicFramePr>
          <p:nvPr>
            <p:ph type="tbl" sz="quarter" idx="13"/>
            <p:extLst>
              <p:ext uri="{D42A27DB-BD31-4B8C-83A1-F6EECF244321}">
                <p14:modId xmlns:p14="http://schemas.microsoft.com/office/powerpoint/2010/main" val="31437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10729197"/>
                    </a:ext>
                  </a:extLst>
                </a:gridCol>
                <a:gridCol w="740664">
                  <a:extLst>
                    <a:ext uri="{9D8B030D-6E8A-4147-A177-3AD203B41FA5}">
                      <a16:colId xmlns:a16="http://schemas.microsoft.com/office/drawing/2014/main" val="3204565769"/>
                    </a:ext>
                  </a:extLst>
                </a:gridCol>
                <a:gridCol w="740664">
                  <a:extLst>
                    <a:ext uri="{9D8B030D-6E8A-4147-A177-3AD203B41FA5}">
                      <a16:colId xmlns:a16="http://schemas.microsoft.com/office/drawing/2014/main" val="1868348914"/>
                    </a:ext>
                  </a:extLst>
                </a:gridCol>
                <a:gridCol w="740664">
                  <a:extLst>
                    <a:ext uri="{9D8B030D-6E8A-4147-A177-3AD203B41FA5}">
                      <a16:colId xmlns:a16="http://schemas.microsoft.com/office/drawing/2014/main" val="708742264"/>
                    </a:ext>
                  </a:extLst>
                </a:gridCol>
                <a:gridCol w="740664">
                  <a:extLst>
                    <a:ext uri="{9D8B030D-6E8A-4147-A177-3AD203B41FA5}">
                      <a16:colId xmlns:a16="http://schemas.microsoft.com/office/drawing/2014/main" val="2120781658"/>
                    </a:ext>
                  </a:extLst>
                </a:gridCol>
                <a:gridCol w="740664">
                  <a:extLst>
                    <a:ext uri="{9D8B030D-6E8A-4147-A177-3AD203B41FA5}">
                      <a16:colId xmlns:a16="http://schemas.microsoft.com/office/drawing/2014/main" val="798057331"/>
                    </a:ext>
                  </a:extLst>
                </a:gridCol>
                <a:gridCol w="740664">
                  <a:extLst>
                    <a:ext uri="{9D8B030D-6E8A-4147-A177-3AD203B41FA5}">
                      <a16:colId xmlns:a16="http://schemas.microsoft.com/office/drawing/2014/main" val="1250058316"/>
                    </a:ext>
                  </a:extLst>
                </a:gridCol>
                <a:gridCol w="740664">
                  <a:extLst>
                    <a:ext uri="{9D8B030D-6E8A-4147-A177-3AD203B41FA5}">
                      <a16:colId xmlns:a16="http://schemas.microsoft.com/office/drawing/2014/main" val="784455531"/>
                    </a:ext>
                  </a:extLst>
                </a:gridCol>
                <a:gridCol w="740664">
                  <a:extLst>
                    <a:ext uri="{9D8B030D-6E8A-4147-A177-3AD203B41FA5}">
                      <a16:colId xmlns:a16="http://schemas.microsoft.com/office/drawing/2014/main" val="789901004"/>
                    </a:ext>
                  </a:extLst>
                </a:gridCol>
                <a:gridCol w="740664">
                  <a:extLst>
                    <a:ext uri="{9D8B030D-6E8A-4147-A177-3AD203B41FA5}">
                      <a16:colId xmlns:a16="http://schemas.microsoft.com/office/drawing/2014/main" val="7485193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56809812"/>
                  </a:ext>
                </a:extLst>
              </a:tr>
              <a:tr h="370840">
                <a:tc>
                  <a:txBody>
                    <a:bodyPr/>
                    <a:lstStyle/>
                    <a:p>
                      <a:r>
                        <a:rPr lang="en-US" sz="1000"/>
                        <a:t>Gustavo Posse</a:t>
                      </a:r>
                    </a:p>
                  </a:txBody>
                  <a:tcPr/>
                </a:tc>
                <a:tc>
                  <a:txBody>
                    <a:bodyPr/>
                    <a:lstStyle/>
                    <a:p>
                      <a:r>
                        <a:rPr lang="en-US" sz="1000"/>
                        <a:t>156300</a:t>
                      </a:r>
                    </a:p>
                  </a:txBody>
                  <a:tcPr/>
                </a:tc>
                <a:tc>
                  <a:txBody>
                    <a:bodyPr/>
                    <a:lstStyle/>
                    <a:p>
                      <a:r>
                        <a:rPr lang="en-US" sz="1000"/>
                        <a:t>-31</a:t>
                      </a:r>
                    </a:p>
                  </a:txBody>
                  <a:tcPr/>
                </a:tc>
                <a:tc>
                  <a:txBody>
                    <a:bodyPr/>
                    <a:lstStyle/>
                    <a:p>
                      <a:r>
                        <a:rPr lang="en-US" sz="1000"/>
                        <a:t>27</a:t>
                      </a:r>
                    </a:p>
                  </a:txBody>
                  <a:tcPr/>
                </a:tc>
                <a:tc>
                  <a:txBody>
                    <a:bodyPr/>
                    <a:lstStyle/>
                    <a:p>
                      <a:r>
                        <a:rPr lang="en-US" sz="1000"/>
                        <a:t>11280</a:t>
                      </a:r>
                    </a:p>
                  </a:txBody>
                  <a:tcPr/>
                </a:tc>
                <a:tc>
                  <a:txBody>
                    <a:bodyPr/>
                    <a:lstStyle/>
                    <a:p>
                      <a:r>
                        <a:rPr lang="en-US" sz="1000"/>
                        <a:t>1164</a:t>
                      </a:r>
                    </a:p>
                  </a:txBody>
                  <a:tcPr/>
                </a:tc>
                <a:tc>
                  <a:txBody>
                    <a:bodyPr/>
                    <a:lstStyle/>
                    <a:p>
                      <a:r>
                        <a:rPr lang="en-US" sz="1000"/>
                        <a:t>1777</a:t>
                      </a:r>
                    </a:p>
                  </a:txBody>
                  <a:tcPr/>
                </a:tc>
                <a:tc>
                  <a:txBody>
                    <a:bodyPr/>
                    <a:lstStyle/>
                    <a:p>
                      <a:r>
                        <a:rPr lang="en-US" sz="1000"/>
                        <a:t>0</a:t>
                      </a:r>
                    </a:p>
                  </a:txBody>
                  <a:tcPr/>
                </a:tc>
                <a:tc>
                  <a:txBody>
                    <a:bodyPr/>
                    <a:lstStyle/>
                    <a:p>
                      <a:r>
                        <a:rPr lang="en-US" sz="1000"/>
                        <a:t>0.3370%</a:t>
                      </a:r>
                    </a:p>
                  </a:txBody>
                  <a:tcPr/>
                </a:tc>
                <a:tc>
                  <a:txBody>
                    <a:bodyPr/>
                    <a:lstStyle/>
                    <a:p>
                      <a:r>
                        <a:rPr lang="en-US" sz="1000"/>
                        <a:t>0.0%</a:t>
                      </a:r>
                    </a:p>
                  </a:txBody>
                  <a:tcPr/>
                </a:tc>
                <a:extLst>
                  <a:ext uri="{0D108BD9-81ED-4DB2-BD59-A6C34878D82A}">
                    <a16:rowId xmlns:a16="http://schemas.microsoft.com/office/drawing/2014/main" val="2568380924"/>
                  </a:ext>
                </a:extLst>
              </a:tr>
            </a:tbl>
          </a:graphicData>
        </a:graphic>
      </p:graphicFrame>
      <p:sp>
        <p:nvSpPr>
          <p:cNvPr id="4" name="Text Placeholder 3">
            <a:extLst>
              <a:ext uri="{FF2B5EF4-FFF2-40B4-BE49-F238E27FC236}">
                <a16:creationId xmlns:a16="http://schemas.microsoft.com/office/drawing/2014/main" id="{1E14F060-09AF-4017-8465-F8B3132DB25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189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999FE-7E43-46F8-89D0-D8AB964AF06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FA9D034-1423-415E-A395-C599F7C9147E}"/>
              </a:ext>
            </a:extLst>
          </p:cNvPr>
          <p:cNvGraphicFramePr>
            <a:graphicFrameLocks noGrp="1"/>
          </p:cNvGraphicFramePr>
          <p:nvPr>
            <p:ph type="chart" sz="quarter" idx="13"/>
            <p:extLst>
              <p:ext uri="{D42A27DB-BD31-4B8C-83A1-F6EECF244321}">
                <p14:modId xmlns:p14="http://schemas.microsoft.com/office/powerpoint/2010/main" val="3674948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EF7E8-1BAA-47BB-8201-485437625F5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FE8F6CD-EAD6-4075-BD3F-95B205D83F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576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C5D2-1D45-4EB8-B37F-E30DB8E03730}"/>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A7F3895C-4D88-4653-9F3C-CF26FFC267F2}"/>
              </a:ext>
            </a:extLst>
          </p:cNvPr>
          <p:cNvGraphicFramePr>
            <a:graphicFrameLocks noGrp="1"/>
          </p:cNvGraphicFramePr>
          <p:nvPr>
            <p:ph type="chart" sz="quarter" idx="13"/>
            <p:extLst>
              <p:ext uri="{D42A27DB-BD31-4B8C-83A1-F6EECF244321}">
                <p14:modId xmlns:p14="http://schemas.microsoft.com/office/powerpoint/2010/main" val="3888891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3EDE9E-07F4-4024-A4F4-8A41A921773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539006A-6224-4A4C-A82F-267AC002D4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114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5D44-BE03-443C-8FD0-AF3785FE96C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F205966-C825-4132-BAEF-2BDCD520C01B}"/>
              </a:ext>
            </a:extLst>
          </p:cNvPr>
          <p:cNvGraphicFramePr>
            <a:graphicFrameLocks noGrp="1"/>
          </p:cNvGraphicFramePr>
          <p:nvPr>
            <p:ph type="chart" sz="quarter" idx="13"/>
            <p:extLst>
              <p:ext uri="{D42A27DB-BD31-4B8C-83A1-F6EECF244321}">
                <p14:modId xmlns:p14="http://schemas.microsoft.com/office/powerpoint/2010/main" val="3582122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382ECF-DF06-43C2-86A1-AB6E2B35E24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E84FDFB-DD38-4C65-8278-821DB1BD7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0443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17A8C-1299-4DDA-B2F3-0C798BF1CF8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2CBFC726-E917-416C-A0CB-7C62EF5E13F5}"/>
              </a:ext>
            </a:extLst>
          </p:cNvPr>
          <p:cNvGraphicFramePr>
            <a:graphicFrameLocks noGrp="1"/>
          </p:cNvGraphicFramePr>
          <p:nvPr>
            <p:ph type="chart" sz="quarter" idx="13"/>
            <p:extLst>
              <p:ext uri="{D42A27DB-BD31-4B8C-83A1-F6EECF244321}">
                <p14:modId xmlns:p14="http://schemas.microsoft.com/office/powerpoint/2010/main" val="1601367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70A1A-4EEE-4DD9-AABB-FBD6F680851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F5E5D2A-9884-41AB-8B28-A5FAD636E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6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845B3-39C4-42DE-9DD0-8B6A5A8A187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3799836-A8D8-4508-840E-36D009C39341}"/>
              </a:ext>
            </a:extLst>
          </p:cNvPr>
          <p:cNvGraphicFramePr>
            <a:graphicFrameLocks noGrp="1"/>
          </p:cNvGraphicFramePr>
          <p:nvPr>
            <p:ph type="chart" sz="quarter" idx="13"/>
            <p:extLst>
              <p:ext uri="{D42A27DB-BD31-4B8C-83A1-F6EECF244321}">
                <p14:modId xmlns:p14="http://schemas.microsoft.com/office/powerpoint/2010/main" val="607339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CAD94-AE27-4ECA-8321-ABB8546E5B0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AE2A819-9A46-40CF-91C5-445C81C2A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212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8221F-02D4-4F9E-9CAF-4A0E8AACB6A2}"/>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5D196AE4-8B76-4362-9D10-C067FB2726FD}"/>
              </a:ext>
            </a:extLst>
          </p:cNvPr>
          <p:cNvGraphicFramePr>
            <a:graphicFrameLocks noGrp="1"/>
          </p:cNvGraphicFramePr>
          <p:nvPr>
            <p:ph type="tbl" sz="quarter" idx="13"/>
            <p:extLst>
              <p:ext uri="{D42A27DB-BD31-4B8C-83A1-F6EECF244321}">
                <p14:modId xmlns:p14="http://schemas.microsoft.com/office/powerpoint/2010/main" val="307053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4332101"/>
                    </a:ext>
                  </a:extLst>
                </a:gridCol>
                <a:gridCol w="658368">
                  <a:extLst>
                    <a:ext uri="{9D8B030D-6E8A-4147-A177-3AD203B41FA5}">
                      <a16:colId xmlns:a16="http://schemas.microsoft.com/office/drawing/2014/main" val="1046667006"/>
                    </a:ext>
                  </a:extLst>
                </a:gridCol>
                <a:gridCol w="658368">
                  <a:extLst>
                    <a:ext uri="{9D8B030D-6E8A-4147-A177-3AD203B41FA5}">
                      <a16:colId xmlns:a16="http://schemas.microsoft.com/office/drawing/2014/main" val="3990164739"/>
                    </a:ext>
                  </a:extLst>
                </a:gridCol>
                <a:gridCol w="658368">
                  <a:extLst>
                    <a:ext uri="{9D8B030D-6E8A-4147-A177-3AD203B41FA5}">
                      <a16:colId xmlns:a16="http://schemas.microsoft.com/office/drawing/2014/main" val="955118672"/>
                    </a:ext>
                  </a:extLst>
                </a:gridCol>
                <a:gridCol w="658368">
                  <a:extLst>
                    <a:ext uri="{9D8B030D-6E8A-4147-A177-3AD203B41FA5}">
                      <a16:colId xmlns:a16="http://schemas.microsoft.com/office/drawing/2014/main" val="4248201502"/>
                    </a:ext>
                  </a:extLst>
                </a:gridCol>
                <a:gridCol w="658368">
                  <a:extLst>
                    <a:ext uri="{9D8B030D-6E8A-4147-A177-3AD203B41FA5}">
                      <a16:colId xmlns:a16="http://schemas.microsoft.com/office/drawing/2014/main" val="4026661488"/>
                    </a:ext>
                  </a:extLst>
                </a:gridCol>
                <a:gridCol w="658368">
                  <a:extLst>
                    <a:ext uri="{9D8B030D-6E8A-4147-A177-3AD203B41FA5}">
                      <a16:colId xmlns:a16="http://schemas.microsoft.com/office/drawing/2014/main" val="1411496277"/>
                    </a:ext>
                  </a:extLst>
                </a:gridCol>
                <a:gridCol w="658368">
                  <a:extLst>
                    <a:ext uri="{9D8B030D-6E8A-4147-A177-3AD203B41FA5}">
                      <a16:colId xmlns:a16="http://schemas.microsoft.com/office/drawing/2014/main" val="2927818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767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- 2017-12-01 15:56:14</a:t>
                      </a:r>
                      <a:r>
                        <a:rPr kumimoji="0" lang="es-ES" sz="1000" b="0" i="0" u="none" strike="noStrike" kern="1200" cap="none" spc="0" normalizeH="0" baseline="0" noProof="0">
                          <a:ln>
                            <a:noFill/>
                          </a:ln>
                          <a:solidFill>
                            <a:prstClr val="black"/>
                          </a:solidFill>
                          <a:effectLst/>
                          <a:uLnTx/>
                          <a:uFillTx/>
                          <a:latin typeface="+mn-lt"/>
                          <a:ea typeface="+mn-ea"/>
                          <a:cs typeface="+mn-cs"/>
                        </a:rPr>
                        <a:t>
Gracias a las nuevas tablets con diferentes juegos y aplicaciones, la espera para ir al dentista en el Hospital Central de San Isidro es más tranquila y divertida para todos.
#Tablets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59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- 2017-12-20 15:04:02</a:t>
                      </a:r>
                      <a:r>
                        <a:rPr kumimoji="0" lang="es-ES" sz="1000" b="0" i="0" u="none" strike="noStrike" kern="1200" cap="none" spc="0" normalizeH="0" baseline="0" noProof="0">
                          <a:ln>
                            <a:noFill/>
                          </a:ln>
                          <a:solidFill>
                            <a:prstClr val="black"/>
                          </a:solidFill>
                          <a:effectLst/>
                          <a:uLnTx/>
                          <a:uFillTx/>
                          <a:latin typeface="+mn-lt"/>
                          <a:ea typeface="+mn-ea"/>
                          <a:cs typeface="+mn-cs"/>
                        </a:rPr>
                        <a:t>
Nuestra vecina Delfina Pignatiello, integrante del equipo municipal de natación de San Isidro, fue elegida como la mejor deportista del año. Estamos muy orgullosos y felices por sus grandes logros.
LA NACION #OlimpiaDeOro #Natación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053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- 2017-12-28 14:30:01</a:t>
                      </a:r>
                      <a:r>
                        <a:rPr kumimoji="0" lang="es-ES" sz="1000" b="0" i="0" u="none" strike="noStrike" kern="1200" cap="none" spc="0" normalizeH="0" baseline="0" noProof="0">
                          <a:ln>
                            <a:noFill/>
                          </a:ln>
                          <a:solidFill>
                            <a:prstClr val="black"/>
                          </a:solidFill>
                          <a:effectLst/>
                          <a:uLnTx/>
                          <a:uFillTx/>
                          <a:latin typeface="+mn-lt"/>
                          <a:ea typeface="+mn-ea"/>
                          <a:cs typeface="+mn-cs"/>
                        </a:rPr>
                        <a:t>
Gracias a los que forman parte de nuestro equipo de gestión por el apoyo y el compromiso. Vivimos un año intenso, de mucho trabajo y excelentes resultados para el municipio. Sigamos trabajando así para seguir mejorando.
#SanIsidro #CadaVezMejor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4377668"/>
                  </a:ext>
                </a:extLst>
              </a:tr>
            </a:tbl>
          </a:graphicData>
        </a:graphic>
      </p:graphicFrame>
      <p:sp>
        <p:nvSpPr>
          <p:cNvPr id="4" name="Text Placeholder 3">
            <a:extLst>
              <a:ext uri="{FF2B5EF4-FFF2-40B4-BE49-F238E27FC236}">
                <a16:creationId xmlns:a16="http://schemas.microsoft.com/office/drawing/2014/main" id="{5330E0EA-9BFC-4254-A153-E5B0AF9EE36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00344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2A084-C1CF-45C0-8799-07124EF334CA}"/>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0097CFFA-E47E-4200-A3F8-067FDA30A599}"/>
              </a:ext>
            </a:extLst>
          </p:cNvPr>
          <p:cNvGraphicFramePr>
            <a:graphicFrameLocks noGrp="1"/>
          </p:cNvGraphicFramePr>
          <p:nvPr>
            <p:ph type="tbl" sz="quarter" idx="13"/>
            <p:extLst>
              <p:ext uri="{D42A27DB-BD31-4B8C-83A1-F6EECF244321}">
                <p14:modId xmlns:p14="http://schemas.microsoft.com/office/powerpoint/2010/main" val="2000332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3064249"/>
                    </a:ext>
                  </a:extLst>
                </a:gridCol>
                <a:gridCol w="658368">
                  <a:extLst>
                    <a:ext uri="{9D8B030D-6E8A-4147-A177-3AD203B41FA5}">
                      <a16:colId xmlns:a16="http://schemas.microsoft.com/office/drawing/2014/main" val="2470568247"/>
                    </a:ext>
                  </a:extLst>
                </a:gridCol>
                <a:gridCol w="658368">
                  <a:extLst>
                    <a:ext uri="{9D8B030D-6E8A-4147-A177-3AD203B41FA5}">
                      <a16:colId xmlns:a16="http://schemas.microsoft.com/office/drawing/2014/main" val="2996738177"/>
                    </a:ext>
                  </a:extLst>
                </a:gridCol>
                <a:gridCol w="658368">
                  <a:extLst>
                    <a:ext uri="{9D8B030D-6E8A-4147-A177-3AD203B41FA5}">
                      <a16:colId xmlns:a16="http://schemas.microsoft.com/office/drawing/2014/main" val="2708864887"/>
                    </a:ext>
                  </a:extLst>
                </a:gridCol>
                <a:gridCol w="658368">
                  <a:extLst>
                    <a:ext uri="{9D8B030D-6E8A-4147-A177-3AD203B41FA5}">
                      <a16:colId xmlns:a16="http://schemas.microsoft.com/office/drawing/2014/main" val="2591623924"/>
                    </a:ext>
                  </a:extLst>
                </a:gridCol>
                <a:gridCol w="658368">
                  <a:extLst>
                    <a:ext uri="{9D8B030D-6E8A-4147-A177-3AD203B41FA5}">
                      <a16:colId xmlns:a16="http://schemas.microsoft.com/office/drawing/2014/main" val="1205479171"/>
                    </a:ext>
                  </a:extLst>
                </a:gridCol>
                <a:gridCol w="658368">
                  <a:extLst>
                    <a:ext uri="{9D8B030D-6E8A-4147-A177-3AD203B41FA5}">
                      <a16:colId xmlns:a16="http://schemas.microsoft.com/office/drawing/2014/main" val="948491385"/>
                    </a:ext>
                  </a:extLst>
                </a:gridCol>
                <a:gridCol w="658368">
                  <a:extLst>
                    <a:ext uri="{9D8B030D-6E8A-4147-A177-3AD203B41FA5}">
                      <a16:colId xmlns:a16="http://schemas.microsoft.com/office/drawing/2014/main" val="385774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878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- 2017-12-04 16:56:45</a:t>
                      </a:r>
                      <a:r>
                        <a:rPr kumimoji="0" lang="es-ES" sz="1000" b="0" i="0" u="none" strike="noStrike" kern="1200" cap="none" spc="0" normalizeH="0" baseline="0" noProof="0">
                          <a:ln>
                            <a:noFill/>
                          </a:ln>
                          <a:solidFill>
                            <a:prstClr val="black"/>
                          </a:solidFill>
                          <a:effectLst/>
                          <a:uLnTx/>
                          <a:uFillTx/>
                          <a:latin typeface="+mn-lt"/>
                          <a:ea typeface="+mn-ea"/>
                          <a:cs typeface="+mn-cs"/>
                        </a:rPr>
                        <a:t>
Docentes de San Isidro se capacitaron sobre #Grooming, un delito grave, de conductas maliciosas, que realizan adultos en internet con el fin de abusar sexualmente de un menor. En algunos casos, para introducirlo en la prostutición infantil, o en la producción de material pornográfico.
Debemos estar atentos, el mundo virtual puede traer consecuencias tremendas. Grooming Argentina San Isidro Municipio
#CyberSeguridad  #DenunciemosElGrooming #Prevención #Concientización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690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- 2017-12-12 16:33:21</a:t>
                      </a:r>
                      <a:r>
                        <a:rPr kumimoji="0" lang="es-ES" sz="1000" b="0" i="0" u="none" strike="noStrike" kern="1200" cap="none" spc="0" normalizeH="0" baseline="0" noProof="0">
                          <a:ln>
                            <a:noFill/>
                          </a:ln>
                          <a:solidFill>
                            <a:prstClr val="black"/>
                          </a:solidFill>
                          <a:effectLst/>
                          <a:uLnTx/>
                          <a:uFillTx/>
                          <a:latin typeface="+mn-lt"/>
                          <a:ea typeface="+mn-ea"/>
                          <a:cs typeface="+mn-cs"/>
                        </a:rPr>
                        <a:t>
Me encuentro totalmente satisfecho, junto a todos integrantes de este gran equipo, por haber superado los objetivos estimados de este año para el Servicio de Salud de San Isidro.
San Isidro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673768"/>
                  </a:ext>
                </a:extLst>
              </a:tr>
            </a:tbl>
          </a:graphicData>
        </a:graphic>
      </p:graphicFrame>
      <p:sp>
        <p:nvSpPr>
          <p:cNvPr id="4" name="Text Placeholder 3">
            <a:extLst>
              <a:ext uri="{FF2B5EF4-FFF2-40B4-BE49-F238E27FC236}">
                <a16:creationId xmlns:a16="http://schemas.microsoft.com/office/drawing/2014/main" id="{CF2CDB0C-2EB0-4910-8B85-4D5A6DAC009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08397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03CC3-FFB7-4D09-8642-AF0B7BE0F696}"/>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003DA2E2-3961-4F14-AF24-5F9836A5F9EF}"/>
              </a:ext>
            </a:extLst>
          </p:cNvPr>
          <p:cNvGraphicFramePr>
            <a:graphicFrameLocks noGrp="1"/>
          </p:cNvGraphicFramePr>
          <p:nvPr>
            <p:ph type="tbl" sz="quarter" idx="13"/>
            <p:extLst>
              <p:ext uri="{D42A27DB-BD31-4B8C-83A1-F6EECF244321}">
                <p14:modId xmlns:p14="http://schemas.microsoft.com/office/powerpoint/2010/main" val="2302558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865580"/>
                    </a:ext>
                  </a:extLst>
                </a:gridCol>
                <a:gridCol w="658368">
                  <a:extLst>
                    <a:ext uri="{9D8B030D-6E8A-4147-A177-3AD203B41FA5}">
                      <a16:colId xmlns:a16="http://schemas.microsoft.com/office/drawing/2014/main" val="3918370328"/>
                    </a:ext>
                  </a:extLst>
                </a:gridCol>
                <a:gridCol w="658368">
                  <a:extLst>
                    <a:ext uri="{9D8B030D-6E8A-4147-A177-3AD203B41FA5}">
                      <a16:colId xmlns:a16="http://schemas.microsoft.com/office/drawing/2014/main" val="1004005646"/>
                    </a:ext>
                  </a:extLst>
                </a:gridCol>
                <a:gridCol w="658368">
                  <a:extLst>
                    <a:ext uri="{9D8B030D-6E8A-4147-A177-3AD203B41FA5}">
                      <a16:colId xmlns:a16="http://schemas.microsoft.com/office/drawing/2014/main" val="3843866339"/>
                    </a:ext>
                  </a:extLst>
                </a:gridCol>
                <a:gridCol w="658368">
                  <a:extLst>
                    <a:ext uri="{9D8B030D-6E8A-4147-A177-3AD203B41FA5}">
                      <a16:colId xmlns:a16="http://schemas.microsoft.com/office/drawing/2014/main" val="3511750682"/>
                    </a:ext>
                  </a:extLst>
                </a:gridCol>
                <a:gridCol w="658368">
                  <a:extLst>
                    <a:ext uri="{9D8B030D-6E8A-4147-A177-3AD203B41FA5}">
                      <a16:colId xmlns:a16="http://schemas.microsoft.com/office/drawing/2014/main" val="1819445970"/>
                    </a:ext>
                  </a:extLst>
                </a:gridCol>
                <a:gridCol w="658368">
                  <a:extLst>
                    <a:ext uri="{9D8B030D-6E8A-4147-A177-3AD203B41FA5}">
                      <a16:colId xmlns:a16="http://schemas.microsoft.com/office/drawing/2014/main" val="416775352"/>
                    </a:ext>
                  </a:extLst>
                </a:gridCol>
                <a:gridCol w="658368">
                  <a:extLst>
                    <a:ext uri="{9D8B030D-6E8A-4147-A177-3AD203B41FA5}">
                      <a16:colId xmlns:a16="http://schemas.microsoft.com/office/drawing/2014/main" val="1765094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572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- 2017-12-27 19:00:01</a:t>
                      </a:r>
                      <a:r>
                        <a:rPr kumimoji="0" lang="es-ES" sz="1000" b="0" i="0" u="none" strike="noStrike" kern="1200" cap="none" spc="0" normalizeH="0" baseline="0" noProof="0">
                          <a:ln>
                            <a:noFill/>
                          </a:ln>
                          <a:solidFill>
                            <a:prstClr val="black"/>
                          </a:solidFill>
                          <a:effectLst/>
                          <a:uLnTx/>
                          <a:uFillTx/>
                          <a:latin typeface="+mn-lt"/>
                          <a:ea typeface="+mn-ea"/>
                          <a:cs typeface="+mn-cs"/>
                        </a:rPr>
                        <a:t>
Establecimos políticas de trabajo con el Gobierno de la Ciudad de Buenos Aires, con el objetivo de compartir los conocimientos de ambos gobiernos para elevar la calidad de vida de los vecinos.
Horacio Rodríguez Larreta #CambiandoJuntos #BuenosAires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710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- 2017-12-15 09:59:12</a:t>
                      </a:r>
                      <a:r>
                        <a:rPr kumimoji="0" lang="es-ES" sz="1000" b="0" i="0" u="none" strike="noStrike" kern="1200" cap="none" spc="0" normalizeH="0" baseline="0" noProof="0">
                          <a:ln>
                            <a:noFill/>
                          </a:ln>
                          <a:solidFill>
                            <a:prstClr val="black"/>
                          </a:solidFill>
                          <a:effectLst/>
                          <a:uLnTx/>
                          <a:uFillTx/>
                          <a:latin typeface="+mn-lt"/>
                          <a:ea typeface="+mn-ea"/>
                          <a:cs typeface="+mn-cs"/>
                        </a:rPr>
                        <a:t>
Pedí convocar una sesión extraordinaria del Honorable Concejo Deliberante de San Isidro para el día 20 de diciembre a las 12:00, para dar tratamiento a la iniciativa de adherir al Régimen de Responsabilidad fiscal Municipal.
La legislatura bonaerense sancionó en noviembre la ley que establece un Régimen Provincial de Responsabilidad Fiscal Municipal, que establece pautas y parámetros para el manejo de las finanzas públicas de los 135 municipios de la Provincia de Buenos Aires.
Desde San Isidro, acompañamos esta medida del gobierno bonaerense, que tiene por objetivo establecer reglas que garanticen la solvencia fiscal de las cuentas públicas. Considero que es muy positiva y tendrá grandes resultados.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977942"/>
                  </a:ext>
                </a:extLst>
              </a:tr>
            </a:tbl>
          </a:graphicData>
        </a:graphic>
      </p:graphicFrame>
      <p:sp>
        <p:nvSpPr>
          <p:cNvPr id="4" name="Text Placeholder 3">
            <a:extLst>
              <a:ext uri="{FF2B5EF4-FFF2-40B4-BE49-F238E27FC236}">
                <a16:creationId xmlns:a16="http://schemas.microsoft.com/office/drawing/2014/main" id="{369C67E7-815B-4F32-804B-D0916BAF5E0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84637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963A4-EC10-46E9-BB5A-1CA81BAC3D81}"/>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5E288B47-3460-4EEB-9900-99D8345B9B63}"/>
              </a:ext>
            </a:extLst>
          </p:cNvPr>
          <p:cNvGraphicFramePr>
            <a:graphicFrameLocks noGrp="1"/>
          </p:cNvGraphicFramePr>
          <p:nvPr>
            <p:ph type="tbl" sz="quarter" idx="13"/>
            <p:extLst>
              <p:ext uri="{D42A27DB-BD31-4B8C-83A1-F6EECF244321}">
                <p14:modId xmlns:p14="http://schemas.microsoft.com/office/powerpoint/2010/main" val="333729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1035855"/>
                    </a:ext>
                  </a:extLst>
                </a:gridCol>
                <a:gridCol w="658368">
                  <a:extLst>
                    <a:ext uri="{9D8B030D-6E8A-4147-A177-3AD203B41FA5}">
                      <a16:colId xmlns:a16="http://schemas.microsoft.com/office/drawing/2014/main" val="2977005298"/>
                    </a:ext>
                  </a:extLst>
                </a:gridCol>
                <a:gridCol w="658368">
                  <a:extLst>
                    <a:ext uri="{9D8B030D-6E8A-4147-A177-3AD203B41FA5}">
                      <a16:colId xmlns:a16="http://schemas.microsoft.com/office/drawing/2014/main" val="2047690848"/>
                    </a:ext>
                  </a:extLst>
                </a:gridCol>
                <a:gridCol w="658368">
                  <a:extLst>
                    <a:ext uri="{9D8B030D-6E8A-4147-A177-3AD203B41FA5}">
                      <a16:colId xmlns:a16="http://schemas.microsoft.com/office/drawing/2014/main" val="1185853503"/>
                    </a:ext>
                  </a:extLst>
                </a:gridCol>
                <a:gridCol w="658368">
                  <a:extLst>
                    <a:ext uri="{9D8B030D-6E8A-4147-A177-3AD203B41FA5}">
                      <a16:colId xmlns:a16="http://schemas.microsoft.com/office/drawing/2014/main" val="991714273"/>
                    </a:ext>
                  </a:extLst>
                </a:gridCol>
                <a:gridCol w="658368">
                  <a:extLst>
                    <a:ext uri="{9D8B030D-6E8A-4147-A177-3AD203B41FA5}">
                      <a16:colId xmlns:a16="http://schemas.microsoft.com/office/drawing/2014/main" val="2404350326"/>
                    </a:ext>
                  </a:extLst>
                </a:gridCol>
                <a:gridCol w="658368">
                  <a:extLst>
                    <a:ext uri="{9D8B030D-6E8A-4147-A177-3AD203B41FA5}">
                      <a16:colId xmlns:a16="http://schemas.microsoft.com/office/drawing/2014/main" val="1190679021"/>
                    </a:ext>
                  </a:extLst>
                </a:gridCol>
                <a:gridCol w="658368">
                  <a:extLst>
                    <a:ext uri="{9D8B030D-6E8A-4147-A177-3AD203B41FA5}">
                      <a16:colId xmlns:a16="http://schemas.microsoft.com/office/drawing/2014/main" val="3310797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243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- 2017-12-03 17:25:04</a:t>
                      </a:r>
                      <a:r>
                        <a:rPr kumimoji="0" lang="en-US" sz="1000" b="0" i="0" u="none" strike="noStrike" kern="1200" cap="none" spc="0" normalizeH="0" baseline="0" noProof="0">
                          <a:ln>
                            <a:noFill/>
                          </a:ln>
                          <a:solidFill>
                            <a:prstClr val="black"/>
                          </a:solidFill>
                          <a:effectLst/>
                          <a:uLnTx/>
                          <a:uFillTx/>
                          <a:latin typeface="+mn-lt"/>
                          <a:ea typeface="+mn-ea"/>
                          <a:cs typeface="+mn-cs"/>
                        </a:rPr>
                        <a:t>
Felicidades a todos los médicos que cuidan nuestra salud.
#DíaDelMédico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7658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- 2017-12-21 19:30:00</a:t>
                      </a:r>
                      <a:r>
                        <a:rPr kumimoji="0" lang="es-ES" sz="1000" b="0" i="0" u="none" strike="noStrike" kern="1200" cap="none" spc="0" normalizeH="0" baseline="0" noProof="0">
                          <a:ln>
                            <a:noFill/>
                          </a:ln>
                          <a:solidFill>
                            <a:prstClr val="black"/>
                          </a:solidFill>
                          <a:effectLst/>
                          <a:uLnTx/>
                          <a:uFillTx/>
                          <a:latin typeface="+mn-lt"/>
                          <a:ea typeface="+mn-ea"/>
                          <a:cs typeface="+mn-cs"/>
                        </a:rPr>
                        <a:t>
Olimpia de Oro para Delfina Pignatiello, nadadora del equipo municipal de San Isidro. ¡Estamos muy felices!
Premios Olimpia #Natación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773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- 2017-12-26 19:32:30</a:t>
                      </a:r>
                      <a:r>
                        <a:rPr kumimoji="0" lang="es-ES" sz="1000" b="0" i="0" u="none" strike="noStrike" kern="1200" cap="none" spc="0" normalizeH="0" baseline="0" noProof="0">
                          <a:ln>
                            <a:noFill/>
                          </a:ln>
                          <a:solidFill>
                            <a:prstClr val="black"/>
                          </a:solidFill>
                          <a:effectLst/>
                          <a:uLnTx/>
                          <a:uFillTx/>
                          <a:latin typeface="+mn-lt"/>
                          <a:ea typeface="+mn-ea"/>
                          <a:cs typeface="+mn-cs"/>
                        </a:rPr>
                        <a:t>
Firmamos convenio con #Ciudad, para desarrollar actividades conjuntas de intercambio cultural, económico, histórico, educativo, científico, deportivo y turístico. 
Horacio Rodríguez Larreta Gobierno de la Ciudad de Buenos Aires
#CambiandoJuntos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347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- 2017-12-15 19:18:46</a:t>
                      </a:r>
                      <a:r>
                        <a:rPr kumimoji="0" lang="es-ES" sz="1000" b="0" i="0" u="none" strike="noStrike" kern="1200" cap="none" spc="0" normalizeH="0" baseline="0" noProof="0">
                          <a:ln>
                            <a:noFill/>
                          </a:ln>
                          <a:solidFill>
                            <a:prstClr val="black"/>
                          </a:solidFill>
                          <a:effectLst/>
                          <a:uLnTx/>
                          <a:uFillTx/>
                          <a:latin typeface="+mn-lt"/>
                          <a:ea typeface="+mn-ea"/>
                          <a:cs typeface="+mn-cs"/>
                        </a:rPr>
                        <a:t>
Seguimos trabajando en la remodelación del puerto de San Isidro.
María Eugenia Vidal, Javier Tizado, Esteban Pinto, Gobierno de la Provincia de Buenos Aires
#CadaVezMejor #ObrasQueMejoranTuVida #ParquePúblicoDelPuerto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1864539"/>
                  </a:ext>
                </a:extLst>
              </a:tr>
            </a:tbl>
          </a:graphicData>
        </a:graphic>
      </p:graphicFrame>
      <p:sp>
        <p:nvSpPr>
          <p:cNvPr id="4" name="Text Placeholder 3">
            <a:extLst>
              <a:ext uri="{FF2B5EF4-FFF2-40B4-BE49-F238E27FC236}">
                <a16:creationId xmlns:a16="http://schemas.microsoft.com/office/drawing/2014/main" id="{701FECB8-69A9-4E50-B68F-2A2D6D05E16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12908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B4B5-D1F4-46A3-80CF-100E2FFB8B81}"/>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8E6D9AF-0A73-46A0-92C7-547B0BFE2F50}"/>
              </a:ext>
            </a:extLst>
          </p:cNvPr>
          <p:cNvGraphicFramePr>
            <a:graphicFrameLocks noGrp="1"/>
          </p:cNvGraphicFramePr>
          <p:nvPr>
            <p:ph type="tbl" sz="quarter" idx="13"/>
            <p:extLst>
              <p:ext uri="{D42A27DB-BD31-4B8C-83A1-F6EECF244321}">
                <p14:modId xmlns:p14="http://schemas.microsoft.com/office/powerpoint/2010/main" val="288834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7258091"/>
                    </a:ext>
                  </a:extLst>
                </a:gridCol>
                <a:gridCol w="658368">
                  <a:extLst>
                    <a:ext uri="{9D8B030D-6E8A-4147-A177-3AD203B41FA5}">
                      <a16:colId xmlns:a16="http://schemas.microsoft.com/office/drawing/2014/main" val="583669628"/>
                    </a:ext>
                  </a:extLst>
                </a:gridCol>
                <a:gridCol w="658368">
                  <a:extLst>
                    <a:ext uri="{9D8B030D-6E8A-4147-A177-3AD203B41FA5}">
                      <a16:colId xmlns:a16="http://schemas.microsoft.com/office/drawing/2014/main" val="3269539378"/>
                    </a:ext>
                  </a:extLst>
                </a:gridCol>
                <a:gridCol w="658368">
                  <a:extLst>
                    <a:ext uri="{9D8B030D-6E8A-4147-A177-3AD203B41FA5}">
                      <a16:colId xmlns:a16="http://schemas.microsoft.com/office/drawing/2014/main" val="1795898762"/>
                    </a:ext>
                  </a:extLst>
                </a:gridCol>
                <a:gridCol w="658368">
                  <a:extLst>
                    <a:ext uri="{9D8B030D-6E8A-4147-A177-3AD203B41FA5}">
                      <a16:colId xmlns:a16="http://schemas.microsoft.com/office/drawing/2014/main" val="3526878427"/>
                    </a:ext>
                  </a:extLst>
                </a:gridCol>
                <a:gridCol w="658368">
                  <a:extLst>
                    <a:ext uri="{9D8B030D-6E8A-4147-A177-3AD203B41FA5}">
                      <a16:colId xmlns:a16="http://schemas.microsoft.com/office/drawing/2014/main" val="549036403"/>
                    </a:ext>
                  </a:extLst>
                </a:gridCol>
                <a:gridCol w="658368">
                  <a:extLst>
                    <a:ext uri="{9D8B030D-6E8A-4147-A177-3AD203B41FA5}">
                      <a16:colId xmlns:a16="http://schemas.microsoft.com/office/drawing/2014/main" val="3746090335"/>
                    </a:ext>
                  </a:extLst>
                </a:gridCol>
                <a:gridCol w="658368">
                  <a:extLst>
                    <a:ext uri="{9D8B030D-6E8A-4147-A177-3AD203B41FA5}">
                      <a16:colId xmlns:a16="http://schemas.microsoft.com/office/drawing/2014/main" val="4152158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9302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- 2017-12-05 16:47:58</a:t>
                      </a:r>
                      <a:r>
                        <a:rPr kumimoji="0" lang="en-US" sz="1000" b="0" i="0" u="none" strike="noStrike" kern="1200" cap="none" spc="0" normalizeH="0" baseline="0" noProof="0">
                          <a:ln>
                            <a:noFill/>
                          </a:ln>
                          <a:solidFill>
                            <a:prstClr val="black"/>
                          </a:solidFill>
                          <a:effectLst/>
                          <a:uLnTx/>
                          <a:uFillTx/>
                          <a:latin typeface="+mn-lt"/>
                          <a:ea typeface="+mn-ea"/>
                          <a:cs typeface="+mn-cs"/>
                        </a:rPr>
                        <a:t>
Pronto vamos a poder llegar a Puerto Madero en lancha, desde nuestra costa sanisidrense.
#CambiandoSI #SanIsidro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875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- 2017-12-18 14:08:38</a:t>
                      </a:r>
                      <a:r>
                        <a:rPr kumimoji="0" lang="es-ES" sz="1000" b="0" i="0" u="none" strike="noStrike" kern="1200" cap="none" spc="0" normalizeH="0" baseline="0" noProof="0">
                          <a:ln>
                            <a:noFill/>
                          </a:ln>
                          <a:solidFill>
                            <a:prstClr val="black"/>
                          </a:solidFill>
                          <a:effectLst/>
                          <a:uLnTx/>
                          <a:uFillTx/>
                          <a:latin typeface="+mn-lt"/>
                          <a:ea typeface="+mn-ea"/>
                          <a:cs typeface="+mn-cs"/>
                        </a:rPr>
                        <a:t>
Sumamos juegos infantiles en la costa de Alvear y el río, en Martínez. Para que las familias puedan disfrutar al aire libre con sus seres queridos.
#Familia #AireLibre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567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- 2017-12-06 18:02:38</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Federico Molinari, vecino y coordinador del Equipo Representativo de Gimnasia artística de San Isidro, por tu esfuerzo y vocación para consagrarte por quinta vez Campeón Sudamericano de anillas.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199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- 2017-12-07 18:07:58</a:t>
                      </a:r>
                      <a:r>
                        <a:rPr kumimoji="0" lang="es-ES" sz="1000" b="0" i="0" u="none" strike="noStrike" kern="1200" cap="none" spc="0" normalizeH="0" baseline="0" noProof="0">
                          <a:ln>
                            <a:noFill/>
                          </a:ln>
                          <a:solidFill>
                            <a:prstClr val="black"/>
                          </a:solidFill>
                          <a:effectLst/>
                          <a:uLnTx/>
                          <a:uFillTx/>
                          <a:latin typeface="+mn-lt"/>
                          <a:ea typeface="+mn-ea"/>
                          <a:cs typeface="+mn-cs"/>
                        </a:rPr>
                        <a:t>
Este año, nuevamente superamos los objetivos planteados para todo el Sistema de Salud de #SanIsidro. Estoy muy agradecido por el respaldo humano y profesional con el que cuenta el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9800806"/>
                  </a:ext>
                </a:extLst>
              </a:tr>
            </a:tbl>
          </a:graphicData>
        </a:graphic>
      </p:graphicFrame>
      <p:sp>
        <p:nvSpPr>
          <p:cNvPr id="4" name="Text Placeholder 3">
            <a:extLst>
              <a:ext uri="{FF2B5EF4-FFF2-40B4-BE49-F238E27FC236}">
                <a16:creationId xmlns:a16="http://schemas.microsoft.com/office/drawing/2014/main" id="{F1CFA70C-6B1D-4E72-9101-B1BD5FFADA6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11243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6D3D-C01A-410E-8361-5013972EC46A}"/>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F01FA26B-6B54-413D-AB2A-EBFAE1D56C87}"/>
              </a:ext>
            </a:extLst>
          </p:cNvPr>
          <p:cNvGraphicFramePr>
            <a:graphicFrameLocks noGrp="1"/>
          </p:cNvGraphicFramePr>
          <p:nvPr>
            <p:ph type="tbl" sz="quarter" idx="13"/>
            <p:extLst>
              <p:ext uri="{D42A27DB-BD31-4B8C-83A1-F6EECF244321}">
                <p14:modId xmlns:p14="http://schemas.microsoft.com/office/powerpoint/2010/main" val="399922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0743260"/>
                    </a:ext>
                  </a:extLst>
                </a:gridCol>
                <a:gridCol w="658368">
                  <a:extLst>
                    <a:ext uri="{9D8B030D-6E8A-4147-A177-3AD203B41FA5}">
                      <a16:colId xmlns:a16="http://schemas.microsoft.com/office/drawing/2014/main" val="2612912203"/>
                    </a:ext>
                  </a:extLst>
                </a:gridCol>
                <a:gridCol w="658368">
                  <a:extLst>
                    <a:ext uri="{9D8B030D-6E8A-4147-A177-3AD203B41FA5}">
                      <a16:colId xmlns:a16="http://schemas.microsoft.com/office/drawing/2014/main" val="89239325"/>
                    </a:ext>
                  </a:extLst>
                </a:gridCol>
                <a:gridCol w="658368">
                  <a:extLst>
                    <a:ext uri="{9D8B030D-6E8A-4147-A177-3AD203B41FA5}">
                      <a16:colId xmlns:a16="http://schemas.microsoft.com/office/drawing/2014/main" val="2405224281"/>
                    </a:ext>
                  </a:extLst>
                </a:gridCol>
                <a:gridCol w="658368">
                  <a:extLst>
                    <a:ext uri="{9D8B030D-6E8A-4147-A177-3AD203B41FA5}">
                      <a16:colId xmlns:a16="http://schemas.microsoft.com/office/drawing/2014/main" val="3126091500"/>
                    </a:ext>
                  </a:extLst>
                </a:gridCol>
                <a:gridCol w="658368">
                  <a:extLst>
                    <a:ext uri="{9D8B030D-6E8A-4147-A177-3AD203B41FA5}">
                      <a16:colId xmlns:a16="http://schemas.microsoft.com/office/drawing/2014/main" val="947368721"/>
                    </a:ext>
                  </a:extLst>
                </a:gridCol>
                <a:gridCol w="658368">
                  <a:extLst>
                    <a:ext uri="{9D8B030D-6E8A-4147-A177-3AD203B41FA5}">
                      <a16:colId xmlns:a16="http://schemas.microsoft.com/office/drawing/2014/main" val="857852713"/>
                    </a:ext>
                  </a:extLst>
                </a:gridCol>
                <a:gridCol w="658368">
                  <a:extLst>
                    <a:ext uri="{9D8B030D-6E8A-4147-A177-3AD203B41FA5}">
                      <a16:colId xmlns:a16="http://schemas.microsoft.com/office/drawing/2014/main" val="157480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086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- 2017-12-03 15:31:52</a:t>
                      </a:r>
                      <a:r>
                        <a:rPr kumimoji="0" lang="es-ES" sz="1000" b="0" i="0" u="none" strike="noStrike" kern="1200" cap="none" spc="0" normalizeH="0" baseline="0" noProof="0">
                          <a:ln>
                            <a:noFill/>
                          </a:ln>
                          <a:solidFill>
                            <a:prstClr val="black"/>
                          </a:solidFill>
                          <a:effectLst/>
                          <a:uLnTx/>
                          <a:uFillTx/>
                          <a:latin typeface="+mn-lt"/>
                          <a:ea typeface="+mn-ea"/>
                          <a:cs typeface="+mn-cs"/>
                        </a:rPr>
                        <a:t>
La inclusión de las personas con discapacidad es un derecho fundamental, junto con la formulación de políticas y programas innovadores que mejoren su vida.
Homenajeamos a las disintas entidades que forman el Colectivo de Instituciones de Discapacidad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321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- 2017-12-13 15:54:11</a:t>
                      </a:r>
                      <a:r>
                        <a:rPr kumimoji="0" lang="es-ES" sz="1000" b="0" i="0" u="none" strike="noStrike" kern="1200" cap="none" spc="0" normalizeH="0" baseline="0" noProof="0">
                          <a:ln>
                            <a:noFill/>
                          </a:ln>
                          <a:solidFill>
                            <a:prstClr val="black"/>
                          </a:solidFill>
                          <a:effectLst/>
                          <a:uLnTx/>
                          <a:uFillTx/>
                          <a:latin typeface="+mn-lt"/>
                          <a:ea typeface="+mn-ea"/>
                          <a:cs typeface="+mn-cs"/>
                        </a:rPr>
                        <a:t>
Ana Paola Borda, 13 años, vecina de #Boulogne, obtuvo el primer puesto en la categoría Sub 14 del Campeonato Juvenil Sudamericano de Ajedrez.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422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- 2017-12-19 18:21:52</a:t>
                      </a:r>
                      <a:r>
                        <a:rPr kumimoji="0" lang="es-ES" sz="1000" b="0" i="0" u="none" strike="noStrike" kern="1200" cap="none" spc="0" normalizeH="0" baseline="0" noProof="0">
                          <a:ln>
                            <a:noFill/>
                          </a:ln>
                          <a:solidFill>
                            <a:prstClr val="black"/>
                          </a:solidFill>
                          <a:effectLst/>
                          <a:uLnTx/>
                          <a:uFillTx/>
                          <a:latin typeface="+mn-lt"/>
                          <a:ea typeface="+mn-ea"/>
                          <a:cs typeface="+mn-cs"/>
                        </a:rPr>
                        <a:t>
San Isidro es unos de los municipios que más túneles tiene. Además de unir ciudades, el paso bajo nivel previene accidentes, elimina esperas en la barrera, y descongestiona el tránsito.
#Túnel #ObrasQueMejoranTuVida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62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- 2017-12-13 21:40:00</a:t>
                      </a:r>
                      <a:r>
                        <a:rPr kumimoji="0" lang="es-ES" sz="1000" b="0" i="0" u="none" strike="noStrike" kern="1200" cap="none" spc="0" normalizeH="0" baseline="0" noProof="0">
                          <a:ln>
                            <a:noFill/>
                          </a:ln>
                          <a:solidFill>
                            <a:prstClr val="black"/>
                          </a:solidFill>
                          <a:effectLst/>
                          <a:uLnTx/>
                          <a:uFillTx/>
                          <a:latin typeface="+mn-lt"/>
                          <a:ea typeface="+mn-ea"/>
                          <a:cs typeface="+mn-cs"/>
                        </a:rPr>
                        <a:t>
Es muy emotivo juntarse con los amigos y vecinos que siempre nos acompañan, a despedir el año. Gracias por tanto afecto.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610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- 2017-12-25 19:10:17</a:t>
                      </a:r>
                      <a:r>
                        <a:rPr kumimoji="0" lang="es-ES" sz="1000" b="0" i="0" u="none" strike="noStrike" kern="1200" cap="none" spc="0" normalizeH="0" baseline="0" noProof="0">
                          <a:ln>
                            <a:noFill/>
                          </a:ln>
                          <a:solidFill>
                            <a:prstClr val="black"/>
                          </a:solidFill>
                          <a:effectLst/>
                          <a:uLnTx/>
                          <a:uFillTx/>
                          <a:latin typeface="+mn-lt"/>
                          <a:ea typeface="+mn-ea"/>
                          <a:cs typeface="+mn-cs"/>
                        </a:rPr>
                        <a:t>
Feliz Navidad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3914884"/>
                  </a:ext>
                </a:extLst>
              </a:tr>
            </a:tbl>
          </a:graphicData>
        </a:graphic>
      </p:graphicFrame>
      <p:sp>
        <p:nvSpPr>
          <p:cNvPr id="4" name="Text Placeholder 3">
            <a:extLst>
              <a:ext uri="{FF2B5EF4-FFF2-40B4-BE49-F238E27FC236}">
                <a16:creationId xmlns:a16="http://schemas.microsoft.com/office/drawing/2014/main" id="{617BA6B7-15B5-47B4-B80A-DC9714D8541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124954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6C6B3-5A31-4401-9000-F93614C9FF14}"/>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C76F44AC-581F-4BB2-A9E4-10D973BE0938}"/>
              </a:ext>
            </a:extLst>
          </p:cNvPr>
          <p:cNvGraphicFramePr>
            <a:graphicFrameLocks noGrp="1"/>
          </p:cNvGraphicFramePr>
          <p:nvPr>
            <p:ph type="tbl" sz="quarter" idx="13"/>
            <p:extLst>
              <p:ext uri="{D42A27DB-BD31-4B8C-83A1-F6EECF244321}">
                <p14:modId xmlns:p14="http://schemas.microsoft.com/office/powerpoint/2010/main" val="293432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8318918"/>
                    </a:ext>
                  </a:extLst>
                </a:gridCol>
                <a:gridCol w="658368">
                  <a:extLst>
                    <a:ext uri="{9D8B030D-6E8A-4147-A177-3AD203B41FA5}">
                      <a16:colId xmlns:a16="http://schemas.microsoft.com/office/drawing/2014/main" val="4113097305"/>
                    </a:ext>
                  </a:extLst>
                </a:gridCol>
                <a:gridCol w="658368">
                  <a:extLst>
                    <a:ext uri="{9D8B030D-6E8A-4147-A177-3AD203B41FA5}">
                      <a16:colId xmlns:a16="http://schemas.microsoft.com/office/drawing/2014/main" val="829306238"/>
                    </a:ext>
                  </a:extLst>
                </a:gridCol>
                <a:gridCol w="658368">
                  <a:extLst>
                    <a:ext uri="{9D8B030D-6E8A-4147-A177-3AD203B41FA5}">
                      <a16:colId xmlns:a16="http://schemas.microsoft.com/office/drawing/2014/main" val="1607260329"/>
                    </a:ext>
                  </a:extLst>
                </a:gridCol>
                <a:gridCol w="658368">
                  <a:extLst>
                    <a:ext uri="{9D8B030D-6E8A-4147-A177-3AD203B41FA5}">
                      <a16:colId xmlns:a16="http://schemas.microsoft.com/office/drawing/2014/main" val="3050207580"/>
                    </a:ext>
                  </a:extLst>
                </a:gridCol>
                <a:gridCol w="658368">
                  <a:extLst>
                    <a:ext uri="{9D8B030D-6E8A-4147-A177-3AD203B41FA5}">
                      <a16:colId xmlns:a16="http://schemas.microsoft.com/office/drawing/2014/main" val="962281049"/>
                    </a:ext>
                  </a:extLst>
                </a:gridCol>
                <a:gridCol w="658368">
                  <a:extLst>
                    <a:ext uri="{9D8B030D-6E8A-4147-A177-3AD203B41FA5}">
                      <a16:colId xmlns:a16="http://schemas.microsoft.com/office/drawing/2014/main" val="2226757824"/>
                    </a:ext>
                  </a:extLst>
                </a:gridCol>
                <a:gridCol w="658368">
                  <a:extLst>
                    <a:ext uri="{9D8B030D-6E8A-4147-A177-3AD203B41FA5}">
                      <a16:colId xmlns:a16="http://schemas.microsoft.com/office/drawing/2014/main" val="41670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603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Gustavo Posse - 2017-12-23 20:05:08</a:t>
                      </a:r>
                      <a:r>
                        <a:rPr kumimoji="0" lang="en-US" sz="1000" b="0" i="0" u="none" strike="noStrike" kern="1200" cap="none" spc="0" normalizeH="0" baseline="0" noProof="0">
                          <a:ln>
                            <a:noFill/>
                          </a:ln>
                          <a:solidFill>
                            <a:prstClr val="black"/>
                          </a:solidFill>
                          <a:effectLst/>
                          <a:uLnTx/>
                          <a:uFillTx/>
                          <a:latin typeface="+mn-lt"/>
                          <a:ea typeface="+mn-ea"/>
                          <a:cs typeface="+mn-cs"/>
                        </a:rPr>
                        <a:t>
Entregamos material deportivo a diferentes clubes de San Isidro, en La Cuevita de Boulogne. A través del programa "Acá Estamos", una iniciativa de Soy Joven, del Ministerio de Desarrollo Social de Argentina
Benjamín Williams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441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- 2017-12-14 20:32:34</a:t>
                      </a:r>
                      <a:r>
                        <a:rPr kumimoji="0" lang="es-ES" sz="1000" b="0" i="0" u="none" strike="noStrike" kern="1200" cap="none" spc="0" normalizeH="0" baseline="0" noProof="0">
                          <a:ln>
                            <a:noFill/>
                          </a:ln>
                          <a:solidFill>
                            <a:prstClr val="black"/>
                          </a:solidFill>
                          <a:effectLst/>
                          <a:uLnTx/>
                          <a:uFillTx/>
                          <a:latin typeface="+mn-lt"/>
                          <a:ea typeface="+mn-ea"/>
                          <a:cs typeface="+mn-cs"/>
                        </a:rPr>
                        <a:t>
La Casa de la Mujer de Boulogne ya cuenta con el nuevo mobiliario que entregamos junto a #Nación. Es una inmensa alegría, los nuevos equipos van a ser de gran ayuda para los que día a día buscan lograr una mayor integración social de los chicos del barrio.
Piter Robledo Benjamín Williams Casa de la Mujer San Isidro
#IntegraciónSocial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- 2017-12-06 15:40:49</a:t>
                      </a:r>
                      <a:r>
                        <a:rPr kumimoji="0" lang="es-ES" sz="1000" b="0" i="0" u="none" strike="noStrike" kern="1200" cap="none" spc="0" normalizeH="0" baseline="0" noProof="0">
                          <a:ln>
                            <a:noFill/>
                          </a:ln>
                          <a:solidFill>
                            <a:prstClr val="black"/>
                          </a:solidFill>
                          <a:effectLst/>
                          <a:uLnTx/>
                          <a:uFillTx/>
                          <a:latin typeface="+mn-lt"/>
                          <a:ea typeface="+mn-ea"/>
                          <a:cs typeface="+mn-cs"/>
                        </a:rPr>
                        <a:t>
En diciembre seguimos haciendo mejoras en el asfalto.
Hoy, en Soldado de las Malvinas, entre Los Ceibos y Guayaquil, Villa Adelina.
#ObrasQueMejoranTuVida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8206362"/>
                  </a:ext>
                </a:extLst>
              </a:tr>
            </a:tbl>
          </a:graphicData>
        </a:graphic>
      </p:graphicFrame>
      <p:sp>
        <p:nvSpPr>
          <p:cNvPr id="4" name="Text Placeholder 3">
            <a:extLst>
              <a:ext uri="{FF2B5EF4-FFF2-40B4-BE49-F238E27FC236}">
                <a16:creationId xmlns:a16="http://schemas.microsoft.com/office/drawing/2014/main" id="{81F67D5C-D013-4C06-B312-183BFCBDA33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1022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D9699-B5EF-41CC-8E2F-834F9D171E2A}"/>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69F00510-B985-42DC-B30F-52AF898B40A5}"/>
              </a:ext>
            </a:extLst>
          </p:cNvPr>
          <p:cNvGraphicFramePr>
            <a:graphicFrameLocks noGrp="1"/>
          </p:cNvGraphicFramePr>
          <p:nvPr>
            <p:ph type="tbl" sz="quarter" idx="13"/>
            <p:extLst>
              <p:ext uri="{D42A27DB-BD31-4B8C-83A1-F6EECF244321}">
                <p14:modId xmlns:p14="http://schemas.microsoft.com/office/powerpoint/2010/main" val="197146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113027"/>
                    </a:ext>
                  </a:extLst>
                </a:gridCol>
                <a:gridCol w="658368">
                  <a:extLst>
                    <a:ext uri="{9D8B030D-6E8A-4147-A177-3AD203B41FA5}">
                      <a16:colId xmlns:a16="http://schemas.microsoft.com/office/drawing/2014/main" val="2269497783"/>
                    </a:ext>
                  </a:extLst>
                </a:gridCol>
                <a:gridCol w="658368">
                  <a:extLst>
                    <a:ext uri="{9D8B030D-6E8A-4147-A177-3AD203B41FA5}">
                      <a16:colId xmlns:a16="http://schemas.microsoft.com/office/drawing/2014/main" val="1008631570"/>
                    </a:ext>
                  </a:extLst>
                </a:gridCol>
                <a:gridCol w="658368">
                  <a:extLst>
                    <a:ext uri="{9D8B030D-6E8A-4147-A177-3AD203B41FA5}">
                      <a16:colId xmlns:a16="http://schemas.microsoft.com/office/drawing/2014/main" val="1766297967"/>
                    </a:ext>
                  </a:extLst>
                </a:gridCol>
                <a:gridCol w="658368">
                  <a:extLst>
                    <a:ext uri="{9D8B030D-6E8A-4147-A177-3AD203B41FA5}">
                      <a16:colId xmlns:a16="http://schemas.microsoft.com/office/drawing/2014/main" val="4146446998"/>
                    </a:ext>
                  </a:extLst>
                </a:gridCol>
                <a:gridCol w="658368">
                  <a:extLst>
                    <a:ext uri="{9D8B030D-6E8A-4147-A177-3AD203B41FA5}">
                      <a16:colId xmlns:a16="http://schemas.microsoft.com/office/drawing/2014/main" val="4193901314"/>
                    </a:ext>
                  </a:extLst>
                </a:gridCol>
                <a:gridCol w="658368">
                  <a:extLst>
                    <a:ext uri="{9D8B030D-6E8A-4147-A177-3AD203B41FA5}">
                      <a16:colId xmlns:a16="http://schemas.microsoft.com/office/drawing/2014/main" val="4244422111"/>
                    </a:ext>
                  </a:extLst>
                </a:gridCol>
                <a:gridCol w="658368">
                  <a:extLst>
                    <a:ext uri="{9D8B030D-6E8A-4147-A177-3AD203B41FA5}">
                      <a16:colId xmlns:a16="http://schemas.microsoft.com/office/drawing/2014/main" val="332041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848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- 2017-12-11 17:31:03</a:t>
                      </a:r>
                      <a:r>
                        <a:rPr kumimoji="0" lang="es-ES" sz="1000" b="0" i="0" u="none" strike="noStrike" kern="1200" cap="none" spc="0" normalizeH="0" baseline="0" noProof="0">
                          <a:ln>
                            <a:noFill/>
                          </a:ln>
                          <a:solidFill>
                            <a:prstClr val="black"/>
                          </a:solidFill>
                          <a:effectLst/>
                          <a:uLnTx/>
                          <a:uFillTx/>
                          <a:latin typeface="+mn-lt"/>
                          <a:ea typeface="+mn-ea"/>
                          <a:cs typeface="+mn-cs"/>
                        </a:rPr>
                        <a:t>
Pasamos una gran tarde en el partido a beneficio de la fundación Audela y Fundación Ruta 40, en el que participaron Los Pumas y Las Leonas. Es muy lindo ver cómo el deporte va de la mano con la solidaridad.
Agradecemos la generosidad y buena onda de todos los que disfrutaron de este encuentro solidario.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945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Gustavo Posse - 2017-12-31 19:11:29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0361953"/>
                  </a:ext>
                </a:extLst>
              </a:tr>
            </a:tbl>
          </a:graphicData>
        </a:graphic>
      </p:graphicFrame>
      <p:sp>
        <p:nvSpPr>
          <p:cNvPr id="4" name="Text Placeholder 3">
            <a:extLst>
              <a:ext uri="{FF2B5EF4-FFF2-40B4-BE49-F238E27FC236}">
                <a16:creationId xmlns:a16="http://schemas.microsoft.com/office/drawing/2014/main" id="{630F63EA-2143-436D-8DD9-515D72E5526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11678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C518-2DAB-4E7F-B65E-9EF78B0995B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47E24EA-BED5-4EE1-9651-86A6A55214C2}"/>
              </a:ext>
            </a:extLst>
          </p:cNvPr>
          <p:cNvGraphicFramePr>
            <a:graphicFrameLocks noGrp="1"/>
          </p:cNvGraphicFramePr>
          <p:nvPr>
            <p:ph type="chart" sz="quarter" idx="13"/>
            <p:extLst>
              <p:ext uri="{D42A27DB-BD31-4B8C-83A1-F6EECF244321}">
                <p14:modId xmlns:p14="http://schemas.microsoft.com/office/powerpoint/2010/main" val="4091799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0BC214-CB90-44A8-A109-CE7CE4ED0E1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437C751-3A0F-45E8-821F-92FE6C547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625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2C435-E2B6-4914-8339-5F7783736915}"/>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C7D443D-BD72-4D9F-857C-ED00CAC11E1D}"/>
              </a:ext>
            </a:extLst>
          </p:cNvPr>
          <p:cNvGraphicFramePr>
            <a:graphicFrameLocks noGrp="1"/>
          </p:cNvGraphicFramePr>
          <p:nvPr>
            <p:ph type="chart" sz="quarter" idx="13"/>
            <p:extLst>
              <p:ext uri="{D42A27DB-BD31-4B8C-83A1-F6EECF244321}">
                <p14:modId xmlns:p14="http://schemas.microsoft.com/office/powerpoint/2010/main" val="2092451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C6916-0FEB-41F0-8A5C-E15ADB3912E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098564-0E0B-48BA-9036-6580BA919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482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38E9-895F-4B7F-A386-19E6943A861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97635BE-42B4-4A0B-895C-00827F3DF7EC}"/>
              </a:ext>
            </a:extLst>
          </p:cNvPr>
          <p:cNvGraphicFramePr>
            <a:graphicFrameLocks noGrp="1"/>
          </p:cNvGraphicFramePr>
          <p:nvPr>
            <p:ph type="chart" sz="quarter" idx="13"/>
            <p:extLst>
              <p:ext uri="{D42A27DB-BD31-4B8C-83A1-F6EECF244321}">
                <p14:modId xmlns:p14="http://schemas.microsoft.com/office/powerpoint/2010/main" val="3607028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55A90-2969-4F52-81B8-DED05D9FC5F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B0FB933-D8A1-4EF5-B2C8-351E3E69B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378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07D5E-127B-4AD9-BEAC-60D5A6EE7A42}"/>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C3CA28B-1481-4D98-814E-989E7506A098}"/>
              </a:ext>
            </a:extLst>
          </p:cNvPr>
          <p:cNvGraphicFramePr>
            <a:graphicFrameLocks noGrp="1"/>
          </p:cNvGraphicFramePr>
          <p:nvPr>
            <p:ph type="chart" sz="quarter" idx="13"/>
            <p:extLst>
              <p:ext uri="{D42A27DB-BD31-4B8C-83A1-F6EECF244321}">
                <p14:modId xmlns:p14="http://schemas.microsoft.com/office/powerpoint/2010/main" val="2876838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4664ED-936E-410A-B2D4-552868F42E5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47FA2C2-41BC-40F3-BABF-5FCA2A372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376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DFB49-280B-4DC9-8B51-0B81DE1A1D1C}"/>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080BE79-34EB-42DD-B529-492B745B318A}"/>
              </a:ext>
            </a:extLst>
          </p:cNvPr>
          <p:cNvGraphicFramePr>
            <a:graphicFrameLocks noGrp="1"/>
          </p:cNvGraphicFramePr>
          <p:nvPr>
            <p:ph type="chart" sz="quarter" idx="13"/>
            <p:extLst>
              <p:ext uri="{D42A27DB-BD31-4B8C-83A1-F6EECF244321}">
                <p14:modId xmlns:p14="http://schemas.microsoft.com/office/powerpoint/2010/main" val="1258855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AB4830-D9C9-42D0-B104-0E0C4E94CCD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8E0D76A-7B0A-4501-8B6F-E1DDD520C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6731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E1D9A-10B4-4924-8753-9EF2B9A681EE}"/>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4D947DD8-4906-4BCD-80CD-954506ADD2C1}"/>
              </a:ext>
            </a:extLst>
          </p:cNvPr>
          <p:cNvGraphicFramePr>
            <a:graphicFrameLocks noGrp="1"/>
          </p:cNvGraphicFramePr>
          <p:nvPr>
            <p:ph type="chart" sz="quarter" idx="13"/>
            <p:extLst>
              <p:ext uri="{D42A27DB-BD31-4B8C-83A1-F6EECF244321}">
                <p14:modId xmlns:p14="http://schemas.microsoft.com/office/powerpoint/2010/main" val="2140227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922BA0-3A45-4997-93D7-C889E877C47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883C72A-FBA7-4D42-8A7F-0544D97FC5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13426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D86D6-00FA-41AD-A99D-DEA96267E47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60EA427-5F82-404B-8097-1AB4677C7741}"/>
              </a:ext>
            </a:extLst>
          </p:cNvPr>
          <p:cNvGraphicFramePr>
            <a:graphicFrameLocks noGrp="1"/>
          </p:cNvGraphicFramePr>
          <p:nvPr>
            <p:ph type="chart" sz="quarter" idx="13"/>
            <p:extLst>
              <p:ext uri="{D42A27DB-BD31-4B8C-83A1-F6EECF244321}">
                <p14:modId xmlns:p14="http://schemas.microsoft.com/office/powerpoint/2010/main" val="686784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E1F6D-D1F7-4423-9CA0-40488CB2874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BAAD980-BC83-4E76-A537-CD795CC94D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638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76DF-DDC9-4F6F-9151-7429DC140B4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07902B2-E0E9-4756-A068-31C235E58427}"/>
              </a:ext>
            </a:extLst>
          </p:cNvPr>
          <p:cNvGraphicFramePr>
            <a:graphicFrameLocks noGrp="1"/>
          </p:cNvGraphicFramePr>
          <p:nvPr>
            <p:ph type="chart" sz="quarter" idx="13"/>
            <p:extLst>
              <p:ext uri="{D42A27DB-BD31-4B8C-83A1-F6EECF244321}">
                <p14:modId xmlns:p14="http://schemas.microsoft.com/office/powerpoint/2010/main" val="119867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E89F8-4F37-4F2B-8EAC-B1BAA5CF2B1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F248196-2561-4DFE-87DA-0C6D67362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261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E5EA4-2BE5-4D68-AEB5-EDCF0AB4A75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AD650FF-DA82-4F0C-B486-E4C05EF8624A}"/>
              </a:ext>
            </a:extLst>
          </p:cNvPr>
          <p:cNvGraphicFramePr>
            <a:graphicFrameLocks noGrp="1"/>
          </p:cNvGraphicFramePr>
          <p:nvPr>
            <p:ph type="tbl" sz="quarter" idx="13"/>
            <p:extLst>
              <p:ext uri="{D42A27DB-BD31-4B8C-83A1-F6EECF244321}">
                <p14:modId xmlns:p14="http://schemas.microsoft.com/office/powerpoint/2010/main" val="265246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996117"/>
                    </a:ext>
                  </a:extLst>
                </a:gridCol>
                <a:gridCol w="2468880">
                  <a:extLst>
                    <a:ext uri="{9D8B030D-6E8A-4147-A177-3AD203B41FA5}">
                      <a16:colId xmlns:a16="http://schemas.microsoft.com/office/drawing/2014/main" val="1408597487"/>
                    </a:ext>
                  </a:extLst>
                </a:gridCol>
                <a:gridCol w="822960">
                  <a:extLst>
                    <a:ext uri="{9D8B030D-6E8A-4147-A177-3AD203B41FA5}">
                      <a16:colId xmlns:a16="http://schemas.microsoft.com/office/drawing/2014/main" val="3890321955"/>
                    </a:ext>
                  </a:extLst>
                </a:gridCol>
                <a:gridCol w="822960">
                  <a:extLst>
                    <a:ext uri="{9D8B030D-6E8A-4147-A177-3AD203B41FA5}">
                      <a16:colId xmlns:a16="http://schemas.microsoft.com/office/drawing/2014/main" val="245366145"/>
                    </a:ext>
                  </a:extLst>
                </a:gridCol>
                <a:gridCol w="822960">
                  <a:extLst>
                    <a:ext uri="{9D8B030D-6E8A-4147-A177-3AD203B41FA5}">
                      <a16:colId xmlns:a16="http://schemas.microsoft.com/office/drawing/2014/main" val="6879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07087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415136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Patricio Javier Castilla Gaviña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24983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Franca Tropea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62147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Javier Carrizo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234003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Garb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83797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Victoria Arce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68771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8140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 Angela Mug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9425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Fabiana Pasciuto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95217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Vallejos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72646247"/>
                  </a:ext>
                </a:extLst>
              </a:tr>
            </a:tbl>
          </a:graphicData>
        </a:graphic>
      </p:graphicFrame>
      <p:sp>
        <p:nvSpPr>
          <p:cNvPr id="4" name="Text Placeholder 3">
            <a:extLst>
              <a:ext uri="{FF2B5EF4-FFF2-40B4-BE49-F238E27FC236}">
                <a16:creationId xmlns:a16="http://schemas.microsoft.com/office/drawing/2014/main" id="{3226051E-5BB1-4E64-A244-675751B35DE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31551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4B290-BF63-44EE-89FE-6A8562CF70E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37A2238-11E3-4B32-A9FE-1B39B12BBDF0}"/>
              </a:ext>
            </a:extLst>
          </p:cNvPr>
          <p:cNvGraphicFramePr>
            <a:graphicFrameLocks noGrp="1"/>
          </p:cNvGraphicFramePr>
          <p:nvPr>
            <p:ph type="tbl" sz="quarter" idx="13"/>
            <p:extLst>
              <p:ext uri="{D42A27DB-BD31-4B8C-83A1-F6EECF244321}">
                <p14:modId xmlns:p14="http://schemas.microsoft.com/office/powerpoint/2010/main" val="323048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3242959"/>
                    </a:ext>
                  </a:extLst>
                </a:gridCol>
                <a:gridCol w="2468880">
                  <a:extLst>
                    <a:ext uri="{9D8B030D-6E8A-4147-A177-3AD203B41FA5}">
                      <a16:colId xmlns:a16="http://schemas.microsoft.com/office/drawing/2014/main" val="2609654635"/>
                    </a:ext>
                  </a:extLst>
                </a:gridCol>
                <a:gridCol w="822960">
                  <a:extLst>
                    <a:ext uri="{9D8B030D-6E8A-4147-A177-3AD203B41FA5}">
                      <a16:colId xmlns:a16="http://schemas.microsoft.com/office/drawing/2014/main" val="2492926715"/>
                    </a:ext>
                  </a:extLst>
                </a:gridCol>
                <a:gridCol w="822960">
                  <a:extLst>
                    <a:ext uri="{9D8B030D-6E8A-4147-A177-3AD203B41FA5}">
                      <a16:colId xmlns:a16="http://schemas.microsoft.com/office/drawing/2014/main" val="1487138156"/>
                    </a:ext>
                  </a:extLst>
                </a:gridCol>
                <a:gridCol w="822960">
                  <a:extLst>
                    <a:ext uri="{9D8B030D-6E8A-4147-A177-3AD203B41FA5}">
                      <a16:colId xmlns:a16="http://schemas.microsoft.com/office/drawing/2014/main" val="2688317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781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Ova 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49819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91864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Yolanda Becerra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4902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Rolando Yac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8966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Beatriz Parra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Posse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67057244"/>
                  </a:ext>
                </a:extLst>
              </a:tr>
            </a:tbl>
          </a:graphicData>
        </a:graphic>
      </p:graphicFrame>
      <p:sp>
        <p:nvSpPr>
          <p:cNvPr id="4" name="Text Placeholder 3">
            <a:extLst>
              <a:ext uri="{FF2B5EF4-FFF2-40B4-BE49-F238E27FC236}">
                <a16:creationId xmlns:a16="http://schemas.microsoft.com/office/drawing/2014/main" id="{1551824A-F931-444D-89DE-0C4F1EE8044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403578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4EC4-ED92-4F3D-B6CB-5967EEFA59B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81CA23D-A0E1-44F0-BF1A-5C7821A0E41A}"/>
              </a:ext>
            </a:extLst>
          </p:cNvPr>
          <p:cNvGraphicFramePr>
            <a:graphicFrameLocks noGrp="1"/>
          </p:cNvGraphicFramePr>
          <p:nvPr>
            <p:ph type="chart" sz="quarter" idx="13"/>
            <p:extLst>
              <p:ext uri="{D42A27DB-BD31-4B8C-83A1-F6EECF244321}">
                <p14:modId xmlns:p14="http://schemas.microsoft.com/office/powerpoint/2010/main" val="2506085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18DD98-3A19-45C4-BC53-D011382C6EE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5EA2558-A2E0-453B-AC22-35887A7FD0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0082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2018-01-02T11:07:53Z</dcterms:created>
  <dcterms:modified xsi:type="dcterms:W3CDTF">2018-01-02T11:08:40Z</dcterms:modified>
</cp:coreProperties>
</file>