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73148</c:v>
                </c:pt>
                <c:pt idx="1">
                  <c:v>73167</c:v>
                </c:pt>
                <c:pt idx="2">
                  <c:v>73194</c:v>
                </c:pt>
                <c:pt idx="3">
                  <c:v>73221</c:v>
                </c:pt>
                <c:pt idx="4">
                  <c:v>73249</c:v>
                </c:pt>
                <c:pt idx="5">
                  <c:v>73285</c:v>
                </c:pt>
                <c:pt idx="6">
                  <c:v>73299</c:v>
                </c:pt>
                <c:pt idx="7">
                  <c:v>73313</c:v>
                </c:pt>
                <c:pt idx="8">
                  <c:v>73323</c:v>
                </c:pt>
                <c:pt idx="9">
                  <c:v>73326</c:v>
                </c:pt>
                <c:pt idx="10">
                  <c:v>73339</c:v>
                </c:pt>
                <c:pt idx="11">
                  <c:v>73377</c:v>
                </c:pt>
                <c:pt idx="12">
                  <c:v>73435</c:v>
                </c:pt>
                <c:pt idx="13">
                  <c:v>73488</c:v>
                </c:pt>
                <c:pt idx="14">
                  <c:v>73682</c:v>
                </c:pt>
                <c:pt idx="15">
                  <c:v>73831</c:v>
                </c:pt>
                <c:pt idx="16">
                  <c:v>73938</c:v>
                </c:pt>
                <c:pt idx="17">
                  <c:v>74114</c:v>
                </c:pt>
                <c:pt idx="18">
                  <c:v>74217</c:v>
                </c:pt>
                <c:pt idx="19">
                  <c:v>74291</c:v>
                </c:pt>
                <c:pt idx="20">
                  <c:v>74369</c:v>
                </c:pt>
                <c:pt idx="21">
                  <c:v>74427</c:v>
                </c:pt>
                <c:pt idx="22">
                  <c:v>74470</c:v>
                </c:pt>
                <c:pt idx="23">
                  <c:v>74513</c:v>
                </c:pt>
                <c:pt idx="24">
                  <c:v>74520</c:v>
                </c:pt>
                <c:pt idx="25">
                  <c:v>74530</c:v>
                </c:pt>
                <c:pt idx="26">
                  <c:v>74540</c:v>
                </c:pt>
                <c:pt idx="27">
                  <c:v>74550</c:v>
                </c:pt>
                <c:pt idx="28">
                  <c:v>74585</c:v>
                </c:pt>
                <c:pt idx="29">
                  <c:v>74599</c:v>
                </c:pt>
                <c:pt idx="30">
                  <c:v>74643</c:v>
                </c:pt>
              </c:numCache>
            </c:numRef>
          </c:val>
          <c:smooth val="0"/>
          <c:extLst>
            <c:ext xmlns:c16="http://schemas.microsoft.com/office/drawing/2014/chart" uri="{C3380CC4-5D6E-409C-BE32-E72D297353CC}">
              <c16:uniqueId val="{00000000-DAEA-48DB-971C-A05490244300}"/>
            </c:ext>
          </c:extLst>
        </c:ser>
        <c:dLbls>
          <c:showLegendKey val="0"/>
          <c:showVal val="0"/>
          <c:showCatName val="0"/>
          <c:showSerName val="0"/>
          <c:showPercent val="0"/>
          <c:showBubbleSize val="0"/>
        </c:dLbls>
        <c:smooth val="0"/>
        <c:axId val="283874944"/>
        <c:axId val="283881176"/>
      </c:lineChart>
      <c:dateAx>
        <c:axId val="283874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81176"/>
        <c:crosses val="autoZero"/>
        <c:auto val="1"/>
        <c:lblOffset val="100"/>
        <c:baseTimeUnit val="days"/>
      </c:dateAx>
      <c:valAx>
        <c:axId val="28388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74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54B4-4AAA-A781-4260F19562D9}"/>
            </c:ext>
          </c:extLst>
        </c:ser>
        <c:dLbls>
          <c:showLegendKey val="0"/>
          <c:showVal val="0"/>
          <c:showCatName val="0"/>
          <c:showSerName val="0"/>
          <c:showPercent val="0"/>
          <c:showBubbleSize val="0"/>
        </c:dLbls>
        <c:axId val="285578744"/>
        <c:axId val="285582352"/>
      </c:radarChart>
      <c:catAx>
        <c:axId val="285578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82352"/>
        <c:crosses val="autoZero"/>
        <c:auto val="1"/>
        <c:lblAlgn val="ctr"/>
        <c:lblOffset val="100"/>
        <c:noMultiLvlLbl val="0"/>
      </c:catAx>
      <c:valAx>
        <c:axId val="28558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7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0.42520029531595999</c:v>
                </c:pt>
                <c:pt idx="1">
                  <c:v>8.3382314747733999E-2</c:v>
                </c:pt>
                <c:pt idx="2">
                  <c:v>0.29561811059488002</c:v>
                </c:pt>
                <c:pt idx="3">
                  <c:v>0.17393600794094999</c:v>
                </c:pt>
                <c:pt idx="4">
                  <c:v>0.13210896429303001</c:v>
                </c:pt>
                <c:pt idx="5">
                  <c:v>0.34190017333861</c:v>
                </c:pt>
                <c:pt idx="6">
                  <c:v>0.23740653823064001</c:v>
                </c:pt>
                <c:pt idx="7">
                  <c:v>0.29465528060459001</c:v>
                </c:pt>
                <c:pt idx="8">
                  <c:v>5.7284704983769003E-2</c:v>
                </c:pt>
                <c:pt idx="9">
                  <c:v>0.17524957721892001</c:v>
                </c:pt>
                <c:pt idx="10">
                  <c:v>2.0516282114219999</c:v>
                </c:pt>
                <c:pt idx="11">
                  <c:v>1.1050828357733999</c:v>
                </c:pt>
                <c:pt idx="12">
                  <c:v>0.64163692341225997</c:v>
                </c:pt>
                <c:pt idx="13">
                  <c:v>3.2788372968877</c:v>
                </c:pt>
                <c:pt idx="14">
                  <c:v>0.43283277841951001</c:v>
                </c:pt>
                <c:pt idx="15">
                  <c:v>0.61391615597375004</c:v>
                </c:pt>
                <c:pt idx="16">
                  <c:v>1.5068666197463001</c:v>
                </c:pt>
                <c:pt idx="17">
                  <c:v>0.16210520627887001</c:v>
                </c:pt>
                <c:pt idx="18">
                  <c:v>1.9052113530640999</c:v>
                </c:pt>
                <c:pt idx="19">
                  <c:v>0.31513453820670001</c:v>
                </c:pt>
                <c:pt idx="20">
                  <c:v>0.11839095923584</c:v>
                </c:pt>
                <c:pt idx="21">
                  <c:v>0.18952122368881</c:v>
                </c:pt>
                <c:pt idx="22">
                  <c:v>0.53728777133032002</c:v>
                </c:pt>
                <c:pt idx="23">
                  <c:v>0.27520103099703003</c:v>
                </c:pt>
                <c:pt idx="24">
                  <c:v>0.29725159697246001</c:v>
                </c:pt>
                <c:pt idx="25">
                  <c:v>0.17756904841776</c:v>
                </c:pt>
                <c:pt idx="26">
                  <c:v>0.41680642203885998</c:v>
                </c:pt>
                <c:pt idx="27">
                  <c:v>2.4924542222818</c:v>
                </c:pt>
                <c:pt idx="28">
                  <c:v>9.5551651534861004E-2</c:v>
                </c:pt>
                <c:pt idx="29">
                  <c:v>0.59300371800371998</c:v>
                </c:pt>
                <c:pt idx="30">
                  <c:v>1.1337291111081</c:v>
                </c:pt>
              </c:numCache>
            </c:numRef>
          </c:val>
          <c:smooth val="0"/>
          <c:extLst>
            <c:ext xmlns:c16="http://schemas.microsoft.com/office/drawing/2014/chart" uri="{C3380CC4-5D6E-409C-BE32-E72D297353CC}">
              <c16:uniqueId val="{00000000-ED77-4ADB-9EA3-DA7DD26D8BF9}"/>
            </c:ext>
          </c:extLst>
        </c:ser>
        <c:dLbls>
          <c:showLegendKey val="0"/>
          <c:showVal val="0"/>
          <c:showCatName val="0"/>
          <c:showSerName val="0"/>
          <c:showPercent val="0"/>
          <c:showBubbleSize val="0"/>
        </c:dLbls>
        <c:smooth val="0"/>
        <c:axId val="141812456"/>
        <c:axId val="141814424"/>
      </c:lineChart>
      <c:dateAx>
        <c:axId val="141812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1814424"/>
        <c:crosses val="autoZero"/>
        <c:auto val="1"/>
        <c:lblOffset val="100"/>
        <c:baseTimeUnit val="days"/>
      </c:dateAx>
      <c:valAx>
        <c:axId val="141814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181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Isidro Municipio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56</c:v>
                </c:pt>
                <c:pt idx="1">
                  <c:v>45</c:v>
                </c:pt>
                <c:pt idx="2">
                  <c:v>45</c:v>
                </c:pt>
                <c:pt idx="3">
                  <c:v>39</c:v>
                </c:pt>
                <c:pt idx="4">
                  <c:v>62</c:v>
                </c:pt>
                <c:pt idx="5">
                  <c:v>47</c:v>
                </c:pt>
                <c:pt idx="6">
                  <c:v>45</c:v>
                </c:pt>
              </c:numCache>
            </c:numRef>
          </c:val>
          <c:extLst>
            <c:ext xmlns:c16="http://schemas.microsoft.com/office/drawing/2014/chart" uri="{C3380CC4-5D6E-409C-BE32-E72D297353CC}">
              <c16:uniqueId val="{00000000-84FE-4D96-B4AE-7550ABA3D5E1}"/>
            </c:ext>
          </c:extLst>
        </c:ser>
        <c:dLbls>
          <c:showLegendKey val="0"/>
          <c:showVal val="0"/>
          <c:showCatName val="0"/>
          <c:showSerName val="0"/>
          <c:showPercent val="0"/>
          <c:showBubbleSize val="0"/>
        </c:dLbls>
        <c:gapWidth val="219"/>
        <c:overlap val="-27"/>
        <c:axId val="141815736"/>
        <c:axId val="141816064"/>
      </c:barChart>
      <c:catAx>
        <c:axId val="141815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1816064"/>
        <c:crosses val="autoZero"/>
        <c:auto val="1"/>
        <c:lblAlgn val="ctr"/>
        <c:lblOffset val="100"/>
        <c:noMultiLvlLbl val="0"/>
      </c:catAx>
      <c:valAx>
        <c:axId val="14181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181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11</c:v>
                </c:pt>
                <c:pt idx="1">
                  <c:v>19</c:v>
                </c:pt>
                <c:pt idx="2">
                  <c:v>27</c:v>
                </c:pt>
                <c:pt idx="3">
                  <c:v>27</c:v>
                </c:pt>
                <c:pt idx="4">
                  <c:v>28</c:v>
                </c:pt>
                <c:pt idx="5">
                  <c:v>36</c:v>
                </c:pt>
                <c:pt idx="6">
                  <c:v>14</c:v>
                </c:pt>
                <c:pt idx="7">
                  <c:v>14</c:v>
                </c:pt>
                <c:pt idx="8">
                  <c:v>10</c:v>
                </c:pt>
                <c:pt idx="9">
                  <c:v>3</c:v>
                </c:pt>
                <c:pt idx="10">
                  <c:v>13</c:v>
                </c:pt>
                <c:pt idx="11">
                  <c:v>38</c:v>
                </c:pt>
                <c:pt idx="12">
                  <c:v>58</c:v>
                </c:pt>
                <c:pt idx="13">
                  <c:v>53</c:v>
                </c:pt>
                <c:pt idx="14">
                  <c:v>194</c:v>
                </c:pt>
                <c:pt idx="15">
                  <c:v>149</c:v>
                </c:pt>
                <c:pt idx="16">
                  <c:v>107</c:v>
                </c:pt>
                <c:pt idx="17">
                  <c:v>176</c:v>
                </c:pt>
                <c:pt idx="18">
                  <c:v>103</c:v>
                </c:pt>
                <c:pt idx="19">
                  <c:v>74</c:v>
                </c:pt>
                <c:pt idx="20">
                  <c:v>78</c:v>
                </c:pt>
                <c:pt idx="21">
                  <c:v>58</c:v>
                </c:pt>
                <c:pt idx="22">
                  <c:v>43</c:v>
                </c:pt>
                <c:pt idx="23">
                  <c:v>43</c:v>
                </c:pt>
                <c:pt idx="24">
                  <c:v>7</c:v>
                </c:pt>
                <c:pt idx="25">
                  <c:v>10</c:v>
                </c:pt>
                <c:pt idx="26">
                  <c:v>10</c:v>
                </c:pt>
                <c:pt idx="27">
                  <c:v>10</c:v>
                </c:pt>
                <c:pt idx="28">
                  <c:v>35</c:v>
                </c:pt>
                <c:pt idx="29">
                  <c:v>14</c:v>
                </c:pt>
                <c:pt idx="30">
                  <c:v>44</c:v>
                </c:pt>
              </c:numCache>
            </c:numRef>
          </c:val>
          <c:smooth val="0"/>
          <c:extLst>
            <c:ext xmlns:c16="http://schemas.microsoft.com/office/drawing/2014/chart" uri="{C3380CC4-5D6E-409C-BE32-E72D297353CC}">
              <c16:uniqueId val="{00000000-6759-43D4-B919-30D4B19BDF4F}"/>
            </c:ext>
          </c:extLst>
        </c:ser>
        <c:dLbls>
          <c:showLegendKey val="0"/>
          <c:showVal val="0"/>
          <c:showCatName val="0"/>
          <c:showSerName val="0"/>
          <c:showPercent val="0"/>
          <c:showBubbleSize val="0"/>
        </c:dLbls>
        <c:smooth val="0"/>
        <c:axId val="283879536"/>
        <c:axId val="169601832"/>
      </c:lineChart>
      <c:dateAx>
        <c:axId val="283879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601832"/>
        <c:crosses val="autoZero"/>
        <c:auto val="1"/>
        <c:lblOffset val="100"/>
        <c:baseTimeUnit val="days"/>
      </c:dateAx>
      <c:valAx>
        <c:axId val="16960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7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3</c:v>
                </c:pt>
                <c:pt idx="1">
                  <c:v>1</c:v>
                </c:pt>
                <c:pt idx="2">
                  <c:v>3</c:v>
                </c:pt>
                <c:pt idx="3">
                  <c:v>3</c:v>
                </c:pt>
                <c:pt idx="4">
                  <c:v>4</c:v>
                </c:pt>
                <c:pt idx="5">
                  <c:v>2</c:v>
                </c:pt>
                <c:pt idx="6">
                  <c:v>2</c:v>
                </c:pt>
                <c:pt idx="7">
                  <c:v>2</c:v>
                </c:pt>
                <c:pt idx="8">
                  <c:v>1</c:v>
                </c:pt>
                <c:pt idx="9">
                  <c:v>2</c:v>
                </c:pt>
                <c:pt idx="10">
                  <c:v>2</c:v>
                </c:pt>
                <c:pt idx="11">
                  <c:v>3</c:v>
                </c:pt>
                <c:pt idx="12">
                  <c:v>3</c:v>
                </c:pt>
                <c:pt idx="13">
                  <c:v>3</c:v>
                </c:pt>
                <c:pt idx="14">
                  <c:v>4</c:v>
                </c:pt>
                <c:pt idx="15">
                  <c:v>5</c:v>
                </c:pt>
                <c:pt idx="16">
                  <c:v>3</c:v>
                </c:pt>
                <c:pt idx="17">
                  <c:v>3</c:v>
                </c:pt>
                <c:pt idx="18">
                  <c:v>4</c:v>
                </c:pt>
                <c:pt idx="19">
                  <c:v>2</c:v>
                </c:pt>
                <c:pt idx="20">
                  <c:v>3</c:v>
                </c:pt>
                <c:pt idx="21">
                  <c:v>3</c:v>
                </c:pt>
                <c:pt idx="22">
                  <c:v>1</c:v>
                </c:pt>
                <c:pt idx="23">
                  <c:v>1</c:v>
                </c:pt>
                <c:pt idx="24">
                  <c:v>2</c:v>
                </c:pt>
                <c:pt idx="25">
                  <c:v>3</c:v>
                </c:pt>
                <c:pt idx="26">
                  <c:v>3</c:v>
                </c:pt>
                <c:pt idx="27">
                  <c:v>2</c:v>
                </c:pt>
                <c:pt idx="28">
                  <c:v>4</c:v>
                </c:pt>
                <c:pt idx="29">
                  <c:v>3</c:v>
                </c:pt>
                <c:pt idx="30">
                  <c:v>1</c:v>
                </c:pt>
              </c:numCache>
            </c:numRef>
          </c:val>
          <c:smooth val="0"/>
          <c:extLst>
            <c:ext xmlns:c16="http://schemas.microsoft.com/office/drawing/2014/chart" uri="{C3380CC4-5D6E-409C-BE32-E72D297353CC}">
              <c16:uniqueId val="{00000000-B4E0-4489-AD13-E56927E4945E}"/>
            </c:ext>
          </c:extLst>
        </c:ser>
        <c:dLbls>
          <c:showLegendKey val="0"/>
          <c:showVal val="0"/>
          <c:showCatName val="0"/>
          <c:showSerName val="0"/>
          <c:showPercent val="0"/>
          <c:showBubbleSize val="0"/>
        </c:dLbls>
        <c:smooth val="0"/>
        <c:axId val="358110208"/>
        <c:axId val="358105616"/>
      </c:lineChart>
      <c:dateAx>
        <c:axId val="358110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05616"/>
        <c:crosses val="autoZero"/>
        <c:auto val="1"/>
        <c:lblOffset val="100"/>
        <c:baseTimeUnit val="days"/>
      </c:dateAx>
      <c:valAx>
        <c:axId val="35810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1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Isidro Municipio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c:v>
                </c:pt>
                <c:pt idx="1">
                  <c:v>14</c:v>
                </c:pt>
                <c:pt idx="2">
                  <c:v>10</c:v>
                </c:pt>
                <c:pt idx="3">
                  <c:v>10</c:v>
                </c:pt>
                <c:pt idx="4">
                  <c:v>16</c:v>
                </c:pt>
                <c:pt idx="5">
                  <c:v>11</c:v>
                </c:pt>
                <c:pt idx="6">
                  <c:v>10</c:v>
                </c:pt>
              </c:numCache>
            </c:numRef>
          </c:val>
          <c:extLst>
            <c:ext xmlns:c16="http://schemas.microsoft.com/office/drawing/2014/chart" uri="{C3380CC4-5D6E-409C-BE32-E72D297353CC}">
              <c16:uniqueId val="{00000000-8203-4A52-8FD1-BFF8887149A4}"/>
            </c:ext>
          </c:extLst>
        </c:ser>
        <c:dLbls>
          <c:showLegendKey val="0"/>
          <c:showVal val="0"/>
          <c:showCatName val="0"/>
          <c:showSerName val="0"/>
          <c:showPercent val="0"/>
          <c:showBubbleSize val="0"/>
        </c:dLbls>
        <c:gapWidth val="219"/>
        <c:overlap val="-27"/>
        <c:axId val="357085016"/>
        <c:axId val="357089280"/>
      </c:barChart>
      <c:catAx>
        <c:axId val="357085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89280"/>
        <c:crosses val="autoZero"/>
        <c:auto val="1"/>
        <c:lblAlgn val="ctr"/>
        <c:lblOffset val="100"/>
        <c:noMultiLvlLbl val="0"/>
      </c:catAx>
      <c:valAx>
        <c:axId val="35708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8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Isidro Municipio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0.56756208133162001</c:v>
                </c:pt>
                <c:pt idx="1">
                  <c:v>0.85720085449431005</c:v>
                </c:pt>
                <c:pt idx="2">
                  <c:v>0.44847418634549002</c:v>
                </c:pt>
                <c:pt idx="3">
                  <c:v>1.5635699303065</c:v>
                </c:pt>
                <c:pt idx="4">
                  <c:v>0.28308748900467001</c:v>
                </c:pt>
                <c:pt idx="5">
                  <c:v>0.50366305999298999</c:v>
                </c:pt>
                <c:pt idx="6">
                  <c:v>0.71682793152446</c:v>
                </c:pt>
              </c:numCache>
            </c:numRef>
          </c:val>
          <c:extLst>
            <c:ext xmlns:c16="http://schemas.microsoft.com/office/drawing/2014/chart" uri="{C3380CC4-5D6E-409C-BE32-E72D297353CC}">
              <c16:uniqueId val="{00000000-3199-443D-8330-8456709F85B0}"/>
            </c:ext>
          </c:extLst>
        </c:ser>
        <c:dLbls>
          <c:showLegendKey val="0"/>
          <c:showVal val="0"/>
          <c:showCatName val="0"/>
          <c:showSerName val="0"/>
          <c:showPercent val="0"/>
          <c:showBubbleSize val="0"/>
        </c:dLbls>
        <c:gapWidth val="219"/>
        <c:overlap val="-27"/>
        <c:axId val="351371720"/>
        <c:axId val="351384184"/>
      </c:barChart>
      <c:catAx>
        <c:axId val="351371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84184"/>
        <c:crosses val="autoZero"/>
        <c:auto val="1"/>
        <c:lblAlgn val="ctr"/>
        <c:lblOffset val="100"/>
        <c:noMultiLvlLbl val="0"/>
      </c:catAx>
      <c:valAx>
        <c:axId val="35138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7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San Isidro Municipio</c:v>
                </c:pt>
              </c:strCache>
            </c:strRef>
          </c:cat>
          <c:val>
            <c:numRef>
              <c:f>Sheet1!$B$2</c:f>
              <c:numCache>
                <c:formatCode>General</c:formatCode>
                <c:ptCount val="1"/>
                <c:pt idx="0">
                  <c:v>1</c:v>
                </c:pt>
              </c:numCache>
            </c:numRef>
          </c:val>
          <c:extLst>
            <c:ext xmlns:c16="http://schemas.microsoft.com/office/drawing/2014/chart" uri="{C3380CC4-5D6E-409C-BE32-E72D297353CC}">
              <c16:uniqueId val="{00000000-93A1-4C51-8A66-D3BC3EFDA10E}"/>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San Isidro Municipio</c:v>
                </c:pt>
              </c:strCache>
            </c:strRef>
          </c:cat>
          <c:val>
            <c:numRef>
              <c:f>Sheet1!$C$2</c:f>
              <c:numCache>
                <c:formatCode>General</c:formatCode>
                <c:ptCount val="1"/>
                <c:pt idx="0">
                  <c:v>65</c:v>
                </c:pt>
              </c:numCache>
            </c:numRef>
          </c:val>
          <c:extLst>
            <c:ext xmlns:c16="http://schemas.microsoft.com/office/drawing/2014/chart" uri="{C3380CC4-5D6E-409C-BE32-E72D297353CC}">
              <c16:uniqueId val="{00000001-93A1-4C51-8A66-D3BC3EFDA10E}"/>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San Isidro Municipio</c:v>
                </c:pt>
              </c:strCache>
            </c:strRef>
          </c:cat>
          <c:val>
            <c:numRef>
              <c:f>Sheet1!$D$2</c:f>
              <c:numCache>
                <c:formatCode>General</c:formatCode>
                <c:ptCount val="1"/>
                <c:pt idx="0">
                  <c:v>15</c:v>
                </c:pt>
              </c:numCache>
            </c:numRef>
          </c:val>
          <c:extLst>
            <c:ext xmlns:c16="http://schemas.microsoft.com/office/drawing/2014/chart" uri="{C3380CC4-5D6E-409C-BE32-E72D297353CC}">
              <c16:uniqueId val="{00000002-93A1-4C51-8A66-D3BC3EFDA10E}"/>
            </c:ext>
          </c:extLst>
        </c:ser>
        <c:dLbls>
          <c:showLegendKey val="0"/>
          <c:showVal val="0"/>
          <c:showCatName val="0"/>
          <c:showSerName val="0"/>
          <c:showPercent val="0"/>
          <c:showBubbleSize val="0"/>
        </c:dLbls>
        <c:gapWidth val="150"/>
        <c:overlap val="100"/>
        <c:axId val="339641992"/>
        <c:axId val="169603144"/>
      </c:barChart>
      <c:catAx>
        <c:axId val="339641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603144"/>
        <c:crosses val="autoZero"/>
        <c:auto val="1"/>
        <c:lblAlgn val="ctr"/>
        <c:lblOffset val="100"/>
        <c:noMultiLvlLbl val="0"/>
      </c:catAx>
      <c:valAx>
        <c:axId val="169603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4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0.10420754895725</c:v>
                </c:pt>
                <c:pt idx="1">
                  <c:v>0.40465009270412</c:v>
                </c:pt>
                <c:pt idx="2">
                  <c:v>0</c:v>
                </c:pt>
                <c:pt idx="3">
                  <c:v>0</c:v>
                </c:pt>
                <c:pt idx="4">
                  <c:v>0</c:v>
                </c:pt>
                <c:pt idx="5">
                  <c:v>0</c:v>
                </c:pt>
                <c:pt idx="6">
                  <c:v>0</c:v>
                </c:pt>
                <c:pt idx="7">
                  <c:v>0</c:v>
                </c:pt>
                <c:pt idx="8">
                  <c:v>0</c:v>
                </c:pt>
                <c:pt idx="9">
                  <c:v>0.29728473923301002</c:v>
                </c:pt>
                <c:pt idx="10">
                  <c:v>0.23818868333085</c:v>
                </c:pt>
                <c:pt idx="11">
                  <c:v>0.24089537291415999</c:v>
                </c:pt>
                <c:pt idx="12">
                  <c:v>1.0461355239473999</c:v>
                </c:pt>
                <c:pt idx="13">
                  <c:v>0.10646312361</c:v>
                </c:pt>
                <c:pt idx="14">
                  <c:v>0.72809949790908002</c:v>
                </c:pt>
                <c:pt idx="15">
                  <c:v>0.26119554478895002</c:v>
                </c:pt>
                <c:pt idx="16">
                  <c:v>0.79960121440138998</c:v>
                </c:pt>
                <c:pt idx="17">
                  <c:v>0.96967154321907001</c:v>
                </c:pt>
                <c:pt idx="18">
                  <c:v>1.7170937973200999</c:v>
                </c:pt>
                <c:pt idx="19">
                  <c:v>1.7198305612321001</c:v>
                </c:pt>
                <c:pt idx="20">
                  <c:v>0.13533447916526001</c:v>
                </c:pt>
                <c:pt idx="21">
                  <c:v>0.46344540531924999</c:v>
                </c:pt>
                <c:pt idx="22">
                  <c:v>0.28885452896835001</c:v>
                </c:pt>
                <c:pt idx="23">
                  <c:v>0.23006861458094</c:v>
                </c:pt>
              </c:numCache>
            </c:numRef>
          </c:val>
          <c:smooth val="0"/>
          <c:extLst>
            <c:ext xmlns:c16="http://schemas.microsoft.com/office/drawing/2014/chart" uri="{C3380CC4-5D6E-409C-BE32-E72D297353CC}">
              <c16:uniqueId val="{00000000-9B59-40E9-90AD-1EE2125A75E6}"/>
            </c:ext>
          </c:extLst>
        </c:ser>
        <c:dLbls>
          <c:showLegendKey val="0"/>
          <c:showVal val="0"/>
          <c:showCatName val="0"/>
          <c:showSerName val="0"/>
          <c:showPercent val="0"/>
          <c:showBubbleSize val="0"/>
        </c:dLbls>
        <c:smooth val="0"/>
        <c:axId val="367177328"/>
        <c:axId val="367174376"/>
      </c:lineChart>
      <c:catAx>
        <c:axId val="367177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74376"/>
        <c:crosses val="autoZero"/>
        <c:auto val="1"/>
        <c:lblAlgn val="ctr"/>
        <c:lblOffset val="100"/>
        <c:noMultiLvlLbl val="0"/>
      </c:catAx>
      <c:valAx>
        <c:axId val="367174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7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1</c:v>
                </c:pt>
                <c:pt idx="2">
                  <c:v>0</c:v>
                </c:pt>
                <c:pt idx="3">
                  <c:v>0</c:v>
                </c:pt>
                <c:pt idx="4">
                  <c:v>0</c:v>
                </c:pt>
                <c:pt idx="5">
                  <c:v>0</c:v>
                </c:pt>
                <c:pt idx="6">
                  <c:v>0</c:v>
                </c:pt>
                <c:pt idx="7">
                  <c:v>0</c:v>
                </c:pt>
                <c:pt idx="8">
                  <c:v>0</c:v>
                </c:pt>
                <c:pt idx="9">
                  <c:v>3</c:v>
                </c:pt>
                <c:pt idx="10">
                  <c:v>2</c:v>
                </c:pt>
                <c:pt idx="11">
                  <c:v>3</c:v>
                </c:pt>
                <c:pt idx="12">
                  <c:v>2</c:v>
                </c:pt>
                <c:pt idx="13">
                  <c:v>6</c:v>
                </c:pt>
                <c:pt idx="14">
                  <c:v>7</c:v>
                </c:pt>
                <c:pt idx="15">
                  <c:v>3</c:v>
                </c:pt>
                <c:pt idx="16">
                  <c:v>6</c:v>
                </c:pt>
                <c:pt idx="17">
                  <c:v>6</c:v>
                </c:pt>
                <c:pt idx="18">
                  <c:v>9</c:v>
                </c:pt>
                <c:pt idx="19">
                  <c:v>5</c:v>
                </c:pt>
                <c:pt idx="20">
                  <c:v>1</c:v>
                </c:pt>
                <c:pt idx="21">
                  <c:v>9</c:v>
                </c:pt>
                <c:pt idx="22">
                  <c:v>16</c:v>
                </c:pt>
                <c:pt idx="23">
                  <c:v>1</c:v>
                </c:pt>
              </c:numCache>
            </c:numRef>
          </c:val>
          <c:smooth val="0"/>
          <c:extLst>
            <c:ext xmlns:c16="http://schemas.microsoft.com/office/drawing/2014/chart" uri="{C3380CC4-5D6E-409C-BE32-E72D297353CC}">
              <c16:uniqueId val="{00000000-A6EE-4C25-AEA5-141061C828D2}"/>
            </c:ext>
          </c:extLst>
        </c:ser>
        <c:dLbls>
          <c:showLegendKey val="0"/>
          <c:showVal val="0"/>
          <c:showCatName val="0"/>
          <c:showSerName val="0"/>
          <c:showPercent val="0"/>
          <c:showBubbleSize val="0"/>
        </c:dLbls>
        <c:smooth val="0"/>
        <c:axId val="367173064"/>
        <c:axId val="367179624"/>
      </c:lineChart>
      <c:catAx>
        <c:axId val="367173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79624"/>
        <c:crosses val="autoZero"/>
        <c:auto val="1"/>
        <c:lblAlgn val="ctr"/>
        <c:lblOffset val="100"/>
        <c:noMultiLvlLbl val="0"/>
      </c:catAx>
      <c:valAx>
        <c:axId val="36717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73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Isidro Municipio</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0.53169293723331001</c:v>
                </c:pt>
                <c:pt idx="2">
                  <c:v>0.72497942480164002</c:v>
                </c:pt>
                <c:pt idx="3">
                  <c:v>0</c:v>
                </c:pt>
                <c:pt idx="4">
                  <c:v>0.49373085988718002</c:v>
                </c:pt>
                <c:pt idx="5">
                  <c:v>0</c:v>
                </c:pt>
                <c:pt idx="6">
                  <c:v>0</c:v>
                </c:pt>
                <c:pt idx="7">
                  <c:v>0</c:v>
                </c:pt>
                <c:pt idx="8">
                  <c:v>0</c:v>
                </c:pt>
              </c:numCache>
            </c:numRef>
          </c:val>
          <c:extLst>
            <c:ext xmlns:c16="http://schemas.microsoft.com/office/drawing/2014/chart" uri="{C3380CC4-5D6E-409C-BE32-E72D297353CC}">
              <c16:uniqueId val="{00000000-D111-495F-9CC5-6484051C69E8}"/>
            </c:ext>
          </c:extLst>
        </c:ser>
        <c:dLbls>
          <c:showLegendKey val="0"/>
          <c:showVal val="0"/>
          <c:showCatName val="0"/>
          <c:showSerName val="0"/>
          <c:showPercent val="0"/>
          <c:showBubbleSize val="0"/>
        </c:dLbls>
        <c:gapWidth val="219"/>
        <c:overlap val="-27"/>
        <c:axId val="367180936"/>
        <c:axId val="367181264"/>
      </c:barChart>
      <c:catAx>
        <c:axId val="3671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81264"/>
        <c:crosses val="autoZero"/>
        <c:auto val="1"/>
        <c:lblAlgn val="ctr"/>
        <c:lblOffset val="100"/>
        <c:noMultiLvlLbl val="0"/>
      </c:catAx>
      <c:valAx>
        <c:axId val="367181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8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San Isidro Municipio</c:v>
                </c:pt>
              </c:strCache>
            </c:strRef>
          </c:cat>
          <c:val>
            <c:numRef>
              <c:f>Sheet1!$B$2</c:f>
              <c:numCache>
                <c:formatCode>General</c:formatCode>
                <c:ptCount val="1"/>
                <c:pt idx="0">
                  <c:v>26476</c:v>
                </c:pt>
              </c:numCache>
            </c:numRef>
          </c:val>
          <c:extLst>
            <c:ext xmlns:c16="http://schemas.microsoft.com/office/drawing/2014/chart" uri="{C3380CC4-5D6E-409C-BE32-E72D297353CC}">
              <c16:uniqueId val="{00000000-EC40-41DB-95F0-A2CDAC3ED4F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San Isidro Municipio</c:v>
                </c:pt>
              </c:strCache>
            </c:strRef>
          </c:cat>
          <c:val>
            <c:numRef>
              <c:f>Sheet1!$C$2</c:f>
              <c:numCache>
                <c:formatCode>General</c:formatCode>
                <c:ptCount val="1"/>
                <c:pt idx="0">
                  <c:v>3028</c:v>
                </c:pt>
              </c:numCache>
            </c:numRef>
          </c:val>
          <c:extLst>
            <c:ext xmlns:c16="http://schemas.microsoft.com/office/drawing/2014/chart" uri="{C3380CC4-5D6E-409C-BE32-E72D297353CC}">
              <c16:uniqueId val="{00000001-EC40-41DB-95F0-A2CDAC3ED4F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San Isidro Municipio</c:v>
                </c:pt>
              </c:strCache>
            </c:strRef>
          </c:cat>
          <c:val>
            <c:numRef>
              <c:f>Sheet1!$D$2</c:f>
              <c:numCache>
                <c:formatCode>General</c:formatCode>
                <c:ptCount val="1"/>
                <c:pt idx="0">
                  <c:v>111</c:v>
                </c:pt>
              </c:numCache>
            </c:numRef>
          </c:val>
          <c:extLst>
            <c:ext xmlns:c16="http://schemas.microsoft.com/office/drawing/2014/chart" uri="{C3380CC4-5D6E-409C-BE32-E72D297353CC}">
              <c16:uniqueId val="{00000002-EC40-41DB-95F0-A2CDAC3ED4F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San Isidro Municipio</c:v>
                </c:pt>
              </c:strCache>
            </c:strRef>
          </c:cat>
          <c:val>
            <c:numRef>
              <c:f>Sheet1!$E$2</c:f>
              <c:numCache>
                <c:formatCode>General</c:formatCode>
                <c:ptCount val="1"/>
                <c:pt idx="0">
                  <c:v>112</c:v>
                </c:pt>
              </c:numCache>
            </c:numRef>
          </c:val>
          <c:extLst>
            <c:ext xmlns:c16="http://schemas.microsoft.com/office/drawing/2014/chart" uri="{C3380CC4-5D6E-409C-BE32-E72D297353CC}">
              <c16:uniqueId val="{00000003-EC40-41DB-95F0-A2CDAC3ED4F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San Isidro Municipio</c:v>
                </c:pt>
              </c:strCache>
            </c:strRef>
          </c:cat>
          <c:val>
            <c:numRef>
              <c:f>Sheet1!$F$2</c:f>
              <c:numCache>
                <c:formatCode>General</c:formatCode>
                <c:ptCount val="1"/>
                <c:pt idx="0">
                  <c:v>29</c:v>
                </c:pt>
              </c:numCache>
            </c:numRef>
          </c:val>
          <c:extLst>
            <c:ext xmlns:c16="http://schemas.microsoft.com/office/drawing/2014/chart" uri="{C3380CC4-5D6E-409C-BE32-E72D297353CC}">
              <c16:uniqueId val="{00000004-EC40-41DB-95F0-A2CDAC3ED4F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San Isidro Municipio</c:v>
                </c:pt>
              </c:strCache>
            </c:strRef>
          </c:cat>
          <c:val>
            <c:numRef>
              <c:f>Sheet1!$G$2</c:f>
              <c:numCache>
                <c:formatCode>General</c:formatCode>
                <c:ptCount val="1"/>
                <c:pt idx="0">
                  <c:v>148</c:v>
                </c:pt>
              </c:numCache>
            </c:numRef>
          </c:val>
          <c:extLst>
            <c:ext xmlns:c16="http://schemas.microsoft.com/office/drawing/2014/chart" uri="{C3380CC4-5D6E-409C-BE32-E72D297353CC}">
              <c16:uniqueId val="{00000005-EC40-41DB-95F0-A2CDAC3ED4F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San Isidro Municipio</c:v>
                </c:pt>
              </c:strCache>
            </c:strRef>
          </c:cat>
          <c:val>
            <c:numRef>
              <c:f>Sheet1!$H$2</c:f>
              <c:numCache>
                <c:formatCode>General</c:formatCode>
                <c:ptCount val="1"/>
                <c:pt idx="0">
                  <c:v>3205</c:v>
                </c:pt>
              </c:numCache>
            </c:numRef>
          </c:val>
          <c:extLst>
            <c:ext xmlns:c16="http://schemas.microsoft.com/office/drawing/2014/chart" uri="{C3380CC4-5D6E-409C-BE32-E72D297353CC}">
              <c16:uniqueId val="{00000006-EC40-41DB-95F0-A2CDAC3ED4F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San Isidro Municipio</c:v>
                </c:pt>
              </c:strCache>
            </c:strRef>
          </c:cat>
          <c:val>
            <c:numRef>
              <c:f>Sheet1!$I$2</c:f>
              <c:numCache>
                <c:formatCode>General</c:formatCode>
                <c:ptCount val="1"/>
                <c:pt idx="0">
                  <c:v>7559</c:v>
                </c:pt>
              </c:numCache>
            </c:numRef>
          </c:val>
          <c:extLst>
            <c:ext xmlns:c16="http://schemas.microsoft.com/office/drawing/2014/chart" uri="{C3380CC4-5D6E-409C-BE32-E72D297353CC}">
              <c16:uniqueId val="{00000007-EC40-41DB-95F0-A2CDAC3ED4FF}"/>
            </c:ext>
          </c:extLst>
        </c:ser>
        <c:dLbls>
          <c:showLegendKey val="0"/>
          <c:showVal val="0"/>
          <c:showCatName val="0"/>
          <c:showSerName val="0"/>
          <c:showPercent val="0"/>
          <c:showBubbleSize val="0"/>
        </c:dLbls>
        <c:gapWidth val="150"/>
        <c:overlap val="100"/>
        <c:axId val="367154368"/>
        <c:axId val="367157976"/>
      </c:barChart>
      <c:catAx>
        <c:axId val="367154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57976"/>
        <c:crosses val="autoZero"/>
        <c:auto val="1"/>
        <c:lblAlgn val="ctr"/>
        <c:lblOffset val="100"/>
        <c:noMultiLvlLbl val="0"/>
      </c:catAx>
      <c:valAx>
        <c:axId val="367157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5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Isidro Municipio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DE4-453A-8D4F-47036D345A5F}"/>
            </c:ext>
          </c:extLst>
        </c:ser>
        <c:dLbls>
          <c:showLegendKey val="0"/>
          <c:showVal val="0"/>
          <c:showCatName val="0"/>
          <c:showSerName val="0"/>
          <c:showPercent val="0"/>
          <c:showBubbleSize val="0"/>
        </c:dLbls>
        <c:gapWidth val="219"/>
        <c:overlap val="-27"/>
        <c:axId val="221847680"/>
        <c:axId val="285581040"/>
      </c:barChart>
      <c:catAx>
        <c:axId val="22184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81040"/>
        <c:crosses val="autoZero"/>
        <c:auto val="1"/>
        <c:lblAlgn val="ctr"/>
        <c:lblOffset val="100"/>
        <c:noMultiLvlLbl val="0"/>
      </c:catAx>
      <c:valAx>
        <c:axId val="28558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84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FD7CA-DA3F-4440-B4E4-6C53EEB39C25}"/>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6B6D9D0F-25C8-4D78-B6E0-9A29AD29632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683178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935FF-7452-4518-B11D-94205B8723D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94B09514-B2FE-4114-90AE-905AB1E69573}"/>
              </a:ext>
            </a:extLst>
          </p:cNvPr>
          <p:cNvGraphicFramePr>
            <a:graphicFrameLocks noGrp="1"/>
          </p:cNvGraphicFramePr>
          <p:nvPr>
            <p:ph type="tbl" sz="quarter" idx="13"/>
            <p:extLst>
              <p:ext uri="{D42A27DB-BD31-4B8C-83A1-F6EECF244321}">
                <p14:modId xmlns:p14="http://schemas.microsoft.com/office/powerpoint/2010/main" val="374100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4283872"/>
                    </a:ext>
                  </a:extLst>
                </a:gridCol>
                <a:gridCol w="740664">
                  <a:extLst>
                    <a:ext uri="{9D8B030D-6E8A-4147-A177-3AD203B41FA5}">
                      <a16:colId xmlns:a16="http://schemas.microsoft.com/office/drawing/2014/main" val="426611129"/>
                    </a:ext>
                  </a:extLst>
                </a:gridCol>
                <a:gridCol w="740664">
                  <a:extLst>
                    <a:ext uri="{9D8B030D-6E8A-4147-A177-3AD203B41FA5}">
                      <a16:colId xmlns:a16="http://schemas.microsoft.com/office/drawing/2014/main" val="1309860265"/>
                    </a:ext>
                  </a:extLst>
                </a:gridCol>
                <a:gridCol w="740664">
                  <a:extLst>
                    <a:ext uri="{9D8B030D-6E8A-4147-A177-3AD203B41FA5}">
                      <a16:colId xmlns:a16="http://schemas.microsoft.com/office/drawing/2014/main" val="629578472"/>
                    </a:ext>
                  </a:extLst>
                </a:gridCol>
                <a:gridCol w="740664">
                  <a:extLst>
                    <a:ext uri="{9D8B030D-6E8A-4147-A177-3AD203B41FA5}">
                      <a16:colId xmlns:a16="http://schemas.microsoft.com/office/drawing/2014/main" val="163513205"/>
                    </a:ext>
                  </a:extLst>
                </a:gridCol>
                <a:gridCol w="740664">
                  <a:extLst>
                    <a:ext uri="{9D8B030D-6E8A-4147-A177-3AD203B41FA5}">
                      <a16:colId xmlns:a16="http://schemas.microsoft.com/office/drawing/2014/main" val="857808548"/>
                    </a:ext>
                  </a:extLst>
                </a:gridCol>
                <a:gridCol w="740664">
                  <a:extLst>
                    <a:ext uri="{9D8B030D-6E8A-4147-A177-3AD203B41FA5}">
                      <a16:colId xmlns:a16="http://schemas.microsoft.com/office/drawing/2014/main" val="3440128572"/>
                    </a:ext>
                  </a:extLst>
                </a:gridCol>
                <a:gridCol w="740664">
                  <a:extLst>
                    <a:ext uri="{9D8B030D-6E8A-4147-A177-3AD203B41FA5}">
                      <a16:colId xmlns:a16="http://schemas.microsoft.com/office/drawing/2014/main" val="3689303910"/>
                    </a:ext>
                  </a:extLst>
                </a:gridCol>
                <a:gridCol w="740664">
                  <a:extLst>
                    <a:ext uri="{9D8B030D-6E8A-4147-A177-3AD203B41FA5}">
                      <a16:colId xmlns:a16="http://schemas.microsoft.com/office/drawing/2014/main" val="3171916595"/>
                    </a:ext>
                  </a:extLst>
                </a:gridCol>
                <a:gridCol w="740664">
                  <a:extLst>
                    <a:ext uri="{9D8B030D-6E8A-4147-A177-3AD203B41FA5}">
                      <a16:colId xmlns:a16="http://schemas.microsoft.com/office/drawing/2014/main" val="251484876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87765411"/>
                  </a:ext>
                </a:extLst>
              </a:tr>
              <a:tr h="370840">
                <a:tc>
                  <a:txBody>
                    <a:bodyPr/>
                    <a:lstStyle/>
                    <a:p>
                      <a:r>
                        <a:rPr lang="en-US" sz="1000"/>
                        <a:t>San Isidro Municipio</a:t>
                      </a:r>
                    </a:p>
                  </a:txBody>
                  <a:tcPr/>
                </a:tc>
                <a:tc>
                  <a:txBody>
                    <a:bodyPr/>
                    <a:lstStyle/>
                    <a:p>
                      <a:r>
                        <a:rPr lang="en-US" sz="1000"/>
                        <a:t>74643</a:t>
                      </a:r>
                    </a:p>
                  </a:txBody>
                  <a:tcPr/>
                </a:tc>
                <a:tc>
                  <a:txBody>
                    <a:bodyPr/>
                    <a:lstStyle/>
                    <a:p>
                      <a:r>
                        <a:rPr lang="en-US" sz="1000"/>
                        <a:t>1506</a:t>
                      </a:r>
                    </a:p>
                  </a:txBody>
                  <a:tcPr/>
                </a:tc>
                <a:tc>
                  <a:txBody>
                    <a:bodyPr/>
                    <a:lstStyle/>
                    <a:p>
                      <a:r>
                        <a:rPr lang="en-US" sz="1000"/>
                        <a:t>81</a:t>
                      </a:r>
                    </a:p>
                  </a:txBody>
                  <a:tcPr/>
                </a:tc>
                <a:tc>
                  <a:txBody>
                    <a:bodyPr/>
                    <a:lstStyle/>
                    <a:p>
                      <a:r>
                        <a:rPr lang="en-US" sz="1000"/>
                        <a:t>29904</a:t>
                      </a:r>
                    </a:p>
                  </a:txBody>
                  <a:tcPr/>
                </a:tc>
                <a:tc>
                  <a:txBody>
                    <a:bodyPr/>
                    <a:lstStyle/>
                    <a:p>
                      <a:r>
                        <a:rPr lang="en-US" sz="1000"/>
                        <a:t>3205</a:t>
                      </a:r>
                    </a:p>
                  </a:txBody>
                  <a:tcPr/>
                </a:tc>
                <a:tc>
                  <a:txBody>
                    <a:bodyPr/>
                    <a:lstStyle/>
                    <a:p>
                      <a:r>
                        <a:rPr lang="en-US" sz="1000"/>
                        <a:t>7559</a:t>
                      </a:r>
                    </a:p>
                  </a:txBody>
                  <a:tcPr/>
                </a:tc>
                <a:tc>
                  <a:txBody>
                    <a:bodyPr/>
                    <a:lstStyle/>
                    <a:p>
                      <a:r>
                        <a:rPr lang="en-US" sz="1000"/>
                        <a:t>0</a:t>
                      </a:r>
                    </a:p>
                  </a:txBody>
                  <a:tcPr/>
                </a:tc>
                <a:tc>
                  <a:txBody>
                    <a:bodyPr/>
                    <a:lstStyle/>
                    <a:p>
                      <a:r>
                        <a:rPr lang="en-US" sz="1000"/>
                        <a:t>0.6795%</a:t>
                      </a:r>
                    </a:p>
                  </a:txBody>
                  <a:tcPr/>
                </a:tc>
                <a:tc>
                  <a:txBody>
                    <a:bodyPr/>
                    <a:lstStyle/>
                    <a:p>
                      <a:r>
                        <a:rPr lang="en-US" sz="1000"/>
                        <a:t>0.0%</a:t>
                      </a:r>
                    </a:p>
                  </a:txBody>
                  <a:tcPr/>
                </a:tc>
                <a:extLst>
                  <a:ext uri="{0D108BD9-81ED-4DB2-BD59-A6C34878D82A}">
                    <a16:rowId xmlns:a16="http://schemas.microsoft.com/office/drawing/2014/main" val="650304753"/>
                  </a:ext>
                </a:extLst>
              </a:tr>
            </a:tbl>
          </a:graphicData>
        </a:graphic>
      </p:graphicFrame>
      <p:sp>
        <p:nvSpPr>
          <p:cNvPr id="4" name="Text Placeholder 3">
            <a:extLst>
              <a:ext uri="{FF2B5EF4-FFF2-40B4-BE49-F238E27FC236}">
                <a16:creationId xmlns:a16="http://schemas.microsoft.com/office/drawing/2014/main" id="{EDEB0E57-AAD5-4056-A460-5A5BF992FC7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678167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5B583-6D60-47E8-AA7C-0442C02B3F82}"/>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8B8F507-C9E2-4A5E-9CA8-0498C3AECE17}"/>
              </a:ext>
            </a:extLst>
          </p:cNvPr>
          <p:cNvGraphicFramePr>
            <a:graphicFrameLocks noGrp="1"/>
          </p:cNvGraphicFramePr>
          <p:nvPr>
            <p:ph type="chart" sz="quarter" idx="13"/>
            <p:extLst>
              <p:ext uri="{D42A27DB-BD31-4B8C-83A1-F6EECF244321}">
                <p14:modId xmlns:p14="http://schemas.microsoft.com/office/powerpoint/2010/main" val="388743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457548-CE89-447F-A1A3-4F049CD964E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1FBC0F0-8233-4E54-982B-55B8966FCC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11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BA23A-9049-4E10-892D-A32F4D64CA9A}"/>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4B78C23F-CDF6-4F6A-9A05-D1866EEA7615}"/>
              </a:ext>
            </a:extLst>
          </p:cNvPr>
          <p:cNvGraphicFramePr>
            <a:graphicFrameLocks noGrp="1"/>
          </p:cNvGraphicFramePr>
          <p:nvPr>
            <p:ph type="chart" sz="quarter" idx="13"/>
            <p:extLst>
              <p:ext uri="{D42A27DB-BD31-4B8C-83A1-F6EECF244321}">
                <p14:modId xmlns:p14="http://schemas.microsoft.com/office/powerpoint/2010/main" val="1844290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7A11DD-43A7-4D4E-A913-1E5163B2DD1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C3C7E3A-87A4-4751-82D1-8B36F82366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0917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1F64-997E-41F0-84B6-B325E68C4141}"/>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C3A8841-0A3E-4357-9600-CCD442A81829}"/>
              </a:ext>
            </a:extLst>
          </p:cNvPr>
          <p:cNvGraphicFramePr>
            <a:graphicFrameLocks noGrp="1"/>
          </p:cNvGraphicFramePr>
          <p:nvPr>
            <p:ph type="chart" sz="quarter" idx="13"/>
            <p:extLst>
              <p:ext uri="{D42A27DB-BD31-4B8C-83A1-F6EECF244321}">
                <p14:modId xmlns:p14="http://schemas.microsoft.com/office/powerpoint/2010/main" val="4101040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224290-EF9A-4CE5-AF63-86BC672729D1}"/>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C90D1CD-BC17-4D68-BC89-A90B8E2919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0729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D8AE9-25D7-4F6A-A66C-4A0EE395E040}"/>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5577431B-0A80-41A2-B8A6-8A39DA1063B1}"/>
              </a:ext>
            </a:extLst>
          </p:cNvPr>
          <p:cNvGraphicFramePr>
            <a:graphicFrameLocks noGrp="1"/>
          </p:cNvGraphicFramePr>
          <p:nvPr>
            <p:ph type="chart" sz="quarter" idx="13"/>
            <p:extLst>
              <p:ext uri="{D42A27DB-BD31-4B8C-83A1-F6EECF244321}">
                <p14:modId xmlns:p14="http://schemas.microsoft.com/office/powerpoint/2010/main" val="2453985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120561-D56C-451B-9D66-0EDC78766ED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3BD7398F-7AB1-4100-BB6C-225F344260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6322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BA0CD-8B05-4479-907A-94FDBBD67C2C}"/>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37F24B20-389B-4E44-8869-2E60E657808B}"/>
              </a:ext>
            </a:extLst>
          </p:cNvPr>
          <p:cNvGraphicFramePr>
            <a:graphicFrameLocks noGrp="1"/>
          </p:cNvGraphicFramePr>
          <p:nvPr>
            <p:ph type="chart" sz="quarter" idx="13"/>
            <p:extLst>
              <p:ext uri="{D42A27DB-BD31-4B8C-83A1-F6EECF244321}">
                <p14:modId xmlns:p14="http://schemas.microsoft.com/office/powerpoint/2010/main" val="4222033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FFDE0C-26EB-4FD4-B485-BBE70E4275C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31E50D4B-6719-4FBA-90D4-E1CBE28004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8899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4652F-22DE-4521-913B-07582050D37A}"/>
              </a:ext>
            </a:extLst>
          </p:cNvPr>
          <p:cNvSpPr>
            <a:spLocks noGrp="1"/>
          </p:cNvSpPr>
          <p:nvPr>
            <p:ph type="title"/>
          </p:nvPr>
        </p:nvSpPr>
        <p:spPr/>
        <p:txBody>
          <a:bodyPr/>
          <a:lstStyle/>
          <a:p>
            <a:r>
              <a:rPr lang="en-US"/>
              <a:t>Facebook Own Posts Table - 1 of 10</a:t>
            </a:r>
          </a:p>
        </p:txBody>
      </p:sp>
      <p:graphicFrame>
        <p:nvGraphicFramePr>
          <p:cNvPr id="5" name="Table Placeholder 4">
            <a:extLst>
              <a:ext uri="{FF2B5EF4-FFF2-40B4-BE49-F238E27FC236}">
                <a16:creationId xmlns:a16="http://schemas.microsoft.com/office/drawing/2014/main" id="{0DBA0947-12FE-4276-B6B4-01CC9BB39952}"/>
              </a:ext>
            </a:extLst>
          </p:cNvPr>
          <p:cNvGraphicFramePr>
            <a:graphicFrameLocks noGrp="1"/>
          </p:cNvGraphicFramePr>
          <p:nvPr>
            <p:ph type="tbl" sz="quarter" idx="13"/>
            <p:extLst>
              <p:ext uri="{D42A27DB-BD31-4B8C-83A1-F6EECF244321}">
                <p14:modId xmlns:p14="http://schemas.microsoft.com/office/powerpoint/2010/main" val="1382799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69439906"/>
                    </a:ext>
                  </a:extLst>
                </a:gridCol>
                <a:gridCol w="658368">
                  <a:extLst>
                    <a:ext uri="{9D8B030D-6E8A-4147-A177-3AD203B41FA5}">
                      <a16:colId xmlns:a16="http://schemas.microsoft.com/office/drawing/2014/main" val="684738655"/>
                    </a:ext>
                  </a:extLst>
                </a:gridCol>
                <a:gridCol w="658368">
                  <a:extLst>
                    <a:ext uri="{9D8B030D-6E8A-4147-A177-3AD203B41FA5}">
                      <a16:colId xmlns:a16="http://schemas.microsoft.com/office/drawing/2014/main" val="1246793902"/>
                    </a:ext>
                  </a:extLst>
                </a:gridCol>
                <a:gridCol w="658368">
                  <a:extLst>
                    <a:ext uri="{9D8B030D-6E8A-4147-A177-3AD203B41FA5}">
                      <a16:colId xmlns:a16="http://schemas.microsoft.com/office/drawing/2014/main" val="757296394"/>
                    </a:ext>
                  </a:extLst>
                </a:gridCol>
                <a:gridCol w="658368">
                  <a:extLst>
                    <a:ext uri="{9D8B030D-6E8A-4147-A177-3AD203B41FA5}">
                      <a16:colId xmlns:a16="http://schemas.microsoft.com/office/drawing/2014/main" val="543124879"/>
                    </a:ext>
                  </a:extLst>
                </a:gridCol>
                <a:gridCol w="658368">
                  <a:extLst>
                    <a:ext uri="{9D8B030D-6E8A-4147-A177-3AD203B41FA5}">
                      <a16:colId xmlns:a16="http://schemas.microsoft.com/office/drawing/2014/main" val="2836286114"/>
                    </a:ext>
                  </a:extLst>
                </a:gridCol>
                <a:gridCol w="658368">
                  <a:extLst>
                    <a:ext uri="{9D8B030D-6E8A-4147-A177-3AD203B41FA5}">
                      <a16:colId xmlns:a16="http://schemas.microsoft.com/office/drawing/2014/main" val="1767219383"/>
                    </a:ext>
                  </a:extLst>
                </a:gridCol>
                <a:gridCol w="658368">
                  <a:extLst>
                    <a:ext uri="{9D8B030D-6E8A-4147-A177-3AD203B41FA5}">
                      <a16:colId xmlns:a16="http://schemas.microsoft.com/office/drawing/2014/main" val="1114639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6332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- 2017-12-19 19:51:00</a:t>
                      </a:r>
                      <a:r>
                        <a:rPr kumimoji="0" lang="es-ES" sz="1000" b="0" i="0" u="none" strike="noStrike" kern="1200" cap="none" spc="0" normalizeH="0" baseline="0" noProof="0">
                          <a:ln>
                            <a:noFill/>
                          </a:ln>
                          <a:solidFill>
                            <a:prstClr val="black"/>
                          </a:solidFill>
                          <a:effectLst/>
                          <a:uLnTx/>
                          <a:uFillTx/>
                          <a:latin typeface="+mn-lt"/>
                          <a:ea typeface="+mn-ea"/>
                          <a:cs typeface="+mn-cs"/>
                        </a:rPr>
                        <a:t>
VUELVE EL ANSIADO PASEO DE BICICLETAS NOCTURNO
Vas a poder andar en rollers, bicicleta, correr, caminar, en Av. Unidad Nacional.  Además, haremos acondicionamiento físico, zumba  y ritmos latinos. 
🔜 🔜 Desde mañana a partir de las 20:30.
#PaseoDeLasBicicletas #Deporte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4594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- 2017-12-14 18:30:00</a:t>
                      </a:r>
                      <a:r>
                        <a:rPr kumimoji="0" lang="es-ES" sz="1000" b="0" i="0" u="none" strike="noStrike" kern="1200" cap="none" spc="0" normalizeH="0" baseline="0" noProof="0">
                          <a:ln>
                            <a:noFill/>
                          </a:ln>
                          <a:solidFill>
                            <a:prstClr val="black"/>
                          </a:solidFill>
                          <a:effectLst/>
                          <a:uLnTx/>
                          <a:uFillTx/>
                          <a:latin typeface="+mn-lt"/>
                          <a:ea typeface="+mn-ea"/>
                          <a:cs typeface="+mn-cs"/>
                        </a:rPr>
                        <a:t>
YA LLEGA, YA VUELVE 🚴‍♂ 🌙
¿Estas preparado? Las noches ya no van a ser iguales.
#PaseoDeLasBicicletas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97033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- 2017-12-28 17:57:00</a:t>
                      </a:r>
                      <a:r>
                        <a:rPr kumimoji="0" lang="es-ES" sz="1000" b="0" i="0" u="none" strike="noStrike" kern="1200" cap="none" spc="0" normalizeH="0" baseline="0" noProof="0">
                          <a:ln>
                            <a:noFill/>
                          </a:ln>
                          <a:solidFill>
                            <a:prstClr val="black"/>
                          </a:solidFill>
                          <a:effectLst/>
                          <a:uLnTx/>
                          <a:uFillTx/>
                          <a:latin typeface="+mn-lt"/>
                          <a:ea typeface="+mn-ea"/>
                          <a:cs typeface="+mn-cs"/>
                        </a:rPr>
                        <a:t>
TENENCIA RESPONSABLE DE MASCOTAS 🐶🐱
El puesto móvil de Zoonosis alcanzó una cifra récord, entre los servicios que brinda a perros y gatos: 11.200 castraciones y 21.500 vacunaciones antirrábicas.
Esto demuestra que hay mayor conciencia respecto del servicio y la lucha contra el abandono animal.
#Zoonosis #TenenciaResponsable #CuidadoAnimal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94753107"/>
                  </a:ext>
                </a:extLst>
              </a:tr>
            </a:tbl>
          </a:graphicData>
        </a:graphic>
      </p:graphicFrame>
      <p:sp>
        <p:nvSpPr>
          <p:cNvPr id="4" name="Text Placeholder 3">
            <a:extLst>
              <a:ext uri="{FF2B5EF4-FFF2-40B4-BE49-F238E27FC236}">
                <a16:creationId xmlns:a16="http://schemas.microsoft.com/office/drawing/2014/main" id="{206063EB-54A7-4B9F-B2A9-AC7199A81239}"/>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772749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DC703-7D22-4838-9DF5-13B4BBC754B1}"/>
              </a:ext>
            </a:extLst>
          </p:cNvPr>
          <p:cNvSpPr>
            <a:spLocks noGrp="1"/>
          </p:cNvSpPr>
          <p:nvPr>
            <p:ph type="title"/>
          </p:nvPr>
        </p:nvSpPr>
        <p:spPr/>
        <p:txBody>
          <a:bodyPr/>
          <a:lstStyle/>
          <a:p>
            <a:r>
              <a:rPr lang="en-US"/>
              <a:t>Facebook Own Posts Table - 2 of 10</a:t>
            </a:r>
          </a:p>
        </p:txBody>
      </p:sp>
      <p:graphicFrame>
        <p:nvGraphicFramePr>
          <p:cNvPr id="5" name="Table Placeholder 4">
            <a:extLst>
              <a:ext uri="{FF2B5EF4-FFF2-40B4-BE49-F238E27FC236}">
                <a16:creationId xmlns:a16="http://schemas.microsoft.com/office/drawing/2014/main" id="{FF668C5E-11E8-4E1A-AF80-C31A27E1642F}"/>
              </a:ext>
            </a:extLst>
          </p:cNvPr>
          <p:cNvGraphicFramePr>
            <a:graphicFrameLocks noGrp="1"/>
          </p:cNvGraphicFramePr>
          <p:nvPr>
            <p:ph type="tbl" sz="quarter" idx="13"/>
            <p:extLst>
              <p:ext uri="{D42A27DB-BD31-4B8C-83A1-F6EECF244321}">
                <p14:modId xmlns:p14="http://schemas.microsoft.com/office/powerpoint/2010/main" val="655091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80315034"/>
                    </a:ext>
                  </a:extLst>
                </a:gridCol>
                <a:gridCol w="658368">
                  <a:extLst>
                    <a:ext uri="{9D8B030D-6E8A-4147-A177-3AD203B41FA5}">
                      <a16:colId xmlns:a16="http://schemas.microsoft.com/office/drawing/2014/main" val="1455482758"/>
                    </a:ext>
                  </a:extLst>
                </a:gridCol>
                <a:gridCol w="658368">
                  <a:extLst>
                    <a:ext uri="{9D8B030D-6E8A-4147-A177-3AD203B41FA5}">
                      <a16:colId xmlns:a16="http://schemas.microsoft.com/office/drawing/2014/main" val="856314661"/>
                    </a:ext>
                  </a:extLst>
                </a:gridCol>
                <a:gridCol w="658368">
                  <a:extLst>
                    <a:ext uri="{9D8B030D-6E8A-4147-A177-3AD203B41FA5}">
                      <a16:colId xmlns:a16="http://schemas.microsoft.com/office/drawing/2014/main" val="896684252"/>
                    </a:ext>
                  </a:extLst>
                </a:gridCol>
                <a:gridCol w="658368">
                  <a:extLst>
                    <a:ext uri="{9D8B030D-6E8A-4147-A177-3AD203B41FA5}">
                      <a16:colId xmlns:a16="http://schemas.microsoft.com/office/drawing/2014/main" val="3493761288"/>
                    </a:ext>
                  </a:extLst>
                </a:gridCol>
                <a:gridCol w="658368">
                  <a:extLst>
                    <a:ext uri="{9D8B030D-6E8A-4147-A177-3AD203B41FA5}">
                      <a16:colId xmlns:a16="http://schemas.microsoft.com/office/drawing/2014/main" val="2077129233"/>
                    </a:ext>
                  </a:extLst>
                </a:gridCol>
                <a:gridCol w="658368">
                  <a:extLst>
                    <a:ext uri="{9D8B030D-6E8A-4147-A177-3AD203B41FA5}">
                      <a16:colId xmlns:a16="http://schemas.microsoft.com/office/drawing/2014/main" val="703051740"/>
                    </a:ext>
                  </a:extLst>
                </a:gridCol>
                <a:gridCol w="658368">
                  <a:extLst>
                    <a:ext uri="{9D8B030D-6E8A-4147-A177-3AD203B41FA5}">
                      <a16:colId xmlns:a16="http://schemas.microsoft.com/office/drawing/2014/main" val="916982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0537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- 2017-12-11 18:52:00</a:t>
                      </a:r>
                      <a:r>
                        <a:rPr kumimoji="0" lang="es-ES" sz="1000" b="0" i="0" u="none" strike="noStrike" kern="1200" cap="none" spc="0" normalizeH="0" baseline="0" noProof="0">
                          <a:ln>
                            <a:noFill/>
                          </a:ln>
                          <a:solidFill>
                            <a:prstClr val="black"/>
                          </a:solidFill>
                          <a:effectLst/>
                          <a:uLnTx/>
                          <a:uFillTx/>
                          <a:latin typeface="+mn-lt"/>
                          <a:ea typeface="+mn-ea"/>
                          <a:cs typeface="+mn-cs"/>
                        </a:rPr>
                        <a:t>
VENÍ A CORRER A DARDO ROCHA 🤸‍♀🤸‍♂
¡Te esperamos hoy a las 20:00 en el #PaseoDeLasBicicletas
¡No te lo pierdas! 
#SIEnMovimiento #Running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15650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 Isidro Municipio - 2017-12-17 12:47:00</a:t>
                      </a:r>
                      <a:r>
                        <a:rPr kumimoji="0" lang="en-US" sz="1000" b="0" i="0" u="none" strike="noStrike" kern="1200" cap="none" spc="0" normalizeH="0" baseline="0" noProof="0">
                          <a:ln>
                            <a:noFill/>
                          </a:ln>
                          <a:solidFill>
                            <a:prstClr val="black"/>
                          </a:solidFill>
                          <a:effectLst/>
                          <a:uLnTx/>
                          <a:uFillTx/>
                          <a:latin typeface="+mn-lt"/>
                          <a:ea typeface="+mn-ea"/>
                          <a:cs typeface="+mn-cs"/>
                        </a:rPr>
                        <a:t>
DELFINA PIGNATIELLO, CADA VEZ MÁS GRANDE 🏅
Delfina Pignatiello, la  nadadora del Equipo Municipal de San Isidro, fue nominada a los Premios Olimpia 2017. Comparte la terna con Andrea Berrino y Guillermo Bértola.
¡Felicitaciones Delfi! 
#PremiosOlimpia #Natación #SanIsidro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04492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- 2017-12-12 18:47:00</a:t>
                      </a:r>
                      <a:r>
                        <a:rPr kumimoji="0" lang="es-ES" sz="1000" b="0" i="0" u="none" strike="noStrike" kern="1200" cap="none" spc="0" normalizeH="0" baseline="0" noProof="0">
                          <a:ln>
                            <a:noFill/>
                          </a:ln>
                          <a:solidFill>
                            <a:prstClr val="black"/>
                          </a:solidFill>
                          <a:effectLst/>
                          <a:uLnTx/>
                          <a:uFillTx/>
                          <a:latin typeface="+mn-lt"/>
                          <a:ea typeface="+mn-ea"/>
                          <a:cs typeface="+mn-cs"/>
                        </a:rPr>
                        <a:t>
FIESTA DE LAS LUMINARIAS 🕎
El jueves vamos a celebrar #Janucá con el encendido público de las velas, en la Plaza del Maestro, Av. Santa Fé 700 #Acassuso
#JagSameaj #FelizJanuca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6240607"/>
                  </a:ext>
                </a:extLst>
              </a:tr>
            </a:tbl>
          </a:graphicData>
        </a:graphic>
      </p:graphicFrame>
      <p:sp>
        <p:nvSpPr>
          <p:cNvPr id="4" name="Text Placeholder 3">
            <a:extLst>
              <a:ext uri="{FF2B5EF4-FFF2-40B4-BE49-F238E27FC236}">
                <a16:creationId xmlns:a16="http://schemas.microsoft.com/office/drawing/2014/main" id="{9C5BDE4B-337E-4D4E-B225-1B713D395FB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736548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5529A-935C-4867-8593-1811B9E6F911}"/>
              </a:ext>
            </a:extLst>
          </p:cNvPr>
          <p:cNvSpPr>
            <a:spLocks noGrp="1"/>
          </p:cNvSpPr>
          <p:nvPr>
            <p:ph type="title"/>
          </p:nvPr>
        </p:nvSpPr>
        <p:spPr/>
        <p:txBody>
          <a:bodyPr/>
          <a:lstStyle/>
          <a:p>
            <a:r>
              <a:rPr lang="en-US"/>
              <a:t>Facebook Own Posts Table - 3 of 10</a:t>
            </a:r>
          </a:p>
        </p:txBody>
      </p:sp>
      <p:graphicFrame>
        <p:nvGraphicFramePr>
          <p:cNvPr id="5" name="Table Placeholder 4">
            <a:extLst>
              <a:ext uri="{FF2B5EF4-FFF2-40B4-BE49-F238E27FC236}">
                <a16:creationId xmlns:a16="http://schemas.microsoft.com/office/drawing/2014/main" id="{5A1AA28F-0994-4729-9D25-9148D8332923}"/>
              </a:ext>
            </a:extLst>
          </p:cNvPr>
          <p:cNvGraphicFramePr>
            <a:graphicFrameLocks noGrp="1"/>
          </p:cNvGraphicFramePr>
          <p:nvPr>
            <p:ph type="tbl" sz="quarter" idx="13"/>
            <p:extLst>
              <p:ext uri="{D42A27DB-BD31-4B8C-83A1-F6EECF244321}">
                <p14:modId xmlns:p14="http://schemas.microsoft.com/office/powerpoint/2010/main" val="2724327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31520089"/>
                    </a:ext>
                  </a:extLst>
                </a:gridCol>
                <a:gridCol w="658368">
                  <a:extLst>
                    <a:ext uri="{9D8B030D-6E8A-4147-A177-3AD203B41FA5}">
                      <a16:colId xmlns:a16="http://schemas.microsoft.com/office/drawing/2014/main" val="2085000958"/>
                    </a:ext>
                  </a:extLst>
                </a:gridCol>
                <a:gridCol w="658368">
                  <a:extLst>
                    <a:ext uri="{9D8B030D-6E8A-4147-A177-3AD203B41FA5}">
                      <a16:colId xmlns:a16="http://schemas.microsoft.com/office/drawing/2014/main" val="863003042"/>
                    </a:ext>
                  </a:extLst>
                </a:gridCol>
                <a:gridCol w="658368">
                  <a:extLst>
                    <a:ext uri="{9D8B030D-6E8A-4147-A177-3AD203B41FA5}">
                      <a16:colId xmlns:a16="http://schemas.microsoft.com/office/drawing/2014/main" val="3108514013"/>
                    </a:ext>
                  </a:extLst>
                </a:gridCol>
                <a:gridCol w="658368">
                  <a:extLst>
                    <a:ext uri="{9D8B030D-6E8A-4147-A177-3AD203B41FA5}">
                      <a16:colId xmlns:a16="http://schemas.microsoft.com/office/drawing/2014/main" val="2205247602"/>
                    </a:ext>
                  </a:extLst>
                </a:gridCol>
                <a:gridCol w="658368">
                  <a:extLst>
                    <a:ext uri="{9D8B030D-6E8A-4147-A177-3AD203B41FA5}">
                      <a16:colId xmlns:a16="http://schemas.microsoft.com/office/drawing/2014/main" val="3252614520"/>
                    </a:ext>
                  </a:extLst>
                </a:gridCol>
                <a:gridCol w="658368">
                  <a:extLst>
                    <a:ext uri="{9D8B030D-6E8A-4147-A177-3AD203B41FA5}">
                      <a16:colId xmlns:a16="http://schemas.microsoft.com/office/drawing/2014/main" val="2015483492"/>
                    </a:ext>
                  </a:extLst>
                </a:gridCol>
                <a:gridCol w="658368">
                  <a:extLst>
                    <a:ext uri="{9D8B030D-6E8A-4147-A177-3AD203B41FA5}">
                      <a16:colId xmlns:a16="http://schemas.microsoft.com/office/drawing/2014/main" val="3078657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4745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- 2017-12-11 16:28:34</a:t>
                      </a:r>
                      <a:r>
                        <a:rPr kumimoji="0" lang="es-ES" sz="1000" b="0" i="0" u="none" strike="noStrike" kern="1200" cap="none" spc="0" normalizeH="0" baseline="0" noProof="0">
                          <a:ln>
                            <a:noFill/>
                          </a:ln>
                          <a:solidFill>
                            <a:prstClr val="black"/>
                          </a:solidFill>
                          <a:effectLst/>
                          <a:uLnTx/>
                          <a:uFillTx/>
                          <a:latin typeface="+mn-lt"/>
                          <a:ea typeface="+mn-ea"/>
                          <a:cs typeface="+mn-cs"/>
                        </a:rPr>
                        <a:t>
OBRAS QUE MEJORAN TU VIDA
Realizamos de 50 kilómetros de señalización con la re pavimentación de avenidas y calles importantes del Municipio. Más de 400 sendas peatonales, líneas divisorias de calzada y señalizaciones verticales.
#ObrasPúblicasSI #CadaVezMejor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07531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- 2017-12-17 18:16:00</a:t>
                      </a:r>
                      <a:r>
                        <a:rPr kumimoji="0" lang="es-ES" sz="1000" b="0" i="0" u="none" strike="noStrike" kern="1200" cap="none" spc="0" normalizeH="0" baseline="0" noProof="0">
                          <a:ln>
                            <a:noFill/>
                          </a:ln>
                          <a:solidFill>
                            <a:prstClr val="black"/>
                          </a:solidFill>
                          <a:effectLst/>
                          <a:uLnTx/>
                          <a:uFillTx/>
                          <a:latin typeface="+mn-lt"/>
                          <a:ea typeface="+mn-ea"/>
                          <a:cs typeface="+mn-cs"/>
                        </a:rPr>
                        <a:t>
VILLANCICOS DE NAVIDAD 🎄
No te pierdas el concierto de la Orquesta Sinfónica Juvenil de San Isidro y el Coro de la Compañía Lírica G. Verdi, dirigidos musicalmente por Ramiro Soto Monllor que realizaremos para celebrar la #Navidad.
🌎Av. del Libertador 16.200
🗓 martes 19 de diciembre a las 20:00
¡No te lo pierdas!
#Gratis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4126870"/>
                  </a:ext>
                </a:extLst>
              </a:tr>
            </a:tbl>
          </a:graphicData>
        </a:graphic>
      </p:graphicFrame>
      <p:sp>
        <p:nvSpPr>
          <p:cNvPr id="4" name="Text Placeholder 3">
            <a:extLst>
              <a:ext uri="{FF2B5EF4-FFF2-40B4-BE49-F238E27FC236}">
                <a16:creationId xmlns:a16="http://schemas.microsoft.com/office/drawing/2014/main" id="{6DD68C89-56AA-4450-A0AC-CC5F1B2B516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06082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655CC-EF78-4A53-B0D7-70F651DDD6DC}"/>
              </a:ext>
            </a:extLst>
          </p:cNvPr>
          <p:cNvSpPr>
            <a:spLocks noGrp="1"/>
          </p:cNvSpPr>
          <p:nvPr>
            <p:ph type="title"/>
          </p:nvPr>
        </p:nvSpPr>
        <p:spPr/>
        <p:txBody>
          <a:bodyPr/>
          <a:lstStyle/>
          <a:p>
            <a:r>
              <a:rPr lang="en-US"/>
              <a:t>Facebook Own Posts Table - 4 of 10</a:t>
            </a:r>
          </a:p>
        </p:txBody>
      </p:sp>
      <p:graphicFrame>
        <p:nvGraphicFramePr>
          <p:cNvPr id="5" name="Table Placeholder 4">
            <a:extLst>
              <a:ext uri="{FF2B5EF4-FFF2-40B4-BE49-F238E27FC236}">
                <a16:creationId xmlns:a16="http://schemas.microsoft.com/office/drawing/2014/main" id="{74FE41B2-710E-494B-AF85-A920C15F9F76}"/>
              </a:ext>
            </a:extLst>
          </p:cNvPr>
          <p:cNvGraphicFramePr>
            <a:graphicFrameLocks noGrp="1"/>
          </p:cNvGraphicFramePr>
          <p:nvPr>
            <p:ph type="tbl" sz="quarter" idx="13"/>
            <p:extLst>
              <p:ext uri="{D42A27DB-BD31-4B8C-83A1-F6EECF244321}">
                <p14:modId xmlns:p14="http://schemas.microsoft.com/office/powerpoint/2010/main" val="1258810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25745042"/>
                    </a:ext>
                  </a:extLst>
                </a:gridCol>
                <a:gridCol w="658368">
                  <a:extLst>
                    <a:ext uri="{9D8B030D-6E8A-4147-A177-3AD203B41FA5}">
                      <a16:colId xmlns:a16="http://schemas.microsoft.com/office/drawing/2014/main" val="3810620619"/>
                    </a:ext>
                  </a:extLst>
                </a:gridCol>
                <a:gridCol w="658368">
                  <a:extLst>
                    <a:ext uri="{9D8B030D-6E8A-4147-A177-3AD203B41FA5}">
                      <a16:colId xmlns:a16="http://schemas.microsoft.com/office/drawing/2014/main" val="2137761491"/>
                    </a:ext>
                  </a:extLst>
                </a:gridCol>
                <a:gridCol w="658368">
                  <a:extLst>
                    <a:ext uri="{9D8B030D-6E8A-4147-A177-3AD203B41FA5}">
                      <a16:colId xmlns:a16="http://schemas.microsoft.com/office/drawing/2014/main" val="1860245974"/>
                    </a:ext>
                  </a:extLst>
                </a:gridCol>
                <a:gridCol w="658368">
                  <a:extLst>
                    <a:ext uri="{9D8B030D-6E8A-4147-A177-3AD203B41FA5}">
                      <a16:colId xmlns:a16="http://schemas.microsoft.com/office/drawing/2014/main" val="3227149754"/>
                    </a:ext>
                  </a:extLst>
                </a:gridCol>
                <a:gridCol w="658368">
                  <a:extLst>
                    <a:ext uri="{9D8B030D-6E8A-4147-A177-3AD203B41FA5}">
                      <a16:colId xmlns:a16="http://schemas.microsoft.com/office/drawing/2014/main" val="2122890142"/>
                    </a:ext>
                  </a:extLst>
                </a:gridCol>
                <a:gridCol w="658368">
                  <a:extLst>
                    <a:ext uri="{9D8B030D-6E8A-4147-A177-3AD203B41FA5}">
                      <a16:colId xmlns:a16="http://schemas.microsoft.com/office/drawing/2014/main" val="1253400928"/>
                    </a:ext>
                  </a:extLst>
                </a:gridCol>
                <a:gridCol w="658368">
                  <a:extLst>
                    <a:ext uri="{9D8B030D-6E8A-4147-A177-3AD203B41FA5}">
                      <a16:colId xmlns:a16="http://schemas.microsoft.com/office/drawing/2014/main" val="3822920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1840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- 2017-12-14 21:12:00</a:t>
                      </a:r>
                      <a:r>
                        <a:rPr kumimoji="0" lang="es-ES" sz="1000" b="0" i="0" u="none" strike="noStrike" kern="1200" cap="none" spc="0" normalizeH="0" baseline="0" noProof="0">
                          <a:ln>
                            <a:noFill/>
                          </a:ln>
                          <a:solidFill>
                            <a:prstClr val="black"/>
                          </a:solidFill>
                          <a:effectLst/>
                          <a:uLnTx/>
                          <a:uFillTx/>
                          <a:latin typeface="+mn-lt"/>
                          <a:ea typeface="+mn-ea"/>
                          <a:cs typeface="+mn-cs"/>
                        </a:rPr>
                        <a:t>
PAPÁ NOEL VISITA SAN ISIDRO 🎄✉
Vamos a recorrer los distintos barrios de #SanIsidro junto a Papá Noel, para que puedas sacarte fotos o darle una carta con deseos. 
¡Vení a compartir un momento único! 
▪15-12 Plaza 12 de octubre
▪16-12 Centro Comercial San Isidro
▪17-12 Plaza 9 de Julio
▪18-12 Plazoleta Camino Real 
▪19-12 Plaza Carlos Gardel
▪20-12 Paseo de Bicicletas
▪21-12 Peatonal de Boulogne
▪22-12 Paseo de Los Eucaliptos
Todos los horarios en 👉 http://sanisidro.gob.ar/noticia/1331/papa-noel-visitara-san-isidro
#Navidad #PapáNoel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7872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- 2017-12-30 14:00:00</a:t>
                      </a:r>
                      <a:r>
                        <a:rPr kumimoji="0" lang="es-ES" sz="1000" b="0" i="0" u="none" strike="noStrike" kern="1200" cap="none" spc="0" normalizeH="0" baseline="0" noProof="0">
                          <a:ln>
                            <a:noFill/>
                          </a:ln>
                          <a:solidFill>
                            <a:prstClr val="black"/>
                          </a:solidFill>
                          <a:effectLst/>
                          <a:uLnTx/>
                          <a:uFillTx/>
                          <a:latin typeface="+mn-lt"/>
                          <a:ea typeface="+mn-ea"/>
                          <a:cs typeface="+mn-cs"/>
                        </a:rPr>
                        <a:t>
EVITÁ EL USO DE PIROTECNIA
Es peligroso y perjudicial para la salud de todos. 
#PirotecniaCero #NoALaPirotecnia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8028093"/>
                  </a:ext>
                </a:extLst>
              </a:tr>
            </a:tbl>
          </a:graphicData>
        </a:graphic>
      </p:graphicFrame>
      <p:sp>
        <p:nvSpPr>
          <p:cNvPr id="4" name="Text Placeholder 3">
            <a:extLst>
              <a:ext uri="{FF2B5EF4-FFF2-40B4-BE49-F238E27FC236}">
                <a16:creationId xmlns:a16="http://schemas.microsoft.com/office/drawing/2014/main" id="{383227C4-AB40-4457-AEF4-FD3E6F96C0A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95286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CF08E-C88E-49B3-8E6C-6EF1CB3EC422}"/>
              </a:ext>
            </a:extLst>
          </p:cNvPr>
          <p:cNvSpPr>
            <a:spLocks noGrp="1"/>
          </p:cNvSpPr>
          <p:nvPr>
            <p:ph type="title"/>
          </p:nvPr>
        </p:nvSpPr>
        <p:spPr/>
        <p:txBody>
          <a:bodyPr/>
          <a:lstStyle/>
          <a:p>
            <a:r>
              <a:rPr lang="en-US"/>
              <a:t>Facebook Own Posts Table - 5 of 10</a:t>
            </a:r>
          </a:p>
        </p:txBody>
      </p:sp>
      <p:graphicFrame>
        <p:nvGraphicFramePr>
          <p:cNvPr id="5" name="Table Placeholder 4">
            <a:extLst>
              <a:ext uri="{FF2B5EF4-FFF2-40B4-BE49-F238E27FC236}">
                <a16:creationId xmlns:a16="http://schemas.microsoft.com/office/drawing/2014/main" id="{803F0D30-B172-4082-A60B-D6AEE9FFDC1B}"/>
              </a:ext>
            </a:extLst>
          </p:cNvPr>
          <p:cNvGraphicFramePr>
            <a:graphicFrameLocks noGrp="1"/>
          </p:cNvGraphicFramePr>
          <p:nvPr>
            <p:ph type="tbl" sz="quarter" idx="13"/>
            <p:extLst>
              <p:ext uri="{D42A27DB-BD31-4B8C-83A1-F6EECF244321}">
                <p14:modId xmlns:p14="http://schemas.microsoft.com/office/powerpoint/2010/main" val="1719676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4810704"/>
                    </a:ext>
                  </a:extLst>
                </a:gridCol>
                <a:gridCol w="658368">
                  <a:extLst>
                    <a:ext uri="{9D8B030D-6E8A-4147-A177-3AD203B41FA5}">
                      <a16:colId xmlns:a16="http://schemas.microsoft.com/office/drawing/2014/main" val="2799990669"/>
                    </a:ext>
                  </a:extLst>
                </a:gridCol>
                <a:gridCol w="658368">
                  <a:extLst>
                    <a:ext uri="{9D8B030D-6E8A-4147-A177-3AD203B41FA5}">
                      <a16:colId xmlns:a16="http://schemas.microsoft.com/office/drawing/2014/main" val="723926162"/>
                    </a:ext>
                  </a:extLst>
                </a:gridCol>
                <a:gridCol w="658368">
                  <a:extLst>
                    <a:ext uri="{9D8B030D-6E8A-4147-A177-3AD203B41FA5}">
                      <a16:colId xmlns:a16="http://schemas.microsoft.com/office/drawing/2014/main" val="4220436505"/>
                    </a:ext>
                  </a:extLst>
                </a:gridCol>
                <a:gridCol w="658368">
                  <a:extLst>
                    <a:ext uri="{9D8B030D-6E8A-4147-A177-3AD203B41FA5}">
                      <a16:colId xmlns:a16="http://schemas.microsoft.com/office/drawing/2014/main" val="1075507158"/>
                    </a:ext>
                  </a:extLst>
                </a:gridCol>
                <a:gridCol w="658368">
                  <a:extLst>
                    <a:ext uri="{9D8B030D-6E8A-4147-A177-3AD203B41FA5}">
                      <a16:colId xmlns:a16="http://schemas.microsoft.com/office/drawing/2014/main" val="4023566713"/>
                    </a:ext>
                  </a:extLst>
                </a:gridCol>
                <a:gridCol w="658368">
                  <a:extLst>
                    <a:ext uri="{9D8B030D-6E8A-4147-A177-3AD203B41FA5}">
                      <a16:colId xmlns:a16="http://schemas.microsoft.com/office/drawing/2014/main" val="674865954"/>
                    </a:ext>
                  </a:extLst>
                </a:gridCol>
                <a:gridCol w="658368">
                  <a:extLst>
                    <a:ext uri="{9D8B030D-6E8A-4147-A177-3AD203B41FA5}">
                      <a16:colId xmlns:a16="http://schemas.microsoft.com/office/drawing/2014/main" val="3620311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4829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- 2017-12-16 16:59:00</a:t>
                      </a:r>
                      <a:r>
                        <a:rPr kumimoji="0" lang="es-ES" sz="1000" b="0" i="0" u="none" strike="noStrike" kern="1200" cap="none" spc="0" normalizeH="0" baseline="0" noProof="0">
                          <a:ln>
                            <a:noFill/>
                          </a:ln>
                          <a:solidFill>
                            <a:prstClr val="black"/>
                          </a:solidFill>
                          <a:effectLst/>
                          <a:uLnTx/>
                          <a:uFillTx/>
                          <a:latin typeface="+mn-lt"/>
                          <a:ea typeface="+mn-ea"/>
                          <a:cs typeface="+mn-cs"/>
                        </a:rPr>
                        <a:t>
EXCELENTES  RESULTADOS PARA EL FÚTBOL DEL CeMAE 🏅 
El CeMAE (Centro Municipal de Actividades Especiales) obtuvo grandes resultados en la Liga de Fútbol Especial de Tigre, con tres equipos campeones, dos subcampeones y un tercer puesto.
¡Felicitaciones! 
#Fútbol #CeMAE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02316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- 2017-12-14 14:31:33</a:t>
                      </a:r>
                      <a:r>
                        <a:rPr kumimoji="0" lang="es-ES" sz="1000" b="0" i="0" u="none" strike="noStrike" kern="1200" cap="none" spc="0" normalizeH="0" baseline="0" noProof="0">
                          <a:ln>
                            <a:noFill/>
                          </a:ln>
                          <a:solidFill>
                            <a:prstClr val="black"/>
                          </a:solidFill>
                          <a:effectLst/>
                          <a:uLnTx/>
                          <a:uFillTx/>
                          <a:latin typeface="+mn-lt"/>
                          <a:ea typeface="+mn-ea"/>
                          <a:cs typeface="+mn-cs"/>
                        </a:rPr>
                        <a:t>
BARRIO JARDÍN, CADA VEZ MEJOR 🔜
Comenzamos la construcción de un parque público de más de 3 mil metros cuadrados, en Tejedor y Camino Real Morón. 
Tendrá un anfiteatro, espacios verdes y arbolados, sector deportivo, cultural y recreativo, nuevas luminarias LED y cámaras de seguridad.
#ObrasPúblicasSI #CadaVezMejor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1483799"/>
                  </a:ext>
                </a:extLst>
              </a:tr>
            </a:tbl>
          </a:graphicData>
        </a:graphic>
      </p:graphicFrame>
      <p:sp>
        <p:nvSpPr>
          <p:cNvPr id="4" name="Text Placeholder 3">
            <a:extLst>
              <a:ext uri="{FF2B5EF4-FFF2-40B4-BE49-F238E27FC236}">
                <a16:creationId xmlns:a16="http://schemas.microsoft.com/office/drawing/2014/main" id="{71D32BED-8087-40C1-B4D3-B1C995D49DA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49848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01732-00D2-4DC1-89C5-DC197686738C}"/>
              </a:ext>
            </a:extLst>
          </p:cNvPr>
          <p:cNvSpPr>
            <a:spLocks noGrp="1"/>
          </p:cNvSpPr>
          <p:nvPr>
            <p:ph type="title"/>
          </p:nvPr>
        </p:nvSpPr>
        <p:spPr/>
        <p:txBody>
          <a:bodyPr/>
          <a:lstStyle/>
          <a:p>
            <a:r>
              <a:rPr lang="en-US"/>
              <a:t>Facebook Own Posts Table - 6 of 10</a:t>
            </a:r>
          </a:p>
        </p:txBody>
      </p:sp>
      <p:graphicFrame>
        <p:nvGraphicFramePr>
          <p:cNvPr id="5" name="Table Placeholder 4">
            <a:extLst>
              <a:ext uri="{FF2B5EF4-FFF2-40B4-BE49-F238E27FC236}">
                <a16:creationId xmlns:a16="http://schemas.microsoft.com/office/drawing/2014/main" id="{11D1C42D-8A40-4C52-9B74-28922CB4DA88}"/>
              </a:ext>
            </a:extLst>
          </p:cNvPr>
          <p:cNvGraphicFramePr>
            <a:graphicFrameLocks noGrp="1"/>
          </p:cNvGraphicFramePr>
          <p:nvPr>
            <p:ph type="tbl" sz="quarter" idx="13"/>
            <p:extLst>
              <p:ext uri="{D42A27DB-BD31-4B8C-83A1-F6EECF244321}">
                <p14:modId xmlns:p14="http://schemas.microsoft.com/office/powerpoint/2010/main" val="3124150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11089575"/>
                    </a:ext>
                  </a:extLst>
                </a:gridCol>
                <a:gridCol w="658368">
                  <a:extLst>
                    <a:ext uri="{9D8B030D-6E8A-4147-A177-3AD203B41FA5}">
                      <a16:colId xmlns:a16="http://schemas.microsoft.com/office/drawing/2014/main" val="2113178145"/>
                    </a:ext>
                  </a:extLst>
                </a:gridCol>
                <a:gridCol w="658368">
                  <a:extLst>
                    <a:ext uri="{9D8B030D-6E8A-4147-A177-3AD203B41FA5}">
                      <a16:colId xmlns:a16="http://schemas.microsoft.com/office/drawing/2014/main" val="340165571"/>
                    </a:ext>
                  </a:extLst>
                </a:gridCol>
                <a:gridCol w="658368">
                  <a:extLst>
                    <a:ext uri="{9D8B030D-6E8A-4147-A177-3AD203B41FA5}">
                      <a16:colId xmlns:a16="http://schemas.microsoft.com/office/drawing/2014/main" val="2330028763"/>
                    </a:ext>
                  </a:extLst>
                </a:gridCol>
                <a:gridCol w="658368">
                  <a:extLst>
                    <a:ext uri="{9D8B030D-6E8A-4147-A177-3AD203B41FA5}">
                      <a16:colId xmlns:a16="http://schemas.microsoft.com/office/drawing/2014/main" val="172537675"/>
                    </a:ext>
                  </a:extLst>
                </a:gridCol>
                <a:gridCol w="658368">
                  <a:extLst>
                    <a:ext uri="{9D8B030D-6E8A-4147-A177-3AD203B41FA5}">
                      <a16:colId xmlns:a16="http://schemas.microsoft.com/office/drawing/2014/main" val="1792989370"/>
                    </a:ext>
                  </a:extLst>
                </a:gridCol>
                <a:gridCol w="658368">
                  <a:extLst>
                    <a:ext uri="{9D8B030D-6E8A-4147-A177-3AD203B41FA5}">
                      <a16:colId xmlns:a16="http://schemas.microsoft.com/office/drawing/2014/main" val="1684275374"/>
                    </a:ext>
                  </a:extLst>
                </a:gridCol>
                <a:gridCol w="658368">
                  <a:extLst>
                    <a:ext uri="{9D8B030D-6E8A-4147-A177-3AD203B41FA5}">
                      <a16:colId xmlns:a16="http://schemas.microsoft.com/office/drawing/2014/main" val="2576020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841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- 2017-12-12 14:14:36</a:t>
                      </a:r>
                      <a:r>
                        <a:rPr kumimoji="0" lang="es-ES" sz="1000" b="0" i="0" u="none" strike="noStrike" kern="1200" cap="none" spc="0" normalizeH="0" baseline="0" noProof="0">
                          <a:ln>
                            <a:noFill/>
                          </a:ln>
                          <a:solidFill>
                            <a:prstClr val="black"/>
                          </a:solidFill>
                          <a:effectLst/>
                          <a:uLnTx/>
                          <a:uFillTx/>
                          <a:latin typeface="+mn-lt"/>
                          <a:ea typeface="+mn-ea"/>
                          <a:cs typeface="+mn-cs"/>
                        </a:rPr>
                        <a:t>
MÁS OBRAS EN EL BAJO DE SAN ISIDRO
Comenzamos la construcción de un desagüe en Martín y Omar, entre la calle 1 y Pedro de Mendoza, que va a permitir evacuar más rápido el agua de lluvias.
Estos trabajos forman parte de un convenio que firmamos con el  Ministerio del Interior que prevé un amplio programa de urbanización de viviendas, espacios verdes, centro cultural, red pluvial y nueva iluminación en la zona. 
#ObrasPúblicasSI #CadaVezMejor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48080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- 2017-12-01 21:30:00</a:t>
                      </a:r>
                      <a:r>
                        <a:rPr kumimoji="0" lang="es-ES" sz="1000" b="0" i="0" u="none" strike="noStrike" kern="1200" cap="none" spc="0" normalizeH="0" baseline="0" noProof="0">
                          <a:ln>
                            <a:noFill/>
                          </a:ln>
                          <a:solidFill>
                            <a:prstClr val="black"/>
                          </a:solidFill>
                          <a:effectLst/>
                          <a:uLnTx/>
                          <a:uFillTx/>
                          <a:latin typeface="+mn-lt"/>
                          <a:ea typeface="+mn-ea"/>
                          <a:cs typeface="+mn-cs"/>
                        </a:rPr>
                        <a:t>
POR UN SAN ISIDRO MÁS SUSTENTABLE 🍁
Tomemos conciencia y valoremos los espacios verdes que hay en #SanIsidro. 
Trabajemos juntos para su conservación y cuidado. 
#CadaVezMejor #CorredoresEcológicos #EspacioVerde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7535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- 2017-12-31 19:00:01</a:t>
                      </a:r>
                      <a:r>
                        <a:rPr kumimoji="0" lang="es-ES" sz="1000" b="0" i="0" u="none" strike="noStrike" kern="1200" cap="none" spc="0" normalizeH="0" baseline="0" noProof="0">
                          <a:ln>
                            <a:noFill/>
                          </a:ln>
                          <a:solidFill>
                            <a:prstClr val="black"/>
                          </a:solidFill>
                          <a:effectLst/>
                          <a:uLnTx/>
                          <a:uFillTx/>
                          <a:latin typeface="+mn-lt"/>
                          <a:ea typeface="+mn-ea"/>
                          <a:cs typeface="+mn-cs"/>
                        </a:rPr>
                        <a:t>
NUEVO AÑO, NUEVAS OPORTUNIDADES 🥂🎉
Celebremos con amigos y familiares el comienzo de un nuevo año. ¡Feliz Año!
#AñoNuevo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7238291"/>
                  </a:ext>
                </a:extLst>
              </a:tr>
            </a:tbl>
          </a:graphicData>
        </a:graphic>
      </p:graphicFrame>
      <p:sp>
        <p:nvSpPr>
          <p:cNvPr id="4" name="Text Placeholder 3">
            <a:extLst>
              <a:ext uri="{FF2B5EF4-FFF2-40B4-BE49-F238E27FC236}">
                <a16:creationId xmlns:a16="http://schemas.microsoft.com/office/drawing/2014/main" id="{A17AC99D-04E9-47FC-9850-05DCB0CAD78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118091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E7E1D-26FA-4E98-B7B3-ADBE87A727F5}"/>
              </a:ext>
            </a:extLst>
          </p:cNvPr>
          <p:cNvSpPr>
            <a:spLocks noGrp="1"/>
          </p:cNvSpPr>
          <p:nvPr>
            <p:ph type="title"/>
          </p:nvPr>
        </p:nvSpPr>
        <p:spPr/>
        <p:txBody>
          <a:bodyPr/>
          <a:lstStyle/>
          <a:p>
            <a:r>
              <a:rPr lang="en-US"/>
              <a:t>Facebook Own Posts Table - 7 of 10</a:t>
            </a:r>
          </a:p>
        </p:txBody>
      </p:sp>
      <p:graphicFrame>
        <p:nvGraphicFramePr>
          <p:cNvPr id="5" name="Table Placeholder 4">
            <a:extLst>
              <a:ext uri="{FF2B5EF4-FFF2-40B4-BE49-F238E27FC236}">
                <a16:creationId xmlns:a16="http://schemas.microsoft.com/office/drawing/2014/main" id="{7808099E-2271-49AE-B0FF-18D2CB7D926D}"/>
              </a:ext>
            </a:extLst>
          </p:cNvPr>
          <p:cNvGraphicFramePr>
            <a:graphicFrameLocks noGrp="1"/>
          </p:cNvGraphicFramePr>
          <p:nvPr>
            <p:ph type="tbl" sz="quarter" idx="13"/>
            <p:extLst>
              <p:ext uri="{D42A27DB-BD31-4B8C-83A1-F6EECF244321}">
                <p14:modId xmlns:p14="http://schemas.microsoft.com/office/powerpoint/2010/main" val="2237847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4576134"/>
                    </a:ext>
                  </a:extLst>
                </a:gridCol>
                <a:gridCol w="658368">
                  <a:extLst>
                    <a:ext uri="{9D8B030D-6E8A-4147-A177-3AD203B41FA5}">
                      <a16:colId xmlns:a16="http://schemas.microsoft.com/office/drawing/2014/main" val="601501721"/>
                    </a:ext>
                  </a:extLst>
                </a:gridCol>
                <a:gridCol w="658368">
                  <a:extLst>
                    <a:ext uri="{9D8B030D-6E8A-4147-A177-3AD203B41FA5}">
                      <a16:colId xmlns:a16="http://schemas.microsoft.com/office/drawing/2014/main" val="2041652625"/>
                    </a:ext>
                  </a:extLst>
                </a:gridCol>
                <a:gridCol w="658368">
                  <a:extLst>
                    <a:ext uri="{9D8B030D-6E8A-4147-A177-3AD203B41FA5}">
                      <a16:colId xmlns:a16="http://schemas.microsoft.com/office/drawing/2014/main" val="238881279"/>
                    </a:ext>
                  </a:extLst>
                </a:gridCol>
                <a:gridCol w="658368">
                  <a:extLst>
                    <a:ext uri="{9D8B030D-6E8A-4147-A177-3AD203B41FA5}">
                      <a16:colId xmlns:a16="http://schemas.microsoft.com/office/drawing/2014/main" val="3999068449"/>
                    </a:ext>
                  </a:extLst>
                </a:gridCol>
                <a:gridCol w="658368">
                  <a:extLst>
                    <a:ext uri="{9D8B030D-6E8A-4147-A177-3AD203B41FA5}">
                      <a16:colId xmlns:a16="http://schemas.microsoft.com/office/drawing/2014/main" val="2772108276"/>
                    </a:ext>
                  </a:extLst>
                </a:gridCol>
                <a:gridCol w="658368">
                  <a:extLst>
                    <a:ext uri="{9D8B030D-6E8A-4147-A177-3AD203B41FA5}">
                      <a16:colId xmlns:a16="http://schemas.microsoft.com/office/drawing/2014/main" val="4161100620"/>
                    </a:ext>
                  </a:extLst>
                </a:gridCol>
                <a:gridCol w="658368">
                  <a:extLst>
                    <a:ext uri="{9D8B030D-6E8A-4147-A177-3AD203B41FA5}">
                      <a16:colId xmlns:a16="http://schemas.microsoft.com/office/drawing/2014/main" val="1990510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0901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- 2017-12-16 22:27:00</a:t>
                      </a:r>
                      <a:r>
                        <a:rPr kumimoji="0" lang="es-ES" sz="1000" b="0" i="0" u="none" strike="noStrike" kern="1200" cap="none" spc="0" normalizeH="0" baseline="0" noProof="0">
                          <a:ln>
                            <a:noFill/>
                          </a:ln>
                          <a:solidFill>
                            <a:prstClr val="black"/>
                          </a:solidFill>
                          <a:effectLst/>
                          <a:uLnTx/>
                          <a:uFillTx/>
                          <a:latin typeface="+mn-lt"/>
                          <a:ea typeface="+mn-ea"/>
                          <a:cs typeface="+mn-cs"/>
                        </a:rPr>
                        <a:t>
EL HOSPITAL CENTRAL, CADA VEZ MEJOR 
UNESCO distinguió al #HospitalCentral por promover el concepto de ecobioética. Entendemos que no solamente hay que tratar a pacientes, sino que nuestra función también es dentro del campo de la educación, la formación y el entorno social. 
#Salud #Bioética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35670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- 2017-12-15 18:52:00</a:t>
                      </a:r>
                      <a:r>
                        <a:rPr kumimoji="0" lang="es-ES" sz="1000" b="0" i="0" u="none" strike="noStrike" kern="1200" cap="none" spc="0" normalizeH="0" baseline="0" noProof="0">
                          <a:ln>
                            <a:noFill/>
                          </a:ln>
                          <a:solidFill>
                            <a:prstClr val="black"/>
                          </a:solidFill>
                          <a:effectLst/>
                          <a:uLnTx/>
                          <a:uFillTx/>
                          <a:latin typeface="+mn-lt"/>
                          <a:ea typeface="+mn-ea"/>
                          <a:cs typeface="+mn-cs"/>
                        </a:rPr>
                        <a:t>
FERIA NAVIDEÑA DE EMPRENDEDORES, GRATIS
Realizaremos la última feria de emprendedores del año junto con la #Festifridom de Tomala Voz​. Habrá más de 90 emprendedores locales en 46 stands (deco navideña, juguetes, macetas, bijou, artesanías y más)
🎼shows en vivo
🗓domingo 17
📍Plaza 9 de Julio - Monseñor Larrumbe y Necochea
#Emprendedores #Gratis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07222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- 2017-12-17 22:30:00</a:t>
                      </a:r>
                      <a:r>
                        <a:rPr kumimoji="0" lang="es-ES" sz="1000" b="0" i="0" u="none" strike="noStrike" kern="1200" cap="none" spc="0" normalizeH="0" baseline="0" noProof="0">
                          <a:ln>
                            <a:noFill/>
                          </a:ln>
                          <a:solidFill>
                            <a:prstClr val="black"/>
                          </a:solidFill>
                          <a:effectLst/>
                          <a:uLnTx/>
                          <a:uFillTx/>
                          <a:latin typeface="+mn-lt"/>
                          <a:ea typeface="+mn-ea"/>
                          <a:cs typeface="+mn-cs"/>
                        </a:rPr>
                        <a:t>
SERVICIO VETERINARIO GRATIS 🐕🐈
Recorremos los barrios castrando y vacunando perros y gatos #Gratis 
¡Acercate al puesto más cerca! 
#Zoonosis #Castración #Vacunación #Mascotas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1392356"/>
                  </a:ext>
                </a:extLst>
              </a:tr>
            </a:tbl>
          </a:graphicData>
        </a:graphic>
      </p:graphicFrame>
      <p:sp>
        <p:nvSpPr>
          <p:cNvPr id="4" name="Text Placeholder 3">
            <a:extLst>
              <a:ext uri="{FF2B5EF4-FFF2-40B4-BE49-F238E27FC236}">
                <a16:creationId xmlns:a16="http://schemas.microsoft.com/office/drawing/2014/main" id="{AF79CF48-809C-4DD8-844E-58D6E97F78F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067108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8C334-EA35-44B0-BEE9-2F0C3276C43C}"/>
              </a:ext>
            </a:extLst>
          </p:cNvPr>
          <p:cNvSpPr>
            <a:spLocks noGrp="1"/>
          </p:cNvSpPr>
          <p:nvPr>
            <p:ph type="title"/>
          </p:nvPr>
        </p:nvSpPr>
        <p:spPr/>
        <p:txBody>
          <a:bodyPr/>
          <a:lstStyle/>
          <a:p>
            <a:r>
              <a:rPr lang="en-US"/>
              <a:t>Facebook Own Posts Table - 8 of 10</a:t>
            </a:r>
          </a:p>
        </p:txBody>
      </p:sp>
      <p:graphicFrame>
        <p:nvGraphicFramePr>
          <p:cNvPr id="5" name="Table Placeholder 4">
            <a:extLst>
              <a:ext uri="{FF2B5EF4-FFF2-40B4-BE49-F238E27FC236}">
                <a16:creationId xmlns:a16="http://schemas.microsoft.com/office/drawing/2014/main" id="{381D7F96-280F-44B1-8E13-EF7DE2A0205C}"/>
              </a:ext>
            </a:extLst>
          </p:cNvPr>
          <p:cNvGraphicFramePr>
            <a:graphicFrameLocks noGrp="1"/>
          </p:cNvGraphicFramePr>
          <p:nvPr>
            <p:ph type="tbl" sz="quarter" idx="13"/>
            <p:extLst>
              <p:ext uri="{D42A27DB-BD31-4B8C-83A1-F6EECF244321}">
                <p14:modId xmlns:p14="http://schemas.microsoft.com/office/powerpoint/2010/main" val="440702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45632925"/>
                    </a:ext>
                  </a:extLst>
                </a:gridCol>
                <a:gridCol w="658368">
                  <a:extLst>
                    <a:ext uri="{9D8B030D-6E8A-4147-A177-3AD203B41FA5}">
                      <a16:colId xmlns:a16="http://schemas.microsoft.com/office/drawing/2014/main" val="4077321166"/>
                    </a:ext>
                  </a:extLst>
                </a:gridCol>
                <a:gridCol w="658368">
                  <a:extLst>
                    <a:ext uri="{9D8B030D-6E8A-4147-A177-3AD203B41FA5}">
                      <a16:colId xmlns:a16="http://schemas.microsoft.com/office/drawing/2014/main" val="4294932158"/>
                    </a:ext>
                  </a:extLst>
                </a:gridCol>
                <a:gridCol w="658368">
                  <a:extLst>
                    <a:ext uri="{9D8B030D-6E8A-4147-A177-3AD203B41FA5}">
                      <a16:colId xmlns:a16="http://schemas.microsoft.com/office/drawing/2014/main" val="1083091231"/>
                    </a:ext>
                  </a:extLst>
                </a:gridCol>
                <a:gridCol w="658368">
                  <a:extLst>
                    <a:ext uri="{9D8B030D-6E8A-4147-A177-3AD203B41FA5}">
                      <a16:colId xmlns:a16="http://schemas.microsoft.com/office/drawing/2014/main" val="1029951267"/>
                    </a:ext>
                  </a:extLst>
                </a:gridCol>
                <a:gridCol w="658368">
                  <a:extLst>
                    <a:ext uri="{9D8B030D-6E8A-4147-A177-3AD203B41FA5}">
                      <a16:colId xmlns:a16="http://schemas.microsoft.com/office/drawing/2014/main" val="1219209555"/>
                    </a:ext>
                  </a:extLst>
                </a:gridCol>
                <a:gridCol w="658368">
                  <a:extLst>
                    <a:ext uri="{9D8B030D-6E8A-4147-A177-3AD203B41FA5}">
                      <a16:colId xmlns:a16="http://schemas.microsoft.com/office/drawing/2014/main" val="1012321916"/>
                    </a:ext>
                  </a:extLst>
                </a:gridCol>
                <a:gridCol w="658368">
                  <a:extLst>
                    <a:ext uri="{9D8B030D-6E8A-4147-A177-3AD203B41FA5}">
                      <a16:colId xmlns:a16="http://schemas.microsoft.com/office/drawing/2014/main" val="928104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793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- 2017-12-13 18:55:01</a:t>
                      </a:r>
                      <a:r>
                        <a:rPr kumimoji="0" lang="es-ES" sz="1000" b="0" i="0" u="none" strike="noStrike" kern="1200" cap="none" spc="0" normalizeH="0" baseline="0" noProof="0">
                          <a:ln>
                            <a:noFill/>
                          </a:ln>
                          <a:solidFill>
                            <a:prstClr val="black"/>
                          </a:solidFill>
                          <a:effectLst/>
                          <a:uLnTx/>
                          <a:uFillTx/>
                          <a:latin typeface="+mn-lt"/>
                          <a:ea typeface="+mn-ea"/>
                          <a:cs typeface="+mn-cs"/>
                        </a:rPr>
                        <a:t>
PLAN DE MEJORAS EN VILLA ADELINA 🚧
Iniciamos trabajos de bacheo sobre 600 metros cuadrados de #VillaAdelina. En las calles Soldado de las Malvinas, entre Los Ceibos y Guayaquil. Se encuentra cerrada al tránsito. 
#ObrasPúblicasSI #CadaVezMejor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4029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- 2017-12-13 22:13:01</a:t>
                      </a:r>
                      <a:r>
                        <a:rPr kumimoji="0" lang="es-ES" sz="1000" b="0" i="0" u="none" strike="noStrike" kern="1200" cap="none" spc="0" normalizeH="0" baseline="0" noProof="0">
                          <a:ln>
                            <a:noFill/>
                          </a:ln>
                          <a:solidFill>
                            <a:prstClr val="black"/>
                          </a:solidFill>
                          <a:effectLst/>
                          <a:uLnTx/>
                          <a:uFillTx/>
                          <a:latin typeface="+mn-lt"/>
                          <a:ea typeface="+mn-ea"/>
                          <a:cs typeface="+mn-cs"/>
                        </a:rPr>
                        <a:t>
MUESTRA DE ARTE EN HOSPITAL CENTRAL 🖍
Los vecinos que asisten a los talleres de arte del servicio de Salud Mental del Hospital Central presentaron los trabajos realizados en el año como parte de su tratamiento.
Hubo artesanías, pinturas y teatro, entre otras actividades que les dan la posibilidad de una vida más creativa y que son parte de nuestra política de recuperación e inclusión social.
#HospitalCentral #Salud #TalleresGratuitos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7764463"/>
                  </a:ext>
                </a:extLst>
              </a:tr>
            </a:tbl>
          </a:graphicData>
        </a:graphic>
      </p:graphicFrame>
      <p:sp>
        <p:nvSpPr>
          <p:cNvPr id="4" name="Text Placeholder 3">
            <a:extLst>
              <a:ext uri="{FF2B5EF4-FFF2-40B4-BE49-F238E27FC236}">
                <a16:creationId xmlns:a16="http://schemas.microsoft.com/office/drawing/2014/main" id="{C5BB3A34-4B55-4039-85C2-7E4A3A4624C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576788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36953-2D00-429E-83BC-942DF211D60D}"/>
              </a:ext>
            </a:extLst>
          </p:cNvPr>
          <p:cNvSpPr>
            <a:spLocks noGrp="1"/>
          </p:cNvSpPr>
          <p:nvPr>
            <p:ph type="title"/>
          </p:nvPr>
        </p:nvSpPr>
        <p:spPr/>
        <p:txBody>
          <a:bodyPr/>
          <a:lstStyle/>
          <a:p>
            <a:r>
              <a:rPr lang="en-US"/>
              <a:t>Facebook Own Posts Table - 9 of 10</a:t>
            </a:r>
          </a:p>
        </p:txBody>
      </p:sp>
      <p:graphicFrame>
        <p:nvGraphicFramePr>
          <p:cNvPr id="5" name="Table Placeholder 4">
            <a:extLst>
              <a:ext uri="{FF2B5EF4-FFF2-40B4-BE49-F238E27FC236}">
                <a16:creationId xmlns:a16="http://schemas.microsoft.com/office/drawing/2014/main" id="{3732A74F-CA47-4DE0-A542-CB22027E055E}"/>
              </a:ext>
            </a:extLst>
          </p:cNvPr>
          <p:cNvGraphicFramePr>
            <a:graphicFrameLocks noGrp="1"/>
          </p:cNvGraphicFramePr>
          <p:nvPr>
            <p:ph type="tbl" sz="quarter" idx="13"/>
            <p:extLst>
              <p:ext uri="{D42A27DB-BD31-4B8C-83A1-F6EECF244321}">
                <p14:modId xmlns:p14="http://schemas.microsoft.com/office/powerpoint/2010/main" val="2024947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98684872"/>
                    </a:ext>
                  </a:extLst>
                </a:gridCol>
                <a:gridCol w="658368">
                  <a:extLst>
                    <a:ext uri="{9D8B030D-6E8A-4147-A177-3AD203B41FA5}">
                      <a16:colId xmlns:a16="http://schemas.microsoft.com/office/drawing/2014/main" val="2616650336"/>
                    </a:ext>
                  </a:extLst>
                </a:gridCol>
                <a:gridCol w="658368">
                  <a:extLst>
                    <a:ext uri="{9D8B030D-6E8A-4147-A177-3AD203B41FA5}">
                      <a16:colId xmlns:a16="http://schemas.microsoft.com/office/drawing/2014/main" val="3443735749"/>
                    </a:ext>
                  </a:extLst>
                </a:gridCol>
                <a:gridCol w="658368">
                  <a:extLst>
                    <a:ext uri="{9D8B030D-6E8A-4147-A177-3AD203B41FA5}">
                      <a16:colId xmlns:a16="http://schemas.microsoft.com/office/drawing/2014/main" val="1434922332"/>
                    </a:ext>
                  </a:extLst>
                </a:gridCol>
                <a:gridCol w="658368">
                  <a:extLst>
                    <a:ext uri="{9D8B030D-6E8A-4147-A177-3AD203B41FA5}">
                      <a16:colId xmlns:a16="http://schemas.microsoft.com/office/drawing/2014/main" val="3251312375"/>
                    </a:ext>
                  </a:extLst>
                </a:gridCol>
                <a:gridCol w="658368">
                  <a:extLst>
                    <a:ext uri="{9D8B030D-6E8A-4147-A177-3AD203B41FA5}">
                      <a16:colId xmlns:a16="http://schemas.microsoft.com/office/drawing/2014/main" val="615608251"/>
                    </a:ext>
                  </a:extLst>
                </a:gridCol>
                <a:gridCol w="658368">
                  <a:extLst>
                    <a:ext uri="{9D8B030D-6E8A-4147-A177-3AD203B41FA5}">
                      <a16:colId xmlns:a16="http://schemas.microsoft.com/office/drawing/2014/main" val="1536623625"/>
                    </a:ext>
                  </a:extLst>
                </a:gridCol>
                <a:gridCol w="658368">
                  <a:extLst>
                    <a:ext uri="{9D8B030D-6E8A-4147-A177-3AD203B41FA5}">
                      <a16:colId xmlns:a16="http://schemas.microsoft.com/office/drawing/2014/main" val="2862003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5634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- 2017-12-06 16:27:59</a:t>
                      </a:r>
                      <a:r>
                        <a:rPr kumimoji="0" lang="es-ES" sz="1000" b="0" i="0" u="none" strike="noStrike" kern="1200" cap="none" spc="0" normalizeH="0" baseline="0" noProof="0">
                          <a:ln>
                            <a:noFill/>
                          </a:ln>
                          <a:solidFill>
                            <a:prstClr val="black"/>
                          </a:solidFill>
                          <a:effectLst/>
                          <a:uLnTx/>
                          <a:uFillTx/>
                          <a:latin typeface="+mn-lt"/>
                          <a:ea typeface="+mn-ea"/>
                          <a:cs typeface="+mn-cs"/>
                        </a:rPr>
                        <a:t>
MOVERSE PARA ESTAR BIEN 🚶‍♀
Sumamos caminatas semanales al Programa de Manejo del Estrés (PROMES) a cargo del Dr. Daniel López Rosetti, en el Hospital Central.
Una vez por semana salimos a la calle con #PROMESenAcción y repasamos, mientras hacemos ejercicio, las herramientas aprendidas para manejar el estrés y mejorar la calidad de vida.
#Salud #VidaSana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9114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- 2017-12-28 18:50:00</a:t>
                      </a:r>
                      <a:r>
                        <a:rPr kumimoji="0" lang="es-ES" sz="1000" b="0" i="0" u="none" strike="noStrike" kern="1200" cap="none" spc="0" normalizeH="0" baseline="0" noProof="0">
                          <a:ln>
                            <a:noFill/>
                          </a:ln>
                          <a:solidFill>
                            <a:prstClr val="black"/>
                          </a:solidFill>
                          <a:effectLst/>
                          <a:uLnTx/>
                          <a:uFillTx/>
                          <a:latin typeface="+mn-lt"/>
                          <a:ea typeface="+mn-ea"/>
                          <a:cs typeface="+mn-cs"/>
                        </a:rPr>
                        <a:t>
NUEVO SISTEMA DE FOTOMULTAS
Aplicamos el sistema de fotomulta móvil que controla el exceso de velocidad en calles, para mejorar la Seguridad Vial. 
Controlá la velocidad y cuidémonos entre todos. 
#SeguridadVial #Tránsito #Fotomulta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3469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- 2017-12-27 17:27:00</a:t>
                      </a:r>
                      <a:r>
                        <a:rPr kumimoji="0" lang="es-ES" sz="1000" b="0" i="0" u="none" strike="noStrike" kern="1200" cap="none" spc="0" normalizeH="0" baseline="0" noProof="0">
                          <a:ln>
                            <a:noFill/>
                          </a:ln>
                          <a:solidFill>
                            <a:prstClr val="black"/>
                          </a:solidFill>
                          <a:effectLst/>
                          <a:uLnTx/>
                          <a:uFillTx/>
                          <a:latin typeface="+mn-lt"/>
                          <a:ea typeface="+mn-ea"/>
                          <a:cs typeface="+mn-cs"/>
                        </a:rPr>
                        <a:t>
ACTIVIDADES GRATUITAS DEL PASEO DE BICICLETAS NOCTURNO
Acercate a Av. de la Unidad Nacional, entre Santa Fe y Fleming a disfrutar las clases de:
✔zumba 21:15 
✔ritmos latinos 20:30
✔acondicionamiento físico y running 20:00
#PaseoDeLasBicicletas #Deporte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20593074"/>
                  </a:ext>
                </a:extLst>
              </a:tr>
            </a:tbl>
          </a:graphicData>
        </a:graphic>
      </p:graphicFrame>
      <p:sp>
        <p:nvSpPr>
          <p:cNvPr id="4" name="Text Placeholder 3">
            <a:extLst>
              <a:ext uri="{FF2B5EF4-FFF2-40B4-BE49-F238E27FC236}">
                <a16:creationId xmlns:a16="http://schemas.microsoft.com/office/drawing/2014/main" id="{DEAF657A-98A0-4021-B324-E798FFCC8DA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332818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E4024-2282-41C8-B03A-12673C1F3D5C}"/>
              </a:ext>
            </a:extLst>
          </p:cNvPr>
          <p:cNvSpPr>
            <a:spLocks noGrp="1"/>
          </p:cNvSpPr>
          <p:nvPr>
            <p:ph type="title"/>
          </p:nvPr>
        </p:nvSpPr>
        <p:spPr/>
        <p:txBody>
          <a:bodyPr/>
          <a:lstStyle/>
          <a:p>
            <a:r>
              <a:rPr lang="en-US"/>
              <a:t>Facebook Own Posts Table - 10 of 10</a:t>
            </a:r>
          </a:p>
        </p:txBody>
      </p:sp>
      <p:graphicFrame>
        <p:nvGraphicFramePr>
          <p:cNvPr id="5" name="Table Placeholder 4">
            <a:extLst>
              <a:ext uri="{FF2B5EF4-FFF2-40B4-BE49-F238E27FC236}">
                <a16:creationId xmlns:a16="http://schemas.microsoft.com/office/drawing/2014/main" id="{5D6C48C2-D456-44EB-B831-8086E24187F3}"/>
              </a:ext>
            </a:extLst>
          </p:cNvPr>
          <p:cNvGraphicFramePr>
            <a:graphicFrameLocks noGrp="1"/>
          </p:cNvGraphicFramePr>
          <p:nvPr>
            <p:ph type="tbl" sz="quarter" idx="13"/>
            <p:extLst>
              <p:ext uri="{D42A27DB-BD31-4B8C-83A1-F6EECF244321}">
                <p14:modId xmlns:p14="http://schemas.microsoft.com/office/powerpoint/2010/main" val="3656649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68822438"/>
                    </a:ext>
                  </a:extLst>
                </a:gridCol>
                <a:gridCol w="658368">
                  <a:extLst>
                    <a:ext uri="{9D8B030D-6E8A-4147-A177-3AD203B41FA5}">
                      <a16:colId xmlns:a16="http://schemas.microsoft.com/office/drawing/2014/main" val="285830267"/>
                    </a:ext>
                  </a:extLst>
                </a:gridCol>
                <a:gridCol w="658368">
                  <a:extLst>
                    <a:ext uri="{9D8B030D-6E8A-4147-A177-3AD203B41FA5}">
                      <a16:colId xmlns:a16="http://schemas.microsoft.com/office/drawing/2014/main" val="2024586864"/>
                    </a:ext>
                  </a:extLst>
                </a:gridCol>
                <a:gridCol w="658368">
                  <a:extLst>
                    <a:ext uri="{9D8B030D-6E8A-4147-A177-3AD203B41FA5}">
                      <a16:colId xmlns:a16="http://schemas.microsoft.com/office/drawing/2014/main" val="2858626675"/>
                    </a:ext>
                  </a:extLst>
                </a:gridCol>
                <a:gridCol w="658368">
                  <a:extLst>
                    <a:ext uri="{9D8B030D-6E8A-4147-A177-3AD203B41FA5}">
                      <a16:colId xmlns:a16="http://schemas.microsoft.com/office/drawing/2014/main" val="1264220199"/>
                    </a:ext>
                  </a:extLst>
                </a:gridCol>
                <a:gridCol w="658368">
                  <a:extLst>
                    <a:ext uri="{9D8B030D-6E8A-4147-A177-3AD203B41FA5}">
                      <a16:colId xmlns:a16="http://schemas.microsoft.com/office/drawing/2014/main" val="2644040099"/>
                    </a:ext>
                  </a:extLst>
                </a:gridCol>
                <a:gridCol w="658368">
                  <a:extLst>
                    <a:ext uri="{9D8B030D-6E8A-4147-A177-3AD203B41FA5}">
                      <a16:colId xmlns:a16="http://schemas.microsoft.com/office/drawing/2014/main" val="4222795552"/>
                    </a:ext>
                  </a:extLst>
                </a:gridCol>
                <a:gridCol w="658368">
                  <a:extLst>
                    <a:ext uri="{9D8B030D-6E8A-4147-A177-3AD203B41FA5}">
                      <a16:colId xmlns:a16="http://schemas.microsoft.com/office/drawing/2014/main" val="3875890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1854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- 2017-12-23 15:30:00</a:t>
                      </a:r>
                      <a:r>
                        <a:rPr kumimoji="0" lang="es-ES" sz="1000" b="0" i="0" u="none" strike="noStrike" kern="1200" cap="none" spc="0" normalizeH="0" baseline="0" noProof="0">
                          <a:ln>
                            <a:noFill/>
                          </a:ln>
                          <a:solidFill>
                            <a:prstClr val="black"/>
                          </a:solidFill>
                          <a:effectLst/>
                          <a:uLnTx/>
                          <a:uFillTx/>
                          <a:latin typeface="+mn-lt"/>
                          <a:ea typeface="+mn-ea"/>
                          <a:cs typeface="+mn-cs"/>
                        </a:rPr>
                        <a:t>
EVITÁ EL USO DE PIROTECNIA
Es peligroso y perjudicial para la salud de todos. 
#PirotecniaCero #NoALaPirotecnia #AplausosParaLasFiestas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4404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- 2017-12-20 11:51:12</a:t>
                      </a:r>
                      <a:r>
                        <a:rPr kumimoji="0" lang="es-ES" sz="1000" b="0" i="0" u="none" strike="noStrike" kern="1200" cap="none" spc="0" normalizeH="0" baseline="0" noProof="0">
                          <a:ln>
                            <a:noFill/>
                          </a:ln>
                          <a:solidFill>
                            <a:prstClr val="black"/>
                          </a:solidFill>
                          <a:effectLst/>
                          <a:uLnTx/>
                          <a:uFillTx/>
                          <a:latin typeface="+mn-lt"/>
                          <a:ea typeface="+mn-ea"/>
                          <a:cs typeface="+mn-cs"/>
                        </a:rPr>
                        <a:t>
DELFINA PIGNATIELLO ES OLIMPIA DE ORO 🏆
La nadadora del Equipo Municipal de San Isidro fue elegida como la deportista del año. 
¡Felicitaciones Delfi!
Clarín #PremiosOlimpia #Natación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80200020"/>
                  </a:ext>
                </a:extLst>
              </a:tr>
            </a:tbl>
          </a:graphicData>
        </a:graphic>
      </p:graphicFrame>
      <p:sp>
        <p:nvSpPr>
          <p:cNvPr id="4" name="Text Placeholder 3">
            <a:extLst>
              <a:ext uri="{FF2B5EF4-FFF2-40B4-BE49-F238E27FC236}">
                <a16:creationId xmlns:a16="http://schemas.microsoft.com/office/drawing/2014/main" id="{1ABEF819-AAC8-4C4E-9FD5-7DE36BC9738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213872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03047-6AED-4685-B569-216600A75E3F}"/>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97FE471E-9236-4BDF-9275-1E26D2FD6C74}"/>
              </a:ext>
            </a:extLst>
          </p:cNvPr>
          <p:cNvGraphicFramePr>
            <a:graphicFrameLocks noGrp="1"/>
          </p:cNvGraphicFramePr>
          <p:nvPr>
            <p:ph type="chart" sz="quarter" idx="13"/>
            <p:extLst>
              <p:ext uri="{D42A27DB-BD31-4B8C-83A1-F6EECF244321}">
                <p14:modId xmlns:p14="http://schemas.microsoft.com/office/powerpoint/2010/main" val="1966529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F7E514-E6DC-4596-9718-C52894EAB37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3B56ACE-6249-416A-9727-5705B824E0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6586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3E31A-0260-415E-AFE3-7365F3310BEE}"/>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DD1C06C2-7E60-4B43-9231-251313FAA653}"/>
              </a:ext>
            </a:extLst>
          </p:cNvPr>
          <p:cNvGraphicFramePr>
            <a:graphicFrameLocks noGrp="1"/>
          </p:cNvGraphicFramePr>
          <p:nvPr>
            <p:ph type="chart" sz="quarter" idx="13"/>
            <p:extLst>
              <p:ext uri="{D42A27DB-BD31-4B8C-83A1-F6EECF244321}">
                <p14:modId xmlns:p14="http://schemas.microsoft.com/office/powerpoint/2010/main" val="3650064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BBF6E7-4F4F-40CF-8918-36ABDAFCB6B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3BE1128-389D-4738-BBD2-158D7C54D0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12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C990A-78D5-476F-8DB7-6B823E80B8A5}"/>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768D2ED5-7C8A-4008-8AA7-93AB04D2414B}"/>
              </a:ext>
            </a:extLst>
          </p:cNvPr>
          <p:cNvGraphicFramePr>
            <a:graphicFrameLocks noGrp="1"/>
          </p:cNvGraphicFramePr>
          <p:nvPr>
            <p:ph type="chart" sz="quarter" idx="13"/>
            <p:extLst>
              <p:ext uri="{D42A27DB-BD31-4B8C-83A1-F6EECF244321}">
                <p14:modId xmlns:p14="http://schemas.microsoft.com/office/powerpoint/2010/main" val="1286946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9B5054-8D54-4DCB-9CAB-DBCCAF77E99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110D91C-667B-4C13-928C-469DA412F7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3664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1E343-E221-4C09-BE54-DD8BC802A68B}"/>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2B5E1097-90E0-4D29-BA42-BBEFEB47FADF}"/>
              </a:ext>
            </a:extLst>
          </p:cNvPr>
          <p:cNvGraphicFramePr>
            <a:graphicFrameLocks noGrp="1"/>
          </p:cNvGraphicFramePr>
          <p:nvPr>
            <p:ph type="chart" sz="quarter" idx="13"/>
            <p:extLst>
              <p:ext uri="{D42A27DB-BD31-4B8C-83A1-F6EECF244321}">
                <p14:modId xmlns:p14="http://schemas.microsoft.com/office/powerpoint/2010/main" val="2885669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93A929-FA9E-42F2-A23F-33176FFDBC0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7D93FAB-7501-452A-B645-7848B1CABE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386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03E78-2364-49B3-85A7-C72D8FD1CE97}"/>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98D4C429-855C-4D65-B3C9-06A2CBA84C81}"/>
              </a:ext>
            </a:extLst>
          </p:cNvPr>
          <p:cNvGraphicFramePr>
            <a:graphicFrameLocks noGrp="1"/>
          </p:cNvGraphicFramePr>
          <p:nvPr>
            <p:ph type="chart" sz="quarter" idx="13"/>
            <p:extLst>
              <p:ext uri="{D42A27DB-BD31-4B8C-83A1-F6EECF244321}">
                <p14:modId xmlns:p14="http://schemas.microsoft.com/office/powerpoint/2010/main" val="1546755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220681-F163-4630-888A-C2CAA9063B3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4C2ECA4-A9F4-4900-86C0-C95932D3F9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88660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D9BE4-02BC-4272-8FC9-4B24A73FE41D}"/>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8CC0D2A0-FFAE-40A6-8F57-7DE64014FDD3}"/>
              </a:ext>
            </a:extLst>
          </p:cNvPr>
          <p:cNvGraphicFramePr>
            <a:graphicFrameLocks noGrp="1"/>
          </p:cNvGraphicFramePr>
          <p:nvPr>
            <p:ph type="chart" sz="quarter" idx="13"/>
            <p:extLst>
              <p:ext uri="{D42A27DB-BD31-4B8C-83A1-F6EECF244321}">
                <p14:modId xmlns:p14="http://schemas.microsoft.com/office/powerpoint/2010/main" val="763491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28A1EF-A858-4C59-B7D0-743AC36BFF60}"/>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3EBB099-A139-4A5A-BC10-4FAB76E72D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2004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C35A2-94BD-4672-B8A9-B32F5334F3FA}"/>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9EE5D340-A95E-419F-ACD8-3FA803800AB0}"/>
              </a:ext>
            </a:extLst>
          </p:cNvPr>
          <p:cNvGraphicFramePr>
            <a:graphicFrameLocks noGrp="1"/>
          </p:cNvGraphicFramePr>
          <p:nvPr>
            <p:ph type="chart" sz="quarter" idx="13"/>
            <p:extLst>
              <p:ext uri="{D42A27DB-BD31-4B8C-83A1-F6EECF244321}">
                <p14:modId xmlns:p14="http://schemas.microsoft.com/office/powerpoint/2010/main" val="3106225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C2877F-930E-49D1-B016-4D7847982A5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51DD06C-4FDB-4CBD-B6CE-74D1A782BF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3502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6C964-A530-4F6F-8F25-A4F20539DF46}"/>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CC6CA38E-FDD1-40CB-87C9-9F7CDF510380}"/>
              </a:ext>
            </a:extLst>
          </p:cNvPr>
          <p:cNvGraphicFramePr>
            <a:graphicFrameLocks noGrp="1"/>
          </p:cNvGraphicFramePr>
          <p:nvPr>
            <p:ph type="chart" sz="quarter" idx="13"/>
            <p:extLst>
              <p:ext uri="{D42A27DB-BD31-4B8C-83A1-F6EECF244321}">
                <p14:modId xmlns:p14="http://schemas.microsoft.com/office/powerpoint/2010/main" val="3677838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C1194A-002F-4E77-BD59-D11D1D6A78A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970D0D2-EB10-4DCA-BE76-B480F4F096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44287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74F5B-8230-4060-A3E5-45AD376DD684}"/>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C674D677-0A65-473F-BAEB-31D336D8C049}"/>
              </a:ext>
            </a:extLst>
          </p:cNvPr>
          <p:cNvGraphicFramePr>
            <a:graphicFrameLocks noGrp="1"/>
          </p:cNvGraphicFramePr>
          <p:nvPr>
            <p:ph type="tbl" sz="quarter" idx="13"/>
            <p:extLst>
              <p:ext uri="{D42A27DB-BD31-4B8C-83A1-F6EECF244321}">
                <p14:modId xmlns:p14="http://schemas.microsoft.com/office/powerpoint/2010/main" val="3916379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38347057"/>
                    </a:ext>
                  </a:extLst>
                </a:gridCol>
                <a:gridCol w="2468880">
                  <a:extLst>
                    <a:ext uri="{9D8B030D-6E8A-4147-A177-3AD203B41FA5}">
                      <a16:colId xmlns:a16="http://schemas.microsoft.com/office/drawing/2014/main" val="3154742062"/>
                    </a:ext>
                  </a:extLst>
                </a:gridCol>
                <a:gridCol w="822960">
                  <a:extLst>
                    <a:ext uri="{9D8B030D-6E8A-4147-A177-3AD203B41FA5}">
                      <a16:colId xmlns:a16="http://schemas.microsoft.com/office/drawing/2014/main" val="4096800171"/>
                    </a:ext>
                  </a:extLst>
                </a:gridCol>
                <a:gridCol w="822960">
                  <a:extLst>
                    <a:ext uri="{9D8B030D-6E8A-4147-A177-3AD203B41FA5}">
                      <a16:colId xmlns:a16="http://schemas.microsoft.com/office/drawing/2014/main" val="1130968028"/>
                    </a:ext>
                  </a:extLst>
                </a:gridCol>
                <a:gridCol w="822960">
                  <a:extLst>
                    <a:ext uri="{9D8B030D-6E8A-4147-A177-3AD203B41FA5}">
                      <a16:colId xmlns:a16="http://schemas.microsoft.com/office/drawing/2014/main" val="698021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39043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Pablo Fontanet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678554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Hana Cordoba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667904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Ingrid Sieburger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696580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Patricia Franciosa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160719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Eduar Do 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252927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Norma Beatriz Basconcel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467833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Irene Möhrig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451650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Berton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497501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Raúl Padovani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799260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Mabel Haydee Julio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906222835"/>
                  </a:ext>
                </a:extLst>
              </a:tr>
            </a:tbl>
          </a:graphicData>
        </a:graphic>
      </p:graphicFrame>
      <p:sp>
        <p:nvSpPr>
          <p:cNvPr id="4" name="Text Placeholder 3">
            <a:extLst>
              <a:ext uri="{FF2B5EF4-FFF2-40B4-BE49-F238E27FC236}">
                <a16:creationId xmlns:a16="http://schemas.microsoft.com/office/drawing/2014/main" id="{1813A804-8B6E-4278-BA50-D297274E20A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8403228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B08C5-1D54-4494-9CD7-75AA3941AD43}"/>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976B5097-0D6A-4C8B-98F4-F1652625E80F}"/>
              </a:ext>
            </a:extLst>
          </p:cNvPr>
          <p:cNvGraphicFramePr>
            <a:graphicFrameLocks noGrp="1"/>
          </p:cNvGraphicFramePr>
          <p:nvPr>
            <p:ph type="tbl" sz="quarter" idx="13"/>
            <p:extLst>
              <p:ext uri="{D42A27DB-BD31-4B8C-83A1-F6EECF244321}">
                <p14:modId xmlns:p14="http://schemas.microsoft.com/office/powerpoint/2010/main" val="4207075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31381210"/>
                    </a:ext>
                  </a:extLst>
                </a:gridCol>
                <a:gridCol w="2468880">
                  <a:extLst>
                    <a:ext uri="{9D8B030D-6E8A-4147-A177-3AD203B41FA5}">
                      <a16:colId xmlns:a16="http://schemas.microsoft.com/office/drawing/2014/main" val="1230551609"/>
                    </a:ext>
                  </a:extLst>
                </a:gridCol>
                <a:gridCol w="822960">
                  <a:extLst>
                    <a:ext uri="{9D8B030D-6E8A-4147-A177-3AD203B41FA5}">
                      <a16:colId xmlns:a16="http://schemas.microsoft.com/office/drawing/2014/main" val="2650221974"/>
                    </a:ext>
                  </a:extLst>
                </a:gridCol>
                <a:gridCol w="822960">
                  <a:extLst>
                    <a:ext uri="{9D8B030D-6E8A-4147-A177-3AD203B41FA5}">
                      <a16:colId xmlns:a16="http://schemas.microsoft.com/office/drawing/2014/main" val="4168704834"/>
                    </a:ext>
                  </a:extLst>
                </a:gridCol>
                <a:gridCol w="822960">
                  <a:extLst>
                    <a:ext uri="{9D8B030D-6E8A-4147-A177-3AD203B41FA5}">
                      <a16:colId xmlns:a16="http://schemas.microsoft.com/office/drawing/2014/main" val="1407633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013201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Liliana Zygarewicz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975808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Gaston Quinteros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219328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Noor Bassi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667071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Martina Vila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019878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Sosa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852394801"/>
                  </a:ext>
                </a:extLst>
              </a:tr>
            </a:tbl>
          </a:graphicData>
        </a:graphic>
      </p:graphicFrame>
      <p:sp>
        <p:nvSpPr>
          <p:cNvPr id="4" name="Text Placeholder 3">
            <a:extLst>
              <a:ext uri="{FF2B5EF4-FFF2-40B4-BE49-F238E27FC236}">
                <a16:creationId xmlns:a16="http://schemas.microsoft.com/office/drawing/2014/main" id="{887060F0-BD98-4F8D-A0BE-E1C46457077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08465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795AA-9BBC-4FCA-B5FA-FFEB9F41F29E}"/>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ED76951E-AEC4-4528-9D77-181184525728}"/>
              </a:ext>
            </a:extLst>
          </p:cNvPr>
          <p:cNvGraphicFramePr>
            <a:graphicFrameLocks noGrp="1"/>
          </p:cNvGraphicFramePr>
          <p:nvPr>
            <p:ph type="chart" sz="quarter" idx="13"/>
            <p:extLst>
              <p:ext uri="{D42A27DB-BD31-4B8C-83A1-F6EECF244321}">
                <p14:modId xmlns:p14="http://schemas.microsoft.com/office/powerpoint/2010/main" val="1197989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74A943-7F68-4F7A-AD1E-C44A1E68031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4B5EA48-A114-4841-89B6-5339DA8075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52641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963</Words>
  <Application>Microsoft Office PowerPoint</Application>
  <PresentationFormat>On-screen Show (4:3)</PresentationFormat>
  <Paragraphs>455</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2018-01-02T11:00:54Z</dcterms:created>
  <dcterms:modified xsi:type="dcterms:W3CDTF">2018-01-02T11:01:45Z</dcterms:modified>
</cp:coreProperties>
</file>