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4E-40B0-9A20-798291853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536960"/>
        <c:axId val="288537288"/>
      </c:radarChart>
      <c:catAx>
        <c:axId val="28853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37288"/>
        <c:crosses val="autoZero"/>
        <c:auto val="1"/>
        <c:lblAlgn val="ctr"/>
        <c:lblOffset val="100"/>
        <c:noMultiLvlLbl val="0"/>
      </c:catAx>
      <c:valAx>
        <c:axId val="28853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3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5691</c:v>
                </c:pt>
                <c:pt idx="1">
                  <c:v>5718</c:v>
                </c:pt>
                <c:pt idx="2">
                  <c:v>5753</c:v>
                </c:pt>
                <c:pt idx="3">
                  <c:v>5786</c:v>
                </c:pt>
                <c:pt idx="4">
                  <c:v>5813</c:v>
                </c:pt>
                <c:pt idx="5">
                  <c:v>5819</c:v>
                </c:pt>
                <c:pt idx="6">
                  <c:v>5842</c:v>
                </c:pt>
                <c:pt idx="7">
                  <c:v>5858</c:v>
                </c:pt>
                <c:pt idx="8">
                  <c:v>5880</c:v>
                </c:pt>
                <c:pt idx="9">
                  <c:v>5935</c:v>
                </c:pt>
                <c:pt idx="10">
                  <c:v>5963</c:v>
                </c:pt>
                <c:pt idx="11">
                  <c:v>5978</c:v>
                </c:pt>
                <c:pt idx="12">
                  <c:v>6017</c:v>
                </c:pt>
                <c:pt idx="13">
                  <c:v>6031</c:v>
                </c:pt>
                <c:pt idx="14">
                  <c:v>6045</c:v>
                </c:pt>
                <c:pt idx="15">
                  <c:v>6061</c:v>
                </c:pt>
                <c:pt idx="16">
                  <c:v>6088</c:v>
                </c:pt>
                <c:pt idx="17">
                  <c:v>6101</c:v>
                </c:pt>
                <c:pt idx="18">
                  <c:v>6113</c:v>
                </c:pt>
                <c:pt idx="19">
                  <c:v>6131</c:v>
                </c:pt>
                <c:pt idx="20">
                  <c:v>6147</c:v>
                </c:pt>
                <c:pt idx="21">
                  <c:v>6165</c:v>
                </c:pt>
                <c:pt idx="22">
                  <c:v>6173</c:v>
                </c:pt>
                <c:pt idx="23">
                  <c:v>6188</c:v>
                </c:pt>
                <c:pt idx="24">
                  <c:v>6196</c:v>
                </c:pt>
                <c:pt idx="25">
                  <c:v>6213</c:v>
                </c:pt>
                <c:pt idx="26">
                  <c:v>6238</c:v>
                </c:pt>
                <c:pt idx="27">
                  <c:v>6279</c:v>
                </c:pt>
                <c:pt idx="28">
                  <c:v>6301</c:v>
                </c:pt>
                <c:pt idx="29">
                  <c:v>6333</c:v>
                </c:pt>
                <c:pt idx="30">
                  <c:v>6359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2E-4AEF-BD28-7B06114CF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489960"/>
        <c:axId val="291486680"/>
      </c:lineChart>
      <c:dateAx>
        <c:axId val="291489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86680"/>
        <c:crosses val="autoZero"/>
        <c:auto val="1"/>
        <c:lblOffset val="100"/>
        <c:baseTimeUnit val="days"/>
      </c:dateAx>
      <c:valAx>
        <c:axId val="29148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8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18</c:v>
                </c:pt>
                <c:pt idx="2">
                  <c:v>22</c:v>
                </c:pt>
                <c:pt idx="3">
                  <c:v>24</c:v>
                </c:pt>
                <c:pt idx="4">
                  <c:v>19</c:v>
                </c:pt>
                <c:pt idx="5">
                  <c:v>21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A6-4D66-AE12-6C40AC0FB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268456"/>
        <c:axId val="293268784"/>
      </c:barChart>
      <c:catAx>
        <c:axId val="293268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68784"/>
        <c:crosses val="autoZero"/>
        <c:auto val="1"/>
        <c:lblAlgn val="ctr"/>
        <c:lblOffset val="100"/>
        <c:noMultiLvlLbl val="0"/>
      </c:catAx>
      <c:valAx>
        <c:axId val="29326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6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BA-410D-BA0E-CC5F301F3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538296"/>
        <c:axId val="213539608"/>
      </c:lineChart>
      <c:catAx>
        <c:axId val="21353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39608"/>
        <c:crosses val="autoZero"/>
        <c:auto val="1"/>
        <c:lblAlgn val="ctr"/>
        <c:lblOffset val="100"/>
        <c:noMultiLvlLbl val="0"/>
      </c:catAx>
      <c:valAx>
        <c:axId val="21353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3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1.71926910299</c:v>
                </c:pt>
                <c:pt idx="14">
                  <c:v>0</c:v>
                </c:pt>
                <c:pt idx="15">
                  <c:v>2.0431893687708</c:v>
                </c:pt>
                <c:pt idx="16">
                  <c:v>0</c:v>
                </c:pt>
                <c:pt idx="17">
                  <c:v>3.2475083056477998</c:v>
                </c:pt>
                <c:pt idx="18">
                  <c:v>2.1760797342193001</c:v>
                </c:pt>
                <c:pt idx="19">
                  <c:v>1.2458471760797001</c:v>
                </c:pt>
                <c:pt idx="20">
                  <c:v>2.8903654485049999</c:v>
                </c:pt>
                <c:pt idx="21">
                  <c:v>0</c:v>
                </c:pt>
                <c:pt idx="22">
                  <c:v>2.1760797342193001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83-429A-8145-182C40ED4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204248"/>
        <c:axId val="294204576"/>
      </c:lineChart>
      <c:catAx>
        <c:axId val="29420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04576"/>
        <c:crosses val="autoZero"/>
        <c:auto val="1"/>
        <c:lblAlgn val="ctr"/>
        <c:lblOffset val="100"/>
        <c:noMultiLvlLbl val="0"/>
      </c:catAx>
      <c:valAx>
        <c:axId val="29420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0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71-41ED-A588-514A3D3B1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192944"/>
        <c:axId val="294193272"/>
      </c:barChart>
      <c:catAx>
        <c:axId val="29419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93272"/>
        <c:crosses val="autoZero"/>
        <c:auto val="1"/>
        <c:lblAlgn val="ctr"/>
        <c:lblOffset val="100"/>
        <c:noMultiLvlLbl val="0"/>
      </c:catAx>
      <c:valAx>
        <c:axId val="29419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9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2.7956943290413001</c:v>
                </c:pt>
                <c:pt idx="1">
                  <c:v>1.7378328376223999</c:v>
                </c:pt>
                <c:pt idx="2">
                  <c:v>1.2962322848254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AA-40BB-A782-C6B59DF507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6829392"/>
        <c:axId val="216824472"/>
      </c:barChart>
      <c:catAx>
        <c:axId val="21682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24472"/>
        <c:crosses val="autoZero"/>
        <c:auto val="1"/>
        <c:lblAlgn val="ctr"/>
        <c:lblOffset val="100"/>
        <c:noMultiLvlLbl val="0"/>
      </c:catAx>
      <c:valAx>
        <c:axId val="21682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2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68-4875-B9B2-D4D7A4F42B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68-4875-B9B2-D4D7A4F42B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68-4875-B9B2-D4D7A4F42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6820864"/>
        <c:axId val="216816928"/>
      </c:barChart>
      <c:catAx>
        <c:axId val="21682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16928"/>
        <c:crosses val="autoZero"/>
        <c:auto val="1"/>
        <c:lblAlgn val="ctr"/>
        <c:lblOffset val="100"/>
        <c:noMultiLvlLbl val="0"/>
      </c:catAx>
      <c:valAx>
        <c:axId val="21681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2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3.1784232365145</c:v>
                </c:pt>
                <c:pt idx="1">
                  <c:v>2.1742738589211998</c:v>
                </c:pt>
                <c:pt idx="2">
                  <c:v>1.5518672199170001</c:v>
                </c:pt>
                <c:pt idx="3">
                  <c:v>2.1327800829875998</c:v>
                </c:pt>
                <c:pt idx="4">
                  <c:v>2.5062240663900002</c:v>
                </c:pt>
                <c:pt idx="5">
                  <c:v>2.0414937759336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8-460D-A034-D67CD7D8F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6814960"/>
        <c:axId val="216823816"/>
      </c:barChart>
      <c:catAx>
        <c:axId val="21681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23816"/>
        <c:crosses val="autoZero"/>
        <c:auto val="1"/>
        <c:lblAlgn val="ctr"/>
        <c:lblOffset val="100"/>
        <c:noMultiLvlLbl val="0"/>
      </c:catAx>
      <c:valAx>
        <c:axId val="21682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1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D3-4077-992D-17E8E575C5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D3-4077-992D-17E8E575C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6817912"/>
        <c:axId val="216817584"/>
      </c:barChart>
      <c:catAx>
        <c:axId val="21681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17584"/>
        <c:crosses val="autoZero"/>
        <c:auto val="1"/>
        <c:lblAlgn val="ctr"/>
        <c:lblOffset val="100"/>
        <c:noMultiLvlLbl val="0"/>
      </c:catAx>
      <c:valAx>
        <c:axId val="21681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1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8D3A4-85CB-46D8-A147-6CC75D1969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1A26EF-7B02-4847-BF7C-2B1C5A16C4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50551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939E7-E0A2-4AAC-BCDC-C5040FFA7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09C38D-D295-4635-8607-5D0B0B2482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1202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60218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343858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88498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4886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7086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59093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365862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177546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94919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7610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78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nissanarg (Nissan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2.2773%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046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3B504-B1F3-488B-92A4-05C14965B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647373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39E7D-143E-46A6-8FD9-D6F274F4A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8DFAF8-6BA3-4463-BCB1-A049515C27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7789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8F253-0F9D-4570-9A1C-40909A9EAF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6C289-F676-41C8-8326-CE6DFD1E6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26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9FF20-D509-4349-9738-B8F9BBEA6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1C8AFE-E508-465B-9B08-927A9822E6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4752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A8637-3C83-4239-854D-2EAEFE133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33FD8-BDA0-4E5D-8751-4923EB9F5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596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16C0B-E004-4BB2-821E-63C70BE66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60AE9C-3A81-4DA7-B601-362C4E8FF4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651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D551E-324E-429F-83B3-1BD02007C0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B4EEC-BCE6-45FB-8618-2068D5F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910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C9E6-42B2-4460-B483-171D77274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A0DCCE-97D4-40A8-AB12-12AB39D092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9489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23CFA-BD6C-4CB1-8005-F48A69E16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99883-0052-4246-ADF0-D0CF03959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095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3A89-3F8C-4A86-98DE-E3E97AB4A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790A30-5051-4042-A84E-B4682AFA10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243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80738-C60E-457F-BF5B-FD835B79D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3721F-ECC7-43C2-99F8-6A6A95DA2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055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F10F7-6EDF-4228-B0D3-AD430ACB7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EBCB41-291E-4E35-8EBF-D52EF3C647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4854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942D0-AD6D-4ED6-AAD6-180CFB910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662EB-C4BD-417B-8781-E07707323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835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A549-9EEE-4AF2-AAD3-650698AC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23C7A9-F63D-44A6-B6BC-6ACD6C351E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8938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89423-3660-46D2-AA7B-E85D30F7F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49A4E-DB57-4C2C-B10E-D055C15C4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679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ADF40-625D-4D1A-8D52-5B28F3149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B07819-1BD7-4951-A66B-9154FF6CE7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6346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D7309-14C9-4D18-9301-621F85FDA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5748E-24BE-43F0-B35A-1BD424E12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154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82430-B37A-46AE-A923-42976F1EC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1530DA-7439-4398-B597-CE11E64C8D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8917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9E294-1690-4EE1-B066-C1DF90004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E7300-BCE9-41A8-9477-BDD331BE6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88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4F1A1-3C3A-4BD0-9FA8-A48291986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EB9293-A254-49A5-83C7-57157962A3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6554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6E8B2-7BB9-48F7-83B4-E2B9DBA2E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EE0C5-477B-4D83-977D-CFA9C78F5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296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97F-F0CC-45C9-BF91-134E1E079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E5099D-9130-43A2-AF71-7D545F510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639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648168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69162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6068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85811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1786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4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- 2017-12-11 17:08:23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define tu estilo. #BuscandoActitud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2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- 2017-12-21 20:54:28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¡Lo mejor de nuestro 2017! 🤗😉
#2017bestnine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90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- 2017-12-15 13:27:30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¡Mañana te esperamos en Salón Berlín! 
#Repost @salonberlin
・・・
El próximo sábado te esperamos de 10 a 20 por orden de llegada. Y mientras llega tu turno podes probar el nuevo Nissan Kicks. #buscandoactitud #realbarber #barberiatradicional #sabado #testdrive #nissan #barbershop #barbers #barberworld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74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- 2017-12-02 15:29:01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¡Ya estamos junto a @ladolfinapoloteam en la final del campeonato de polo más importante del mundo!
 #Abiertodepalermo2017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29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- 2017-12-26 18:45:48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¡Arranca el Nissan Summer ‘18! ☀️ ¿Qué esperás para visitarnos?
👉Te esperamos en Cerezo y Boyero, Cariló, con nuestras novedades, test drives y actividades. 🌅⛱
#VeranoConActitud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749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173CC-26B6-4F63-896F-E9FD5E38B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482690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AE437-FA80-4E7F-B4B7-3F7EDA735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4159F2-7017-4940-9960-66ED1EF94D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234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09795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29169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33756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30477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3556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75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- 2017-12-27 22:20:58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👉@alelacroixok disfrutando de un #VeranoConActitud 😉
#Repost @alelacroixok ・・・
De la mano de la nueva Murano  x @nissanarg🤘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45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- 2017-12-14 17:18:48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importa el lado de la Fuerza que elijas, siempre encontrarás emoción. #OMGTR #starwars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20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- 2017-12-04 19:32:56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¡Un gol de oro para mantener viva a #LaLeyenda! Acompañamos a @ladolfinapoloteam , durante el Abierto de Palermo, en el camino a un nuevo título! ¡Felicitaciones Pentacampeón!
#LaLeyendaContinua #abiertoargentinodepolo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46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- 2017-12-06 13:29:25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Reviví los mejores momentos de la final de Palermo, donde @ladolfinapoloteam se llevó el título del torneo más importante del mundo por quinta vez consecutiva. 👏👏👏
¡Orgullosos de acompañarlos!​ 😉
#LaLeyendaContinua
#abiertodepalermo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367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5B70F-65E7-4C0D-8876-7F951FA8F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14987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285</Words>
  <Application>Microsoft Office PowerPoint</Application>
  <PresentationFormat>On-screen Show (4:3)</PresentationFormat>
  <Paragraphs>113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2018-01-02T10:57:46Z</dcterms:created>
  <dcterms:modified xsi:type="dcterms:W3CDTF">2018-01-02T10:58:12Z</dcterms:modified>
</cp:coreProperties>
</file>