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58446</c:v>
                </c:pt>
                <c:pt idx="1">
                  <c:v>58446</c:v>
                </c:pt>
                <c:pt idx="2">
                  <c:v>58445</c:v>
                </c:pt>
                <c:pt idx="3">
                  <c:v>58454</c:v>
                </c:pt>
                <c:pt idx="4">
                  <c:v>58453</c:v>
                </c:pt>
                <c:pt idx="5">
                  <c:v>58449</c:v>
                </c:pt>
                <c:pt idx="6">
                  <c:v>58451</c:v>
                </c:pt>
                <c:pt idx="7">
                  <c:v>58453</c:v>
                </c:pt>
                <c:pt idx="8">
                  <c:v>58456</c:v>
                </c:pt>
                <c:pt idx="9">
                  <c:v>58451</c:v>
                </c:pt>
                <c:pt idx="10">
                  <c:v>58460</c:v>
                </c:pt>
                <c:pt idx="11">
                  <c:v>58469</c:v>
                </c:pt>
                <c:pt idx="12">
                  <c:v>58483</c:v>
                </c:pt>
                <c:pt idx="13">
                  <c:v>58498</c:v>
                </c:pt>
                <c:pt idx="14">
                  <c:v>58544</c:v>
                </c:pt>
                <c:pt idx="15">
                  <c:v>58661</c:v>
                </c:pt>
                <c:pt idx="16">
                  <c:v>58675</c:v>
                </c:pt>
                <c:pt idx="17">
                  <c:v>58686</c:v>
                </c:pt>
                <c:pt idx="18">
                  <c:v>58698</c:v>
                </c:pt>
                <c:pt idx="19">
                  <c:v>58710</c:v>
                </c:pt>
                <c:pt idx="20">
                  <c:v>58720</c:v>
                </c:pt>
                <c:pt idx="21">
                  <c:v>58723</c:v>
                </c:pt>
                <c:pt idx="22">
                  <c:v>58859</c:v>
                </c:pt>
                <c:pt idx="23">
                  <c:v>59074</c:v>
                </c:pt>
                <c:pt idx="24">
                  <c:v>59276</c:v>
                </c:pt>
                <c:pt idx="25">
                  <c:v>59555</c:v>
                </c:pt>
                <c:pt idx="26">
                  <c:v>59826</c:v>
                </c:pt>
                <c:pt idx="27">
                  <c:v>59898</c:v>
                </c:pt>
                <c:pt idx="28">
                  <c:v>59985</c:v>
                </c:pt>
                <c:pt idx="29">
                  <c:v>60178</c:v>
                </c:pt>
                <c:pt idx="30">
                  <c:v>60345</c:v>
                </c:pt>
              </c:numCache>
            </c:numRef>
          </c:val>
          <c:smooth val="0"/>
          <c:extLst>
            <c:ext xmlns:c16="http://schemas.microsoft.com/office/drawing/2014/chart" uri="{C3380CC4-5D6E-409C-BE32-E72D297353CC}">
              <c16:uniqueId val="{00000000-43F8-4930-9B3C-F9B10458A833}"/>
            </c:ext>
          </c:extLst>
        </c:ser>
        <c:dLbls>
          <c:showLegendKey val="0"/>
          <c:showVal val="0"/>
          <c:showCatName val="0"/>
          <c:showSerName val="0"/>
          <c:showPercent val="0"/>
          <c:showBubbleSize val="0"/>
        </c:dLbls>
        <c:smooth val="0"/>
        <c:axId val="284837368"/>
        <c:axId val="284833104"/>
      </c:lineChart>
      <c:dateAx>
        <c:axId val="284837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33104"/>
        <c:crosses val="autoZero"/>
        <c:auto val="1"/>
        <c:lblOffset val="100"/>
        <c:baseTimeUnit val="days"/>
      </c:dateAx>
      <c:valAx>
        <c:axId val="28483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3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F492-4A48-961A-FB51A973AAEB}"/>
            </c:ext>
          </c:extLst>
        </c:ser>
        <c:dLbls>
          <c:showLegendKey val="0"/>
          <c:showVal val="0"/>
          <c:showCatName val="0"/>
          <c:showSerName val="0"/>
          <c:showPercent val="0"/>
          <c:showBubbleSize val="0"/>
        </c:dLbls>
        <c:axId val="284833760"/>
        <c:axId val="284834744"/>
      </c:radarChart>
      <c:catAx>
        <c:axId val="28483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34744"/>
        <c:crosses val="autoZero"/>
        <c:auto val="1"/>
        <c:lblAlgn val="ctr"/>
        <c:lblOffset val="100"/>
        <c:noMultiLvlLbl val="0"/>
      </c:catAx>
      <c:valAx>
        <c:axId val="28483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3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2.0960235439052999E-2</c:v>
                </c:pt>
                <c:pt idx="1">
                  <c:v>5.760302957716E-2</c:v>
                </c:pt>
                <c:pt idx="2">
                  <c:v>0.13089229189837001</c:v>
                </c:pt>
                <c:pt idx="3">
                  <c:v>4.0491140424415997E-2</c:v>
                </c:pt>
                <c:pt idx="4">
                  <c:v>1.1975433254067001E-2</c:v>
                </c:pt>
                <c:pt idx="5">
                  <c:v>2.8656481497323E-2</c:v>
                </c:pt>
                <c:pt idx="6">
                  <c:v>9.9657827202736998E-2</c:v>
                </c:pt>
                <c:pt idx="7">
                  <c:v>1.5397249024841001E-2</c:v>
                </c:pt>
                <c:pt idx="8">
                  <c:v>0.10007869435796</c:v>
                </c:pt>
                <c:pt idx="9">
                  <c:v>0</c:v>
                </c:pt>
                <c:pt idx="10">
                  <c:v>3.6352749978615997E-2</c:v>
                </c:pt>
                <c:pt idx="11">
                  <c:v>0.14367816091954</c:v>
                </c:pt>
                <c:pt idx="12">
                  <c:v>0.21419043710239999</c:v>
                </c:pt>
                <c:pt idx="13">
                  <c:v>0.15259018635664001</c:v>
                </c:pt>
                <c:pt idx="14">
                  <c:v>0.60234787512175003</c:v>
                </c:pt>
                <c:pt idx="15">
                  <c:v>0</c:v>
                </c:pt>
                <c:pt idx="16">
                  <c:v>0</c:v>
                </c:pt>
                <c:pt idx="17">
                  <c:v>5.9077482390365997E-2</c:v>
                </c:pt>
                <c:pt idx="18">
                  <c:v>8.1782866489470002E-2</c:v>
                </c:pt>
                <c:pt idx="19">
                  <c:v>3.0802841373671002</c:v>
                </c:pt>
                <c:pt idx="20">
                  <c:v>2.6300774929744999</c:v>
                </c:pt>
                <c:pt idx="21">
                  <c:v>1.3721666865346001</c:v>
                </c:pt>
                <c:pt idx="22">
                  <c:v>4.0945893078872997</c:v>
                </c:pt>
                <c:pt idx="23">
                  <c:v>0</c:v>
                </c:pt>
                <c:pt idx="24">
                  <c:v>0.18757921419518001</c:v>
                </c:pt>
                <c:pt idx="25">
                  <c:v>3.8289994109231999E-2</c:v>
                </c:pt>
                <c:pt idx="26">
                  <c:v>1.1861283297034999</c:v>
                </c:pt>
                <c:pt idx="27">
                  <c:v>5.4569955341730002E-2</c:v>
                </c:pt>
                <c:pt idx="28">
                  <c:v>2.8917324257741999E-2</c:v>
                </c:pt>
                <c:pt idx="29">
                  <c:v>6.1583528902648003E-2</c:v>
                </c:pt>
                <c:pt idx="30">
                  <c:v>3.6507857486600001E-2</c:v>
                </c:pt>
              </c:numCache>
            </c:numRef>
          </c:val>
          <c:smooth val="0"/>
          <c:extLst>
            <c:ext xmlns:c16="http://schemas.microsoft.com/office/drawing/2014/chart" uri="{C3380CC4-5D6E-409C-BE32-E72D297353CC}">
              <c16:uniqueId val="{00000000-B140-4A1D-8590-004DFEC6A63C}"/>
            </c:ext>
          </c:extLst>
        </c:ser>
        <c:dLbls>
          <c:showLegendKey val="0"/>
          <c:showVal val="0"/>
          <c:showCatName val="0"/>
          <c:showSerName val="0"/>
          <c:showPercent val="0"/>
          <c:showBubbleSize val="0"/>
        </c:dLbls>
        <c:smooth val="0"/>
        <c:axId val="285388736"/>
        <c:axId val="285391032"/>
      </c:lineChart>
      <c:dateAx>
        <c:axId val="285388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91032"/>
        <c:crosses val="autoZero"/>
        <c:auto val="1"/>
        <c:lblOffset val="100"/>
        <c:baseTimeUnit val="days"/>
      </c:dateAx>
      <c:valAx>
        <c:axId val="28539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8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58</c:v>
                </c:pt>
                <c:pt idx="1">
                  <c:v>75</c:v>
                </c:pt>
                <c:pt idx="2">
                  <c:v>73</c:v>
                </c:pt>
                <c:pt idx="3">
                  <c:v>25</c:v>
                </c:pt>
                <c:pt idx="4">
                  <c:v>28</c:v>
                </c:pt>
                <c:pt idx="5">
                  <c:v>90</c:v>
                </c:pt>
                <c:pt idx="6">
                  <c:v>78</c:v>
                </c:pt>
              </c:numCache>
            </c:numRef>
          </c:val>
          <c:extLst>
            <c:ext xmlns:c16="http://schemas.microsoft.com/office/drawing/2014/chart" uri="{C3380CC4-5D6E-409C-BE32-E72D297353CC}">
              <c16:uniqueId val="{00000000-66FE-4C5B-9D2B-C1B7B586A634}"/>
            </c:ext>
          </c:extLst>
        </c:ser>
        <c:dLbls>
          <c:showLegendKey val="0"/>
          <c:showVal val="0"/>
          <c:showCatName val="0"/>
          <c:showSerName val="0"/>
          <c:showPercent val="0"/>
          <c:showBubbleSize val="0"/>
        </c:dLbls>
        <c:gapWidth val="219"/>
        <c:overlap val="-27"/>
        <c:axId val="222539472"/>
        <c:axId val="225684224"/>
      </c:barChart>
      <c:catAx>
        <c:axId val="22253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684224"/>
        <c:crosses val="autoZero"/>
        <c:auto val="1"/>
        <c:lblAlgn val="ctr"/>
        <c:lblOffset val="100"/>
        <c:noMultiLvlLbl val="0"/>
      </c:catAx>
      <c:valAx>
        <c:axId val="22568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53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4</c:v>
                </c:pt>
                <c:pt idx="1">
                  <c:v>0</c:v>
                </c:pt>
                <c:pt idx="2">
                  <c:v>-1</c:v>
                </c:pt>
                <c:pt idx="3">
                  <c:v>9</c:v>
                </c:pt>
                <c:pt idx="4">
                  <c:v>-1</c:v>
                </c:pt>
                <c:pt idx="5">
                  <c:v>-4</c:v>
                </c:pt>
                <c:pt idx="6">
                  <c:v>2</c:v>
                </c:pt>
                <c:pt idx="7">
                  <c:v>2</c:v>
                </c:pt>
                <c:pt idx="8">
                  <c:v>3</c:v>
                </c:pt>
                <c:pt idx="9">
                  <c:v>-5</c:v>
                </c:pt>
                <c:pt idx="10">
                  <c:v>9</c:v>
                </c:pt>
                <c:pt idx="11">
                  <c:v>9</c:v>
                </c:pt>
                <c:pt idx="12">
                  <c:v>14</c:v>
                </c:pt>
                <c:pt idx="13">
                  <c:v>15</c:v>
                </c:pt>
                <c:pt idx="14">
                  <c:v>46</c:v>
                </c:pt>
                <c:pt idx="15">
                  <c:v>117</c:v>
                </c:pt>
                <c:pt idx="16">
                  <c:v>14</c:v>
                </c:pt>
                <c:pt idx="17">
                  <c:v>11</c:v>
                </c:pt>
                <c:pt idx="18">
                  <c:v>12</c:v>
                </c:pt>
                <c:pt idx="19">
                  <c:v>12</c:v>
                </c:pt>
                <c:pt idx="20">
                  <c:v>10</c:v>
                </c:pt>
                <c:pt idx="21">
                  <c:v>3</c:v>
                </c:pt>
                <c:pt idx="22">
                  <c:v>136</c:v>
                </c:pt>
                <c:pt idx="23">
                  <c:v>215</c:v>
                </c:pt>
                <c:pt idx="24">
                  <c:v>202</c:v>
                </c:pt>
                <c:pt idx="25">
                  <c:v>279</c:v>
                </c:pt>
                <c:pt idx="26">
                  <c:v>271</c:v>
                </c:pt>
                <c:pt idx="27">
                  <c:v>72</c:v>
                </c:pt>
                <c:pt idx="28">
                  <c:v>87</c:v>
                </c:pt>
                <c:pt idx="29">
                  <c:v>193</c:v>
                </c:pt>
                <c:pt idx="30">
                  <c:v>167</c:v>
                </c:pt>
              </c:numCache>
            </c:numRef>
          </c:val>
          <c:smooth val="0"/>
          <c:extLst>
            <c:ext xmlns:c16="http://schemas.microsoft.com/office/drawing/2014/chart" uri="{C3380CC4-5D6E-409C-BE32-E72D297353CC}">
              <c16:uniqueId val="{00000000-0A6E-4D2B-996F-5F9086CCCB82}"/>
            </c:ext>
          </c:extLst>
        </c:ser>
        <c:dLbls>
          <c:showLegendKey val="0"/>
          <c:showVal val="0"/>
          <c:showCatName val="0"/>
          <c:showSerName val="0"/>
          <c:showPercent val="0"/>
          <c:showBubbleSize val="0"/>
        </c:dLbls>
        <c:smooth val="0"/>
        <c:axId val="225682584"/>
        <c:axId val="225686848"/>
      </c:lineChart>
      <c:dateAx>
        <c:axId val="22568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686848"/>
        <c:crosses val="autoZero"/>
        <c:auto val="1"/>
        <c:lblOffset val="100"/>
        <c:baseTimeUnit val="days"/>
      </c:dateAx>
      <c:valAx>
        <c:axId val="22568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68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4</c:v>
                </c:pt>
                <c:pt idx="1">
                  <c:v>3</c:v>
                </c:pt>
                <c:pt idx="2">
                  <c:v>2</c:v>
                </c:pt>
                <c:pt idx="3">
                  <c:v>3</c:v>
                </c:pt>
                <c:pt idx="4">
                  <c:v>3</c:v>
                </c:pt>
                <c:pt idx="5">
                  <c:v>4</c:v>
                </c:pt>
                <c:pt idx="6">
                  <c:v>4</c:v>
                </c:pt>
                <c:pt idx="7">
                  <c:v>2</c:v>
                </c:pt>
                <c:pt idx="8">
                  <c:v>2</c:v>
                </c:pt>
                <c:pt idx="9">
                  <c:v>0</c:v>
                </c:pt>
                <c:pt idx="10">
                  <c:v>4</c:v>
                </c:pt>
                <c:pt idx="11">
                  <c:v>5</c:v>
                </c:pt>
                <c:pt idx="12">
                  <c:v>4</c:v>
                </c:pt>
                <c:pt idx="13">
                  <c:v>4</c:v>
                </c:pt>
                <c:pt idx="14">
                  <c:v>6</c:v>
                </c:pt>
                <c:pt idx="15">
                  <c:v>0</c:v>
                </c:pt>
                <c:pt idx="16">
                  <c:v>0</c:v>
                </c:pt>
                <c:pt idx="17">
                  <c:v>3</c:v>
                </c:pt>
                <c:pt idx="18">
                  <c:v>3</c:v>
                </c:pt>
                <c:pt idx="19">
                  <c:v>4</c:v>
                </c:pt>
                <c:pt idx="20">
                  <c:v>4</c:v>
                </c:pt>
                <c:pt idx="21">
                  <c:v>4</c:v>
                </c:pt>
                <c:pt idx="22">
                  <c:v>4</c:v>
                </c:pt>
                <c:pt idx="23">
                  <c:v>0</c:v>
                </c:pt>
                <c:pt idx="24">
                  <c:v>1</c:v>
                </c:pt>
                <c:pt idx="25">
                  <c:v>4</c:v>
                </c:pt>
                <c:pt idx="26">
                  <c:v>3</c:v>
                </c:pt>
                <c:pt idx="27">
                  <c:v>3</c:v>
                </c:pt>
                <c:pt idx="28">
                  <c:v>3</c:v>
                </c:pt>
                <c:pt idx="29">
                  <c:v>1</c:v>
                </c:pt>
                <c:pt idx="30">
                  <c:v>1</c:v>
                </c:pt>
              </c:numCache>
            </c:numRef>
          </c:val>
          <c:smooth val="0"/>
          <c:extLst>
            <c:ext xmlns:c16="http://schemas.microsoft.com/office/drawing/2014/chart" uri="{C3380CC4-5D6E-409C-BE32-E72D297353CC}">
              <c16:uniqueId val="{00000000-70CD-4D1A-BB34-2EC45561A444}"/>
            </c:ext>
          </c:extLst>
        </c:ser>
        <c:dLbls>
          <c:showLegendKey val="0"/>
          <c:showVal val="0"/>
          <c:showCatName val="0"/>
          <c:showSerName val="0"/>
          <c:showPercent val="0"/>
          <c:showBubbleSize val="0"/>
        </c:dLbls>
        <c:smooth val="0"/>
        <c:axId val="360884624"/>
        <c:axId val="360886920"/>
      </c:lineChart>
      <c:dateAx>
        <c:axId val="360884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86920"/>
        <c:crosses val="autoZero"/>
        <c:auto val="1"/>
        <c:lblOffset val="100"/>
        <c:baseTimeUnit val="days"/>
      </c:dateAx>
      <c:valAx>
        <c:axId val="36088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8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15</c:v>
                </c:pt>
                <c:pt idx="2">
                  <c:v>15</c:v>
                </c:pt>
                <c:pt idx="3">
                  <c:v>15</c:v>
                </c:pt>
                <c:pt idx="4">
                  <c:v>19</c:v>
                </c:pt>
                <c:pt idx="5">
                  <c:v>10</c:v>
                </c:pt>
                <c:pt idx="6">
                  <c:v>3</c:v>
                </c:pt>
              </c:numCache>
            </c:numRef>
          </c:val>
          <c:extLst>
            <c:ext xmlns:c16="http://schemas.microsoft.com/office/drawing/2014/chart" uri="{C3380CC4-5D6E-409C-BE32-E72D297353CC}">
              <c16:uniqueId val="{00000000-A3F4-4ED3-84AC-E00811709C99}"/>
            </c:ext>
          </c:extLst>
        </c:ser>
        <c:dLbls>
          <c:showLegendKey val="0"/>
          <c:showVal val="0"/>
          <c:showCatName val="0"/>
          <c:showSerName val="0"/>
          <c:showPercent val="0"/>
          <c:showBubbleSize val="0"/>
        </c:dLbls>
        <c:gapWidth val="219"/>
        <c:overlap val="-27"/>
        <c:axId val="360879376"/>
        <c:axId val="360880032"/>
      </c:barChart>
      <c:catAx>
        <c:axId val="360879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80032"/>
        <c:crosses val="autoZero"/>
        <c:auto val="1"/>
        <c:lblAlgn val="ctr"/>
        <c:lblOffset val="100"/>
        <c:noMultiLvlLbl val="0"/>
      </c:catAx>
      <c:valAx>
        <c:axId val="36088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7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5.6784700273208998E-2</c:v>
                </c:pt>
                <c:pt idx="1">
                  <c:v>7.5876196088334999E-2</c:v>
                </c:pt>
                <c:pt idx="2">
                  <c:v>1.1140107191963</c:v>
                </c:pt>
                <c:pt idx="3">
                  <c:v>0.77054746471364</c:v>
                </c:pt>
                <c:pt idx="4">
                  <c:v>0.48356010828485002</c:v>
                </c:pt>
                <c:pt idx="5">
                  <c:v>1.6641131408368</c:v>
                </c:pt>
                <c:pt idx="6">
                  <c:v>9.8212531919073004E-2</c:v>
                </c:pt>
              </c:numCache>
            </c:numRef>
          </c:val>
          <c:extLst>
            <c:ext xmlns:c16="http://schemas.microsoft.com/office/drawing/2014/chart" uri="{C3380CC4-5D6E-409C-BE32-E72D297353CC}">
              <c16:uniqueId val="{00000000-AC68-487E-9446-937B072E42E2}"/>
            </c:ext>
          </c:extLst>
        </c:ser>
        <c:dLbls>
          <c:showLegendKey val="0"/>
          <c:showVal val="0"/>
          <c:showCatName val="0"/>
          <c:showSerName val="0"/>
          <c:showPercent val="0"/>
          <c:showBubbleSize val="0"/>
        </c:dLbls>
        <c:gapWidth val="219"/>
        <c:overlap val="-27"/>
        <c:axId val="357958040"/>
        <c:axId val="357958368"/>
      </c:barChart>
      <c:catAx>
        <c:axId val="35795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58368"/>
        <c:crosses val="autoZero"/>
        <c:auto val="1"/>
        <c:lblAlgn val="ctr"/>
        <c:lblOffset val="100"/>
        <c:noMultiLvlLbl val="0"/>
      </c:catAx>
      <c:valAx>
        <c:axId val="35795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5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Mendoza Gobierno</c:v>
                </c:pt>
              </c:strCache>
            </c:strRef>
          </c:cat>
          <c:val>
            <c:numRef>
              <c:f>Sheet1!$B$2</c:f>
              <c:numCache>
                <c:formatCode>General</c:formatCode>
                <c:ptCount val="1"/>
                <c:pt idx="0">
                  <c:v>2</c:v>
                </c:pt>
              </c:numCache>
            </c:numRef>
          </c:val>
          <c:extLst>
            <c:ext xmlns:c16="http://schemas.microsoft.com/office/drawing/2014/chart" uri="{C3380CC4-5D6E-409C-BE32-E72D297353CC}">
              <c16:uniqueId val="{00000000-D261-46DC-9F62-6B70781A47A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Mendoza Gobierno</c:v>
                </c:pt>
              </c:strCache>
            </c:strRef>
          </c:cat>
          <c:val>
            <c:numRef>
              <c:f>Sheet1!$C$2</c:f>
              <c:numCache>
                <c:formatCode>General</c:formatCode>
                <c:ptCount val="1"/>
                <c:pt idx="0">
                  <c:v>80</c:v>
                </c:pt>
              </c:numCache>
            </c:numRef>
          </c:val>
          <c:extLst>
            <c:ext xmlns:c16="http://schemas.microsoft.com/office/drawing/2014/chart" uri="{C3380CC4-5D6E-409C-BE32-E72D297353CC}">
              <c16:uniqueId val="{00000001-D261-46DC-9F62-6B70781A47A7}"/>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Mendoza Gobierno</c:v>
                </c:pt>
              </c:strCache>
            </c:strRef>
          </c:cat>
          <c:val>
            <c:numRef>
              <c:f>Sheet1!$D$2</c:f>
              <c:numCache>
                <c:formatCode>General</c:formatCode>
                <c:ptCount val="1"/>
                <c:pt idx="0">
                  <c:v>6</c:v>
                </c:pt>
              </c:numCache>
            </c:numRef>
          </c:val>
          <c:extLst>
            <c:ext xmlns:c16="http://schemas.microsoft.com/office/drawing/2014/chart" uri="{C3380CC4-5D6E-409C-BE32-E72D297353CC}">
              <c16:uniqueId val="{00000002-D261-46DC-9F62-6B70781A47A7}"/>
            </c:ext>
          </c:extLst>
        </c:ser>
        <c:dLbls>
          <c:showLegendKey val="0"/>
          <c:showVal val="0"/>
          <c:showCatName val="0"/>
          <c:showSerName val="0"/>
          <c:showPercent val="0"/>
          <c:showBubbleSize val="0"/>
        </c:dLbls>
        <c:gapWidth val="150"/>
        <c:overlap val="100"/>
        <c:axId val="360877408"/>
        <c:axId val="360873472"/>
      </c:barChart>
      <c:catAx>
        <c:axId val="36087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73472"/>
        <c:crosses val="autoZero"/>
        <c:auto val="1"/>
        <c:lblAlgn val="ctr"/>
        <c:lblOffset val="100"/>
        <c:noMultiLvlLbl val="0"/>
      </c:catAx>
      <c:valAx>
        <c:axId val="360873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7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8.0094670457332998E-2</c:v>
                </c:pt>
                <c:pt idx="11">
                  <c:v>0.78206552850456001</c:v>
                </c:pt>
                <c:pt idx="12">
                  <c:v>0.68841128733542001</c:v>
                </c:pt>
                <c:pt idx="13">
                  <c:v>1.9824032249529999</c:v>
                </c:pt>
                <c:pt idx="14">
                  <c:v>1.9165796769595</c:v>
                </c:pt>
                <c:pt idx="15">
                  <c:v>0.12852027702013</c:v>
                </c:pt>
                <c:pt idx="16">
                  <c:v>0.11280600734081001</c:v>
                </c:pt>
                <c:pt idx="17">
                  <c:v>0.32312467028094999</c:v>
                </c:pt>
                <c:pt idx="18">
                  <c:v>5.2193824292016001E-2</c:v>
                </c:pt>
                <c:pt idx="19">
                  <c:v>6.0331571090234001E-2</c:v>
                </c:pt>
                <c:pt idx="20">
                  <c:v>1.6275493596435001E-2</c:v>
                </c:pt>
                <c:pt idx="21">
                  <c:v>4.2260160959019001E-2</c:v>
                </c:pt>
                <c:pt idx="22">
                  <c:v>0</c:v>
                </c:pt>
                <c:pt idx="23">
                  <c:v>0</c:v>
                </c:pt>
              </c:numCache>
            </c:numRef>
          </c:val>
          <c:smooth val="0"/>
          <c:extLst>
            <c:ext xmlns:c16="http://schemas.microsoft.com/office/drawing/2014/chart" uri="{C3380CC4-5D6E-409C-BE32-E72D297353CC}">
              <c16:uniqueId val="{00000000-6C93-4D1B-B3E6-8BB6CB1A1C2F}"/>
            </c:ext>
          </c:extLst>
        </c:ser>
        <c:dLbls>
          <c:showLegendKey val="0"/>
          <c:showVal val="0"/>
          <c:showCatName val="0"/>
          <c:showSerName val="0"/>
          <c:showPercent val="0"/>
          <c:showBubbleSize val="0"/>
        </c:dLbls>
        <c:smooth val="0"/>
        <c:axId val="360879704"/>
        <c:axId val="360888232"/>
      </c:lineChart>
      <c:catAx>
        <c:axId val="3608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88232"/>
        <c:crosses val="autoZero"/>
        <c:auto val="1"/>
        <c:lblAlgn val="ctr"/>
        <c:lblOffset val="100"/>
        <c:noMultiLvlLbl val="0"/>
      </c:catAx>
      <c:valAx>
        <c:axId val="36088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7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Mendoza Gobierno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14</c:v>
                </c:pt>
                <c:pt idx="12">
                  <c:v>8</c:v>
                </c:pt>
                <c:pt idx="13">
                  <c:v>14</c:v>
                </c:pt>
                <c:pt idx="14">
                  <c:v>3</c:v>
                </c:pt>
                <c:pt idx="15">
                  <c:v>3</c:v>
                </c:pt>
                <c:pt idx="16">
                  <c:v>2</c:v>
                </c:pt>
                <c:pt idx="17">
                  <c:v>12</c:v>
                </c:pt>
                <c:pt idx="18">
                  <c:v>6</c:v>
                </c:pt>
                <c:pt idx="19">
                  <c:v>6</c:v>
                </c:pt>
                <c:pt idx="20">
                  <c:v>3</c:v>
                </c:pt>
                <c:pt idx="21">
                  <c:v>10</c:v>
                </c:pt>
                <c:pt idx="22">
                  <c:v>0</c:v>
                </c:pt>
                <c:pt idx="23">
                  <c:v>0</c:v>
                </c:pt>
              </c:numCache>
            </c:numRef>
          </c:val>
          <c:smooth val="0"/>
          <c:extLst>
            <c:ext xmlns:c16="http://schemas.microsoft.com/office/drawing/2014/chart" uri="{C3380CC4-5D6E-409C-BE32-E72D297353CC}">
              <c16:uniqueId val="{00000000-1572-40EA-88D3-E9DCDEF7052E}"/>
            </c:ext>
          </c:extLst>
        </c:ser>
        <c:dLbls>
          <c:showLegendKey val="0"/>
          <c:showVal val="0"/>
          <c:showCatName val="0"/>
          <c:showSerName val="0"/>
          <c:showPercent val="0"/>
          <c:showBubbleSize val="0"/>
        </c:dLbls>
        <c:smooth val="0"/>
        <c:axId val="360885936"/>
        <c:axId val="285390048"/>
      </c:lineChart>
      <c:catAx>
        <c:axId val="36088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90048"/>
        <c:crosses val="autoZero"/>
        <c:auto val="1"/>
        <c:lblAlgn val="ctr"/>
        <c:lblOffset val="100"/>
        <c:noMultiLvlLbl val="0"/>
      </c:catAx>
      <c:valAx>
        <c:axId val="28539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8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4.8970651023115E-2</c:v>
                </c:pt>
                <c:pt idx="2">
                  <c:v>0.60595554593515</c:v>
                </c:pt>
                <c:pt idx="3">
                  <c:v>0</c:v>
                </c:pt>
                <c:pt idx="4">
                  <c:v>1.3562179513370001</c:v>
                </c:pt>
                <c:pt idx="5">
                  <c:v>0</c:v>
                </c:pt>
                <c:pt idx="6">
                  <c:v>0</c:v>
                </c:pt>
                <c:pt idx="7">
                  <c:v>0</c:v>
                </c:pt>
                <c:pt idx="8">
                  <c:v>0</c:v>
                </c:pt>
              </c:numCache>
            </c:numRef>
          </c:val>
          <c:extLst>
            <c:ext xmlns:c16="http://schemas.microsoft.com/office/drawing/2014/chart" uri="{C3380CC4-5D6E-409C-BE32-E72D297353CC}">
              <c16:uniqueId val="{00000000-52AE-4F10-A206-546DE0B70A3E}"/>
            </c:ext>
          </c:extLst>
        </c:ser>
        <c:dLbls>
          <c:showLegendKey val="0"/>
          <c:showVal val="0"/>
          <c:showCatName val="0"/>
          <c:showSerName val="0"/>
          <c:showPercent val="0"/>
          <c:showBubbleSize val="0"/>
        </c:dLbls>
        <c:gapWidth val="219"/>
        <c:overlap val="-27"/>
        <c:axId val="363595456"/>
        <c:axId val="363588240"/>
      </c:barChart>
      <c:catAx>
        <c:axId val="363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88240"/>
        <c:crosses val="autoZero"/>
        <c:auto val="1"/>
        <c:lblAlgn val="ctr"/>
        <c:lblOffset val="100"/>
        <c:noMultiLvlLbl val="0"/>
      </c:catAx>
      <c:valAx>
        <c:axId val="36358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9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Mendoza Gobierno</c:v>
                </c:pt>
              </c:strCache>
            </c:strRef>
          </c:cat>
          <c:val>
            <c:numRef>
              <c:f>Sheet1!$B$2</c:f>
              <c:numCache>
                <c:formatCode>General</c:formatCode>
                <c:ptCount val="1"/>
                <c:pt idx="0">
                  <c:v>17128</c:v>
                </c:pt>
              </c:numCache>
            </c:numRef>
          </c:val>
          <c:extLst>
            <c:ext xmlns:c16="http://schemas.microsoft.com/office/drawing/2014/chart" uri="{C3380CC4-5D6E-409C-BE32-E72D297353CC}">
              <c16:uniqueId val="{00000000-2432-4B38-9D99-75FB59EDBF8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Mendoza Gobierno</c:v>
                </c:pt>
              </c:strCache>
            </c:strRef>
          </c:cat>
          <c:val>
            <c:numRef>
              <c:f>Sheet1!$C$2</c:f>
              <c:numCache>
                <c:formatCode>General</c:formatCode>
                <c:ptCount val="1"/>
                <c:pt idx="0">
                  <c:v>1102</c:v>
                </c:pt>
              </c:numCache>
            </c:numRef>
          </c:val>
          <c:extLst>
            <c:ext xmlns:c16="http://schemas.microsoft.com/office/drawing/2014/chart" uri="{C3380CC4-5D6E-409C-BE32-E72D297353CC}">
              <c16:uniqueId val="{00000001-2432-4B38-9D99-75FB59EDBF8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Mendoza Gobierno</c:v>
                </c:pt>
              </c:strCache>
            </c:strRef>
          </c:cat>
          <c:val>
            <c:numRef>
              <c:f>Sheet1!$D$2</c:f>
              <c:numCache>
                <c:formatCode>General</c:formatCode>
                <c:ptCount val="1"/>
                <c:pt idx="0">
                  <c:v>234</c:v>
                </c:pt>
              </c:numCache>
            </c:numRef>
          </c:val>
          <c:extLst>
            <c:ext xmlns:c16="http://schemas.microsoft.com/office/drawing/2014/chart" uri="{C3380CC4-5D6E-409C-BE32-E72D297353CC}">
              <c16:uniqueId val="{00000002-2432-4B38-9D99-75FB59EDBF8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Mendoza Gobierno</c:v>
                </c:pt>
              </c:strCache>
            </c:strRef>
          </c:cat>
          <c:val>
            <c:numRef>
              <c:f>Sheet1!$E$2</c:f>
              <c:numCache>
                <c:formatCode>General</c:formatCode>
                <c:ptCount val="1"/>
                <c:pt idx="0">
                  <c:v>328</c:v>
                </c:pt>
              </c:numCache>
            </c:numRef>
          </c:val>
          <c:extLst>
            <c:ext xmlns:c16="http://schemas.microsoft.com/office/drawing/2014/chart" uri="{C3380CC4-5D6E-409C-BE32-E72D297353CC}">
              <c16:uniqueId val="{00000003-2432-4B38-9D99-75FB59EDBF8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Mendoza Gobierno</c:v>
                </c:pt>
              </c:strCache>
            </c:strRef>
          </c:cat>
          <c:val>
            <c:numRef>
              <c:f>Sheet1!$F$2</c:f>
              <c:numCache>
                <c:formatCode>General</c:formatCode>
                <c:ptCount val="1"/>
                <c:pt idx="0">
                  <c:v>1160</c:v>
                </c:pt>
              </c:numCache>
            </c:numRef>
          </c:val>
          <c:extLst>
            <c:ext xmlns:c16="http://schemas.microsoft.com/office/drawing/2014/chart" uri="{C3380CC4-5D6E-409C-BE32-E72D297353CC}">
              <c16:uniqueId val="{00000004-2432-4B38-9D99-75FB59EDBF8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Mendoza Gobierno</c:v>
                </c:pt>
              </c:strCache>
            </c:strRef>
          </c:cat>
          <c:val>
            <c:numRef>
              <c:f>Sheet1!$G$2</c:f>
              <c:numCache>
                <c:formatCode>General</c:formatCode>
                <c:ptCount val="1"/>
                <c:pt idx="0">
                  <c:v>234</c:v>
                </c:pt>
              </c:numCache>
            </c:numRef>
          </c:val>
          <c:extLst>
            <c:ext xmlns:c16="http://schemas.microsoft.com/office/drawing/2014/chart" uri="{C3380CC4-5D6E-409C-BE32-E72D297353CC}">
              <c16:uniqueId val="{00000005-2432-4B38-9D99-75FB59EDBF8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Mendoza Gobierno</c:v>
                </c:pt>
              </c:strCache>
            </c:strRef>
          </c:cat>
          <c:val>
            <c:numRef>
              <c:f>Sheet1!$H$2</c:f>
              <c:numCache>
                <c:formatCode>General</c:formatCode>
                <c:ptCount val="1"/>
                <c:pt idx="0">
                  <c:v>1506</c:v>
                </c:pt>
              </c:numCache>
            </c:numRef>
          </c:val>
          <c:extLst>
            <c:ext xmlns:c16="http://schemas.microsoft.com/office/drawing/2014/chart" uri="{C3380CC4-5D6E-409C-BE32-E72D297353CC}">
              <c16:uniqueId val="{00000006-2432-4B38-9D99-75FB59EDBF8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Mendoza Gobierno</c:v>
                </c:pt>
              </c:strCache>
            </c:strRef>
          </c:cat>
          <c:val>
            <c:numRef>
              <c:f>Sheet1!$I$2</c:f>
              <c:numCache>
                <c:formatCode>General</c:formatCode>
                <c:ptCount val="1"/>
                <c:pt idx="0">
                  <c:v>11661</c:v>
                </c:pt>
              </c:numCache>
            </c:numRef>
          </c:val>
          <c:extLst>
            <c:ext xmlns:c16="http://schemas.microsoft.com/office/drawing/2014/chart" uri="{C3380CC4-5D6E-409C-BE32-E72D297353CC}">
              <c16:uniqueId val="{00000007-2432-4B38-9D99-75FB59EDBF8D}"/>
            </c:ext>
          </c:extLst>
        </c:ser>
        <c:dLbls>
          <c:showLegendKey val="0"/>
          <c:showVal val="0"/>
          <c:showCatName val="0"/>
          <c:showSerName val="0"/>
          <c:showPercent val="0"/>
          <c:showBubbleSize val="0"/>
        </c:dLbls>
        <c:gapWidth val="150"/>
        <c:overlap val="100"/>
        <c:axId val="363589552"/>
        <c:axId val="363589880"/>
      </c:barChart>
      <c:catAx>
        <c:axId val="36358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89880"/>
        <c:crosses val="autoZero"/>
        <c:auto val="1"/>
        <c:lblAlgn val="ctr"/>
        <c:lblOffset val="100"/>
        <c:noMultiLvlLbl val="0"/>
      </c:catAx>
      <c:valAx>
        <c:axId val="363589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8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Mendoza Gobierno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10</c:v>
                </c:pt>
              </c:numCache>
            </c:numRef>
          </c:val>
          <c:extLst>
            <c:ext xmlns:c16="http://schemas.microsoft.com/office/drawing/2014/chart" uri="{C3380CC4-5D6E-409C-BE32-E72D297353CC}">
              <c16:uniqueId val="{00000000-BF34-4DC1-BB28-557A3DBEF1E6}"/>
            </c:ext>
          </c:extLst>
        </c:ser>
        <c:dLbls>
          <c:showLegendKey val="0"/>
          <c:showVal val="0"/>
          <c:showCatName val="0"/>
          <c:showSerName val="0"/>
          <c:showPercent val="0"/>
          <c:showBubbleSize val="0"/>
        </c:dLbls>
        <c:gapWidth val="219"/>
        <c:overlap val="-27"/>
        <c:axId val="422540048"/>
        <c:axId val="422538080"/>
      </c:barChart>
      <c:catAx>
        <c:axId val="42254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38080"/>
        <c:crosses val="autoZero"/>
        <c:auto val="1"/>
        <c:lblAlgn val="ctr"/>
        <c:lblOffset val="100"/>
        <c:noMultiLvlLbl val="0"/>
      </c:catAx>
      <c:valAx>
        <c:axId val="42253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4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5216B-96EE-4C14-B14B-2D521ACFE2EE}"/>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F73A78DB-50F3-4C33-95C1-8D4BCE64A4D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70140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9924-E6D5-496F-A644-AB9D0C96F2A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458EC13-D6D8-49CE-B67F-42C6BC77FD76}"/>
              </a:ext>
            </a:extLst>
          </p:cNvPr>
          <p:cNvGraphicFramePr>
            <a:graphicFrameLocks noGrp="1"/>
          </p:cNvGraphicFramePr>
          <p:nvPr>
            <p:ph type="tbl" sz="quarter" idx="13"/>
            <p:extLst>
              <p:ext uri="{D42A27DB-BD31-4B8C-83A1-F6EECF244321}">
                <p14:modId xmlns:p14="http://schemas.microsoft.com/office/powerpoint/2010/main" val="583637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30031695"/>
                    </a:ext>
                  </a:extLst>
                </a:gridCol>
                <a:gridCol w="740664">
                  <a:extLst>
                    <a:ext uri="{9D8B030D-6E8A-4147-A177-3AD203B41FA5}">
                      <a16:colId xmlns:a16="http://schemas.microsoft.com/office/drawing/2014/main" val="1058299399"/>
                    </a:ext>
                  </a:extLst>
                </a:gridCol>
                <a:gridCol w="740664">
                  <a:extLst>
                    <a:ext uri="{9D8B030D-6E8A-4147-A177-3AD203B41FA5}">
                      <a16:colId xmlns:a16="http://schemas.microsoft.com/office/drawing/2014/main" val="1972926661"/>
                    </a:ext>
                  </a:extLst>
                </a:gridCol>
                <a:gridCol w="740664">
                  <a:extLst>
                    <a:ext uri="{9D8B030D-6E8A-4147-A177-3AD203B41FA5}">
                      <a16:colId xmlns:a16="http://schemas.microsoft.com/office/drawing/2014/main" val="1458912331"/>
                    </a:ext>
                  </a:extLst>
                </a:gridCol>
                <a:gridCol w="740664">
                  <a:extLst>
                    <a:ext uri="{9D8B030D-6E8A-4147-A177-3AD203B41FA5}">
                      <a16:colId xmlns:a16="http://schemas.microsoft.com/office/drawing/2014/main" val="2213563850"/>
                    </a:ext>
                  </a:extLst>
                </a:gridCol>
                <a:gridCol w="740664">
                  <a:extLst>
                    <a:ext uri="{9D8B030D-6E8A-4147-A177-3AD203B41FA5}">
                      <a16:colId xmlns:a16="http://schemas.microsoft.com/office/drawing/2014/main" val="3671414309"/>
                    </a:ext>
                  </a:extLst>
                </a:gridCol>
                <a:gridCol w="740664">
                  <a:extLst>
                    <a:ext uri="{9D8B030D-6E8A-4147-A177-3AD203B41FA5}">
                      <a16:colId xmlns:a16="http://schemas.microsoft.com/office/drawing/2014/main" val="2536995202"/>
                    </a:ext>
                  </a:extLst>
                </a:gridCol>
                <a:gridCol w="740664">
                  <a:extLst>
                    <a:ext uri="{9D8B030D-6E8A-4147-A177-3AD203B41FA5}">
                      <a16:colId xmlns:a16="http://schemas.microsoft.com/office/drawing/2014/main" val="427687704"/>
                    </a:ext>
                  </a:extLst>
                </a:gridCol>
                <a:gridCol w="740664">
                  <a:extLst>
                    <a:ext uri="{9D8B030D-6E8A-4147-A177-3AD203B41FA5}">
                      <a16:colId xmlns:a16="http://schemas.microsoft.com/office/drawing/2014/main" val="1966266072"/>
                    </a:ext>
                  </a:extLst>
                </a:gridCol>
                <a:gridCol w="740664">
                  <a:extLst>
                    <a:ext uri="{9D8B030D-6E8A-4147-A177-3AD203B41FA5}">
                      <a16:colId xmlns:a16="http://schemas.microsoft.com/office/drawing/2014/main" val="28775402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39379714"/>
                  </a:ext>
                </a:extLst>
              </a:tr>
              <a:tr h="370840">
                <a:tc>
                  <a:txBody>
                    <a:bodyPr/>
                    <a:lstStyle/>
                    <a:p>
                      <a:r>
                        <a:rPr lang="en-US" sz="1000"/>
                        <a:t>Mendoza Gobierno</a:t>
                      </a:r>
                    </a:p>
                  </a:txBody>
                  <a:tcPr/>
                </a:tc>
                <a:tc>
                  <a:txBody>
                    <a:bodyPr/>
                    <a:lstStyle/>
                    <a:p>
                      <a:r>
                        <a:rPr lang="en-US" sz="1000"/>
                        <a:t>60345</a:t>
                      </a:r>
                    </a:p>
                  </a:txBody>
                  <a:tcPr/>
                </a:tc>
                <a:tc>
                  <a:txBody>
                    <a:bodyPr/>
                    <a:lstStyle/>
                    <a:p>
                      <a:r>
                        <a:rPr lang="en-US" sz="1000"/>
                        <a:t>1903</a:t>
                      </a:r>
                    </a:p>
                  </a:txBody>
                  <a:tcPr/>
                </a:tc>
                <a:tc>
                  <a:txBody>
                    <a:bodyPr/>
                    <a:lstStyle/>
                    <a:p>
                      <a:r>
                        <a:rPr lang="en-US" sz="1000"/>
                        <a:t>88</a:t>
                      </a:r>
                    </a:p>
                  </a:txBody>
                  <a:tcPr/>
                </a:tc>
                <a:tc>
                  <a:txBody>
                    <a:bodyPr/>
                    <a:lstStyle/>
                    <a:p>
                      <a:r>
                        <a:rPr lang="en-US" sz="1000"/>
                        <a:t>20186</a:t>
                      </a:r>
                    </a:p>
                  </a:txBody>
                  <a:tcPr/>
                </a:tc>
                <a:tc>
                  <a:txBody>
                    <a:bodyPr/>
                    <a:lstStyle/>
                    <a:p>
                      <a:r>
                        <a:rPr lang="en-US" sz="1000"/>
                        <a:t>1506</a:t>
                      </a:r>
                    </a:p>
                  </a:txBody>
                  <a:tcPr/>
                </a:tc>
                <a:tc>
                  <a:txBody>
                    <a:bodyPr/>
                    <a:lstStyle/>
                    <a:p>
                      <a:r>
                        <a:rPr lang="en-US" sz="1000"/>
                        <a:t>11661</a:t>
                      </a:r>
                    </a:p>
                  </a:txBody>
                  <a:tcPr/>
                </a:tc>
                <a:tc>
                  <a:txBody>
                    <a:bodyPr/>
                    <a:lstStyle/>
                    <a:p>
                      <a:r>
                        <a:rPr lang="en-US" sz="1000"/>
                        <a:t>32</a:t>
                      </a:r>
                    </a:p>
                  </a:txBody>
                  <a:tcPr/>
                </a:tc>
                <a:tc>
                  <a:txBody>
                    <a:bodyPr/>
                    <a:lstStyle/>
                    <a:p>
                      <a:r>
                        <a:rPr lang="en-US" sz="1000"/>
                        <a:t>0.6381%</a:t>
                      </a:r>
                    </a:p>
                  </a:txBody>
                  <a:tcPr/>
                </a:tc>
                <a:tc>
                  <a:txBody>
                    <a:bodyPr/>
                    <a:lstStyle/>
                    <a:p>
                      <a:r>
                        <a:rPr lang="en-US" sz="1000"/>
                        <a:t>0.0%</a:t>
                      </a:r>
                    </a:p>
                  </a:txBody>
                  <a:tcPr/>
                </a:tc>
                <a:extLst>
                  <a:ext uri="{0D108BD9-81ED-4DB2-BD59-A6C34878D82A}">
                    <a16:rowId xmlns:a16="http://schemas.microsoft.com/office/drawing/2014/main" val="2650383307"/>
                  </a:ext>
                </a:extLst>
              </a:tr>
            </a:tbl>
          </a:graphicData>
        </a:graphic>
      </p:graphicFrame>
      <p:sp>
        <p:nvSpPr>
          <p:cNvPr id="4" name="Text Placeholder 3">
            <a:extLst>
              <a:ext uri="{FF2B5EF4-FFF2-40B4-BE49-F238E27FC236}">
                <a16:creationId xmlns:a16="http://schemas.microsoft.com/office/drawing/2014/main" id="{6108D82E-B0C3-4479-9241-A87E2B42A80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036946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6D13C-0EFA-4CFB-BB67-8531B498950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CBD0929-EE07-4E80-9C09-BAB54D5B9453}"/>
              </a:ext>
            </a:extLst>
          </p:cNvPr>
          <p:cNvGraphicFramePr>
            <a:graphicFrameLocks noGrp="1"/>
          </p:cNvGraphicFramePr>
          <p:nvPr>
            <p:ph type="chart" sz="quarter" idx="13"/>
            <p:extLst>
              <p:ext uri="{D42A27DB-BD31-4B8C-83A1-F6EECF244321}">
                <p14:modId xmlns:p14="http://schemas.microsoft.com/office/powerpoint/2010/main" val="4222473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178DDE-C973-4A75-965A-75752C8E7D6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1DDC776-8407-465D-9CC3-1118106041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6813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5B5E7-397D-4CA3-B745-614400E0EE66}"/>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7E255408-89D5-4C55-9CF8-68EAA992E23F}"/>
              </a:ext>
            </a:extLst>
          </p:cNvPr>
          <p:cNvGraphicFramePr>
            <a:graphicFrameLocks noGrp="1"/>
          </p:cNvGraphicFramePr>
          <p:nvPr>
            <p:ph type="chart" sz="quarter" idx="13"/>
            <p:extLst>
              <p:ext uri="{D42A27DB-BD31-4B8C-83A1-F6EECF244321}">
                <p14:modId xmlns:p14="http://schemas.microsoft.com/office/powerpoint/2010/main" val="2894263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29AC62-3EE0-48E4-85F2-4ADE590F214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21E91B5-39F6-4C95-8FB1-C88A63ABFB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132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38372-14E6-41E8-BCEB-844AD1D1A016}"/>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2C1C44B-79CA-483E-9EC5-76DD66346869}"/>
              </a:ext>
            </a:extLst>
          </p:cNvPr>
          <p:cNvGraphicFramePr>
            <a:graphicFrameLocks noGrp="1"/>
          </p:cNvGraphicFramePr>
          <p:nvPr>
            <p:ph type="chart" sz="quarter" idx="13"/>
            <p:extLst>
              <p:ext uri="{D42A27DB-BD31-4B8C-83A1-F6EECF244321}">
                <p14:modId xmlns:p14="http://schemas.microsoft.com/office/powerpoint/2010/main" val="3415561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0193A3-104F-4F0C-B1A3-5FDC51333B6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6D827C6-380C-4393-93B1-B810294A3C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1567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8600A-4537-40E0-B818-3039999E6B3C}"/>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204D5722-A8B1-4788-8A7E-428B0FD6CD3A}"/>
              </a:ext>
            </a:extLst>
          </p:cNvPr>
          <p:cNvGraphicFramePr>
            <a:graphicFrameLocks noGrp="1"/>
          </p:cNvGraphicFramePr>
          <p:nvPr>
            <p:ph type="chart" sz="quarter" idx="13"/>
            <p:extLst>
              <p:ext uri="{D42A27DB-BD31-4B8C-83A1-F6EECF244321}">
                <p14:modId xmlns:p14="http://schemas.microsoft.com/office/powerpoint/2010/main" val="548086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E9B594-A4A8-4FCE-839A-7A4EA462B43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D90D9A6-C9D9-49E5-B06D-9393F481D7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9206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CAE1B-AB35-46A6-AA06-CEB41793FF6B}"/>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62F84683-36CF-44C3-AF14-003BE766FAA6}"/>
              </a:ext>
            </a:extLst>
          </p:cNvPr>
          <p:cNvGraphicFramePr>
            <a:graphicFrameLocks noGrp="1"/>
          </p:cNvGraphicFramePr>
          <p:nvPr>
            <p:ph type="chart" sz="quarter" idx="13"/>
            <p:extLst>
              <p:ext uri="{D42A27DB-BD31-4B8C-83A1-F6EECF244321}">
                <p14:modId xmlns:p14="http://schemas.microsoft.com/office/powerpoint/2010/main" val="3825005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4389C8-E019-4CC0-A560-5BB12F7D6C5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F65309B-4614-42BD-A433-0DA9B92DD1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2572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5730A-AB96-44B3-8CB1-C2BCEA0D6AA5}"/>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E4189745-BD92-4F1A-A08E-8CB68F51DFE5}"/>
              </a:ext>
            </a:extLst>
          </p:cNvPr>
          <p:cNvGraphicFramePr>
            <a:graphicFrameLocks noGrp="1"/>
          </p:cNvGraphicFramePr>
          <p:nvPr>
            <p:ph type="tbl" sz="quarter" idx="13"/>
            <p:extLst>
              <p:ext uri="{D42A27DB-BD31-4B8C-83A1-F6EECF244321}">
                <p14:modId xmlns:p14="http://schemas.microsoft.com/office/powerpoint/2010/main" val="3483780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7196394"/>
                    </a:ext>
                  </a:extLst>
                </a:gridCol>
                <a:gridCol w="658368">
                  <a:extLst>
                    <a:ext uri="{9D8B030D-6E8A-4147-A177-3AD203B41FA5}">
                      <a16:colId xmlns:a16="http://schemas.microsoft.com/office/drawing/2014/main" val="206549474"/>
                    </a:ext>
                  </a:extLst>
                </a:gridCol>
                <a:gridCol w="658368">
                  <a:extLst>
                    <a:ext uri="{9D8B030D-6E8A-4147-A177-3AD203B41FA5}">
                      <a16:colId xmlns:a16="http://schemas.microsoft.com/office/drawing/2014/main" val="3541964204"/>
                    </a:ext>
                  </a:extLst>
                </a:gridCol>
                <a:gridCol w="658368">
                  <a:extLst>
                    <a:ext uri="{9D8B030D-6E8A-4147-A177-3AD203B41FA5}">
                      <a16:colId xmlns:a16="http://schemas.microsoft.com/office/drawing/2014/main" val="534432422"/>
                    </a:ext>
                  </a:extLst>
                </a:gridCol>
                <a:gridCol w="658368">
                  <a:extLst>
                    <a:ext uri="{9D8B030D-6E8A-4147-A177-3AD203B41FA5}">
                      <a16:colId xmlns:a16="http://schemas.microsoft.com/office/drawing/2014/main" val="4134955117"/>
                    </a:ext>
                  </a:extLst>
                </a:gridCol>
                <a:gridCol w="658368">
                  <a:extLst>
                    <a:ext uri="{9D8B030D-6E8A-4147-A177-3AD203B41FA5}">
                      <a16:colId xmlns:a16="http://schemas.microsoft.com/office/drawing/2014/main" val="1481081190"/>
                    </a:ext>
                  </a:extLst>
                </a:gridCol>
                <a:gridCol w="658368">
                  <a:extLst>
                    <a:ext uri="{9D8B030D-6E8A-4147-A177-3AD203B41FA5}">
                      <a16:colId xmlns:a16="http://schemas.microsoft.com/office/drawing/2014/main" val="103399864"/>
                    </a:ext>
                  </a:extLst>
                </a:gridCol>
                <a:gridCol w="658368">
                  <a:extLst>
                    <a:ext uri="{9D8B030D-6E8A-4147-A177-3AD203B41FA5}">
                      <a16:colId xmlns:a16="http://schemas.microsoft.com/office/drawing/2014/main" val="3268486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52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- 2017-12-20 13:45:00</a:t>
                      </a:r>
                      <a:r>
                        <a:rPr kumimoji="0" lang="es-ES" sz="1000" b="0" i="0" u="none" strike="noStrike" kern="1200" cap="none" spc="0" normalizeH="0" baseline="0" noProof="0">
                          <a:ln>
                            <a:noFill/>
                          </a:ln>
                          <a:solidFill>
                            <a:prstClr val="black"/>
                          </a:solidFill>
                          <a:effectLst/>
                          <a:uLnTx/>
                          <a:uFillTx/>
                          <a:latin typeface="+mn-lt"/>
                          <a:ea typeface="+mn-ea"/>
                          <a:cs typeface="+mn-cs"/>
                        </a:rPr>
                        <a:t>
Para que estas fiestas sean felices, no usemos pirotecnia. #UsarPirotecniaDaña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943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- 2017-12-23 11:00:00</a:t>
                      </a:r>
                      <a:r>
                        <a:rPr kumimoji="0" lang="es-ES" sz="1000" b="0" i="0" u="none" strike="noStrike" kern="1200" cap="none" spc="0" normalizeH="0" baseline="0" noProof="0">
                          <a:ln>
                            <a:noFill/>
                          </a:ln>
                          <a:solidFill>
                            <a:prstClr val="black"/>
                          </a:solidFill>
                          <a:effectLst/>
                          <a:uLnTx/>
                          <a:uFillTx/>
                          <a:latin typeface="+mn-lt"/>
                          <a:ea typeface="+mn-ea"/>
                          <a:cs typeface="+mn-cs"/>
                        </a:rPr>
                        <a:t>
Para que estas fiestas sean felices, no usemos pirotecnia. #UsarPirotecniaDaña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4175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- 2017-12-21 13:00:00</a:t>
                      </a:r>
                      <a:r>
                        <a:rPr kumimoji="0" lang="es-ES" sz="1000" b="0" i="0" u="none" strike="noStrike" kern="1200" cap="none" spc="0" normalizeH="0" baseline="0" noProof="0">
                          <a:ln>
                            <a:noFill/>
                          </a:ln>
                          <a:solidFill>
                            <a:prstClr val="black"/>
                          </a:solidFill>
                          <a:effectLst/>
                          <a:uLnTx/>
                          <a:uFillTx/>
                          <a:latin typeface="+mn-lt"/>
                          <a:ea typeface="+mn-ea"/>
                          <a:cs typeface="+mn-cs"/>
                        </a:rPr>
                        <a:t>
Para que estas fiestas sean felices, no usemos pirotecnia. #UsarPirotecniaDaña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061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- 2017-12-23 14:29:10</a:t>
                      </a:r>
                      <a:r>
                        <a:rPr kumimoji="0" lang="es-ES" sz="1000" b="0" i="0" u="none" strike="noStrike" kern="1200" cap="none" spc="0" normalizeH="0" baseline="0" noProof="0">
                          <a:ln>
                            <a:noFill/>
                          </a:ln>
                          <a:solidFill>
                            <a:prstClr val="black"/>
                          </a:solidFill>
                          <a:effectLst/>
                          <a:uLnTx/>
                          <a:uFillTx/>
                          <a:latin typeface="+mn-lt"/>
                          <a:ea typeface="+mn-ea"/>
                          <a:cs typeface="+mn-cs"/>
                        </a:rPr>
                        <a:t>
La Policía de Mendoza detuvo a uno de los presos más buscados del país desde el 2013.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1611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- 2017-12-22 13:00:00</a:t>
                      </a:r>
                      <a:r>
                        <a:rPr kumimoji="0" lang="es-ES" sz="1000" b="0" i="0" u="none" strike="noStrike" kern="1200" cap="none" spc="0" normalizeH="0" baseline="0" noProof="0">
                          <a:ln>
                            <a:noFill/>
                          </a:ln>
                          <a:solidFill>
                            <a:prstClr val="black"/>
                          </a:solidFill>
                          <a:effectLst/>
                          <a:uLnTx/>
                          <a:uFillTx/>
                          <a:latin typeface="+mn-lt"/>
                          <a:ea typeface="+mn-ea"/>
                          <a:cs typeface="+mn-cs"/>
                        </a:rPr>
                        <a:t>
Para que estas fiestas sean felices, no usemos pirotecnia. #UsarPirotecniaDaña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7834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- 2017-12-27 12:26:03</a:t>
                      </a:r>
                      <a:r>
                        <a:rPr kumimoji="0" lang="es-ES" sz="1000" b="0" i="0" u="none" strike="noStrike" kern="1200" cap="none" spc="0" normalizeH="0" baseline="0" noProof="0">
                          <a:ln>
                            <a:noFill/>
                          </a:ln>
                          <a:solidFill>
                            <a:prstClr val="black"/>
                          </a:solidFill>
                          <a:effectLst/>
                          <a:uLnTx/>
                          <a:uFillTx/>
                          <a:latin typeface="+mn-lt"/>
                          <a:ea typeface="+mn-ea"/>
                          <a:cs typeface="+mn-cs"/>
                        </a:rPr>
                        <a:t>
CONOCÉ EL CAMBIO DE LEY ⚠️
Buscamos mejorar la seguridad vial de todos, es por eso que te invitamos a que conozcas los puntos de la nueva Ley de Seguridad Vial.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40149529"/>
                  </a:ext>
                </a:extLst>
              </a:tr>
            </a:tbl>
          </a:graphicData>
        </a:graphic>
      </p:graphicFrame>
      <p:sp>
        <p:nvSpPr>
          <p:cNvPr id="4" name="Text Placeholder 3">
            <a:extLst>
              <a:ext uri="{FF2B5EF4-FFF2-40B4-BE49-F238E27FC236}">
                <a16:creationId xmlns:a16="http://schemas.microsoft.com/office/drawing/2014/main" id="{1C270EA6-52FE-4D69-BA6F-523375B70B6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675444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5979-0839-4B7C-8B1E-D5E1A093B9D2}"/>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C03265FD-CBCF-4B1D-9B55-059AD3E2ED49}"/>
              </a:ext>
            </a:extLst>
          </p:cNvPr>
          <p:cNvGraphicFramePr>
            <a:graphicFrameLocks noGrp="1"/>
          </p:cNvGraphicFramePr>
          <p:nvPr>
            <p:ph type="tbl" sz="quarter" idx="13"/>
            <p:extLst>
              <p:ext uri="{D42A27DB-BD31-4B8C-83A1-F6EECF244321}">
                <p14:modId xmlns:p14="http://schemas.microsoft.com/office/powerpoint/2010/main" val="1852532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21848420"/>
                    </a:ext>
                  </a:extLst>
                </a:gridCol>
                <a:gridCol w="658368">
                  <a:extLst>
                    <a:ext uri="{9D8B030D-6E8A-4147-A177-3AD203B41FA5}">
                      <a16:colId xmlns:a16="http://schemas.microsoft.com/office/drawing/2014/main" val="1220350406"/>
                    </a:ext>
                  </a:extLst>
                </a:gridCol>
                <a:gridCol w="658368">
                  <a:extLst>
                    <a:ext uri="{9D8B030D-6E8A-4147-A177-3AD203B41FA5}">
                      <a16:colId xmlns:a16="http://schemas.microsoft.com/office/drawing/2014/main" val="1125040434"/>
                    </a:ext>
                  </a:extLst>
                </a:gridCol>
                <a:gridCol w="658368">
                  <a:extLst>
                    <a:ext uri="{9D8B030D-6E8A-4147-A177-3AD203B41FA5}">
                      <a16:colId xmlns:a16="http://schemas.microsoft.com/office/drawing/2014/main" val="2392503821"/>
                    </a:ext>
                  </a:extLst>
                </a:gridCol>
                <a:gridCol w="658368">
                  <a:extLst>
                    <a:ext uri="{9D8B030D-6E8A-4147-A177-3AD203B41FA5}">
                      <a16:colId xmlns:a16="http://schemas.microsoft.com/office/drawing/2014/main" val="260323027"/>
                    </a:ext>
                  </a:extLst>
                </a:gridCol>
                <a:gridCol w="658368">
                  <a:extLst>
                    <a:ext uri="{9D8B030D-6E8A-4147-A177-3AD203B41FA5}">
                      <a16:colId xmlns:a16="http://schemas.microsoft.com/office/drawing/2014/main" val="1277972627"/>
                    </a:ext>
                  </a:extLst>
                </a:gridCol>
                <a:gridCol w="658368">
                  <a:extLst>
                    <a:ext uri="{9D8B030D-6E8A-4147-A177-3AD203B41FA5}">
                      <a16:colId xmlns:a16="http://schemas.microsoft.com/office/drawing/2014/main" val="1036702189"/>
                    </a:ext>
                  </a:extLst>
                </a:gridCol>
                <a:gridCol w="658368">
                  <a:extLst>
                    <a:ext uri="{9D8B030D-6E8A-4147-A177-3AD203B41FA5}">
                      <a16:colId xmlns:a16="http://schemas.microsoft.com/office/drawing/2014/main" val="1369280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051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- 2017-12-15 17:38:19</a:t>
                      </a:r>
                      <a:r>
                        <a:rPr kumimoji="0" lang="es-ES" sz="1000" b="0" i="0" u="none" strike="noStrike" kern="1200" cap="none" spc="0" normalizeH="0" baseline="0" noProof="0">
                          <a:ln>
                            <a:noFill/>
                          </a:ln>
                          <a:solidFill>
                            <a:prstClr val="black"/>
                          </a:solidFill>
                          <a:effectLst/>
                          <a:uLnTx/>
                          <a:uFillTx/>
                          <a:latin typeface="+mn-lt"/>
                          <a:ea typeface="+mn-ea"/>
                          <a:cs typeface="+mn-cs"/>
                        </a:rPr>
                        <a:t>
⚠ Defensa Civil informa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52414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- 2017-12-15 12:00:00</a:t>
                      </a:r>
                      <a:r>
                        <a:rPr kumimoji="0" lang="es-ES" sz="1000" b="0" i="0" u="none" strike="noStrike" kern="1200" cap="none" spc="0" normalizeH="0" baseline="0" noProof="0">
                          <a:ln>
                            <a:noFill/>
                          </a:ln>
                          <a:solidFill>
                            <a:prstClr val="black"/>
                          </a:solidFill>
                          <a:effectLst/>
                          <a:uLnTx/>
                          <a:uFillTx/>
                          <a:latin typeface="+mn-lt"/>
                          <a:ea typeface="+mn-ea"/>
                          <a:cs typeface="+mn-cs"/>
                        </a:rPr>
                        <a:t>
#CuidateEnVerano
El golpe de calor puede ser causa de muerte. Ante estos síntomas, llamá al 911.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526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- 2017-12-12 17:02:34</a:t>
                      </a:r>
                      <a:r>
                        <a:rPr kumimoji="0" lang="es-ES" sz="1000" b="0" i="0" u="none" strike="noStrike" kern="1200" cap="none" spc="0" normalizeH="0" baseline="0" noProof="0">
                          <a:ln>
                            <a:noFill/>
                          </a:ln>
                          <a:solidFill>
                            <a:prstClr val="black"/>
                          </a:solidFill>
                          <a:effectLst/>
                          <a:uLnTx/>
                          <a:uFillTx/>
                          <a:latin typeface="+mn-lt"/>
                          <a:ea typeface="+mn-ea"/>
                          <a:cs typeface="+mn-cs"/>
                        </a:rPr>
                        <a:t>
#CuidateEnVerano
El golpe de calor puede ser causa de muerte. Tomá precauciones y llamá al 911 ante síntomas de insolación.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3532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- 2017-12-13 12:00:00</a:t>
                      </a:r>
                      <a:r>
                        <a:rPr kumimoji="0" lang="es-ES" sz="1000" b="0" i="0" u="none" strike="noStrike" kern="1200" cap="none" spc="0" normalizeH="0" baseline="0" noProof="0">
                          <a:ln>
                            <a:noFill/>
                          </a:ln>
                          <a:solidFill>
                            <a:prstClr val="black"/>
                          </a:solidFill>
                          <a:effectLst/>
                          <a:uLnTx/>
                          <a:uFillTx/>
                          <a:latin typeface="+mn-lt"/>
                          <a:ea typeface="+mn-ea"/>
                          <a:cs typeface="+mn-cs"/>
                        </a:rPr>
                        <a:t>
#CuidateEnVerano
El golpe de calor puede ser causa de muerte. Estas son nuestras recomendaciones para adultos mayores y pacientes crónicos. Llamá al 911 ante síntomas de insolación.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4420848"/>
                  </a:ext>
                </a:extLst>
              </a:tr>
            </a:tbl>
          </a:graphicData>
        </a:graphic>
      </p:graphicFrame>
      <p:sp>
        <p:nvSpPr>
          <p:cNvPr id="4" name="Text Placeholder 3">
            <a:extLst>
              <a:ext uri="{FF2B5EF4-FFF2-40B4-BE49-F238E27FC236}">
                <a16:creationId xmlns:a16="http://schemas.microsoft.com/office/drawing/2014/main" id="{7E9D2FCE-055F-4F59-B04B-6B4E3914D2F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286346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6FCD7-5A61-4097-8791-18ECB8F8B075}"/>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3767A582-17B5-4B3E-B523-275B157964E3}"/>
              </a:ext>
            </a:extLst>
          </p:cNvPr>
          <p:cNvGraphicFramePr>
            <a:graphicFrameLocks noGrp="1"/>
          </p:cNvGraphicFramePr>
          <p:nvPr>
            <p:ph type="tbl" sz="quarter" idx="13"/>
            <p:extLst>
              <p:ext uri="{D42A27DB-BD31-4B8C-83A1-F6EECF244321}">
                <p14:modId xmlns:p14="http://schemas.microsoft.com/office/powerpoint/2010/main" val="1316412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62928"/>
                    </a:ext>
                  </a:extLst>
                </a:gridCol>
                <a:gridCol w="658368">
                  <a:extLst>
                    <a:ext uri="{9D8B030D-6E8A-4147-A177-3AD203B41FA5}">
                      <a16:colId xmlns:a16="http://schemas.microsoft.com/office/drawing/2014/main" val="2979041434"/>
                    </a:ext>
                  </a:extLst>
                </a:gridCol>
                <a:gridCol w="658368">
                  <a:extLst>
                    <a:ext uri="{9D8B030D-6E8A-4147-A177-3AD203B41FA5}">
                      <a16:colId xmlns:a16="http://schemas.microsoft.com/office/drawing/2014/main" val="97622821"/>
                    </a:ext>
                  </a:extLst>
                </a:gridCol>
                <a:gridCol w="658368">
                  <a:extLst>
                    <a:ext uri="{9D8B030D-6E8A-4147-A177-3AD203B41FA5}">
                      <a16:colId xmlns:a16="http://schemas.microsoft.com/office/drawing/2014/main" val="991487388"/>
                    </a:ext>
                  </a:extLst>
                </a:gridCol>
                <a:gridCol w="658368">
                  <a:extLst>
                    <a:ext uri="{9D8B030D-6E8A-4147-A177-3AD203B41FA5}">
                      <a16:colId xmlns:a16="http://schemas.microsoft.com/office/drawing/2014/main" val="717419147"/>
                    </a:ext>
                  </a:extLst>
                </a:gridCol>
                <a:gridCol w="658368">
                  <a:extLst>
                    <a:ext uri="{9D8B030D-6E8A-4147-A177-3AD203B41FA5}">
                      <a16:colId xmlns:a16="http://schemas.microsoft.com/office/drawing/2014/main" val="2801959593"/>
                    </a:ext>
                  </a:extLst>
                </a:gridCol>
                <a:gridCol w="658368">
                  <a:extLst>
                    <a:ext uri="{9D8B030D-6E8A-4147-A177-3AD203B41FA5}">
                      <a16:colId xmlns:a16="http://schemas.microsoft.com/office/drawing/2014/main" val="555728392"/>
                    </a:ext>
                  </a:extLst>
                </a:gridCol>
                <a:gridCol w="658368">
                  <a:extLst>
                    <a:ext uri="{9D8B030D-6E8A-4147-A177-3AD203B41FA5}">
                      <a16:colId xmlns:a16="http://schemas.microsoft.com/office/drawing/2014/main" val="3608833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4020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- 2017-12-14 12:00:00</a:t>
                      </a:r>
                      <a:r>
                        <a:rPr kumimoji="0" lang="es-ES" sz="1000" b="0" i="0" u="none" strike="noStrike" kern="1200" cap="none" spc="0" normalizeH="0" baseline="0" noProof="0">
                          <a:ln>
                            <a:noFill/>
                          </a:ln>
                          <a:solidFill>
                            <a:prstClr val="black"/>
                          </a:solidFill>
                          <a:effectLst/>
                          <a:uLnTx/>
                          <a:uFillTx/>
                          <a:latin typeface="+mn-lt"/>
                          <a:ea typeface="+mn-ea"/>
                          <a:cs typeface="+mn-cs"/>
                        </a:rPr>
                        <a:t>
#CuidateEnVerano
El golpe de calor puede ser causa de muerte. Estas son nuestras recomendaciones para lactantes y niños pequeños. Llamá al 911 ante síntomas de insolación.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4225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- 2017-12-13 15:30:00</a:t>
                      </a:r>
                      <a:r>
                        <a:rPr kumimoji="0" lang="es-ES" sz="1000" b="0" i="0" u="none" strike="noStrike" kern="1200" cap="none" spc="0" normalizeH="0" baseline="0" noProof="0">
                          <a:ln>
                            <a:noFill/>
                          </a:ln>
                          <a:solidFill>
                            <a:prstClr val="black"/>
                          </a:solidFill>
                          <a:effectLst/>
                          <a:uLnTx/>
                          <a:uFillTx/>
                          <a:latin typeface="+mn-lt"/>
                          <a:ea typeface="+mn-ea"/>
                          <a:cs typeface="+mn-cs"/>
                        </a:rPr>
                        <a:t>
CUMPLIÓ SU DESEO 😁
Alumno de la modalidad domiciliaria y hospitalaria realizó la jura de la bandera en su casa. Más info: http://bit.ly/2ARULuk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700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- 2017-12-07 12:49:10</a:t>
                      </a:r>
                      <a:r>
                        <a:rPr kumimoji="0" lang="es-ES" sz="1000" b="0" i="0" u="none" strike="noStrike" kern="1200" cap="none" spc="0" normalizeH="0" baseline="0" noProof="0">
                          <a:ln>
                            <a:noFill/>
                          </a:ln>
                          <a:solidFill>
                            <a:prstClr val="black"/>
                          </a:solidFill>
                          <a:effectLst/>
                          <a:uLnTx/>
                          <a:uFillTx/>
                          <a:latin typeface="+mn-lt"/>
                          <a:ea typeface="+mn-ea"/>
                          <a:cs typeface="+mn-cs"/>
                        </a:rPr>
                        <a:t>
Hoy, en la explanada de Casa de Gobierno, se realizó el último cambio de guardia de la Bandera del Ejército de los Andes.  Más info: http://bit.ly/2BQPymt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51476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- 2017-12-19 10:54:53</a:t>
                      </a:r>
                      <a:r>
                        <a:rPr kumimoji="0" lang="es-ES" sz="1000" b="0" i="0" u="none" strike="noStrike" kern="1200" cap="none" spc="0" normalizeH="0" baseline="0" noProof="0">
                          <a:ln>
                            <a:noFill/>
                          </a:ln>
                          <a:solidFill>
                            <a:prstClr val="black"/>
                          </a:solidFill>
                          <a:effectLst/>
                          <a:uLnTx/>
                          <a:uFillTx/>
                          <a:latin typeface="+mn-lt"/>
                          <a:ea typeface="+mn-ea"/>
                          <a:cs typeface="+mn-cs"/>
                        </a:rPr>
                        <a:t>
NUEVA MATERNIDAD PARA EL LAGOMAGGIORE 🤗
Con un plazo de 20 meses y una inversión de más de 4 millones de pesos, el nuevo espacio se construirá en la playa Norte del hospital. Más info: http://bit.ly/2kl4bYh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8148866"/>
                  </a:ext>
                </a:extLst>
              </a:tr>
            </a:tbl>
          </a:graphicData>
        </a:graphic>
      </p:graphicFrame>
      <p:sp>
        <p:nvSpPr>
          <p:cNvPr id="4" name="Text Placeholder 3">
            <a:extLst>
              <a:ext uri="{FF2B5EF4-FFF2-40B4-BE49-F238E27FC236}">
                <a16:creationId xmlns:a16="http://schemas.microsoft.com/office/drawing/2014/main" id="{5FE73FE2-FA3B-4AC9-8A15-F791EF3990B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792216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629CB-D623-433E-874D-FAE43F385B96}"/>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8F1574AE-30E3-495D-A38A-CE7A6A7BAF85}"/>
              </a:ext>
            </a:extLst>
          </p:cNvPr>
          <p:cNvGraphicFramePr>
            <a:graphicFrameLocks noGrp="1"/>
          </p:cNvGraphicFramePr>
          <p:nvPr>
            <p:ph type="tbl" sz="quarter" idx="13"/>
            <p:extLst>
              <p:ext uri="{D42A27DB-BD31-4B8C-83A1-F6EECF244321}">
                <p14:modId xmlns:p14="http://schemas.microsoft.com/office/powerpoint/2010/main" val="2542880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3642602"/>
                    </a:ext>
                  </a:extLst>
                </a:gridCol>
                <a:gridCol w="658368">
                  <a:extLst>
                    <a:ext uri="{9D8B030D-6E8A-4147-A177-3AD203B41FA5}">
                      <a16:colId xmlns:a16="http://schemas.microsoft.com/office/drawing/2014/main" val="1809031822"/>
                    </a:ext>
                  </a:extLst>
                </a:gridCol>
                <a:gridCol w="658368">
                  <a:extLst>
                    <a:ext uri="{9D8B030D-6E8A-4147-A177-3AD203B41FA5}">
                      <a16:colId xmlns:a16="http://schemas.microsoft.com/office/drawing/2014/main" val="2114248690"/>
                    </a:ext>
                  </a:extLst>
                </a:gridCol>
                <a:gridCol w="658368">
                  <a:extLst>
                    <a:ext uri="{9D8B030D-6E8A-4147-A177-3AD203B41FA5}">
                      <a16:colId xmlns:a16="http://schemas.microsoft.com/office/drawing/2014/main" val="3068343634"/>
                    </a:ext>
                  </a:extLst>
                </a:gridCol>
                <a:gridCol w="658368">
                  <a:extLst>
                    <a:ext uri="{9D8B030D-6E8A-4147-A177-3AD203B41FA5}">
                      <a16:colId xmlns:a16="http://schemas.microsoft.com/office/drawing/2014/main" val="4042320545"/>
                    </a:ext>
                  </a:extLst>
                </a:gridCol>
                <a:gridCol w="658368">
                  <a:extLst>
                    <a:ext uri="{9D8B030D-6E8A-4147-A177-3AD203B41FA5}">
                      <a16:colId xmlns:a16="http://schemas.microsoft.com/office/drawing/2014/main" val="3929561878"/>
                    </a:ext>
                  </a:extLst>
                </a:gridCol>
                <a:gridCol w="658368">
                  <a:extLst>
                    <a:ext uri="{9D8B030D-6E8A-4147-A177-3AD203B41FA5}">
                      <a16:colId xmlns:a16="http://schemas.microsoft.com/office/drawing/2014/main" val="372196888"/>
                    </a:ext>
                  </a:extLst>
                </a:gridCol>
                <a:gridCol w="658368">
                  <a:extLst>
                    <a:ext uri="{9D8B030D-6E8A-4147-A177-3AD203B41FA5}">
                      <a16:colId xmlns:a16="http://schemas.microsoft.com/office/drawing/2014/main" val="536261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216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- 2017-12-25 16:55:51</a:t>
                      </a:r>
                      <a:r>
                        <a:rPr kumimoji="0" lang="es-ES" sz="1000" b="0" i="0" u="none" strike="noStrike" kern="1200" cap="none" spc="0" normalizeH="0" baseline="0" noProof="0">
                          <a:ln>
                            <a:noFill/>
                          </a:ln>
                          <a:solidFill>
                            <a:prstClr val="black"/>
                          </a:solidFill>
                          <a:effectLst/>
                          <a:uLnTx/>
                          <a:uFillTx/>
                          <a:latin typeface="+mn-lt"/>
                          <a:ea typeface="+mn-ea"/>
                          <a:cs typeface="+mn-cs"/>
                        </a:rPr>
                        <a:t>
⚠ Defensa civil informa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2904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- 2017-12-03 10:30:00</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MÉDICO! 😁
Saludamos a todos los médicos en su día. #DíaDelMédico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260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- 2017-12-20 17:00:00</a:t>
                      </a:r>
                      <a:r>
                        <a:rPr kumimoji="0" lang="es-ES" sz="1000" b="0" i="0" u="none" strike="noStrike" kern="1200" cap="none" spc="0" normalizeH="0" baseline="0" noProof="0">
                          <a:ln>
                            <a:noFill/>
                          </a:ln>
                          <a:solidFill>
                            <a:prstClr val="black"/>
                          </a:solidFill>
                          <a:effectLst/>
                          <a:uLnTx/>
                          <a:uFillTx/>
                          <a:latin typeface="+mn-lt"/>
                          <a:ea typeface="+mn-ea"/>
                          <a:cs typeface="+mn-cs"/>
                        </a:rPr>
                        <a:t>
UN NUEVO RESONADOR 👏👏
Es el sexto que se pone en funcionamiento en la provincia y se destaca por su amplia capacidad para evitar la sensación de encierro que por lo general se percibe en este tipo de estudios. Más info: http://bit.ly/2kOXgWQ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343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- 2017-12-09 11:00:00</a:t>
                      </a:r>
                      <a:r>
                        <a:rPr kumimoji="0" lang="es-ES" sz="1000" b="0" i="0" u="none" strike="noStrike" kern="1200" cap="none" spc="0" normalizeH="0" baseline="0" noProof="0">
                          <a:ln>
                            <a:noFill/>
                          </a:ln>
                          <a:solidFill>
                            <a:prstClr val="black"/>
                          </a:solidFill>
                          <a:effectLst/>
                          <a:uLnTx/>
                          <a:uFillTx/>
                          <a:latin typeface="+mn-lt"/>
                          <a:ea typeface="+mn-ea"/>
                          <a:cs typeface="+mn-cs"/>
                        </a:rPr>
                        <a:t>
NUEVA MINISTRA DE SALUD
Tiene 58 años, es contadora pública y perito partidor, recibida en la Universidad Nacional de Cuyo. En marzo de este año había sido nombrada como subsecretaria de Administración y Control del Ministerio. Más info:  http://bit.ly/2nAZcGM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8474304"/>
                  </a:ext>
                </a:extLst>
              </a:tr>
            </a:tbl>
          </a:graphicData>
        </a:graphic>
      </p:graphicFrame>
      <p:sp>
        <p:nvSpPr>
          <p:cNvPr id="4" name="Text Placeholder 3">
            <a:extLst>
              <a:ext uri="{FF2B5EF4-FFF2-40B4-BE49-F238E27FC236}">
                <a16:creationId xmlns:a16="http://schemas.microsoft.com/office/drawing/2014/main" id="{1DDA1D89-03EB-447A-B961-F2304428F06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5623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089DF-26E9-4EC5-AB83-4AA03C1FC0DC}"/>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07CABEB7-612B-4C50-823C-6637EB9BE49D}"/>
              </a:ext>
            </a:extLst>
          </p:cNvPr>
          <p:cNvGraphicFramePr>
            <a:graphicFrameLocks noGrp="1"/>
          </p:cNvGraphicFramePr>
          <p:nvPr>
            <p:ph type="tbl" sz="quarter" idx="13"/>
            <p:extLst>
              <p:ext uri="{D42A27DB-BD31-4B8C-83A1-F6EECF244321}">
                <p14:modId xmlns:p14="http://schemas.microsoft.com/office/powerpoint/2010/main" val="387134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21937115"/>
                    </a:ext>
                  </a:extLst>
                </a:gridCol>
                <a:gridCol w="658368">
                  <a:extLst>
                    <a:ext uri="{9D8B030D-6E8A-4147-A177-3AD203B41FA5}">
                      <a16:colId xmlns:a16="http://schemas.microsoft.com/office/drawing/2014/main" val="770836330"/>
                    </a:ext>
                  </a:extLst>
                </a:gridCol>
                <a:gridCol w="658368">
                  <a:extLst>
                    <a:ext uri="{9D8B030D-6E8A-4147-A177-3AD203B41FA5}">
                      <a16:colId xmlns:a16="http://schemas.microsoft.com/office/drawing/2014/main" val="3438030954"/>
                    </a:ext>
                  </a:extLst>
                </a:gridCol>
                <a:gridCol w="658368">
                  <a:extLst>
                    <a:ext uri="{9D8B030D-6E8A-4147-A177-3AD203B41FA5}">
                      <a16:colId xmlns:a16="http://schemas.microsoft.com/office/drawing/2014/main" val="249975180"/>
                    </a:ext>
                  </a:extLst>
                </a:gridCol>
                <a:gridCol w="658368">
                  <a:extLst>
                    <a:ext uri="{9D8B030D-6E8A-4147-A177-3AD203B41FA5}">
                      <a16:colId xmlns:a16="http://schemas.microsoft.com/office/drawing/2014/main" val="618272520"/>
                    </a:ext>
                  </a:extLst>
                </a:gridCol>
                <a:gridCol w="658368">
                  <a:extLst>
                    <a:ext uri="{9D8B030D-6E8A-4147-A177-3AD203B41FA5}">
                      <a16:colId xmlns:a16="http://schemas.microsoft.com/office/drawing/2014/main" val="3271100632"/>
                    </a:ext>
                  </a:extLst>
                </a:gridCol>
                <a:gridCol w="658368">
                  <a:extLst>
                    <a:ext uri="{9D8B030D-6E8A-4147-A177-3AD203B41FA5}">
                      <a16:colId xmlns:a16="http://schemas.microsoft.com/office/drawing/2014/main" val="295350149"/>
                    </a:ext>
                  </a:extLst>
                </a:gridCol>
                <a:gridCol w="658368">
                  <a:extLst>
                    <a:ext uri="{9D8B030D-6E8A-4147-A177-3AD203B41FA5}">
                      <a16:colId xmlns:a16="http://schemas.microsoft.com/office/drawing/2014/main" val="201855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3338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- 2017-12-22 17:00:00</a:t>
                      </a:r>
                      <a:r>
                        <a:rPr kumimoji="0" lang="es-ES" sz="1000" b="0" i="0" u="none" strike="noStrike" kern="1200" cap="none" spc="0" normalizeH="0" baseline="0" noProof="0">
                          <a:ln>
                            <a:noFill/>
                          </a:ln>
                          <a:solidFill>
                            <a:prstClr val="black"/>
                          </a:solidFill>
                          <a:effectLst/>
                          <a:uLnTx/>
                          <a:uFillTx/>
                          <a:latin typeface="+mn-lt"/>
                          <a:ea typeface="+mn-ea"/>
                          <a:cs typeface="+mn-cs"/>
                        </a:rPr>
                        <a:t>
Ayer, el Gobernador Alfredo Cornejo y el ministro Martín Kerchner, entregaron máquinas para continuar con el Plan de Obra Pública de la Provincia. Durante el acto, hablamos con Vicente Arena, un empleado de Vialidad Provincial que tras 42 años de trabajo se retira en 2018. Nos dio su visión acerca de los avances realizados durante estos dos años de gestión. Gracias Vicente! Más info: Más info: http://bit.ly/2zfwr35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762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- 2017-12-18 19:30:00</a:t>
                      </a:r>
                      <a:r>
                        <a:rPr kumimoji="0" lang="es-ES" sz="1000" b="0" i="0" u="none" strike="noStrike" kern="1200" cap="none" spc="0" normalizeH="0" baseline="0" noProof="0">
                          <a:ln>
                            <a:noFill/>
                          </a:ln>
                          <a:solidFill>
                            <a:prstClr val="black"/>
                          </a:solidFill>
                          <a:effectLst/>
                          <a:uLnTx/>
                          <a:uFillTx/>
                          <a:latin typeface="+mn-lt"/>
                          <a:ea typeface="+mn-ea"/>
                          <a:cs typeface="+mn-cs"/>
                        </a:rPr>
                        <a:t>
TODOS CON CINTURÓN
Nueva Ley de Seguridad Vial: es una falta gravísima no usar el cinturón en todas las plazas del auto. Es uno de los casos en los que se aplicará la mayor rigurosidad de la normativa cuando se detecte en un control de tránsito. El cinturón de seguridad es el elemento que más vidas salva. Más info: http://bit.ly/2CAKjqJ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0235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- 2017-12-02 18:16:16</a:t>
                      </a:r>
                      <a:r>
                        <a:rPr kumimoji="0" lang="es-ES" sz="1000" b="0" i="0" u="none" strike="noStrike" kern="1200" cap="none" spc="0" normalizeH="0" baseline="0" noProof="0">
                          <a:ln>
                            <a:noFill/>
                          </a:ln>
                          <a:solidFill>
                            <a:prstClr val="black"/>
                          </a:solidFill>
                          <a:effectLst/>
                          <a:uLnTx/>
                          <a:uFillTx/>
                          <a:latin typeface="+mn-lt"/>
                          <a:ea typeface="+mn-ea"/>
                          <a:cs typeface="+mn-cs"/>
                        </a:rPr>
                        <a:t>
⚠ #Atención
Defensa Civil alerta sobre abundantes precipitaciones durante toda la jornada del sábado 2 de diciembre.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3920064"/>
                  </a:ext>
                </a:extLst>
              </a:tr>
            </a:tbl>
          </a:graphicData>
        </a:graphic>
      </p:graphicFrame>
      <p:sp>
        <p:nvSpPr>
          <p:cNvPr id="4" name="Text Placeholder 3">
            <a:extLst>
              <a:ext uri="{FF2B5EF4-FFF2-40B4-BE49-F238E27FC236}">
                <a16:creationId xmlns:a16="http://schemas.microsoft.com/office/drawing/2014/main" id="{CD3DB51A-071B-46E7-B0E9-DA3A695455F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556638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93071-2A47-49C7-A1B1-12184BBC1786}"/>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DBEEB3CF-509F-41E5-A40D-763611482830}"/>
              </a:ext>
            </a:extLst>
          </p:cNvPr>
          <p:cNvGraphicFramePr>
            <a:graphicFrameLocks noGrp="1"/>
          </p:cNvGraphicFramePr>
          <p:nvPr>
            <p:ph type="tbl" sz="quarter" idx="13"/>
            <p:extLst>
              <p:ext uri="{D42A27DB-BD31-4B8C-83A1-F6EECF244321}">
                <p14:modId xmlns:p14="http://schemas.microsoft.com/office/powerpoint/2010/main" val="782398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9989813"/>
                    </a:ext>
                  </a:extLst>
                </a:gridCol>
                <a:gridCol w="658368">
                  <a:extLst>
                    <a:ext uri="{9D8B030D-6E8A-4147-A177-3AD203B41FA5}">
                      <a16:colId xmlns:a16="http://schemas.microsoft.com/office/drawing/2014/main" val="384094187"/>
                    </a:ext>
                  </a:extLst>
                </a:gridCol>
                <a:gridCol w="658368">
                  <a:extLst>
                    <a:ext uri="{9D8B030D-6E8A-4147-A177-3AD203B41FA5}">
                      <a16:colId xmlns:a16="http://schemas.microsoft.com/office/drawing/2014/main" val="2522616812"/>
                    </a:ext>
                  </a:extLst>
                </a:gridCol>
                <a:gridCol w="658368">
                  <a:extLst>
                    <a:ext uri="{9D8B030D-6E8A-4147-A177-3AD203B41FA5}">
                      <a16:colId xmlns:a16="http://schemas.microsoft.com/office/drawing/2014/main" val="338142506"/>
                    </a:ext>
                  </a:extLst>
                </a:gridCol>
                <a:gridCol w="658368">
                  <a:extLst>
                    <a:ext uri="{9D8B030D-6E8A-4147-A177-3AD203B41FA5}">
                      <a16:colId xmlns:a16="http://schemas.microsoft.com/office/drawing/2014/main" val="1899323527"/>
                    </a:ext>
                  </a:extLst>
                </a:gridCol>
                <a:gridCol w="658368">
                  <a:extLst>
                    <a:ext uri="{9D8B030D-6E8A-4147-A177-3AD203B41FA5}">
                      <a16:colId xmlns:a16="http://schemas.microsoft.com/office/drawing/2014/main" val="1820885287"/>
                    </a:ext>
                  </a:extLst>
                </a:gridCol>
                <a:gridCol w="658368">
                  <a:extLst>
                    <a:ext uri="{9D8B030D-6E8A-4147-A177-3AD203B41FA5}">
                      <a16:colId xmlns:a16="http://schemas.microsoft.com/office/drawing/2014/main" val="2750593351"/>
                    </a:ext>
                  </a:extLst>
                </a:gridCol>
                <a:gridCol w="658368">
                  <a:extLst>
                    <a:ext uri="{9D8B030D-6E8A-4147-A177-3AD203B41FA5}">
                      <a16:colId xmlns:a16="http://schemas.microsoft.com/office/drawing/2014/main" val="3767010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105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- 2017-12-07 18:30:00</a:t>
                      </a:r>
                      <a:r>
                        <a:rPr kumimoji="0" lang="es-ES" sz="1000" b="0" i="0" u="none" strike="noStrike" kern="1200" cap="none" spc="0" normalizeH="0" baseline="0" noProof="0">
                          <a:ln>
                            <a:noFill/>
                          </a:ln>
                          <a:solidFill>
                            <a:prstClr val="black"/>
                          </a:solidFill>
                          <a:effectLst/>
                          <a:uLnTx/>
                          <a:uFillTx/>
                          <a:latin typeface="+mn-lt"/>
                          <a:ea typeface="+mn-ea"/>
                          <a:cs typeface="+mn-cs"/>
                        </a:rPr>
                        <a:t>
25 AÑOS DEL HOSPITAL NOTTI
Así lo afirmó el Gobernador en el acto por los 25 años del hospital pediátrico Humberto Notti. Además brindó números de la buena atención que el nosocomio prestó durante el 2016.  Más info: http://bit.ly/2Am1os1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0018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- 2017-12-28 14:00:00</a:t>
                      </a:r>
                      <a:r>
                        <a:rPr kumimoji="0" lang="es-ES" sz="1000" b="0" i="0" u="none" strike="noStrike" kern="1200" cap="none" spc="0" normalizeH="0" baseline="0" noProof="0">
                          <a:ln>
                            <a:noFill/>
                          </a:ln>
                          <a:solidFill>
                            <a:prstClr val="black"/>
                          </a:solidFill>
                          <a:effectLst/>
                          <a:uLnTx/>
                          <a:uFillTx/>
                          <a:latin typeface="+mn-lt"/>
                          <a:ea typeface="+mn-ea"/>
                          <a:cs typeface="+mn-cs"/>
                        </a:rPr>
                        <a:t>
LOS REYES MAGOS EN EL LE PARC 👏👏
Tras la tradicional Cabalgata de los Reyes Magos, en Godoy Cruz, el Espacio Cultural recibirá a Melchor, Gaspar y Baltazar, el 5 de enero. Más info: http://bit.ly/2BYduYP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279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- 2017-12-15 21:30:00</a:t>
                      </a:r>
                      <a:r>
                        <a:rPr kumimoji="0" lang="es-ES" sz="1000" b="0" i="0" u="none" strike="noStrike" kern="1200" cap="none" spc="0" normalizeH="0" baseline="0" noProof="0">
                          <a:ln>
                            <a:noFill/>
                          </a:ln>
                          <a:solidFill>
                            <a:prstClr val="black"/>
                          </a:solidFill>
                          <a:effectLst/>
                          <a:uLnTx/>
                          <a:uFillTx/>
                          <a:latin typeface="+mn-lt"/>
                          <a:ea typeface="+mn-ea"/>
                          <a:cs typeface="+mn-cs"/>
                        </a:rPr>
                        <a:t>
LA ORQUESTA FILARMÓNICA DE MENDOZA CIERRA EL AÑO
Te invitamos el próxmo domingo 17, a las 21:30 hs. en la explanada de la Casa de Gobierno para disfrutar de la Orquesta Filamónica de Mendoza en un concierto único. La entrada es libre y gratuita. Más info: http://bit.ly/2jYMhdx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2504103"/>
                  </a:ext>
                </a:extLst>
              </a:tr>
            </a:tbl>
          </a:graphicData>
        </a:graphic>
      </p:graphicFrame>
      <p:sp>
        <p:nvSpPr>
          <p:cNvPr id="4" name="Text Placeholder 3">
            <a:extLst>
              <a:ext uri="{FF2B5EF4-FFF2-40B4-BE49-F238E27FC236}">
                <a16:creationId xmlns:a16="http://schemas.microsoft.com/office/drawing/2014/main" id="{8E782683-70BE-4D50-80F3-FCAAE5E76F9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93182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6D213-82C7-4688-BC64-2946F1EFB147}"/>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8BBCDF90-8129-4750-82A3-A931D80B05A7}"/>
              </a:ext>
            </a:extLst>
          </p:cNvPr>
          <p:cNvGraphicFramePr>
            <a:graphicFrameLocks noGrp="1"/>
          </p:cNvGraphicFramePr>
          <p:nvPr>
            <p:ph type="tbl" sz="quarter" idx="13"/>
            <p:extLst>
              <p:ext uri="{D42A27DB-BD31-4B8C-83A1-F6EECF244321}">
                <p14:modId xmlns:p14="http://schemas.microsoft.com/office/powerpoint/2010/main" val="2078312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80448673"/>
                    </a:ext>
                  </a:extLst>
                </a:gridCol>
                <a:gridCol w="658368">
                  <a:extLst>
                    <a:ext uri="{9D8B030D-6E8A-4147-A177-3AD203B41FA5}">
                      <a16:colId xmlns:a16="http://schemas.microsoft.com/office/drawing/2014/main" val="3867302482"/>
                    </a:ext>
                  </a:extLst>
                </a:gridCol>
                <a:gridCol w="658368">
                  <a:extLst>
                    <a:ext uri="{9D8B030D-6E8A-4147-A177-3AD203B41FA5}">
                      <a16:colId xmlns:a16="http://schemas.microsoft.com/office/drawing/2014/main" val="1320900870"/>
                    </a:ext>
                  </a:extLst>
                </a:gridCol>
                <a:gridCol w="658368">
                  <a:extLst>
                    <a:ext uri="{9D8B030D-6E8A-4147-A177-3AD203B41FA5}">
                      <a16:colId xmlns:a16="http://schemas.microsoft.com/office/drawing/2014/main" val="1587522068"/>
                    </a:ext>
                  </a:extLst>
                </a:gridCol>
                <a:gridCol w="658368">
                  <a:extLst>
                    <a:ext uri="{9D8B030D-6E8A-4147-A177-3AD203B41FA5}">
                      <a16:colId xmlns:a16="http://schemas.microsoft.com/office/drawing/2014/main" val="2000452883"/>
                    </a:ext>
                  </a:extLst>
                </a:gridCol>
                <a:gridCol w="658368">
                  <a:extLst>
                    <a:ext uri="{9D8B030D-6E8A-4147-A177-3AD203B41FA5}">
                      <a16:colId xmlns:a16="http://schemas.microsoft.com/office/drawing/2014/main" val="591160567"/>
                    </a:ext>
                  </a:extLst>
                </a:gridCol>
                <a:gridCol w="658368">
                  <a:extLst>
                    <a:ext uri="{9D8B030D-6E8A-4147-A177-3AD203B41FA5}">
                      <a16:colId xmlns:a16="http://schemas.microsoft.com/office/drawing/2014/main" val="1310478145"/>
                    </a:ext>
                  </a:extLst>
                </a:gridCol>
                <a:gridCol w="658368">
                  <a:extLst>
                    <a:ext uri="{9D8B030D-6E8A-4147-A177-3AD203B41FA5}">
                      <a16:colId xmlns:a16="http://schemas.microsoft.com/office/drawing/2014/main" val="2418264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66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 - 2017-12-20 10:38:34</a:t>
                      </a:r>
                      <a:r>
                        <a:rPr kumimoji="0" lang="es-ES" sz="1000" b="0" i="0" u="none" strike="noStrike" kern="1200" cap="none" spc="0" normalizeH="0" baseline="0" noProof="0">
                          <a:ln>
                            <a:noFill/>
                          </a:ln>
                          <a:solidFill>
                            <a:prstClr val="black"/>
                          </a:solidFill>
                          <a:effectLst/>
                          <a:uLnTx/>
                          <a:uFillTx/>
                          <a:latin typeface="+mn-lt"/>
                          <a:ea typeface="+mn-ea"/>
                          <a:cs typeface="+mn-cs"/>
                        </a:rPr>
                        <a:t>
ORDENAMIENTO TERRITORIAL
El Gobernador firmó convenios con los 18 municipios para la entrega de 12 millones de pesos en subsidios para que cada uno elabore sus respectivos Planes de Ordenamiento Municipales. Más info: http://bit.ly/2kOLw6J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4889036"/>
                  </a:ext>
                </a:extLst>
              </a:tr>
            </a:tbl>
          </a:graphicData>
        </a:graphic>
      </p:graphicFrame>
      <p:sp>
        <p:nvSpPr>
          <p:cNvPr id="4" name="Text Placeholder 3">
            <a:extLst>
              <a:ext uri="{FF2B5EF4-FFF2-40B4-BE49-F238E27FC236}">
                <a16:creationId xmlns:a16="http://schemas.microsoft.com/office/drawing/2014/main" id="{2B9F5D9C-8D7B-4C70-B8C7-A2C3B4E0012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198085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72ED8-BE16-4A81-B04F-262E4E10349B}"/>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C29AFF5D-306B-4B36-9821-C60D6474C41D}"/>
              </a:ext>
            </a:extLst>
          </p:cNvPr>
          <p:cNvGraphicFramePr>
            <a:graphicFrameLocks noGrp="1"/>
          </p:cNvGraphicFramePr>
          <p:nvPr>
            <p:ph type="chart" sz="quarter" idx="13"/>
            <p:extLst>
              <p:ext uri="{D42A27DB-BD31-4B8C-83A1-F6EECF244321}">
                <p14:modId xmlns:p14="http://schemas.microsoft.com/office/powerpoint/2010/main" val="3893066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FC0957-8AA4-400E-BCD2-46FF04B85DF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828BDAE-6459-4D72-9609-6EB4E456FE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0517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5CDFB-EAD0-4A17-B2E9-FEFA723AFEE9}"/>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48421823-1B1A-4024-9F67-D1B8A1E7C65E}"/>
              </a:ext>
            </a:extLst>
          </p:cNvPr>
          <p:cNvGraphicFramePr>
            <a:graphicFrameLocks noGrp="1"/>
          </p:cNvGraphicFramePr>
          <p:nvPr>
            <p:ph type="chart" sz="quarter" idx="13"/>
            <p:extLst>
              <p:ext uri="{D42A27DB-BD31-4B8C-83A1-F6EECF244321}">
                <p14:modId xmlns:p14="http://schemas.microsoft.com/office/powerpoint/2010/main" val="830143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F8BBE6-22C6-4133-8F37-54AC6B72C30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B9DAA00-018D-4795-87B7-D6B8D9916F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2632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AA6C3-C3B4-4758-99B5-D81863C30088}"/>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D56B2F3D-C149-4CF0-9EF5-0824751A9B9C}"/>
              </a:ext>
            </a:extLst>
          </p:cNvPr>
          <p:cNvGraphicFramePr>
            <a:graphicFrameLocks noGrp="1"/>
          </p:cNvGraphicFramePr>
          <p:nvPr>
            <p:ph type="chart" sz="quarter" idx="13"/>
            <p:extLst>
              <p:ext uri="{D42A27DB-BD31-4B8C-83A1-F6EECF244321}">
                <p14:modId xmlns:p14="http://schemas.microsoft.com/office/powerpoint/2010/main" val="318197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8AA3D0-7C14-4D93-931C-F8831289F0B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E5DED6E-2D5D-4128-A9FF-2AE73AB07C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4403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298FC-533B-491A-A427-E198D18F5011}"/>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12633D4A-5363-4D38-9686-139F1E397ACD}"/>
              </a:ext>
            </a:extLst>
          </p:cNvPr>
          <p:cNvGraphicFramePr>
            <a:graphicFrameLocks noGrp="1"/>
          </p:cNvGraphicFramePr>
          <p:nvPr>
            <p:ph type="chart" sz="quarter" idx="13"/>
            <p:extLst>
              <p:ext uri="{D42A27DB-BD31-4B8C-83A1-F6EECF244321}">
                <p14:modId xmlns:p14="http://schemas.microsoft.com/office/powerpoint/2010/main" val="3473225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1BE0E0-3787-4645-A589-A38097191A2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AEAB811-25F2-4BB5-9AA0-2D05DB0EF3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89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59BEA-F8D9-40C3-9296-0A070F93B41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CD0A9282-D4F3-42CE-BDD4-B3C176C0514A}"/>
              </a:ext>
            </a:extLst>
          </p:cNvPr>
          <p:cNvGraphicFramePr>
            <a:graphicFrameLocks noGrp="1"/>
          </p:cNvGraphicFramePr>
          <p:nvPr>
            <p:ph type="chart" sz="quarter" idx="13"/>
            <p:extLst>
              <p:ext uri="{D42A27DB-BD31-4B8C-83A1-F6EECF244321}">
                <p14:modId xmlns:p14="http://schemas.microsoft.com/office/powerpoint/2010/main" val="1352212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462593-85EA-4B4E-A6B7-17CA6713766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0FE24CB-BCF7-4597-B199-8A32078CF8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2450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BC35E-C89F-46CA-BAD0-57058B8839D1}"/>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89A24E5B-5D23-4C9A-B034-844560B81B68}"/>
              </a:ext>
            </a:extLst>
          </p:cNvPr>
          <p:cNvGraphicFramePr>
            <a:graphicFrameLocks noGrp="1"/>
          </p:cNvGraphicFramePr>
          <p:nvPr>
            <p:ph type="chart" sz="quarter" idx="13"/>
            <p:extLst>
              <p:ext uri="{D42A27DB-BD31-4B8C-83A1-F6EECF244321}">
                <p14:modId xmlns:p14="http://schemas.microsoft.com/office/powerpoint/2010/main" val="4005721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7F2AF7-5A16-4B59-813D-4935701D360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4994A72-CCDB-4D56-820B-0BA133341C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7320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B92A-D0E4-43ED-BF66-2A898C842CE7}"/>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F4F54B2C-5AB3-40A6-9B96-7F1E985497F5}"/>
              </a:ext>
            </a:extLst>
          </p:cNvPr>
          <p:cNvGraphicFramePr>
            <a:graphicFrameLocks noGrp="1"/>
          </p:cNvGraphicFramePr>
          <p:nvPr>
            <p:ph type="chart" sz="quarter" idx="13"/>
            <p:extLst>
              <p:ext uri="{D42A27DB-BD31-4B8C-83A1-F6EECF244321}">
                <p14:modId xmlns:p14="http://schemas.microsoft.com/office/powerpoint/2010/main" val="1515937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6FB439-2FDB-4EE1-BEAD-1758A8544C8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C28F663-0C6D-4710-814F-19DEE90CD4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7009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2C3F7-C162-47DD-AE20-B9727ADF027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022FF9E-3E42-476D-8BBB-539412FDA3DD}"/>
              </a:ext>
            </a:extLst>
          </p:cNvPr>
          <p:cNvGraphicFramePr>
            <a:graphicFrameLocks noGrp="1"/>
          </p:cNvGraphicFramePr>
          <p:nvPr>
            <p:ph type="chart" sz="quarter" idx="13"/>
            <p:extLst>
              <p:ext uri="{D42A27DB-BD31-4B8C-83A1-F6EECF244321}">
                <p14:modId xmlns:p14="http://schemas.microsoft.com/office/powerpoint/2010/main" val="3462540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FA3E91-624B-42D2-87BA-6C55D8F0A02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3F135709-4CD0-41D1-922C-146C0DE90F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3140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ADEF4-B8F1-4159-9690-A5380F23B190}"/>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A8D56B5B-2476-45D5-A048-9CD6B91FDDBC}"/>
              </a:ext>
            </a:extLst>
          </p:cNvPr>
          <p:cNvGraphicFramePr>
            <a:graphicFrameLocks noGrp="1"/>
          </p:cNvGraphicFramePr>
          <p:nvPr>
            <p:ph type="tbl" sz="quarter" idx="13"/>
            <p:extLst>
              <p:ext uri="{D42A27DB-BD31-4B8C-83A1-F6EECF244321}">
                <p14:modId xmlns:p14="http://schemas.microsoft.com/office/powerpoint/2010/main" val="1871430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66899073"/>
                    </a:ext>
                  </a:extLst>
                </a:gridCol>
                <a:gridCol w="2468880">
                  <a:extLst>
                    <a:ext uri="{9D8B030D-6E8A-4147-A177-3AD203B41FA5}">
                      <a16:colId xmlns:a16="http://schemas.microsoft.com/office/drawing/2014/main" val="2615794682"/>
                    </a:ext>
                  </a:extLst>
                </a:gridCol>
                <a:gridCol w="822960">
                  <a:extLst>
                    <a:ext uri="{9D8B030D-6E8A-4147-A177-3AD203B41FA5}">
                      <a16:colId xmlns:a16="http://schemas.microsoft.com/office/drawing/2014/main" val="3083823173"/>
                    </a:ext>
                  </a:extLst>
                </a:gridCol>
                <a:gridCol w="822960">
                  <a:extLst>
                    <a:ext uri="{9D8B030D-6E8A-4147-A177-3AD203B41FA5}">
                      <a16:colId xmlns:a16="http://schemas.microsoft.com/office/drawing/2014/main" val="1470104063"/>
                    </a:ext>
                  </a:extLst>
                </a:gridCol>
                <a:gridCol w="822960">
                  <a:extLst>
                    <a:ext uri="{9D8B030D-6E8A-4147-A177-3AD203B41FA5}">
                      <a16:colId xmlns:a16="http://schemas.microsoft.com/office/drawing/2014/main" val="513481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614841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Pato Estrella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602602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Vaa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5701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Margarita Pelleriti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250666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Cin Calqui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99014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Linda Vicente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1332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Mary Bazzoli Villagra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722174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Nancy Elizabeth Aurieme Aldao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931681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Veronica Munafo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849299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Arauz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07942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Paula Marquez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520518367"/>
                  </a:ext>
                </a:extLst>
              </a:tr>
            </a:tbl>
          </a:graphicData>
        </a:graphic>
      </p:graphicFrame>
      <p:sp>
        <p:nvSpPr>
          <p:cNvPr id="4" name="Text Placeholder 3">
            <a:extLst>
              <a:ext uri="{FF2B5EF4-FFF2-40B4-BE49-F238E27FC236}">
                <a16:creationId xmlns:a16="http://schemas.microsoft.com/office/drawing/2014/main" id="{381961C2-6BC2-43DD-999A-E12EBC8642C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161637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4AAE8-B9E4-4BA6-B4EE-81B1D51690FC}"/>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EE32686-EF90-4631-B3A1-F3DDA3441E65}"/>
              </a:ext>
            </a:extLst>
          </p:cNvPr>
          <p:cNvGraphicFramePr>
            <a:graphicFrameLocks noGrp="1"/>
          </p:cNvGraphicFramePr>
          <p:nvPr>
            <p:ph type="tbl" sz="quarter" idx="13"/>
            <p:extLst>
              <p:ext uri="{D42A27DB-BD31-4B8C-83A1-F6EECF244321}">
                <p14:modId xmlns:p14="http://schemas.microsoft.com/office/powerpoint/2010/main" val="1951188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4080192"/>
                    </a:ext>
                  </a:extLst>
                </a:gridCol>
                <a:gridCol w="2468880">
                  <a:extLst>
                    <a:ext uri="{9D8B030D-6E8A-4147-A177-3AD203B41FA5}">
                      <a16:colId xmlns:a16="http://schemas.microsoft.com/office/drawing/2014/main" val="3085320423"/>
                    </a:ext>
                  </a:extLst>
                </a:gridCol>
                <a:gridCol w="822960">
                  <a:extLst>
                    <a:ext uri="{9D8B030D-6E8A-4147-A177-3AD203B41FA5}">
                      <a16:colId xmlns:a16="http://schemas.microsoft.com/office/drawing/2014/main" val="2086001655"/>
                    </a:ext>
                  </a:extLst>
                </a:gridCol>
                <a:gridCol w="822960">
                  <a:extLst>
                    <a:ext uri="{9D8B030D-6E8A-4147-A177-3AD203B41FA5}">
                      <a16:colId xmlns:a16="http://schemas.microsoft.com/office/drawing/2014/main" val="2531307760"/>
                    </a:ext>
                  </a:extLst>
                </a:gridCol>
                <a:gridCol w="822960">
                  <a:extLst>
                    <a:ext uri="{9D8B030D-6E8A-4147-A177-3AD203B41FA5}">
                      <a16:colId xmlns:a16="http://schemas.microsoft.com/office/drawing/2014/main" val="1161026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984514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Platese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8318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Céspedes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0198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AnaJulia Llull Darder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79593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Vero Ferrer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69262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Antoo Millan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 Gobierno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919590164"/>
                  </a:ext>
                </a:extLst>
              </a:tr>
            </a:tbl>
          </a:graphicData>
        </a:graphic>
      </p:graphicFrame>
      <p:sp>
        <p:nvSpPr>
          <p:cNvPr id="4" name="Text Placeholder 3">
            <a:extLst>
              <a:ext uri="{FF2B5EF4-FFF2-40B4-BE49-F238E27FC236}">
                <a16:creationId xmlns:a16="http://schemas.microsoft.com/office/drawing/2014/main" id="{1E603A8F-E8C1-4BAF-831A-BCDEC2FACDB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364549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8127B-AEEA-41FE-8ED0-7B738BCD7A53}"/>
              </a:ext>
            </a:extLst>
          </p:cNvPr>
          <p:cNvSpPr>
            <a:spLocks noGrp="1"/>
          </p:cNvSpPr>
          <p:nvPr>
            <p:ph type="title"/>
          </p:nvPr>
        </p:nvSpPr>
        <p:spPr/>
        <p:txBody>
          <a:bodyPr/>
          <a:lstStyle/>
          <a:p>
            <a:r>
              <a:rPr lang="en-US"/>
              <a:t>Facebook User Posts Table - 1 of 8</a:t>
            </a:r>
          </a:p>
        </p:txBody>
      </p:sp>
      <p:graphicFrame>
        <p:nvGraphicFramePr>
          <p:cNvPr id="5" name="Table Placeholder 4">
            <a:extLst>
              <a:ext uri="{FF2B5EF4-FFF2-40B4-BE49-F238E27FC236}">
                <a16:creationId xmlns:a16="http://schemas.microsoft.com/office/drawing/2014/main" id="{51E3C643-E2F1-48F0-8FFA-EF9016503B7D}"/>
              </a:ext>
            </a:extLst>
          </p:cNvPr>
          <p:cNvGraphicFramePr>
            <a:graphicFrameLocks noGrp="1"/>
          </p:cNvGraphicFramePr>
          <p:nvPr>
            <p:ph type="tbl" sz="quarter" idx="13"/>
            <p:extLst>
              <p:ext uri="{D42A27DB-BD31-4B8C-83A1-F6EECF244321}">
                <p14:modId xmlns:p14="http://schemas.microsoft.com/office/powerpoint/2010/main" val="3451404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14247921"/>
                    </a:ext>
                  </a:extLst>
                </a:gridCol>
                <a:gridCol w="822960">
                  <a:extLst>
                    <a:ext uri="{9D8B030D-6E8A-4147-A177-3AD203B41FA5}">
                      <a16:colId xmlns:a16="http://schemas.microsoft.com/office/drawing/2014/main" val="3304529983"/>
                    </a:ext>
                  </a:extLst>
                </a:gridCol>
                <a:gridCol w="822960">
                  <a:extLst>
                    <a:ext uri="{9D8B030D-6E8A-4147-A177-3AD203B41FA5}">
                      <a16:colId xmlns:a16="http://schemas.microsoft.com/office/drawing/2014/main" val="259292493"/>
                    </a:ext>
                  </a:extLst>
                </a:gridCol>
                <a:gridCol w="822960">
                  <a:extLst>
                    <a:ext uri="{9D8B030D-6E8A-4147-A177-3AD203B41FA5}">
                      <a16:colId xmlns:a16="http://schemas.microsoft.com/office/drawing/2014/main" val="2371365879"/>
                    </a:ext>
                  </a:extLst>
                </a:gridCol>
                <a:gridCol w="822960">
                  <a:extLst>
                    <a:ext uri="{9D8B030D-6E8A-4147-A177-3AD203B41FA5}">
                      <a16:colId xmlns:a16="http://schemas.microsoft.com/office/drawing/2014/main" val="3070303913"/>
                    </a:ext>
                  </a:extLst>
                </a:gridCol>
                <a:gridCol w="822960">
                  <a:extLst>
                    <a:ext uri="{9D8B030D-6E8A-4147-A177-3AD203B41FA5}">
                      <a16:colId xmlns:a16="http://schemas.microsoft.com/office/drawing/2014/main" val="260131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3314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Belén Tello - 2017-12-31 01:12:45</a:t>
                      </a:r>
                      <a:r>
                        <a:rPr kumimoji="0" lang="es-ES" sz="1000" b="0" i="0" u="none" strike="noStrike" kern="1200" cap="none" spc="0" normalizeH="0" baseline="0" noProof="0">
                          <a:ln>
                            <a:noFill/>
                          </a:ln>
                          <a:solidFill>
                            <a:prstClr val="black"/>
                          </a:solidFill>
                          <a:effectLst/>
                          <a:uLnTx/>
                          <a:uFillTx/>
                          <a:latin typeface="+mn-lt"/>
                          <a:ea typeface="+mn-ea"/>
                          <a:cs typeface="+mn-cs"/>
                        </a:rPr>
                        <a:t>
Ayuden a esta familia por favor se necesita la colaboración de muchos para que esa hermosa gorda esté bien y viva en condiciones. Ayuda por 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626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Antonio Lisantti - 2017-12-30 13:45:56</a:t>
                      </a:r>
                      <a:r>
                        <a:rPr kumimoji="0" lang="es-ES" sz="1000" b="0" i="0" u="none" strike="noStrike" kern="1200" cap="none" spc="0" normalizeH="0" baseline="0" noProof="0">
                          <a:ln>
                            <a:noFill/>
                          </a:ln>
                          <a:solidFill>
                            <a:prstClr val="black"/>
                          </a:solidFill>
                          <a:effectLst/>
                          <a:uLnTx/>
                          <a:uFillTx/>
                          <a:latin typeface="+mn-lt"/>
                          <a:ea typeface="+mn-ea"/>
                          <a:cs typeface="+mn-cs"/>
                        </a:rPr>
                        <a:t>
LOS CONTROLES QUE SE ENCUENTRAN EN RUTA 40 DE LAS HERAS AL CONTROL DE JOCOLI SON UN DESASTRE. A UN VEHÍCULO PARTICULAR LO LLENAN DE MULTAS Y TODAS Í LA GRAN MAYORÍA SIN CONCURSOS . MIENTRAS QUE Á CAMIONES EXTRANJEROS Y COLECTIVOS NISIQUIERA LOS PARAN . LLAME AL 911 POR UN CAMIÓN CHAPA CHILENA QUE TRANSITABA A MÁS DE 120 , LO SEGI HASTA EL CANAL 7 Y NADIE LO PARO Y NO VI NINGÚN PATRULLERO . LAMENTABLE. SIN CONTAR POLICÍAS SIN CASCO NO CHAPA PATENTE EN MOTO. PERO YA INSTALE CÁMARA EN MI VEHÍCULO ASÍ ES QUE SEGURO CONTARÉ CON PRUEBAS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735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María Jimena López Fernández - 2017-12-27 22:29:17</a:t>
                      </a:r>
                      <a:r>
                        <a:rPr kumimoji="0" lang="es-ES" sz="1000" b="0" i="0" u="none" strike="noStrike" kern="1200" cap="none" spc="0" normalizeH="0" baseline="0" noProof="0">
                          <a:ln>
                            <a:noFill/>
                          </a:ln>
                          <a:solidFill>
                            <a:prstClr val="black"/>
                          </a:solidFill>
                          <a:effectLst/>
                          <a:uLnTx/>
                          <a:uFillTx/>
                          <a:latin typeface="+mn-lt"/>
                          <a:ea typeface="+mn-ea"/>
                          <a:cs typeface="+mn-cs"/>
                        </a:rPr>
                        <a:t>
Buenas tardes.  Hoy saliendo de Regatas vi estacionados autos en donde no deberían según  entiendo. Si es así  y por sí  solos no pueden respetar por favor hagan que se respeten los lugares no habilitafos para estacionar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311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Carlos Ariel Herrera Mercado - 2017-12-27 16:41:38</a:t>
                      </a:r>
                      <a:r>
                        <a:rPr kumimoji="0" lang="es-ES" sz="1000" b="0" i="0" u="none" strike="noStrike" kern="1200" cap="none" spc="0" normalizeH="0" baseline="0" noProof="0">
                          <a:ln>
                            <a:noFill/>
                          </a:ln>
                          <a:solidFill>
                            <a:prstClr val="black"/>
                          </a:solidFill>
                          <a:effectLst/>
                          <a:uLnTx/>
                          <a:uFillTx/>
                          <a:latin typeface="+mn-lt"/>
                          <a:ea typeface="+mn-ea"/>
                          <a:cs typeface="+mn-cs"/>
                        </a:rPr>
                        <a:t>
Hola. No puedo consultar mí saldo de la Red bus por internet y la app. Me da error.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5892473"/>
                  </a:ext>
                </a:extLst>
              </a:tr>
            </a:tbl>
          </a:graphicData>
        </a:graphic>
      </p:graphicFrame>
      <p:sp>
        <p:nvSpPr>
          <p:cNvPr id="4" name="Text Placeholder 3">
            <a:extLst>
              <a:ext uri="{FF2B5EF4-FFF2-40B4-BE49-F238E27FC236}">
                <a16:creationId xmlns:a16="http://schemas.microsoft.com/office/drawing/2014/main" id="{25CF7B6D-9279-42A3-B8E1-D06756002C4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32081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0907D-C82F-4F53-96E0-C93E06F60877}"/>
              </a:ext>
            </a:extLst>
          </p:cNvPr>
          <p:cNvSpPr>
            <a:spLocks noGrp="1"/>
          </p:cNvSpPr>
          <p:nvPr>
            <p:ph type="title"/>
          </p:nvPr>
        </p:nvSpPr>
        <p:spPr/>
        <p:txBody>
          <a:bodyPr/>
          <a:lstStyle/>
          <a:p>
            <a:r>
              <a:rPr lang="en-US"/>
              <a:t>Facebook User Posts Table - 2 of 8</a:t>
            </a:r>
          </a:p>
        </p:txBody>
      </p:sp>
      <p:graphicFrame>
        <p:nvGraphicFramePr>
          <p:cNvPr id="5" name="Table Placeholder 4">
            <a:extLst>
              <a:ext uri="{FF2B5EF4-FFF2-40B4-BE49-F238E27FC236}">
                <a16:creationId xmlns:a16="http://schemas.microsoft.com/office/drawing/2014/main" id="{65E4254F-2B4E-4CC1-AACC-A4BE391ADB71}"/>
              </a:ext>
            </a:extLst>
          </p:cNvPr>
          <p:cNvGraphicFramePr>
            <a:graphicFrameLocks noGrp="1"/>
          </p:cNvGraphicFramePr>
          <p:nvPr>
            <p:ph type="tbl" sz="quarter" idx="13"/>
            <p:extLst>
              <p:ext uri="{D42A27DB-BD31-4B8C-83A1-F6EECF244321}">
                <p14:modId xmlns:p14="http://schemas.microsoft.com/office/powerpoint/2010/main" val="390259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78741281"/>
                    </a:ext>
                  </a:extLst>
                </a:gridCol>
                <a:gridCol w="822960">
                  <a:extLst>
                    <a:ext uri="{9D8B030D-6E8A-4147-A177-3AD203B41FA5}">
                      <a16:colId xmlns:a16="http://schemas.microsoft.com/office/drawing/2014/main" val="1035321874"/>
                    </a:ext>
                  </a:extLst>
                </a:gridCol>
                <a:gridCol w="822960">
                  <a:extLst>
                    <a:ext uri="{9D8B030D-6E8A-4147-A177-3AD203B41FA5}">
                      <a16:colId xmlns:a16="http://schemas.microsoft.com/office/drawing/2014/main" val="2314134109"/>
                    </a:ext>
                  </a:extLst>
                </a:gridCol>
                <a:gridCol w="822960">
                  <a:extLst>
                    <a:ext uri="{9D8B030D-6E8A-4147-A177-3AD203B41FA5}">
                      <a16:colId xmlns:a16="http://schemas.microsoft.com/office/drawing/2014/main" val="905477996"/>
                    </a:ext>
                  </a:extLst>
                </a:gridCol>
                <a:gridCol w="822960">
                  <a:extLst>
                    <a:ext uri="{9D8B030D-6E8A-4147-A177-3AD203B41FA5}">
                      <a16:colId xmlns:a16="http://schemas.microsoft.com/office/drawing/2014/main" val="956472259"/>
                    </a:ext>
                  </a:extLst>
                </a:gridCol>
                <a:gridCol w="822960">
                  <a:extLst>
                    <a:ext uri="{9D8B030D-6E8A-4147-A177-3AD203B41FA5}">
                      <a16:colId xmlns:a16="http://schemas.microsoft.com/office/drawing/2014/main" val="2892852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43359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Gabriel Bragagnolo - 2017-12-27 11:21:08</a:t>
                      </a:r>
                      <a:r>
                        <a:rPr kumimoji="0" lang="es-ES" sz="1000" b="0" i="0" u="none" strike="noStrike" kern="1200" cap="none" spc="0" normalizeH="0" baseline="0" noProof="0">
                          <a:ln>
                            <a:noFill/>
                          </a:ln>
                          <a:solidFill>
                            <a:prstClr val="black"/>
                          </a:solidFill>
                          <a:effectLst/>
                          <a:uLnTx/>
                          <a:uFillTx/>
                          <a:latin typeface="+mn-lt"/>
                          <a:ea typeface="+mn-ea"/>
                          <a:cs typeface="+mn-cs"/>
                        </a:rPr>
                        <a:t>
Los Reyes magos vienes 5  de enero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9366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Silvina Olivera-Letelier - 2017-12-27 02:27:40</a:t>
                      </a:r>
                      <a:r>
                        <a:rPr kumimoji="0" lang="es-ES" sz="1000" b="0" i="0" u="none" strike="noStrike" kern="1200" cap="none" spc="0" normalizeH="0" baseline="0" noProof="0">
                          <a:ln>
                            <a:noFill/>
                          </a:ln>
                          <a:solidFill>
                            <a:prstClr val="black"/>
                          </a:solidFill>
                          <a:effectLst/>
                          <a:uLnTx/>
                          <a:uFillTx/>
                          <a:latin typeface="+mn-lt"/>
                          <a:ea typeface="+mn-ea"/>
                          <a:cs typeface="+mn-cs"/>
                        </a:rPr>
                        <a:t>
QUE PASA CON LA LUCHA ANTIGRANIZO ???? ACABAMOS DE VIVIR UNA TREMENDA TORMENTA QUE NOS DEJOS TODOS LOS TECHOS DESTRUIDOS.....JAMAS EN MI VIDA HABÍA PASADO POR ALGO ASÍ Y HE VIVIDO TODA MI VIDA EN MENDOZA, YA VAN VARIAS VECES QUE PASA ESTO EN DISTINTOS DEPARTAMENTOS A VER SI SE PONEN A INVERTIR MÀS EN ESTE ASUNTO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1479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Silvina Olivera-Letelier - 2017-12-27 02:27:40</a:t>
                      </a:r>
                      <a:r>
                        <a:rPr kumimoji="0" lang="es-ES" sz="1000" b="0" i="0" u="none" strike="noStrike" kern="1200" cap="none" spc="0" normalizeH="0" baseline="0" noProof="0">
                          <a:ln>
                            <a:noFill/>
                          </a:ln>
                          <a:solidFill>
                            <a:prstClr val="black"/>
                          </a:solidFill>
                          <a:effectLst/>
                          <a:uLnTx/>
                          <a:uFillTx/>
                          <a:latin typeface="+mn-lt"/>
                          <a:ea typeface="+mn-ea"/>
                          <a:cs typeface="+mn-cs"/>
                        </a:rPr>
                        <a:t>
QUE PASA CON LA LUCHA ANTIGRANIZO ???? ACABAMOS DE VIVIR UNA TREMENDA TORMENTA QUE NOS DEJOS TODOS LOS TECHOS DESTRUIDOS.....JAMAS EN MI VIDA HABÍA PASADO POR ALGO ASÍ Y HE VIVIDO TODA MI VIDA EN MENDOZA, YA VAN VARIAS VECES QUE PASA ESTO EN DISTINTOS DEPARTAMENTOS A VER SI SE PONEN A INVERTIR MÀS EN ESTE ASUNTO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767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Gabi Gabi Vaiolet - 2017-12-25 18:32:06</a:t>
                      </a:r>
                      <a:r>
                        <a:rPr kumimoji="0" lang="es-ES" sz="1000" b="0" i="0" u="none" strike="noStrike" kern="1200" cap="none" spc="0" normalizeH="0" baseline="0" noProof="0">
                          <a:ln>
                            <a:noFill/>
                          </a:ln>
                          <a:solidFill>
                            <a:prstClr val="black"/>
                          </a:solidFill>
                          <a:effectLst/>
                          <a:uLnTx/>
                          <a:uFillTx/>
                          <a:latin typeface="+mn-lt"/>
                          <a:ea typeface="+mn-ea"/>
                          <a:cs typeface="+mn-cs"/>
                        </a:rPr>
                        <a:t>
GOBIERNO DE MENDOZA...RECIBISTE EN TU CASA A LOS EMPRESARIOS QUE VENDEN PIROTECNIA.....ESTE AÑO NOS VAS A TENER QUE RECIBIR A NOSOTROS..." PIROTECNIA CERO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007128"/>
                  </a:ext>
                </a:extLst>
              </a:tr>
            </a:tbl>
          </a:graphicData>
        </a:graphic>
      </p:graphicFrame>
      <p:sp>
        <p:nvSpPr>
          <p:cNvPr id="4" name="Text Placeholder 3">
            <a:extLst>
              <a:ext uri="{FF2B5EF4-FFF2-40B4-BE49-F238E27FC236}">
                <a16:creationId xmlns:a16="http://schemas.microsoft.com/office/drawing/2014/main" id="{831522D9-B670-449B-BD69-35EBD9B13CB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02112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F4F68-FD7C-4CFF-A87F-A8AF3AA08F1B}"/>
              </a:ext>
            </a:extLst>
          </p:cNvPr>
          <p:cNvSpPr>
            <a:spLocks noGrp="1"/>
          </p:cNvSpPr>
          <p:nvPr>
            <p:ph type="title"/>
          </p:nvPr>
        </p:nvSpPr>
        <p:spPr/>
        <p:txBody>
          <a:bodyPr/>
          <a:lstStyle/>
          <a:p>
            <a:r>
              <a:rPr lang="en-US"/>
              <a:t>Facebook User Posts Table - 3 of 8</a:t>
            </a:r>
          </a:p>
        </p:txBody>
      </p:sp>
      <p:graphicFrame>
        <p:nvGraphicFramePr>
          <p:cNvPr id="5" name="Table Placeholder 4">
            <a:extLst>
              <a:ext uri="{FF2B5EF4-FFF2-40B4-BE49-F238E27FC236}">
                <a16:creationId xmlns:a16="http://schemas.microsoft.com/office/drawing/2014/main" id="{02A732D9-B4DB-4CD2-ACC7-FA6B221A9545}"/>
              </a:ext>
            </a:extLst>
          </p:cNvPr>
          <p:cNvGraphicFramePr>
            <a:graphicFrameLocks noGrp="1"/>
          </p:cNvGraphicFramePr>
          <p:nvPr>
            <p:ph type="tbl" sz="quarter" idx="13"/>
            <p:extLst>
              <p:ext uri="{D42A27DB-BD31-4B8C-83A1-F6EECF244321}">
                <p14:modId xmlns:p14="http://schemas.microsoft.com/office/powerpoint/2010/main" val="3060727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73862733"/>
                    </a:ext>
                  </a:extLst>
                </a:gridCol>
                <a:gridCol w="822960">
                  <a:extLst>
                    <a:ext uri="{9D8B030D-6E8A-4147-A177-3AD203B41FA5}">
                      <a16:colId xmlns:a16="http://schemas.microsoft.com/office/drawing/2014/main" val="2922182453"/>
                    </a:ext>
                  </a:extLst>
                </a:gridCol>
                <a:gridCol w="822960">
                  <a:extLst>
                    <a:ext uri="{9D8B030D-6E8A-4147-A177-3AD203B41FA5}">
                      <a16:colId xmlns:a16="http://schemas.microsoft.com/office/drawing/2014/main" val="2990176218"/>
                    </a:ext>
                  </a:extLst>
                </a:gridCol>
                <a:gridCol w="822960">
                  <a:extLst>
                    <a:ext uri="{9D8B030D-6E8A-4147-A177-3AD203B41FA5}">
                      <a16:colId xmlns:a16="http://schemas.microsoft.com/office/drawing/2014/main" val="299518942"/>
                    </a:ext>
                  </a:extLst>
                </a:gridCol>
                <a:gridCol w="822960">
                  <a:extLst>
                    <a:ext uri="{9D8B030D-6E8A-4147-A177-3AD203B41FA5}">
                      <a16:colId xmlns:a16="http://schemas.microsoft.com/office/drawing/2014/main" val="4272060517"/>
                    </a:ext>
                  </a:extLst>
                </a:gridCol>
                <a:gridCol w="822960">
                  <a:extLst>
                    <a:ext uri="{9D8B030D-6E8A-4147-A177-3AD203B41FA5}">
                      <a16:colId xmlns:a16="http://schemas.microsoft.com/office/drawing/2014/main" val="3294445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6832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Roxana Orellano - 2017-12-24 13:38:54</a:t>
                      </a:r>
                      <a:r>
                        <a:rPr kumimoji="0" lang="es-ES" sz="1000" b="0" i="0" u="none" strike="noStrike" kern="1200" cap="none" spc="0" normalizeH="0" baseline="0" noProof="0">
                          <a:ln>
                            <a:noFill/>
                          </a:ln>
                          <a:solidFill>
                            <a:prstClr val="black"/>
                          </a:solidFill>
                          <a:effectLst/>
                          <a:uLnTx/>
                          <a:uFillTx/>
                          <a:latin typeface="+mn-lt"/>
                          <a:ea typeface="+mn-ea"/>
                          <a:cs typeface="+mn-cs"/>
                        </a:rPr>
                        <a:t>
Primero no entiendo por que no la prohiben en toda la provincia. Guaymallén vende al por menor, al por mayor y abunda la falta de locales permitidos y autorizados. La gran mayoría no tienen permiso. Y segundo se mandan esta campaña donde la palabra que debería leerse claramente y en grande, casi ni se ve. Mas chiquito no lo pudieron poner parece. Pongan USAR PIROTECNIA DAÑA. Pero que se lea de manera clara. esta campaña parece más una tomada de pelo, para cubrirse por que no la prohibieron que otra cosa. Publican esto, poco legible, y en la provincia sigue la venta de pirotecnia.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072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Rachel Rondon - 2017-12-23 18:59:02</a:t>
                      </a:r>
                      <a:r>
                        <a:rPr kumimoji="0" lang="es-ES" sz="1000" b="0" i="0" u="none" strike="noStrike" kern="1200" cap="none" spc="0" normalizeH="0" baseline="0" noProof="0">
                          <a:ln>
                            <a:noFill/>
                          </a:ln>
                          <a:solidFill>
                            <a:prstClr val="black"/>
                          </a:solidFill>
                          <a:effectLst/>
                          <a:uLnTx/>
                          <a:uFillTx/>
                          <a:latin typeface="+mn-lt"/>
                          <a:ea typeface="+mn-ea"/>
                          <a:cs typeface="+mn-cs"/>
                        </a:rPr>
                        <a:t>
Mandar mensaje por privado para información mas detallado.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6237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Eliana Yamila Gomez - 2017-12-23 15:40:25</a:t>
                      </a:r>
                      <a:r>
                        <a:rPr kumimoji="0" lang="es-ES" sz="1000" b="0" i="0" u="none" strike="noStrike" kern="1200" cap="none" spc="0" normalizeH="0" baseline="0" noProof="0">
                          <a:ln>
                            <a:noFill/>
                          </a:ln>
                          <a:solidFill>
                            <a:prstClr val="black"/>
                          </a:solidFill>
                          <a:effectLst/>
                          <a:uLnTx/>
                          <a:uFillTx/>
                          <a:latin typeface="+mn-lt"/>
                          <a:ea typeface="+mn-ea"/>
                          <a:cs typeface="+mn-cs"/>
                        </a:rPr>
                        <a:t>
Por favor ayúdenme a darlos en adopción!! Mi perro los va a matar no los puedo tener 😭 están desparasitados, los llevo a domicilio!! Necesitan amor.. Solo ADOPCIÓN RESPONSABLE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863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Hugo Miconi - 2017-12-22 12:11:27</a:t>
                      </a:r>
                      <a:r>
                        <a:rPr kumimoji="0" lang="es-ES" sz="1000" b="0" i="0" u="none" strike="noStrike" kern="1200" cap="none" spc="0" normalizeH="0" baseline="0" noProof="0">
                          <a:ln>
                            <a:noFill/>
                          </a:ln>
                          <a:solidFill>
                            <a:prstClr val="black"/>
                          </a:solidFill>
                          <a:effectLst/>
                          <a:uLnTx/>
                          <a:uFillTx/>
                          <a:latin typeface="+mn-lt"/>
                          <a:ea typeface="+mn-ea"/>
                          <a:cs typeface="+mn-cs"/>
                        </a:rPr>
                        <a:t>
HOLA SOY DE ESPERANZA, SANTA FE, DONDE PUEDO ADQUIRIR ENTRADAS PARA LA FIESTA DE LA VENDIMIA/2018, ACTO CENTRAL?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3795521"/>
                  </a:ext>
                </a:extLst>
              </a:tr>
            </a:tbl>
          </a:graphicData>
        </a:graphic>
      </p:graphicFrame>
      <p:sp>
        <p:nvSpPr>
          <p:cNvPr id="4" name="Text Placeholder 3">
            <a:extLst>
              <a:ext uri="{FF2B5EF4-FFF2-40B4-BE49-F238E27FC236}">
                <a16:creationId xmlns:a16="http://schemas.microsoft.com/office/drawing/2014/main" id="{79847CB9-0E9E-4485-9ED0-5DC01FE7DB8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93238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1E648-4260-40BD-AAB4-56FF649851D9}"/>
              </a:ext>
            </a:extLst>
          </p:cNvPr>
          <p:cNvSpPr>
            <a:spLocks noGrp="1"/>
          </p:cNvSpPr>
          <p:nvPr>
            <p:ph type="title"/>
          </p:nvPr>
        </p:nvSpPr>
        <p:spPr/>
        <p:txBody>
          <a:bodyPr/>
          <a:lstStyle/>
          <a:p>
            <a:r>
              <a:rPr lang="en-US"/>
              <a:t>Facebook User Posts Table - 4 of 8</a:t>
            </a:r>
          </a:p>
        </p:txBody>
      </p:sp>
      <p:graphicFrame>
        <p:nvGraphicFramePr>
          <p:cNvPr id="5" name="Table Placeholder 4">
            <a:extLst>
              <a:ext uri="{FF2B5EF4-FFF2-40B4-BE49-F238E27FC236}">
                <a16:creationId xmlns:a16="http://schemas.microsoft.com/office/drawing/2014/main" id="{09689AEE-A701-4627-AB56-D8B882585ED3}"/>
              </a:ext>
            </a:extLst>
          </p:cNvPr>
          <p:cNvGraphicFramePr>
            <a:graphicFrameLocks noGrp="1"/>
          </p:cNvGraphicFramePr>
          <p:nvPr>
            <p:ph type="tbl" sz="quarter" idx="13"/>
            <p:extLst>
              <p:ext uri="{D42A27DB-BD31-4B8C-83A1-F6EECF244321}">
                <p14:modId xmlns:p14="http://schemas.microsoft.com/office/powerpoint/2010/main" val="1883883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97387957"/>
                    </a:ext>
                  </a:extLst>
                </a:gridCol>
                <a:gridCol w="822960">
                  <a:extLst>
                    <a:ext uri="{9D8B030D-6E8A-4147-A177-3AD203B41FA5}">
                      <a16:colId xmlns:a16="http://schemas.microsoft.com/office/drawing/2014/main" val="4036215613"/>
                    </a:ext>
                  </a:extLst>
                </a:gridCol>
                <a:gridCol w="822960">
                  <a:extLst>
                    <a:ext uri="{9D8B030D-6E8A-4147-A177-3AD203B41FA5}">
                      <a16:colId xmlns:a16="http://schemas.microsoft.com/office/drawing/2014/main" val="707692802"/>
                    </a:ext>
                  </a:extLst>
                </a:gridCol>
                <a:gridCol w="822960">
                  <a:extLst>
                    <a:ext uri="{9D8B030D-6E8A-4147-A177-3AD203B41FA5}">
                      <a16:colId xmlns:a16="http://schemas.microsoft.com/office/drawing/2014/main" val="2808785925"/>
                    </a:ext>
                  </a:extLst>
                </a:gridCol>
                <a:gridCol w="822960">
                  <a:extLst>
                    <a:ext uri="{9D8B030D-6E8A-4147-A177-3AD203B41FA5}">
                      <a16:colId xmlns:a16="http://schemas.microsoft.com/office/drawing/2014/main" val="3224798623"/>
                    </a:ext>
                  </a:extLst>
                </a:gridCol>
                <a:gridCol w="822960">
                  <a:extLst>
                    <a:ext uri="{9D8B030D-6E8A-4147-A177-3AD203B41FA5}">
                      <a16:colId xmlns:a16="http://schemas.microsoft.com/office/drawing/2014/main" val="2539630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32707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Carolina Lop - 2017-12-20 17:51:31</a:t>
                      </a:r>
                      <a:r>
                        <a:rPr kumimoji="0" lang="es-ES" sz="1000" b="0" i="0" u="none" strike="noStrike" kern="1200" cap="none" spc="0" normalizeH="0" baseline="0" noProof="0">
                          <a:ln>
                            <a:noFill/>
                          </a:ln>
                          <a:solidFill>
                            <a:prstClr val="black"/>
                          </a:solidFill>
                          <a:effectLst/>
                          <a:uLnTx/>
                          <a:uFillTx/>
                          <a:latin typeface="+mn-lt"/>
                          <a:ea typeface="+mn-ea"/>
                          <a:cs typeface="+mn-cs"/>
                        </a:rPr>
                        <a:t>
PRESTAMOS A EMPLEADOS PÚBLICOS .PRIVADOS  MUNICIPALES.Y PRENDARIOS  
SI ESTAS CONCURSADO O VERAZ TE PODEMOS OFRECER TAMBIÉN!
consultas cuil  ,nombre y apellido y teléfono al correo Carolinanet102@yahoo.com
Comunícate con nosotros y sácate la duda al (261) 6642086. 
Direccion: Espejo 70 – 5to piso, oficina 1- Ciudad.
FELICES FIESTAS!!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5567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Hilda Emilia Maravilla - 2017-12-20 11:14:00</a:t>
                      </a:r>
                      <a:r>
                        <a:rPr kumimoji="0" lang="es-ES" sz="1000" b="0" i="0" u="none" strike="noStrike" kern="1200" cap="none" spc="0" normalizeH="0" baseline="0" noProof="0">
                          <a:ln>
                            <a:noFill/>
                          </a:ln>
                          <a:solidFill>
                            <a:prstClr val="black"/>
                          </a:solidFill>
                          <a:effectLst/>
                          <a:uLnTx/>
                          <a:uFillTx/>
                          <a:latin typeface="+mn-lt"/>
                          <a:ea typeface="+mn-ea"/>
                          <a:cs typeface="+mn-cs"/>
                        </a:rPr>
                        <a:t>
Pregunta :a esta sra no la habían mandado a dar clases? ???se creo otro sindicato para docentes?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2962857"/>
                  </a:ext>
                </a:extLst>
              </a:tr>
            </a:tbl>
          </a:graphicData>
        </a:graphic>
      </p:graphicFrame>
      <p:sp>
        <p:nvSpPr>
          <p:cNvPr id="4" name="Text Placeholder 3">
            <a:extLst>
              <a:ext uri="{FF2B5EF4-FFF2-40B4-BE49-F238E27FC236}">
                <a16:creationId xmlns:a16="http://schemas.microsoft.com/office/drawing/2014/main" id="{2730FE4C-8C2D-4789-ADC4-9D067A3C83D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157002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2667A-5323-48FE-85BC-2637B32AC4F6}"/>
              </a:ext>
            </a:extLst>
          </p:cNvPr>
          <p:cNvSpPr>
            <a:spLocks noGrp="1"/>
          </p:cNvSpPr>
          <p:nvPr>
            <p:ph type="title"/>
          </p:nvPr>
        </p:nvSpPr>
        <p:spPr/>
        <p:txBody>
          <a:bodyPr/>
          <a:lstStyle/>
          <a:p>
            <a:r>
              <a:rPr lang="en-US"/>
              <a:t>Facebook User Posts Table - 5 of 8</a:t>
            </a:r>
          </a:p>
        </p:txBody>
      </p:sp>
      <p:graphicFrame>
        <p:nvGraphicFramePr>
          <p:cNvPr id="5" name="Table Placeholder 4">
            <a:extLst>
              <a:ext uri="{FF2B5EF4-FFF2-40B4-BE49-F238E27FC236}">
                <a16:creationId xmlns:a16="http://schemas.microsoft.com/office/drawing/2014/main" id="{57A01330-2EEE-4431-9F3A-6BC779979BEE}"/>
              </a:ext>
            </a:extLst>
          </p:cNvPr>
          <p:cNvGraphicFramePr>
            <a:graphicFrameLocks noGrp="1"/>
          </p:cNvGraphicFramePr>
          <p:nvPr>
            <p:ph type="tbl" sz="quarter" idx="13"/>
            <p:extLst>
              <p:ext uri="{D42A27DB-BD31-4B8C-83A1-F6EECF244321}">
                <p14:modId xmlns:p14="http://schemas.microsoft.com/office/powerpoint/2010/main" val="3598665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18710016"/>
                    </a:ext>
                  </a:extLst>
                </a:gridCol>
                <a:gridCol w="822960">
                  <a:extLst>
                    <a:ext uri="{9D8B030D-6E8A-4147-A177-3AD203B41FA5}">
                      <a16:colId xmlns:a16="http://schemas.microsoft.com/office/drawing/2014/main" val="3488592907"/>
                    </a:ext>
                  </a:extLst>
                </a:gridCol>
                <a:gridCol w="822960">
                  <a:extLst>
                    <a:ext uri="{9D8B030D-6E8A-4147-A177-3AD203B41FA5}">
                      <a16:colId xmlns:a16="http://schemas.microsoft.com/office/drawing/2014/main" val="3734702975"/>
                    </a:ext>
                  </a:extLst>
                </a:gridCol>
                <a:gridCol w="822960">
                  <a:extLst>
                    <a:ext uri="{9D8B030D-6E8A-4147-A177-3AD203B41FA5}">
                      <a16:colId xmlns:a16="http://schemas.microsoft.com/office/drawing/2014/main" val="2308958671"/>
                    </a:ext>
                  </a:extLst>
                </a:gridCol>
                <a:gridCol w="822960">
                  <a:extLst>
                    <a:ext uri="{9D8B030D-6E8A-4147-A177-3AD203B41FA5}">
                      <a16:colId xmlns:a16="http://schemas.microsoft.com/office/drawing/2014/main" val="2558893608"/>
                    </a:ext>
                  </a:extLst>
                </a:gridCol>
                <a:gridCol w="822960">
                  <a:extLst>
                    <a:ext uri="{9D8B030D-6E8A-4147-A177-3AD203B41FA5}">
                      <a16:colId xmlns:a16="http://schemas.microsoft.com/office/drawing/2014/main" val="3144702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03415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Viviana Alaniz - 2017-12-18 12:40:33</a:t>
                      </a:r>
                      <a:r>
                        <a:rPr kumimoji="0" lang="es-ES" sz="1000" b="0" i="0" u="none" strike="noStrike" kern="1200" cap="none" spc="0" normalizeH="0" baseline="0" noProof="0">
                          <a:ln>
                            <a:noFill/>
                          </a:ln>
                          <a:solidFill>
                            <a:prstClr val="black"/>
                          </a:solidFill>
                          <a:effectLst/>
                          <a:uLnTx/>
                          <a:uFillTx/>
                          <a:latin typeface="+mn-lt"/>
                          <a:ea typeface="+mn-ea"/>
                          <a:cs typeface="+mn-cs"/>
                        </a:rPr>
                        <a:t>
_ LAS EMBOSCADAS DEL MACRI PROCAMBIEMOS.
_ A LOS GOBERNADORES:: CADA PROVINCIA TIENE SUS CUALIDADES, SUS RECURSOS HUMANOS COMO SUJETOS DE DERECHOS ESTABLECIDOS EN LAS GARANTIAS CONTITUCIONALES, QUE ES LA LEY MAGNA DE NUESTRA NACIÓN ARGENTINA. LLEVAR A LA POBLACIÓN A UNA INDIGNA CALIDAD DE VIDA; PARA ALINIARSE CON APÁTRIDAS CONFIGURADOS Y FORMATEADOS INTELECTUALMENTE POR INTERESES FORÁNEOS / EXTRANJEROS, NO ES SER UN BUEN GOBERNADOR PARA LA HISTORIA DE CADA PROVINCIA, NI PARA LA NACIÓN TODA. 
_ CADA PROVINCIA TIENEN SUS RECURSOS NATURALES, ECONÓMICOS Y POTENCIALES EN TODOS LOS ÁMBITOS Y EN CADA UNA SU TERRITORIALIDAD. 
_ PARA LOS DIPUTADOS Y SENADORES:: LO MISMO LES CABE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0779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Daiana Barrios - 2017-12-18 02:41:54</a:t>
                      </a:r>
                      <a:r>
                        <a:rPr kumimoji="0" lang="es-ES" sz="1000" b="0" i="0" u="none" strike="noStrike" kern="1200" cap="none" spc="0" normalizeH="0" baseline="0" noProof="0">
                          <a:ln>
                            <a:noFill/>
                          </a:ln>
                          <a:solidFill>
                            <a:prstClr val="black"/>
                          </a:solidFill>
                          <a:effectLst/>
                          <a:uLnTx/>
                          <a:uFillTx/>
                          <a:latin typeface="+mn-lt"/>
                          <a:ea typeface="+mn-ea"/>
                          <a:cs typeface="+mn-cs"/>
                        </a:rPr>
                        <a:t>
cuando cobran las autoridades de mesa del 22 de octubre?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6512513"/>
                  </a:ext>
                </a:extLst>
              </a:tr>
            </a:tbl>
          </a:graphicData>
        </a:graphic>
      </p:graphicFrame>
      <p:sp>
        <p:nvSpPr>
          <p:cNvPr id="4" name="Text Placeholder 3">
            <a:extLst>
              <a:ext uri="{FF2B5EF4-FFF2-40B4-BE49-F238E27FC236}">
                <a16:creationId xmlns:a16="http://schemas.microsoft.com/office/drawing/2014/main" id="{D1D62913-5FF3-4A35-859C-E5C7CEC01A1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179166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4775-D658-49FD-9EB9-401C6E8B48A3}"/>
              </a:ext>
            </a:extLst>
          </p:cNvPr>
          <p:cNvSpPr>
            <a:spLocks noGrp="1"/>
          </p:cNvSpPr>
          <p:nvPr>
            <p:ph type="title"/>
          </p:nvPr>
        </p:nvSpPr>
        <p:spPr/>
        <p:txBody>
          <a:bodyPr/>
          <a:lstStyle/>
          <a:p>
            <a:r>
              <a:rPr lang="en-US"/>
              <a:t>Facebook User Posts Table - 6 of 8</a:t>
            </a:r>
          </a:p>
        </p:txBody>
      </p:sp>
      <p:graphicFrame>
        <p:nvGraphicFramePr>
          <p:cNvPr id="5" name="Table Placeholder 4">
            <a:extLst>
              <a:ext uri="{FF2B5EF4-FFF2-40B4-BE49-F238E27FC236}">
                <a16:creationId xmlns:a16="http://schemas.microsoft.com/office/drawing/2014/main" id="{914A7C63-A79D-41A0-A38E-C403A41AFDCF}"/>
              </a:ext>
            </a:extLst>
          </p:cNvPr>
          <p:cNvGraphicFramePr>
            <a:graphicFrameLocks noGrp="1"/>
          </p:cNvGraphicFramePr>
          <p:nvPr>
            <p:ph type="tbl" sz="quarter" idx="13"/>
            <p:extLst>
              <p:ext uri="{D42A27DB-BD31-4B8C-83A1-F6EECF244321}">
                <p14:modId xmlns:p14="http://schemas.microsoft.com/office/powerpoint/2010/main" val="2738501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43499869"/>
                    </a:ext>
                  </a:extLst>
                </a:gridCol>
                <a:gridCol w="822960">
                  <a:extLst>
                    <a:ext uri="{9D8B030D-6E8A-4147-A177-3AD203B41FA5}">
                      <a16:colId xmlns:a16="http://schemas.microsoft.com/office/drawing/2014/main" val="3804341734"/>
                    </a:ext>
                  </a:extLst>
                </a:gridCol>
                <a:gridCol w="822960">
                  <a:extLst>
                    <a:ext uri="{9D8B030D-6E8A-4147-A177-3AD203B41FA5}">
                      <a16:colId xmlns:a16="http://schemas.microsoft.com/office/drawing/2014/main" val="962825142"/>
                    </a:ext>
                  </a:extLst>
                </a:gridCol>
                <a:gridCol w="822960">
                  <a:extLst>
                    <a:ext uri="{9D8B030D-6E8A-4147-A177-3AD203B41FA5}">
                      <a16:colId xmlns:a16="http://schemas.microsoft.com/office/drawing/2014/main" val="3468688587"/>
                    </a:ext>
                  </a:extLst>
                </a:gridCol>
                <a:gridCol w="822960">
                  <a:extLst>
                    <a:ext uri="{9D8B030D-6E8A-4147-A177-3AD203B41FA5}">
                      <a16:colId xmlns:a16="http://schemas.microsoft.com/office/drawing/2014/main" val="1914121759"/>
                    </a:ext>
                  </a:extLst>
                </a:gridCol>
                <a:gridCol w="822960">
                  <a:extLst>
                    <a:ext uri="{9D8B030D-6E8A-4147-A177-3AD203B41FA5}">
                      <a16:colId xmlns:a16="http://schemas.microsoft.com/office/drawing/2014/main" val="2224096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55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De Nucci Analía Gilda - 2017-12-14 16:12:31</a:t>
                      </a:r>
                      <a:r>
                        <a:rPr kumimoji="0" lang="es-ES" sz="1000" b="0" i="0" u="none" strike="noStrike" kern="1200" cap="none" spc="0" normalizeH="0" baseline="0" noProof="0">
                          <a:ln>
                            <a:noFill/>
                          </a:ln>
                          <a:solidFill>
                            <a:prstClr val="black"/>
                          </a:solidFill>
                          <a:effectLst/>
                          <a:uLnTx/>
                          <a:uFillTx/>
                          <a:latin typeface="+mn-lt"/>
                          <a:ea typeface="+mn-ea"/>
                          <a:cs typeface="+mn-cs"/>
                        </a:rPr>
                        <a:t>
por favor me muevo en bici de paseo, me obligan a usar casco, en la seccional de tránsito de Gral Alvear, hoy me informaron que el casco debe estar homologado por INTI, hasta ahora no encuentro en ninguna bicicletería importante de aquí que tenga esa homologación, la mayoría de los cascos son chinos y no figura esa homologación, que hago!? no voy a comprarme un casco que no me sirve y me sale más de $500, Y no es el reglamentario, por favor pongan los patitos en fila que no nos hagan gastar dinero en lo que no sirve. Que tránsito diga que casco es y dónde se compra.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254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Hilda Emilia Maravilla - 2017-12-14 11:40:21</a:t>
                      </a:r>
                      <a:r>
                        <a:rPr kumimoji="0" lang="es-ES" sz="1000" b="0" i="0" u="none" strike="noStrike" kern="1200" cap="none" spc="0" normalizeH="0" baseline="0" noProof="0">
                          <a:ln>
                            <a:noFill/>
                          </a:ln>
                          <a:solidFill>
                            <a:prstClr val="black"/>
                          </a:solidFill>
                          <a:effectLst/>
                          <a:uLnTx/>
                          <a:uFillTx/>
                          <a:latin typeface="+mn-lt"/>
                          <a:ea typeface="+mn-ea"/>
                          <a:cs typeface="+mn-cs"/>
                        </a:rPr>
                        <a:t>
Queremos ver PUBLICADOS LOS PAGOS DE LAS MULTAS A LOS PART POLÍTICO Y SINDICATOS QUÉ CORTARON LAS CALLES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985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Hilda Emilia Maravilla - 2017-12-14 09:10:56</a:t>
                      </a:r>
                      <a:r>
                        <a:rPr kumimoji="0" lang="es-ES" sz="1000" b="0" i="0" u="none" strike="noStrike" kern="1200" cap="none" spc="0" normalizeH="0" baseline="0" noProof="0">
                          <a:ln>
                            <a:noFill/>
                          </a:ln>
                          <a:solidFill>
                            <a:prstClr val="black"/>
                          </a:solidFill>
                          <a:effectLst/>
                          <a:uLnTx/>
                          <a:uFillTx/>
                          <a:latin typeface="+mn-lt"/>
                          <a:ea typeface="+mn-ea"/>
                          <a:cs typeface="+mn-cs"/>
                        </a:rPr>
                        <a:t>
Que se haga público el pago de los $46000 de multa  X cortar calles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316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Hilda Emilia Maravilla - 2017-12-14 08:34:37</a:t>
                      </a:r>
                      <a:r>
                        <a:rPr kumimoji="0" lang="es-ES" sz="1000" b="0" i="0" u="none" strike="noStrike" kern="1200" cap="none" spc="0" normalizeH="0" baseline="0" noProof="0">
                          <a:ln>
                            <a:noFill/>
                          </a:ln>
                          <a:solidFill>
                            <a:prstClr val="black"/>
                          </a:solidFill>
                          <a:effectLst/>
                          <a:uLnTx/>
                          <a:uFillTx/>
                          <a:latin typeface="+mn-lt"/>
                          <a:ea typeface="+mn-ea"/>
                          <a:cs typeface="+mn-cs"/>
                        </a:rPr>
                        <a:t>
Sr gobernador espero que las multas X todos los cortes se COBREN QUEREMOS VER LOS PAGOS QUE SE HAGAN PÚBLICO PARA QUE LOS AFILIADOS VEAN DÓNDE SE VAN SUS APORTES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3086742"/>
                  </a:ext>
                </a:extLst>
              </a:tr>
            </a:tbl>
          </a:graphicData>
        </a:graphic>
      </p:graphicFrame>
      <p:sp>
        <p:nvSpPr>
          <p:cNvPr id="4" name="Text Placeholder 3">
            <a:extLst>
              <a:ext uri="{FF2B5EF4-FFF2-40B4-BE49-F238E27FC236}">
                <a16:creationId xmlns:a16="http://schemas.microsoft.com/office/drawing/2014/main" id="{FA9EA5D2-1122-4DE6-9AE4-D9457354604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87720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7DA9B-9D15-40B4-829F-1981D9366C33}"/>
              </a:ext>
            </a:extLst>
          </p:cNvPr>
          <p:cNvSpPr>
            <a:spLocks noGrp="1"/>
          </p:cNvSpPr>
          <p:nvPr>
            <p:ph type="title"/>
          </p:nvPr>
        </p:nvSpPr>
        <p:spPr/>
        <p:txBody>
          <a:bodyPr/>
          <a:lstStyle/>
          <a:p>
            <a:r>
              <a:rPr lang="en-US"/>
              <a:t>Facebook User Posts Table - 7 of 8</a:t>
            </a:r>
          </a:p>
        </p:txBody>
      </p:sp>
      <p:graphicFrame>
        <p:nvGraphicFramePr>
          <p:cNvPr id="5" name="Table Placeholder 4">
            <a:extLst>
              <a:ext uri="{FF2B5EF4-FFF2-40B4-BE49-F238E27FC236}">
                <a16:creationId xmlns:a16="http://schemas.microsoft.com/office/drawing/2014/main" id="{BD965234-B9F4-455C-A195-C82357BFD6E8}"/>
              </a:ext>
            </a:extLst>
          </p:cNvPr>
          <p:cNvGraphicFramePr>
            <a:graphicFrameLocks noGrp="1"/>
          </p:cNvGraphicFramePr>
          <p:nvPr>
            <p:ph type="tbl" sz="quarter" idx="13"/>
            <p:extLst>
              <p:ext uri="{D42A27DB-BD31-4B8C-83A1-F6EECF244321}">
                <p14:modId xmlns:p14="http://schemas.microsoft.com/office/powerpoint/2010/main" val="3774307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22350201"/>
                    </a:ext>
                  </a:extLst>
                </a:gridCol>
                <a:gridCol w="822960">
                  <a:extLst>
                    <a:ext uri="{9D8B030D-6E8A-4147-A177-3AD203B41FA5}">
                      <a16:colId xmlns:a16="http://schemas.microsoft.com/office/drawing/2014/main" val="3605430220"/>
                    </a:ext>
                  </a:extLst>
                </a:gridCol>
                <a:gridCol w="822960">
                  <a:extLst>
                    <a:ext uri="{9D8B030D-6E8A-4147-A177-3AD203B41FA5}">
                      <a16:colId xmlns:a16="http://schemas.microsoft.com/office/drawing/2014/main" val="3299384971"/>
                    </a:ext>
                  </a:extLst>
                </a:gridCol>
                <a:gridCol w="822960">
                  <a:extLst>
                    <a:ext uri="{9D8B030D-6E8A-4147-A177-3AD203B41FA5}">
                      <a16:colId xmlns:a16="http://schemas.microsoft.com/office/drawing/2014/main" val="423827325"/>
                    </a:ext>
                  </a:extLst>
                </a:gridCol>
                <a:gridCol w="822960">
                  <a:extLst>
                    <a:ext uri="{9D8B030D-6E8A-4147-A177-3AD203B41FA5}">
                      <a16:colId xmlns:a16="http://schemas.microsoft.com/office/drawing/2014/main" val="4069203723"/>
                    </a:ext>
                  </a:extLst>
                </a:gridCol>
                <a:gridCol w="822960">
                  <a:extLst>
                    <a:ext uri="{9D8B030D-6E8A-4147-A177-3AD203B41FA5}">
                      <a16:colId xmlns:a16="http://schemas.microsoft.com/office/drawing/2014/main" val="1418357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7581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Elena - 2017-12-14 05:19:30</a:t>
                      </a:r>
                      <a:r>
                        <a:rPr kumimoji="0" lang="es-ES" sz="1000" b="0" i="0" u="none" strike="noStrike" kern="1200" cap="none" spc="0" normalizeH="0" baseline="0" noProof="0">
                          <a:ln>
                            <a:noFill/>
                          </a:ln>
                          <a:solidFill>
                            <a:prstClr val="black"/>
                          </a:solidFill>
                          <a:effectLst/>
                          <a:uLnTx/>
                          <a:uFillTx/>
                          <a:latin typeface="+mn-lt"/>
                          <a:ea typeface="+mn-ea"/>
                          <a:cs typeface="+mn-cs"/>
                        </a:rPr>
                        <a:t>
Entre que los sindicalistas son unos hdmp, el gobierno sólo quiere ofrecer en algunos sectores sólo el 14% y en tres cuotas!!! Encima si no aceptaron "la propuesta" de aumento, los castiga y extorsiona con no darles el bono.
A los sindicalistas no les importan los trabajadores y el gobierno lo único que termina haciendo es perjudicar al trabajador. Ah, eso sí, cuando la bolsa de zánganos de la legislatura se aumentan el sueldo en un porcentaje mucho mayor de lo que se merecen y corresponde, el gobierno no hace nada y les sigue pagando.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2390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Peña Santa Lucía Atlético Tucuman - 2017-12-13 15:18:31</a:t>
                      </a:r>
                      <a:r>
                        <a:rPr kumimoji="0" lang="es-ES" sz="1000" b="0" i="0" u="none" strike="noStrike" kern="1200" cap="none" spc="0" normalizeH="0" baseline="0" noProof="0">
                          <a:ln>
                            <a:noFill/>
                          </a:ln>
                          <a:solidFill>
                            <a:prstClr val="black"/>
                          </a:solidFill>
                          <a:effectLst/>
                          <a:uLnTx/>
                          <a:uFillTx/>
                          <a:latin typeface="+mn-lt"/>
                          <a:ea typeface="+mn-ea"/>
                          <a:cs typeface="+mn-cs"/>
                        </a:rPr>
                        <a:t>
Desd la Peña de Atletico Tucuman "El Gigante del Norte" d la localidad de Santa Lucia, queremos destacar el comportamiento d la fuerza policial para con nosotros en el estadio Malvinas Argentinas el pasado 9 de Diciembre, fueron muy educados y respetuosos , la verdad la atencion fue para sacarse el sombrero!!!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4336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Adrian Al Limite Ibañez - 2017-12-13 12:31:14</a:t>
                      </a:r>
                      <a:r>
                        <a:rPr kumimoji="0" lang="es-ES" sz="1000" b="0" i="0" u="none" strike="noStrike" kern="1200" cap="none" spc="0" normalizeH="0" baseline="0" noProof="0">
                          <a:ln>
                            <a:noFill/>
                          </a:ln>
                          <a:solidFill>
                            <a:prstClr val="black"/>
                          </a:solidFill>
                          <a:effectLst/>
                          <a:uLnTx/>
                          <a:uFillTx/>
                          <a:latin typeface="+mn-lt"/>
                          <a:ea typeface="+mn-ea"/>
                          <a:cs typeface="+mn-cs"/>
                        </a:rPr>
                        <a:t>
Consulto ...hay gente que no paga insclicion escolar ...yo pago con esfuerzo todos los años y me dicen q no es obligación ...a mi me exigen pagar o pierde el lugar ....hay que pagar la inscliccion escolar es obligación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5683893"/>
                  </a:ext>
                </a:extLst>
              </a:tr>
            </a:tbl>
          </a:graphicData>
        </a:graphic>
      </p:graphicFrame>
      <p:sp>
        <p:nvSpPr>
          <p:cNvPr id="4" name="Text Placeholder 3">
            <a:extLst>
              <a:ext uri="{FF2B5EF4-FFF2-40B4-BE49-F238E27FC236}">
                <a16:creationId xmlns:a16="http://schemas.microsoft.com/office/drawing/2014/main" id="{F2D9639A-9B09-419E-BCCE-E66BE2C5ED6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54648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9B765-B0B4-47D8-ADF5-F64A8BB5A5A8}"/>
              </a:ext>
            </a:extLst>
          </p:cNvPr>
          <p:cNvSpPr>
            <a:spLocks noGrp="1"/>
          </p:cNvSpPr>
          <p:nvPr>
            <p:ph type="title"/>
          </p:nvPr>
        </p:nvSpPr>
        <p:spPr/>
        <p:txBody>
          <a:bodyPr/>
          <a:lstStyle/>
          <a:p>
            <a:r>
              <a:rPr lang="en-US"/>
              <a:t>Facebook User Posts Table - 8 of 8</a:t>
            </a:r>
          </a:p>
        </p:txBody>
      </p:sp>
      <p:graphicFrame>
        <p:nvGraphicFramePr>
          <p:cNvPr id="5" name="Table Placeholder 4">
            <a:extLst>
              <a:ext uri="{FF2B5EF4-FFF2-40B4-BE49-F238E27FC236}">
                <a16:creationId xmlns:a16="http://schemas.microsoft.com/office/drawing/2014/main" id="{23477D14-DB80-46A8-A391-0D49E7079619}"/>
              </a:ext>
            </a:extLst>
          </p:cNvPr>
          <p:cNvGraphicFramePr>
            <a:graphicFrameLocks noGrp="1"/>
          </p:cNvGraphicFramePr>
          <p:nvPr>
            <p:ph type="tbl" sz="quarter" idx="13"/>
            <p:extLst>
              <p:ext uri="{D42A27DB-BD31-4B8C-83A1-F6EECF244321}">
                <p14:modId xmlns:p14="http://schemas.microsoft.com/office/powerpoint/2010/main" val="634220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96409422"/>
                    </a:ext>
                  </a:extLst>
                </a:gridCol>
                <a:gridCol w="822960">
                  <a:extLst>
                    <a:ext uri="{9D8B030D-6E8A-4147-A177-3AD203B41FA5}">
                      <a16:colId xmlns:a16="http://schemas.microsoft.com/office/drawing/2014/main" val="1663831959"/>
                    </a:ext>
                  </a:extLst>
                </a:gridCol>
                <a:gridCol w="822960">
                  <a:extLst>
                    <a:ext uri="{9D8B030D-6E8A-4147-A177-3AD203B41FA5}">
                      <a16:colId xmlns:a16="http://schemas.microsoft.com/office/drawing/2014/main" val="1271393743"/>
                    </a:ext>
                  </a:extLst>
                </a:gridCol>
                <a:gridCol w="822960">
                  <a:extLst>
                    <a:ext uri="{9D8B030D-6E8A-4147-A177-3AD203B41FA5}">
                      <a16:colId xmlns:a16="http://schemas.microsoft.com/office/drawing/2014/main" val="259056808"/>
                    </a:ext>
                  </a:extLst>
                </a:gridCol>
                <a:gridCol w="822960">
                  <a:extLst>
                    <a:ext uri="{9D8B030D-6E8A-4147-A177-3AD203B41FA5}">
                      <a16:colId xmlns:a16="http://schemas.microsoft.com/office/drawing/2014/main" val="4166397191"/>
                    </a:ext>
                  </a:extLst>
                </a:gridCol>
                <a:gridCol w="822960">
                  <a:extLst>
                    <a:ext uri="{9D8B030D-6E8A-4147-A177-3AD203B41FA5}">
                      <a16:colId xmlns:a16="http://schemas.microsoft.com/office/drawing/2014/main" val="2848256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1064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Diana Raul Espetxe - 2017-12-12 23:32:51</a:t>
                      </a:r>
                      <a:r>
                        <a:rPr kumimoji="0" lang="es-ES" sz="1000" b="0" i="0" u="none" strike="noStrike" kern="1200" cap="none" spc="0" normalizeH="0" baseline="0" noProof="0">
                          <a:ln>
                            <a:noFill/>
                          </a:ln>
                          <a:solidFill>
                            <a:prstClr val="black"/>
                          </a:solidFill>
                          <a:effectLst/>
                          <a:uLnTx/>
                          <a:uFillTx/>
                          <a:latin typeface="+mn-lt"/>
                          <a:ea typeface="+mn-ea"/>
                          <a:cs typeface="+mn-cs"/>
                        </a:rPr>
                        <a:t>
SRE: GOBERNANTE,  ACUDO A UDS, A BIEN, DE SOLICITARLE, AYUDA URGENTE, HE SIDO ATACADA BRUTALMENTE, POR DISCRIMINACIÓN, DE PARTE DE UN SUJETO LLAMADO ERIC VICHEZ,, EN LA CIUDAD DE SAN MARTÍN, MENDOZA,,,, HE RADICADO DICHA DENUNCIA, HE ASISTIDO A MÉDICO DE POLICÍA,,, Y HE QUERIDO SABER SOBRE MI CAUSA, COMO VA, Y FISCALÍA ME HA NEGADO DICHO DERECHO, CERRÁNDOME LA PUERTA, SIN OBTENER NINGÚN TIPO DE RESPUESTA, ESTA, NO ES LA PRIMER VES, ESTE SUJETO, YA ME ATACÓ EN REITERADAS VECES, ESTÁ , VE PUEDO CONTARLO PERO QUIZÁS EN LA PRÓXIMA NO PUEDA, PIDO AUXILIO, POR FAVOR, ESTOY SIENDO AMENAZADA, POR TODA LA FAMILIA VICHEZ,,, TENGO MUCHO MIEDO, NO DESATIENDA MI CASO, PORQUE PASARÉ A SER UNA MAS, LO INTENTÓ, PERO LA GENTE ME AYUDO, A ESCAPAR DE LAS MANOS DE ESTE VIOLENTO , LAS CÁMARAS SERVIRÁN COMO TESTIGO,SOY CIUDADANA, ARGENTINA,  NECESITO APOYO, NECESITO SER OÍDA, NECESITO ALGUNA RESPUESTA, NO PUEDEN ANDAR POR LAS CALLES, HACIENDO ESTE TIPO DE COSAS, COMO SI NADA,,, POR FAVOR SE LOS SUPLICO,,,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491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Anahi Dris - 2017-12-10 14:48:13</a:t>
                      </a:r>
                      <a:r>
                        <a:rPr kumimoji="0" lang="es-ES" sz="1000" b="0" i="0" u="none" strike="noStrike" kern="1200" cap="none" spc="0" normalizeH="0" baseline="0" noProof="0">
                          <a:ln>
                            <a:noFill/>
                          </a:ln>
                          <a:solidFill>
                            <a:prstClr val="black"/>
                          </a:solidFill>
                          <a:effectLst/>
                          <a:uLnTx/>
                          <a:uFillTx/>
                          <a:latin typeface="+mn-lt"/>
                          <a:ea typeface="+mn-ea"/>
                          <a:cs typeface="+mn-cs"/>
                        </a:rPr>
                        <a:t>
Que chiquero es el Parque despues del partido!! No se quien es el encargado, pero sabiendo lo q pasa siempre, no deberian poner 10 personas minimo ni bien termina el partido a limpiar?! Es hora de aprender de otros paises!! Primero, los argentinos somos unos mugrientos por naturaleza, vergüenza, y sabiendo eso, pongan gente a limpiar!! Queremos vivir del turismo y la ciudad es una mugre!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0925542"/>
                  </a:ext>
                </a:extLst>
              </a:tr>
            </a:tbl>
          </a:graphicData>
        </a:graphic>
      </p:graphicFrame>
      <p:sp>
        <p:nvSpPr>
          <p:cNvPr id="4" name="Text Placeholder 3">
            <a:extLst>
              <a:ext uri="{FF2B5EF4-FFF2-40B4-BE49-F238E27FC236}">
                <a16:creationId xmlns:a16="http://schemas.microsoft.com/office/drawing/2014/main" id="{4DB78B6A-9165-4611-B2D9-3D9B3DBC0C9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495222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E2E37-C44E-4B98-99E9-483A4E51BFB9}"/>
              </a:ext>
            </a:extLst>
          </p:cNvPr>
          <p:cNvSpPr>
            <a:spLocks noGrp="1"/>
          </p:cNvSpPr>
          <p:nvPr>
            <p:ph type="title"/>
          </p:nvPr>
        </p:nvSpPr>
        <p:spPr/>
        <p:txBody>
          <a:bodyPr/>
          <a:lstStyle/>
          <a:p>
            <a:r>
              <a:rPr lang="en-US"/>
              <a:t>Facebook Questions Table - 1 of 3</a:t>
            </a:r>
          </a:p>
        </p:txBody>
      </p:sp>
      <p:graphicFrame>
        <p:nvGraphicFramePr>
          <p:cNvPr id="5" name="Table Placeholder 4">
            <a:extLst>
              <a:ext uri="{FF2B5EF4-FFF2-40B4-BE49-F238E27FC236}">
                <a16:creationId xmlns:a16="http://schemas.microsoft.com/office/drawing/2014/main" id="{845F8CA6-59A3-4B0B-9102-021019DAFAC3}"/>
              </a:ext>
            </a:extLst>
          </p:cNvPr>
          <p:cNvGraphicFramePr>
            <a:graphicFrameLocks noGrp="1"/>
          </p:cNvGraphicFramePr>
          <p:nvPr>
            <p:ph type="tbl" sz="quarter" idx="13"/>
            <p:extLst>
              <p:ext uri="{D42A27DB-BD31-4B8C-83A1-F6EECF244321}">
                <p14:modId xmlns:p14="http://schemas.microsoft.com/office/powerpoint/2010/main" val="623394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63886273"/>
                    </a:ext>
                  </a:extLst>
                </a:gridCol>
                <a:gridCol w="1645920">
                  <a:extLst>
                    <a:ext uri="{9D8B030D-6E8A-4147-A177-3AD203B41FA5}">
                      <a16:colId xmlns:a16="http://schemas.microsoft.com/office/drawing/2014/main" val="4153713749"/>
                    </a:ext>
                  </a:extLst>
                </a:gridCol>
                <a:gridCol w="822960">
                  <a:extLst>
                    <a:ext uri="{9D8B030D-6E8A-4147-A177-3AD203B41FA5}">
                      <a16:colId xmlns:a16="http://schemas.microsoft.com/office/drawing/2014/main" val="3841163439"/>
                    </a:ext>
                  </a:extLst>
                </a:gridCol>
                <a:gridCol w="822960">
                  <a:extLst>
                    <a:ext uri="{9D8B030D-6E8A-4147-A177-3AD203B41FA5}">
                      <a16:colId xmlns:a16="http://schemas.microsoft.com/office/drawing/2014/main" val="4092303396"/>
                    </a:ext>
                  </a:extLst>
                </a:gridCol>
                <a:gridCol w="822960">
                  <a:extLst>
                    <a:ext uri="{9D8B030D-6E8A-4147-A177-3AD203B41FA5}">
                      <a16:colId xmlns:a16="http://schemas.microsoft.com/office/drawing/2014/main" val="1095815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88820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Silvina Olivera-Letelier - 2017-12-27 01:27:40</a:t>
                      </a:r>
                      <a:r>
                        <a:rPr kumimoji="0" lang="es-ES" sz="1000" b="0" i="0" u="none" strike="noStrike" kern="1200" cap="none" spc="0" normalizeH="0" baseline="0" noProof="0">
                          <a:ln>
                            <a:noFill/>
                          </a:ln>
                          <a:solidFill>
                            <a:prstClr val="black"/>
                          </a:solidFill>
                          <a:effectLst/>
                          <a:uLnTx/>
                          <a:uFillTx/>
                          <a:latin typeface="+mn-lt"/>
                          <a:ea typeface="+mn-ea"/>
                          <a:cs typeface="+mn-cs"/>
                        </a:rPr>
                        <a:t>
QUE PASA CON LA LUCHA ANTIGRANIZO ???? ACABAMOS DE VIVIR UNA TREMENDA TORMENTA QUE NOS DEJOS TODOS LOS TECHOS DESTRUIDOS.....JAMAS EN MI VIDA HABÍA PASADO POR ALGO ASÍ Y HE VIVIDO TODA MI VIDA EN MENDOZA, YA VAN VARIAS VECES QUE PASA ESTO EN DISTINTOS DEPARTAMENTOS A VER SI SE PONEN A INVERTIR MÀS EN ESTE ASUNTO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68112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Silvina Olivera-Letelier - 2017-12-27 01:27:40</a:t>
                      </a:r>
                      <a:r>
                        <a:rPr kumimoji="0" lang="es-ES" sz="1000" b="0" i="0" u="none" strike="noStrike" kern="1200" cap="none" spc="0" normalizeH="0" baseline="0" noProof="0">
                          <a:ln>
                            <a:noFill/>
                          </a:ln>
                          <a:solidFill>
                            <a:prstClr val="black"/>
                          </a:solidFill>
                          <a:effectLst/>
                          <a:uLnTx/>
                          <a:uFillTx/>
                          <a:latin typeface="+mn-lt"/>
                          <a:ea typeface="+mn-ea"/>
                          <a:cs typeface="+mn-cs"/>
                        </a:rPr>
                        <a:t>
QUE PASA CON LA LUCHA ANTIGRANIZO ???? ACABAMOS DE VIVIR UNA TREMENDA TORMENTA QUE NOS DEJOS TODOS LOS TECHOS DESTRUIDOS.....JAMAS EN MI VIDA HABÍA PASADO POR ALGO ASÍ Y HE VIVIDO TODA MI VIDA EN MENDOZA, YA VAN VARIAS VECES QUE PASA ESTO EN DISTINTOS DEPARTAMENTOS A VER SI SE PONEN A INVERTIR MÀS EN ESTE ASUNTO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6687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Hugo Miconi - 2017-12-22 11:11:27</a:t>
                      </a:r>
                      <a:r>
                        <a:rPr kumimoji="0" lang="es-ES" sz="1000" b="0" i="0" u="none" strike="noStrike" kern="1200" cap="none" spc="0" normalizeH="0" baseline="0" noProof="0">
                          <a:ln>
                            <a:noFill/>
                          </a:ln>
                          <a:solidFill>
                            <a:prstClr val="black"/>
                          </a:solidFill>
                          <a:effectLst/>
                          <a:uLnTx/>
                          <a:uFillTx/>
                          <a:latin typeface="+mn-lt"/>
                          <a:ea typeface="+mn-ea"/>
                          <a:cs typeface="+mn-cs"/>
                        </a:rPr>
                        <a:t>
HOLA SOY DE ESPERANZA, SANTA FE, DONDE PUEDO ADQUIRIR ENTRADAS PARA LA FIESTA DE LA VENDIMIA/2018, ACTO CENTRAL?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02617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Hilda Emilia Maravilla - 2017-12-20 10:14:00</a:t>
                      </a:r>
                      <a:r>
                        <a:rPr kumimoji="0" lang="es-ES" sz="1000" b="0" i="0" u="none" strike="noStrike" kern="1200" cap="none" spc="0" normalizeH="0" baseline="0" noProof="0">
                          <a:ln>
                            <a:noFill/>
                          </a:ln>
                          <a:solidFill>
                            <a:prstClr val="black"/>
                          </a:solidFill>
                          <a:effectLst/>
                          <a:uLnTx/>
                          <a:uFillTx/>
                          <a:latin typeface="+mn-lt"/>
                          <a:ea typeface="+mn-ea"/>
                          <a:cs typeface="+mn-cs"/>
                        </a:rPr>
                        <a:t>
Pregunta :a esta sra no la habían mandado a dar clases? ???se creo otro sindicato para docentes?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9391278"/>
                  </a:ext>
                </a:extLst>
              </a:tr>
            </a:tbl>
          </a:graphicData>
        </a:graphic>
      </p:graphicFrame>
      <p:sp>
        <p:nvSpPr>
          <p:cNvPr id="4" name="Text Placeholder 3">
            <a:extLst>
              <a:ext uri="{FF2B5EF4-FFF2-40B4-BE49-F238E27FC236}">
                <a16:creationId xmlns:a16="http://schemas.microsoft.com/office/drawing/2014/main" id="{9AC4A4E8-A254-49DB-8C41-51FDA18BA14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3542373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C78CF-C382-4AC9-A18A-C3F409935787}"/>
              </a:ext>
            </a:extLst>
          </p:cNvPr>
          <p:cNvSpPr>
            <a:spLocks noGrp="1"/>
          </p:cNvSpPr>
          <p:nvPr>
            <p:ph type="title"/>
          </p:nvPr>
        </p:nvSpPr>
        <p:spPr/>
        <p:txBody>
          <a:bodyPr/>
          <a:lstStyle/>
          <a:p>
            <a:r>
              <a:rPr lang="en-US"/>
              <a:t>Facebook Questions Table - 2 of 3</a:t>
            </a:r>
          </a:p>
        </p:txBody>
      </p:sp>
      <p:graphicFrame>
        <p:nvGraphicFramePr>
          <p:cNvPr id="5" name="Table Placeholder 4">
            <a:extLst>
              <a:ext uri="{FF2B5EF4-FFF2-40B4-BE49-F238E27FC236}">
                <a16:creationId xmlns:a16="http://schemas.microsoft.com/office/drawing/2014/main" id="{B01226D3-A70E-4F45-9CB9-58F68314C345}"/>
              </a:ext>
            </a:extLst>
          </p:cNvPr>
          <p:cNvGraphicFramePr>
            <a:graphicFrameLocks noGrp="1"/>
          </p:cNvGraphicFramePr>
          <p:nvPr>
            <p:ph type="tbl" sz="quarter" idx="13"/>
            <p:extLst>
              <p:ext uri="{D42A27DB-BD31-4B8C-83A1-F6EECF244321}">
                <p14:modId xmlns:p14="http://schemas.microsoft.com/office/powerpoint/2010/main" val="77555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38425926"/>
                    </a:ext>
                  </a:extLst>
                </a:gridCol>
                <a:gridCol w="1645920">
                  <a:extLst>
                    <a:ext uri="{9D8B030D-6E8A-4147-A177-3AD203B41FA5}">
                      <a16:colId xmlns:a16="http://schemas.microsoft.com/office/drawing/2014/main" val="2344640653"/>
                    </a:ext>
                  </a:extLst>
                </a:gridCol>
                <a:gridCol w="822960">
                  <a:extLst>
                    <a:ext uri="{9D8B030D-6E8A-4147-A177-3AD203B41FA5}">
                      <a16:colId xmlns:a16="http://schemas.microsoft.com/office/drawing/2014/main" val="1307684549"/>
                    </a:ext>
                  </a:extLst>
                </a:gridCol>
                <a:gridCol w="822960">
                  <a:extLst>
                    <a:ext uri="{9D8B030D-6E8A-4147-A177-3AD203B41FA5}">
                      <a16:colId xmlns:a16="http://schemas.microsoft.com/office/drawing/2014/main" val="1706606993"/>
                    </a:ext>
                  </a:extLst>
                </a:gridCol>
                <a:gridCol w="822960">
                  <a:extLst>
                    <a:ext uri="{9D8B030D-6E8A-4147-A177-3AD203B41FA5}">
                      <a16:colId xmlns:a16="http://schemas.microsoft.com/office/drawing/2014/main" val="461407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515364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Daiana Barrios - 2017-12-18 01:41:54</a:t>
                      </a:r>
                      <a:r>
                        <a:rPr kumimoji="0" lang="es-ES" sz="1000" b="0" i="0" u="none" strike="noStrike" kern="1200" cap="none" spc="0" normalizeH="0" baseline="0" noProof="0">
                          <a:ln>
                            <a:noFill/>
                          </a:ln>
                          <a:solidFill>
                            <a:prstClr val="black"/>
                          </a:solidFill>
                          <a:effectLst/>
                          <a:uLnTx/>
                          <a:uFillTx/>
                          <a:latin typeface="+mn-lt"/>
                          <a:ea typeface="+mn-ea"/>
                          <a:cs typeface="+mn-cs"/>
                        </a:rPr>
                        <a:t>
cuando cobran las autoridades de mesa del 22 de octubre?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93811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De Nucci Analía Gilda - 2017-12-14 15:12:31</a:t>
                      </a:r>
                      <a:r>
                        <a:rPr kumimoji="0" lang="es-ES" sz="1000" b="0" i="0" u="none" strike="noStrike" kern="1200" cap="none" spc="0" normalizeH="0" baseline="0" noProof="0">
                          <a:ln>
                            <a:noFill/>
                          </a:ln>
                          <a:solidFill>
                            <a:prstClr val="black"/>
                          </a:solidFill>
                          <a:effectLst/>
                          <a:uLnTx/>
                          <a:uFillTx/>
                          <a:latin typeface="+mn-lt"/>
                          <a:ea typeface="+mn-ea"/>
                          <a:cs typeface="+mn-cs"/>
                        </a:rPr>
                        <a:t>
por favor me muevo en bici de paseo, me obligan a usar casco, en la seccional de tránsito de Gral Alvear, hoy me informaron que el casco debe estar homologado por INTI, hasta ahora no encuentro en ninguna bicicletería importante de aquí que tenga esa homologación, la mayoría de los cascos son chinos y no figura esa homologación, que hago!? no voy a comprarme un casco que no me sirve y me sale más de $500, Y no es el reglamentario, por favor pongan los patitos en fila que no nos hagan gastar dinero en lo que no sirve. Que tránsito diga que casco es y dónde se compra.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6239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Anahi Dris - 2017-12-10 13:48:13</a:t>
                      </a:r>
                      <a:r>
                        <a:rPr kumimoji="0" lang="es-ES" sz="1000" b="0" i="0" u="none" strike="noStrike" kern="1200" cap="none" spc="0" normalizeH="0" baseline="0" noProof="0">
                          <a:ln>
                            <a:noFill/>
                          </a:ln>
                          <a:solidFill>
                            <a:prstClr val="black"/>
                          </a:solidFill>
                          <a:effectLst/>
                          <a:uLnTx/>
                          <a:uFillTx/>
                          <a:latin typeface="+mn-lt"/>
                          <a:ea typeface="+mn-ea"/>
                          <a:cs typeface="+mn-cs"/>
                        </a:rPr>
                        <a:t>
Que chiquero es el Parque despues del partido!! No se quien es el encargado, pero sabiendo lo q pasa siempre, no deberian poner 10 personas minimo ni bien termina el partido a limpiar?! Es hora de aprender de otros paises!! Primero, los argentinos somos unos mugrientos por naturaleza, vergüenza, y sabiendo eso, pongan gente a limpiar!! Queremos vivir del turismo y la ciudad es una mugre!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9972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Paula Florencia - 2017-12-07 20:29:43</a:t>
                      </a:r>
                      <a:r>
                        <a:rPr kumimoji="0" lang="es-ES" sz="1000" b="0" i="0" u="none" strike="noStrike" kern="1200" cap="none" spc="0" normalizeH="0" baseline="0" noProof="0">
                          <a:ln>
                            <a:noFill/>
                          </a:ln>
                          <a:solidFill>
                            <a:prstClr val="black"/>
                          </a:solidFill>
                          <a:effectLst/>
                          <a:uLnTx/>
                          <a:uFillTx/>
                          <a:latin typeface="+mn-lt"/>
                          <a:ea typeface="+mn-ea"/>
                          <a:cs typeface="+mn-cs"/>
                        </a:rPr>
                        <a:t>
Donde están los bebederos del parque san martín que antes de la millonaria renovación, había?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30732602"/>
                  </a:ext>
                </a:extLst>
              </a:tr>
            </a:tbl>
          </a:graphicData>
        </a:graphic>
      </p:graphicFrame>
      <p:sp>
        <p:nvSpPr>
          <p:cNvPr id="4" name="Text Placeholder 3">
            <a:extLst>
              <a:ext uri="{FF2B5EF4-FFF2-40B4-BE49-F238E27FC236}">
                <a16:creationId xmlns:a16="http://schemas.microsoft.com/office/drawing/2014/main" id="{0AB87174-B978-4E77-8209-283C2C2BE08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8520490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226FF-BDFB-42C5-B892-2A7EE44E47BF}"/>
              </a:ext>
            </a:extLst>
          </p:cNvPr>
          <p:cNvSpPr>
            <a:spLocks noGrp="1"/>
          </p:cNvSpPr>
          <p:nvPr>
            <p:ph type="title"/>
          </p:nvPr>
        </p:nvSpPr>
        <p:spPr/>
        <p:txBody>
          <a:bodyPr/>
          <a:lstStyle/>
          <a:p>
            <a:r>
              <a:rPr lang="en-US"/>
              <a:t>Facebook Questions Table - 3 of 3</a:t>
            </a:r>
          </a:p>
        </p:txBody>
      </p:sp>
      <p:graphicFrame>
        <p:nvGraphicFramePr>
          <p:cNvPr id="5" name="Table Placeholder 4">
            <a:extLst>
              <a:ext uri="{FF2B5EF4-FFF2-40B4-BE49-F238E27FC236}">
                <a16:creationId xmlns:a16="http://schemas.microsoft.com/office/drawing/2014/main" id="{ED64D584-02E3-4C7C-BDA8-F35DEC54A931}"/>
              </a:ext>
            </a:extLst>
          </p:cNvPr>
          <p:cNvGraphicFramePr>
            <a:graphicFrameLocks noGrp="1"/>
          </p:cNvGraphicFramePr>
          <p:nvPr>
            <p:ph type="tbl" sz="quarter" idx="13"/>
            <p:extLst>
              <p:ext uri="{D42A27DB-BD31-4B8C-83A1-F6EECF244321}">
                <p14:modId xmlns:p14="http://schemas.microsoft.com/office/powerpoint/2010/main" val="3091606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68564010"/>
                    </a:ext>
                  </a:extLst>
                </a:gridCol>
                <a:gridCol w="1645920">
                  <a:extLst>
                    <a:ext uri="{9D8B030D-6E8A-4147-A177-3AD203B41FA5}">
                      <a16:colId xmlns:a16="http://schemas.microsoft.com/office/drawing/2014/main" val="1635686858"/>
                    </a:ext>
                  </a:extLst>
                </a:gridCol>
                <a:gridCol w="822960">
                  <a:extLst>
                    <a:ext uri="{9D8B030D-6E8A-4147-A177-3AD203B41FA5}">
                      <a16:colId xmlns:a16="http://schemas.microsoft.com/office/drawing/2014/main" val="1730542283"/>
                    </a:ext>
                  </a:extLst>
                </a:gridCol>
                <a:gridCol w="822960">
                  <a:extLst>
                    <a:ext uri="{9D8B030D-6E8A-4147-A177-3AD203B41FA5}">
                      <a16:colId xmlns:a16="http://schemas.microsoft.com/office/drawing/2014/main" val="309972184"/>
                    </a:ext>
                  </a:extLst>
                </a:gridCol>
                <a:gridCol w="822960">
                  <a:extLst>
                    <a:ext uri="{9D8B030D-6E8A-4147-A177-3AD203B41FA5}">
                      <a16:colId xmlns:a16="http://schemas.microsoft.com/office/drawing/2014/main" val="4268539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9505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Rodrigo Arangue Jw - 2017-12-04 15:38:47</a:t>
                      </a:r>
                      <a:r>
                        <a:rPr kumimoji="0" lang="es-ES" sz="1000" b="0" i="0" u="none" strike="noStrike" kern="1200" cap="none" spc="0" normalizeH="0" baseline="0" noProof="0">
                          <a:ln>
                            <a:noFill/>
                          </a:ln>
                          <a:solidFill>
                            <a:prstClr val="black"/>
                          </a:solidFill>
                          <a:effectLst/>
                          <a:uLnTx/>
                          <a:uFillTx/>
                          <a:latin typeface="+mn-lt"/>
                          <a:ea typeface="+mn-ea"/>
                          <a:cs typeface="+mn-cs"/>
                        </a:rPr>
                        <a:t>
Buenas tardes, quisiera saber chino puedo consultar los horarios del tranvía. Alguna página de internet donde estén actualizados?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70274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Mendoza Gobierno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Luis Acuña - 2017-12-03 18:12:38</a:t>
                      </a:r>
                      <a:r>
                        <a:rPr kumimoji="0" lang="es-ES" sz="1000" b="0" i="0" u="none" strike="noStrike" kern="1200" cap="none" spc="0" normalizeH="0" baseline="0" noProof="0">
                          <a:ln>
                            <a:noFill/>
                          </a:ln>
                          <a:solidFill>
                            <a:prstClr val="black"/>
                          </a:solidFill>
                          <a:effectLst/>
                          <a:uLnTx/>
                          <a:uFillTx/>
                          <a:latin typeface="+mn-lt"/>
                          <a:ea typeface="+mn-ea"/>
                          <a:cs typeface="+mn-cs"/>
                        </a:rPr>
                        <a:t>
Hola. Tengo que hacerme esrudios medicos para ingresar al ief y elhace cuatro semanas que en el coni no me dan turnos. Fui y me dijeron que el edificio esta en reparacion por eso no dan turnos. La obra social no me cubre esos estudios. Donde puedo hacerlo a un precio razonable? En el laggomagiore no dan hasta marzo del año que viene y lo necesito antes de que termine este año.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95354404"/>
                  </a:ext>
                </a:extLst>
              </a:tr>
            </a:tbl>
          </a:graphicData>
        </a:graphic>
      </p:graphicFrame>
      <p:sp>
        <p:nvSpPr>
          <p:cNvPr id="4" name="Text Placeholder 3">
            <a:extLst>
              <a:ext uri="{FF2B5EF4-FFF2-40B4-BE49-F238E27FC236}">
                <a16:creationId xmlns:a16="http://schemas.microsoft.com/office/drawing/2014/main" id="{2E628FCD-064D-4668-9859-755EE0C41B3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2026428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F37D4-64E5-4FCF-AA92-6FB6CA81DEAF}"/>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056E97C5-89D1-410A-8A95-5DA611E2D949}"/>
              </a:ext>
            </a:extLst>
          </p:cNvPr>
          <p:cNvGraphicFramePr>
            <a:graphicFrameLocks noGrp="1"/>
          </p:cNvGraphicFramePr>
          <p:nvPr>
            <p:ph type="chart" sz="quarter" idx="13"/>
            <p:extLst>
              <p:ext uri="{D42A27DB-BD31-4B8C-83A1-F6EECF244321}">
                <p14:modId xmlns:p14="http://schemas.microsoft.com/office/powerpoint/2010/main" val="922512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7FF2CC-6065-4AF3-A14A-328208FB427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3C0A761-72C6-475C-A5F0-25761DAEDB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82818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1683</Words>
  <Application>Microsoft Office PowerPoint</Application>
  <PresentationFormat>On-screen Show (4:3)</PresentationFormat>
  <Paragraphs>710</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8</vt:lpstr>
      <vt:lpstr>Facebook User Posts Table - 2 of 8</vt:lpstr>
      <vt:lpstr>Facebook User Posts Table - 3 of 8</vt:lpstr>
      <vt:lpstr>Facebook User Posts Table - 4 of 8</vt:lpstr>
      <vt:lpstr>Facebook User Posts Table - 5 of 8</vt:lpstr>
      <vt:lpstr>Facebook User Posts Table - 6 of 8</vt:lpstr>
      <vt:lpstr>Facebook User Posts Table - 7 of 8</vt:lpstr>
      <vt:lpstr>Facebook User Posts Table - 8 of 8</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2018-01-02T10:37:28Z</dcterms:created>
  <dcterms:modified xsi:type="dcterms:W3CDTF">2018-01-02T10:38:37Z</dcterms:modified>
</cp:coreProperties>
</file>