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63534</c:v>
                </c:pt>
                <c:pt idx="1">
                  <c:v>63535</c:v>
                </c:pt>
                <c:pt idx="2">
                  <c:v>63545</c:v>
                </c:pt>
                <c:pt idx="3">
                  <c:v>63558</c:v>
                </c:pt>
                <c:pt idx="4">
                  <c:v>63563</c:v>
                </c:pt>
                <c:pt idx="5">
                  <c:v>63560</c:v>
                </c:pt>
                <c:pt idx="6">
                  <c:v>63555</c:v>
                </c:pt>
                <c:pt idx="7">
                  <c:v>63555</c:v>
                </c:pt>
                <c:pt idx="8">
                  <c:v>63555</c:v>
                </c:pt>
                <c:pt idx="9">
                  <c:v>63557</c:v>
                </c:pt>
                <c:pt idx="10">
                  <c:v>63560</c:v>
                </c:pt>
                <c:pt idx="11">
                  <c:v>63563</c:v>
                </c:pt>
                <c:pt idx="12">
                  <c:v>63561</c:v>
                </c:pt>
                <c:pt idx="13">
                  <c:v>63562</c:v>
                </c:pt>
                <c:pt idx="14">
                  <c:v>63604</c:v>
                </c:pt>
                <c:pt idx="15">
                  <c:v>63704</c:v>
                </c:pt>
                <c:pt idx="16">
                  <c:v>63735</c:v>
                </c:pt>
                <c:pt idx="17">
                  <c:v>63750</c:v>
                </c:pt>
                <c:pt idx="18">
                  <c:v>63764</c:v>
                </c:pt>
                <c:pt idx="19">
                  <c:v>63779</c:v>
                </c:pt>
                <c:pt idx="20">
                  <c:v>63776</c:v>
                </c:pt>
                <c:pt idx="21">
                  <c:v>63777</c:v>
                </c:pt>
                <c:pt idx="22">
                  <c:v>63784</c:v>
                </c:pt>
                <c:pt idx="23">
                  <c:v>63790</c:v>
                </c:pt>
                <c:pt idx="24">
                  <c:v>63794</c:v>
                </c:pt>
                <c:pt idx="25">
                  <c:v>63797</c:v>
                </c:pt>
                <c:pt idx="26">
                  <c:v>63800</c:v>
                </c:pt>
                <c:pt idx="27">
                  <c:v>63799</c:v>
                </c:pt>
                <c:pt idx="28">
                  <c:v>63799</c:v>
                </c:pt>
                <c:pt idx="29">
                  <c:v>63799</c:v>
                </c:pt>
                <c:pt idx="30">
                  <c:v>63799</c:v>
                </c:pt>
              </c:numCache>
            </c:numRef>
          </c:val>
          <c:smooth val="0"/>
          <c:extLst>
            <c:ext xmlns:c16="http://schemas.microsoft.com/office/drawing/2014/chart" uri="{C3380CC4-5D6E-409C-BE32-E72D297353CC}">
              <c16:uniqueId val="{00000000-2617-4DCE-A02E-D5C530AAA43F}"/>
            </c:ext>
          </c:extLst>
        </c:ser>
        <c:dLbls>
          <c:showLegendKey val="0"/>
          <c:showVal val="0"/>
          <c:showCatName val="0"/>
          <c:showSerName val="0"/>
          <c:showPercent val="0"/>
          <c:showBubbleSize val="0"/>
        </c:dLbls>
        <c:smooth val="0"/>
        <c:axId val="281968656"/>
        <c:axId val="284548248"/>
      </c:lineChart>
      <c:dateAx>
        <c:axId val="281968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548248"/>
        <c:crosses val="autoZero"/>
        <c:auto val="1"/>
        <c:lblOffset val="100"/>
        <c:baseTimeUnit val="days"/>
      </c:dateAx>
      <c:valAx>
        <c:axId val="284548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968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54DE-43BD-9883-B9EA4399CE0A}"/>
            </c:ext>
          </c:extLst>
        </c:ser>
        <c:dLbls>
          <c:showLegendKey val="0"/>
          <c:showVal val="0"/>
          <c:showCatName val="0"/>
          <c:showSerName val="0"/>
          <c:showPercent val="0"/>
          <c:showBubbleSize val="0"/>
        </c:dLbls>
        <c:axId val="284998752"/>
        <c:axId val="284996456"/>
      </c:radarChart>
      <c:catAx>
        <c:axId val="284998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96456"/>
        <c:crosses val="autoZero"/>
        <c:auto val="1"/>
        <c:lblAlgn val="ctr"/>
        <c:lblOffset val="100"/>
        <c:noMultiLvlLbl val="0"/>
      </c:catAx>
      <c:valAx>
        <c:axId val="284996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9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0</c:v>
                </c:pt>
                <c:pt idx="1">
                  <c:v>0.86095633833853003</c:v>
                </c:pt>
                <c:pt idx="2">
                  <c:v>0</c:v>
                </c:pt>
                <c:pt idx="3">
                  <c:v>0</c:v>
                </c:pt>
                <c:pt idx="4">
                  <c:v>0.15025173064821001</c:v>
                </c:pt>
                <c:pt idx="5">
                  <c:v>0</c:v>
                </c:pt>
                <c:pt idx="6">
                  <c:v>0.49561810658149003</c:v>
                </c:pt>
                <c:pt idx="7">
                  <c:v>0</c:v>
                </c:pt>
                <c:pt idx="8">
                  <c:v>0</c:v>
                </c:pt>
                <c:pt idx="9">
                  <c:v>0</c:v>
                </c:pt>
                <c:pt idx="10">
                  <c:v>0</c:v>
                </c:pt>
                <c:pt idx="11">
                  <c:v>0.22183414357861</c:v>
                </c:pt>
                <c:pt idx="12">
                  <c:v>0</c:v>
                </c:pt>
                <c:pt idx="13">
                  <c:v>0</c:v>
                </c:pt>
                <c:pt idx="14">
                  <c:v>0</c:v>
                </c:pt>
                <c:pt idx="15">
                  <c:v>0</c:v>
                </c:pt>
                <c:pt idx="16">
                  <c:v>0</c:v>
                </c:pt>
                <c:pt idx="17">
                  <c:v>0</c:v>
                </c:pt>
                <c:pt idx="18">
                  <c:v>0</c:v>
                </c:pt>
                <c:pt idx="19">
                  <c:v>0</c:v>
                </c:pt>
                <c:pt idx="20">
                  <c:v>0</c:v>
                </c:pt>
                <c:pt idx="21">
                  <c:v>0.49391620672352998</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B598-4AD9-9CED-1BEEBBB832B0}"/>
            </c:ext>
          </c:extLst>
        </c:ser>
        <c:dLbls>
          <c:showLegendKey val="0"/>
          <c:showVal val="0"/>
          <c:showCatName val="0"/>
          <c:showSerName val="0"/>
          <c:showPercent val="0"/>
          <c:showBubbleSize val="0"/>
        </c:dLbls>
        <c:smooth val="0"/>
        <c:axId val="211113800"/>
        <c:axId val="207125216"/>
      </c:lineChart>
      <c:dateAx>
        <c:axId val="211113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125216"/>
        <c:crosses val="autoZero"/>
        <c:auto val="1"/>
        <c:lblOffset val="100"/>
        <c:baseTimeUnit val="days"/>
      </c:dateAx>
      <c:valAx>
        <c:axId val="207125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11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c:v>
                </c:pt>
                <c:pt idx="1">
                  <c:v>6</c:v>
                </c:pt>
                <c:pt idx="2">
                  <c:v>3</c:v>
                </c:pt>
                <c:pt idx="3">
                  <c:v>-2</c:v>
                </c:pt>
                <c:pt idx="4">
                  <c:v>9</c:v>
                </c:pt>
                <c:pt idx="5">
                  <c:v>22</c:v>
                </c:pt>
                <c:pt idx="6">
                  <c:v>10</c:v>
                </c:pt>
              </c:numCache>
            </c:numRef>
          </c:val>
          <c:extLst>
            <c:ext xmlns:c16="http://schemas.microsoft.com/office/drawing/2014/chart" uri="{C3380CC4-5D6E-409C-BE32-E72D297353CC}">
              <c16:uniqueId val="{00000000-DA9C-4839-BEA1-8CCAE4AD4CF8}"/>
            </c:ext>
          </c:extLst>
        </c:ser>
        <c:dLbls>
          <c:showLegendKey val="0"/>
          <c:showVal val="0"/>
          <c:showCatName val="0"/>
          <c:showSerName val="0"/>
          <c:showPercent val="0"/>
          <c:showBubbleSize val="0"/>
        </c:dLbls>
        <c:gapWidth val="219"/>
        <c:overlap val="-27"/>
        <c:axId val="288091016"/>
        <c:axId val="288090032"/>
      </c:barChart>
      <c:catAx>
        <c:axId val="288091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90032"/>
        <c:crosses val="autoZero"/>
        <c:auto val="1"/>
        <c:lblAlgn val="ctr"/>
        <c:lblOffset val="100"/>
        <c:noMultiLvlLbl val="0"/>
      </c:catAx>
      <c:valAx>
        <c:axId val="288090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9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3</c:v>
                </c:pt>
                <c:pt idx="1">
                  <c:v>1</c:v>
                </c:pt>
                <c:pt idx="2">
                  <c:v>10</c:v>
                </c:pt>
                <c:pt idx="3">
                  <c:v>13</c:v>
                </c:pt>
                <c:pt idx="4">
                  <c:v>5</c:v>
                </c:pt>
                <c:pt idx="5">
                  <c:v>-3</c:v>
                </c:pt>
                <c:pt idx="6">
                  <c:v>-5</c:v>
                </c:pt>
                <c:pt idx="7">
                  <c:v>0</c:v>
                </c:pt>
                <c:pt idx="8">
                  <c:v>0</c:v>
                </c:pt>
                <c:pt idx="9">
                  <c:v>2</c:v>
                </c:pt>
                <c:pt idx="10">
                  <c:v>3</c:v>
                </c:pt>
                <c:pt idx="11">
                  <c:v>3</c:v>
                </c:pt>
                <c:pt idx="12">
                  <c:v>-2</c:v>
                </c:pt>
                <c:pt idx="13">
                  <c:v>1</c:v>
                </c:pt>
                <c:pt idx="14">
                  <c:v>42</c:v>
                </c:pt>
                <c:pt idx="15">
                  <c:v>100</c:v>
                </c:pt>
                <c:pt idx="16">
                  <c:v>31</c:v>
                </c:pt>
                <c:pt idx="17">
                  <c:v>15</c:v>
                </c:pt>
                <c:pt idx="18">
                  <c:v>14</c:v>
                </c:pt>
                <c:pt idx="19">
                  <c:v>15</c:v>
                </c:pt>
                <c:pt idx="20">
                  <c:v>-3</c:v>
                </c:pt>
                <c:pt idx="21">
                  <c:v>1</c:v>
                </c:pt>
                <c:pt idx="22">
                  <c:v>7</c:v>
                </c:pt>
                <c:pt idx="23">
                  <c:v>6</c:v>
                </c:pt>
                <c:pt idx="24">
                  <c:v>4</c:v>
                </c:pt>
                <c:pt idx="25">
                  <c:v>3</c:v>
                </c:pt>
                <c:pt idx="26">
                  <c:v>3</c:v>
                </c:pt>
                <c:pt idx="27">
                  <c:v>-1</c:v>
                </c:pt>
                <c:pt idx="28">
                  <c:v>0</c:v>
                </c:pt>
                <c:pt idx="29">
                  <c:v>0</c:v>
                </c:pt>
                <c:pt idx="30">
                  <c:v>0</c:v>
                </c:pt>
              </c:numCache>
            </c:numRef>
          </c:val>
          <c:smooth val="0"/>
          <c:extLst>
            <c:ext xmlns:c16="http://schemas.microsoft.com/office/drawing/2014/chart" uri="{C3380CC4-5D6E-409C-BE32-E72D297353CC}">
              <c16:uniqueId val="{00000000-4A4C-4CAC-84FA-FB3941865126}"/>
            </c:ext>
          </c:extLst>
        </c:ser>
        <c:dLbls>
          <c:showLegendKey val="0"/>
          <c:showVal val="0"/>
          <c:showCatName val="0"/>
          <c:showSerName val="0"/>
          <c:showPercent val="0"/>
          <c:showBubbleSize val="0"/>
        </c:dLbls>
        <c:smooth val="0"/>
        <c:axId val="284995144"/>
        <c:axId val="287060000"/>
      </c:lineChart>
      <c:dateAx>
        <c:axId val="284995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60000"/>
        <c:crosses val="autoZero"/>
        <c:auto val="1"/>
        <c:lblOffset val="100"/>
        <c:baseTimeUnit val="days"/>
      </c:dateAx>
      <c:valAx>
        <c:axId val="287060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99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0</c:v>
                </c:pt>
                <c:pt idx="1">
                  <c:v>1</c:v>
                </c:pt>
                <c:pt idx="2">
                  <c:v>0</c:v>
                </c:pt>
                <c:pt idx="3">
                  <c:v>0</c:v>
                </c:pt>
                <c:pt idx="4">
                  <c:v>2</c:v>
                </c:pt>
                <c:pt idx="5">
                  <c:v>0</c:v>
                </c:pt>
                <c:pt idx="6">
                  <c:v>1</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1</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D1E8-46FF-B3B3-33D3100751BC}"/>
            </c:ext>
          </c:extLst>
        </c:ser>
        <c:dLbls>
          <c:showLegendKey val="0"/>
          <c:showVal val="0"/>
          <c:showCatName val="0"/>
          <c:showSerName val="0"/>
          <c:showPercent val="0"/>
          <c:showBubbleSize val="0"/>
        </c:dLbls>
        <c:smooth val="0"/>
        <c:axId val="297438416"/>
        <c:axId val="297432512"/>
      </c:lineChart>
      <c:dateAx>
        <c:axId val="297438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432512"/>
        <c:crosses val="autoZero"/>
        <c:auto val="1"/>
        <c:lblOffset val="100"/>
        <c:baseTimeUnit val="days"/>
      </c:dateAx>
      <c:valAx>
        <c:axId val="29743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438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0</c:v>
                </c:pt>
                <c:pt idx="3">
                  <c:v>1</c:v>
                </c:pt>
                <c:pt idx="4">
                  <c:v>1</c:v>
                </c:pt>
                <c:pt idx="5">
                  <c:v>1</c:v>
                </c:pt>
                <c:pt idx="6">
                  <c:v>0</c:v>
                </c:pt>
              </c:numCache>
            </c:numRef>
          </c:val>
          <c:extLst>
            <c:ext xmlns:c16="http://schemas.microsoft.com/office/drawing/2014/chart" uri="{C3380CC4-5D6E-409C-BE32-E72D297353CC}">
              <c16:uniqueId val="{00000000-257A-4807-B18A-78D92D471BD8}"/>
            </c:ext>
          </c:extLst>
        </c:ser>
        <c:dLbls>
          <c:showLegendKey val="0"/>
          <c:showVal val="0"/>
          <c:showCatName val="0"/>
          <c:showSerName val="0"/>
          <c:showPercent val="0"/>
          <c:showBubbleSize val="0"/>
        </c:dLbls>
        <c:gapWidth val="219"/>
        <c:overlap val="-27"/>
        <c:axId val="332244360"/>
        <c:axId val="332246656"/>
      </c:barChart>
      <c:catAx>
        <c:axId val="332244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246656"/>
        <c:crosses val="autoZero"/>
        <c:auto val="1"/>
        <c:lblAlgn val="ctr"/>
        <c:lblOffset val="100"/>
        <c:noMultiLvlLbl val="0"/>
      </c:catAx>
      <c:valAx>
        <c:axId val="332246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244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0.1738238096734</c:v>
                </c:pt>
                <c:pt idx="3">
                  <c:v>0.49476957873903998</c:v>
                </c:pt>
                <c:pt idx="4">
                  <c:v>0.49476957873903998</c:v>
                </c:pt>
                <c:pt idx="5">
                  <c:v>0.85917130022304</c:v>
                </c:pt>
              </c:numCache>
            </c:numRef>
          </c:val>
          <c:extLst>
            <c:ext xmlns:c16="http://schemas.microsoft.com/office/drawing/2014/chart" uri="{C3380CC4-5D6E-409C-BE32-E72D297353CC}">
              <c16:uniqueId val="{00000000-F74D-491B-BA4B-B2E008E8D3C9}"/>
            </c:ext>
          </c:extLst>
        </c:ser>
        <c:dLbls>
          <c:showLegendKey val="0"/>
          <c:showVal val="0"/>
          <c:showCatName val="0"/>
          <c:showSerName val="0"/>
          <c:showPercent val="0"/>
          <c:showBubbleSize val="0"/>
        </c:dLbls>
        <c:gapWidth val="219"/>
        <c:overlap val="-27"/>
        <c:axId val="332187720"/>
        <c:axId val="332189032"/>
      </c:barChart>
      <c:catAx>
        <c:axId val="332187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89032"/>
        <c:crosses val="autoZero"/>
        <c:auto val="1"/>
        <c:lblAlgn val="ctr"/>
        <c:lblOffset val="100"/>
        <c:noMultiLvlLbl val="0"/>
      </c:catAx>
      <c:valAx>
        <c:axId val="33218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87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Alfredo Cornejo</c:v>
                </c:pt>
              </c:strCache>
            </c:strRef>
          </c:cat>
          <c:val>
            <c:numRef>
              <c:f>Sheet1!$B$2</c:f>
              <c:numCache>
                <c:formatCode>General</c:formatCode>
                <c:ptCount val="1"/>
                <c:pt idx="0">
                  <c:v>5</c:v>
                </c:pt>
              </c:numCache>
            </c:numRef>
          </c:val>
          <c:extLst>
            <c:ext xmlns:c16="http://schemas.microsoft.com/office/drawing/2014/chart" uri="{C3380CC4-5D6E-409C-BE32-E72D297353CC}">
              <c16:uniqueId val="{00000000-A71B-4145-8E90-19D3FDDEE84C}"/>
            </c:ext>
          </c:extLst>
        </c:ser>
        <c:ser>
          <c:idx val="1"/>
          <c:order val="1"/>
          <c:tx>
            <c:strRef>
              <c:f>Sheet1!$C$1</c:f>
              <c:strCache>
                <c:ptCount val="1"/>
                <c:pt idx="0">
                  <c:v>Status</c:v>
                </c:pt>
              </c:strCache>
            </c:strRef>
          </c:tx>
          <c:spPr>
            <a:solidFill>
              <a:schemeClr val="accent2"/>
            </a:solidFill>
            <a:ln>
              <a:noFill/>
            </a:ln>
            <a:effectLst/>
          </c:spPr>
          <c:invertIfNegative val="0"/>
          <c:cat>
            <c:strRef>
              <c:f>Sheet1!$A$2</c:f>
              <c:strCache>
                <c:ptCount val="1"/>
                <c:pt idx="0">
                  <c:v>Alfredo Cornejo</c:v>
                </c:pt>
              </c:strCache>
            </c:strRef>
          </c:cat>
          <c:val>
            <c:numRef>
              <c:f>Sheet1!$C$2</c:f>
              <c:numCache>
                <c:formatCode>General</c:formatCode>
                <c:ptCount val="1"/>
                <c:pt idx="0">
                  <c:v>1</c:v>
                </c:pt>
              </c:numCache>
            </c:numRef>
          </c:val>
          <c:extLst>
            <c:ext xmlns:c16="http://schemas.microsoft.com/office/drawing/2014/chart" uri="{C3380CC4-5D6E-409C-BE32-E72D297353CC}">
              <c16:uniqueId val="{00000001-A71B-4145-8E90-19D3FDDEE84C}"/>
            </c:ext>
          </c:extLst>
        </c:ser>
        <c:dLbls>
          <c:showLegendKey val="0"/>
          <c:showVal val="0"/>
          <c:showCatName val="0"/>
          <c:showSerName val="0"/>
          <c:showPercent val="0"/>
          <c:showBubbleSize val="0"/>
        </c:dLbls>
        <c:gapWidth val="150"/>
        <c:overlap val="100"/>
        <c:axId val="332170008"/>
        <c:axId val="332163776"/>
      </c:barChart>
      <c:catAx>
        <c:axId val="33217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63776"/>
        <c:crosses val="autoZero"/>
        <c:auto val="1"/>
        <c:lblAlgn val="ctr"/>
        <c:lblOffset val="100"/>
        <c:noMultiLvlLbl val="0"/>
      </c:catAx>
      <c:valAx>
        <c:axId val="332163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7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0.19634021833032</c:v>
                </c:pt>
                <c:pt idx="12">
                  <c:v>0</c:v>
                </c:pt>
                <c:pt idx="13">
                  <c:v>0.49477735019240998</c:v>
                </c:pt>
                <c:pt idx="14">
                  <c:v>0.10366763527841</c:v>
                </c:pt>
                <c:pt idx="15">
                  <c:v>0</c:v>
                </c:pt>
                <c:pt idx="16">
                  <c:v>0.49477735019240998</c:v>
                </c:pt>
                <c:pt idx="17">
                  <c:v>0</c:v>
                </c:pt>
                <c:pt idx="18">
                  <c:v>0</c:v>
                </c:pt>
                <c:pt idx="19">
                  <c:v>0</c:v>
                </c:pt>
                <c:pt idx="20">
                  <c:v>0.85918479541349002</c:v>
                </c:pt>
                <c:pt idx="21">
                  <c:v>0</c:v>
                </c:pt>
                <c:pt idx="22">
                  <c:v>0.22147176627660001</c:v>
                </c:pt>
                <c:pt idx="23">
                  <c:v>0</c:v>
                </c:pt>
              </c:numCache>
            </c:numRef>
          </c:val>
          <c:smooth val="0"/>
          <c:extLst>
            <c:ext xmlns:c16="http://schemas.microsoft.com/office/drawing/2014/chart" uri="{C3380CC4-5D6E-409C-BE32-E72D297353CC}">
              <c16:uniqueId val="{00000000-8651-4971-9553-06F3309EFCCE}"/>
            </c:ext>
          </c:extLst>
        </c:ser>
        <c:dLbls>
          <c:showLegendKey val="0"/>
          <c:showVal val="0"/>
          <c:showCatName val="0"/>
          <c:showSerName val="0"/>
          <c:showPercent val="0"/>
          <c:showBubbleSize val="0"/>
        </c:dLbls>
        <c:smooth val="0"/>
        <c:axId val="332165744"/>
        <c:axId val="332167712"/>
      </c:lineChart>
      <c:catAx>
        <c:axId val="332165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67712"/>
        <c:crosses val="autoZero"/>
        <c:auto val="1"/>
        <c:lblAlgn val="ctr"/>
        <c:lblOffset val="100"/>
        <c:noMultiLvlLbl val="0"/>
      </c:catAx>
      <c:valAx>
        <c:axId val="332167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65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Alfredo Cornejo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1</c:v>
                </c:pt>
                <c:pt idx="14">
                  <c:v>1</c:v>
                </c:pt>
                <c:pt idx="15">
                  <c:v>0</c:v>
                </c:pt>
                <c:pt idx="16">
                  <c:v>1</c:v>
                </c:pt>
                <c:pt idx="17">
                  <c:v>0</c:v>
                </c:pt>
                <c:pt idx="18">
                  <c:v>0</c:v>
                </c:pt>
                <c:pt idx="19">
                  <c:v>0</c:v>
                </c:pt>
                <c:pt idx="20">
                  <c:v>1</c:v>
                </c:pt>
                <c:pt idx="21">
                  <c:v>0</c:v>
                </c:pt>
                <c:pt idx="22">
                  <c:v>1</c:v>
                </c:pt>
                <c:pt idx="23">
                  <c:v>0</c:v>
                </c:pt>
              </c:numCache>
            </c:numRef>
          </c:val>
          <c:smooth val="0"/>
          <c:extLst>
            <c:ext xmlns:c16="http://schemas.microsoft.com/office/drawing/2014/chart" uri="{C3380CC4-5D6E-409C-BE32-E72D297353CC}">
              <c16:uniqueId val="{00000000-3002-4E11-BE2B-65DAD27AC3C2}"/>
            </c:ext>
          </c:extLst>
        </c:ser>
        <c:dLbls>
          <c:showLegendKey val="0"/>
          <c:showVal val="0"/>
          <c:showCatName val="0"/>
          <c:showSerName val="0"/>
          <c:showPercent val="0"/>
          <c:showBubbleSize val="0"/>
        </c:dLbls>
        <c:smooth val="0"/>
        <c:axId val="332169680"/>
        <c:axId val="332178864"/>
      </c:lineChart>
      <c:catAx>
        <c:axId val="332169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78864"/>
        <c:crosses val="autoZero"/>
        <c:auto val="1"/>
        <c:lblAlgn val="ctr"/>
        <c:lblOffset val="100"/>
        <c:noMultiLvlLbl val="0"/>
      </c:catAx>
      <c:valAx>
        <c:axId val="332178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69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0.10383399147303</c:v>
                </c:pt>
                <c:pt idx="1">
                  <c:v>0</c:v>
                </c:pt>
                <c:pt idx="2">
                  <c:v>0.45379348066246</c:v>
                </c:pt>
                <c:pt idx="3">
                  <c:v>0</c:v>
                </c:pt>
                <c:pt idx="4">
                  <c:v>0</c:v>
                </c:pt>
                <c:pt idx="5">
                  <c:v>0</c:v>
                </c:pt>
                <c:pt idx="6">
                  <c:v>0</c:v>
                </c:pt>
                <c:pt idx="7">
                  <c:v>0</c:v>
                </c:pt>
                <c:pt idx="8">
                  <c:v>0</c:v>
                </c:pt>
              </c:numCache>
            </c:numRef>
          </c:val>
          <c:extLst>
            <c:ext xmlns:c16="http://schemas.microsoft.com/office/drawing/2014/chart" uri="{C3380CC4-5D6E-409C-BE32-E72D297353CC}">
              <c16:uniqueId val="{00000000-45CA-49EC-94B5-A5DC0568B312}"/>
            </c:ext>
          </c:extLst>
        </c:ser>
        <c:dLbls>
          <c:showLegendKey val="0"/>
          <c:showVal val="0"/>
          <c:showCatName val="0"/>
          <c:showSerName val="0"/>
          <c:showPercent val="0"/>
          <c:showBubbleSize val="0"/>
        </c:dLbls>
        <c:gapWidth val="219"/>
        <c:overlap val="-27"/>
        <c:axId val="332179520"/>
        <c:axId val="332180504"/>
      </c:barChart>
      <c:catAx>
        <c:axId val="332179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80504"/>
        <c:crosses val="autoZero"/>
        <c:auto val="1"/>
        <c:lblAlgn val="ctr"/>
        <c:lblOffset val="100"/>
        <c:noMultiLvlLbl val="0"/>
      </c:catAx>
      <c:valAx>
        <c:axId val="33218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7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Alfredo Cornejo</c:v>
                </c:pt>
              </c:strCache>
            </c:strRef>
          </c:cat>
          <c:val>
            <c:numRef>
              <c:f>Sheet1!$B$2</c:f>
              <c:numCache>
                <c:formatCode>General</c:formatCode>
                <c:ptCount val="1"/>
                <c:pt idx="0">
                  <c:v>912</c:v>
                </c:pt>
              </c:numCache>
            </c:numRef>
          </c:val>
          <c:extLst>
            <c:ext xmlns:c16="http://schemas.microsoft.com/office/drawing/2014/chart" uri="{C3380CC4-5D6E-409C-BE32-E72D297353CC}">
              <c16:uniqueId val="{00000000-53D2-4698-A12C-920F17D28C8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Alfredo Cornejo</c:v>
                </c:pt>
              </c:strCache>
            </c:strRef>
          </c:cat>
          <c:val>
            <c:numRef>
              <c:f>Sheet1!$C$2</c:f>
              <c:numCache>
                <c:formatCode>General</c:formatCode>
                <c:ptCount val="1"/>
                <c:pt idx="0">
                  <c:v>79</c:v>
                </c:pt>
              </c:numCache>
            </c:numRef>
          </c:val>
          <c:extLst>
            <c:ext xmlns:c16="http://schemas.microsoft.com/office/drawing/2014/chart" uri="{C3380CC4-5D6E-409C-BE32-E72D297353CC}">
              <c16:uniqueId val="{00000001-53D2-4698-A12C-920F17D28C8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Alfredo Cornejo</c:v>
                </c:pt>
              </c:strCache>
            </c:strRef>
          </c:cat>
          <c:val>
            <c:numRef>
              <c:f>Sheet1!$D$2</c:f>
              <c:numCache>
                <c:formatCode>General</c:formatCode>
                <c:ptCount val="1"/>
                <c:pt idx="0">
                  <c:v>4</c:v>
                </c:pt>
              </c:numCache>
            </c:numRef>
          </c:val>
          <c:extLst>
            <c:ext xmlns:c16="http://schemas.microsoft.com/office/drawing/2014/chart" uri="{C3380CC4-5D6E-409C-BE32-E72D297353CC}">
              <c16:uniqueId val="{00000002-53D2-4698-A12C-920F17D28C8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Alfredo Cornejo</c:v>
                </c:pt>
              </c:strCache>
            </c:strRef>
          </c:cat>
          <c:val>
            <c:numRef>
              <c:f>Sheet1!$E$2</c:f>
              <c:numCache>
                <c:formatCode>General</c:formatCode>
                <c:ptCount val="1"/>
                <c:pt idx="0">
                  <c:v>3</c:v>
                </c:pt>
              </c:numCache>
            </c:numRef>
          </c:val>
          <c:extLst>
            <c:ext xmlns:c16="http://schemas.microsoft.com/office/drawing/2014/chart" uri="{C3380CC4-5D6E-409C-BE32-E72D297353CC}">
              <c16:uniqueId val="{00000003-53D2-4698-A12C-920F17D28C8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Alfredo Cornejo</c:v>
                </c:pt>
              </c:strCache>
            </c:strRef>
          </c:cat>
          <c:val>
            <c:numRef>
              <c:f>Sheet1!$F$2</c:f>
              <c:numCache>
                <c:formatCode>General</c:formatCode>
                <c:ptCount val="1"/>
                <c:pt idx="0">
                  <c:v>3</c:v>
                </c:pt>
              </c:numCache>
            </c:numRef>
          </c:val>
          <c:extLst>
            <c:ext xmlns:c16="http://schemas.microsoft.com/office/drawing/2014/chart" uri="{C3380CC4-5D6E-409C-BE32-E72D297353CC}">
              <c16:uniqueId val="{00000004-53D2-4698-A12C-920F17D28C8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Alfredo Cornejo</c:v>
                </c:pt>
              </c:strCache>
            </c:strRef>
          </c:cat>
          <c:val>
            <c:numRef>
              <c:f>Sheet1!$G$2</c:f>
              <c:numCache>
                <c:formatCode>General</c:formatCode>
                <c:ptCount val="1"/>
                <c:pt idx="0">
                  <c:v>6</c:v>
                </c:pt>
              </c:numCache>
            </c:numRef>
          </c:val>
          <c:extLst>
            <c:ext xmlns:c16="http://schemas.microsoft.com/office/drawing/2014/chart" uri="{C3380CC4-5D6E-409C-BE32-E72D297353CC}">
              <c16:uniqueId val="{00000005-53D2-4698-A12C-920F17D28C8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Alfredo Cornejo</c:v>
                </c:pt>
              </c:strCache>
            </c:strRef>
          </c:cat>
          <c:val>
            <c:numRef>
              <c:f>Sheet1!$H$2</c:f>
              <c:numCache>
                <c:formatCode>General</c:formatCode>
                <c:ptCount val="1"/>
                <c:pt idx="0">
                  <c:v>107</c:v>
                </c:pt>
              </c:numCache>
            </c:numRef>
          </c:val>
          <c:extLst>
            <c:ext xmlns:c16="http://schemas.microsoft.com/office/drawing/2014/chart" uri="{C3380CC4-5D6E-409C-BE32-E72D297353CC}">
              <c16:uniqueId val="{00000006-53D2-4698-A12C-920F17D28C8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Alfredo Cornejo</c:v>
                </c:pt>
              </c:strCache>
            </c:strRef>
          </c:cat>
          <c:val>
            <c:numRef>
              <c:f>Sheet1!$I$2</c:f>
              <c:numCache>
                <c:formatCode>General</c:formatCode>
                <c:ptCount val="1"/>
                <c:pt idx="0">
                  <c:v>395</c:v>
                </c:pt>
              </c:numCache>
            </c:numRef>
          </c:val>
          <c:extLst>
            <c:ext xmlns:c16="http://schemas.microsoft.com/office/drawing/2014/chart" uri="{C3380CC4-5D6E-409C-BE32-E72D297353CC}">
              <c16:uniqueId val="{00000007-53D2-4698-A12C-920F17D28C87}"/>
            </c:ext>
          </c:extLst>
        </c:ser>
        <c:dLbls>
          <c:showLegendKey val="0"/>
          <c:showVal val="0"/>
          <c:showCatName val="0"/>
          <c:showSerName val="0"/>
          <c:showPercent val="0"/>
          <c:showBubbleSize val="0"/>
        </c:dLbls>
        <c:gapWidth val="150"/>
        <c:overlap val="100"/>
        <c:axId val="332181488"/>
        <c:axId val="332178208"/>
      </c:barChart>
      <c:catAx>
        <c:axId val="332181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78208"/>
        <c:crosses val="autoZero"/>
        <c:auto val="1"/>
        <c:lblAlgn val="ctr"/>
        <c:lblOffset val="100"/>
        <c:noMultiLvlLbl val="0"/>
      </c:catAx>
      <c:valAx>
        <c:axId val="332178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181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Alfredo Cornejo</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E72-4873-BDCB-4E04EA109F35}"/>
            </c:ext>
          </c:extLst>
        </c:ser>
        <c:dLbls>
          <c:showLegendKey val="0"/>
          <c:showVal val="0"/>
          <c:showCatName val="0"/>
          <c:showSerName val="0"/>
          <c:showPercent val="0"/>
          <c:showBubbleSize val="0"/>
        </c:dLbls>
        <c:gapWidth val="219"/>
        <c:overlap val="-27"/>
        <c:axId val="338309760"/>
        <c:axId val="338312712"/>
      </c:barChart>
      <c:catAx>
        <c:axId val="338309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12712"/>
        <c:crosses val="autoZero"/>
        <c:auto val="1"/>
        <c:lblAlgn val="ctr"/>
        <c:lblOffset val="100"/>
        <c:noMultiLvlLbl val="0"/>
      </c:catAx>
      <c:valAx>
        <c:axId val="338312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30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E6B96-C451-4423-9212-D2878C85BAFE}"/>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B1722685-504B-499B-A150-301F75DEF2E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7759248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4A8A5-5BEA-42AE-96F0-4029F83EAFE0}"/>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500080F5-D20A-482D-85CF-A331097E195C}"/>
              </a:ext>
            </a:extLst>
          </p:cNvPr>
          <p:cNvGraphicFramePr>
            <a:graphicFrameLocks noGrp="1"/>
          </p:cNvGraphicFramePr>
          <p:nvPr>
            <p:ph type="tbl" sz="quarter" idx="13"/>
            <p:extLst>
              <p:ext uri="{D42A27DB-BD31-4B8C-83A1-F6EECF244321}">
                <p14:modId xmlns:p14="http://schemas.microsoft.com/office/powerpoint/2010/main" val="574070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40119648"/>
                    </a:ext>
                  </a:extLst>
                </a:gridCol>
                <a:gridCol w="740664">
                  <a:extLst>
                    <a:ext uri="{9D8B030D-6E8A-4147-A177-3AD203B41FA5}">
                      <a16:colId xmlns:a16="http://schemas.microsoft.com/office/drawing/2014/main" val="3672435255"/>
                    </a:ext>
                  </a:extLst>
                </a:gridCol>
                <a:gridCol w="740664">
                  <a:extLst>
                    <a:ext uri="{9D8B030D-6E8A-4147-A177-3AD203B41FA5}">
                      <a16:colId xmlns:a16="http://schemas.microsoft.com/office/drawing/2014/main" val="2168358213"/>
                    </a:ext>
                  </a:extLst>
                </a:gridCol>
                <a:gridCol w="740664">
                  <a:extLst>
                    <a:ext uri="{9D8B030D-6E8A-4147-A177-3AD203B41FA5}">
                      <a16:colId xmlns:a16="http://schemas.microsoft.com/office/drawing/2014/main" val="1292557674"/>
                    </a:ext>
                  </a:extLst>
                </a:gridCol>
                <a:gridCol w="740664">
                  <a:extLst>
                    <a:ext uri="{9D8B030D-6E8A-4147-A177-3AD203B41FA5}">
                      <a16:colId xmlns:a16="http://schemas.microsoft.com/office/drawing/2014/main" val="4273265905"/>
                    </a:ext>
                  </a:extLst>
                </a:gridCol>
                <a:gridCol w="740664">
                  <a:extLst>
                    <a:ext uri="{9D8B030D-6E8A-4147-A177-3AD203B41FA5}">
                      <a16:colId xmlns:a16="http://schemas.microsoft.com/office/drawing/2014/main" val="2513057641"/>
                    </a:ext>
                  </a:extLst>
                </a:gridCol>
                <a:gridCol w="740664">
                  <a:extLst>
                    <a:ext uri="{9D8B030D-6E8A-4147-A177-3AD203B41FA5}">
                      <a16:colId xmlns:a16="http://schemas.microsoft.com/office/drawing/2014/main" val="2658862673"/>
                    </a:ext>
                  </a:extLst>
                </a:gridCol>
                <a:gridCol w="740664">
                  <a:extLst>
                    <a:ext uri="{9D8B030D-6E8A-4147-A177-3AD203B41FA5}">
                      <a16:colId xmlns:a16="http://schemas.microsoft.com/office/drawing/2014/main" val="1118009132"/>
                    </a:ext>
                  </a:extLst>
                </a:gridCol>
                <a:gridCol w="740664">
                  <a:extLst>
                    <a:ext uri="{9D8B030D-6E8A-4147-A177-3AD203B41FA5}">
                      <a16:colId xmlns:a16="http://schemas.microsoft.com/office/drawing/2014/main" val="1224815065"/>
                    </a:ext>
                  </a:extLst>
                </a:gridCol>
                <a:gridCol w="740664">
                  <a:extLst>
                    <a:ext uri="{9D8B030D-6E8A-4147-A177-3AD203B41FA5}">
                      <a16:colId xmlns:a16="http://schemas.microsoft.com/office/drawing/2014/main" val="101133417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8099618"/>
                  </a:ext>
                </a:extLst>
              </a:tr>
              <a:tr h="370840">
                <a:tc>
                  <a:txBody>
                    <a:bodyPr/>
                    <a:lstStyle/>
                    <a:p>
                      <a:r>
                        <a:rPr lang="en-US" sz="1000"/>
                        <a:t>Alfredo Cornejo</a:t>
                      </a:r>
                    </a:p>
                  </a:txBody>
                  <a:tcPr/>
                </a:tc>
                <a:tc>
                  <a:txBody>
                    <a:bodyPr/>
                    <a:lstStyle/>
                    <a:p>
                      <a:r>
                        <a:rPr lang="en-US" sz="1000"/>
                        <a:t>63799</a:t>
                      </a:r>
                    </a:p>
                  </a:txBody>
                  <a:tcPr/>
                </a:tc>
                <a:tc>
                  <a:txBody>
                    <a:bodyPr/>
                    <a:lstStyle/>
                    <a:p>
                      <a:r>
                        <a:rPr lang="en-US" sz="1000"/>
                        <a:t>268</a:t>
                      </a:r>
                    </a:p>
                  </a:txBody>
                  <a:tcPr/>
                </a:tc>
                <a:tc>
                  <a:txBody>
                    <a:bodyPr/>
                    <a:lstStyle/>
                    <a:p>
                      <a:r>
                        <a:rPr lang="en-US" sz="1000"/>
                        <a:t>6</a:t>
                      </a:r>
                    </a:p>
                  </a:txBody>
                  <a:tcPr/>
                </a:tc>
                <a:tc>
                  <a:txBody>
                    <a:bodyPr/>
                    <a:lstStyle/>
                    <a:p>
                      <a:r>
                        <a:rPr lang="en-US" sz="1000"/>
                        <a:t>1007</a:t>
                      </a:r>
                    </a:p>
                  </a:txBody>
                  <a:tcPr/>
                </a:tc>
                <a:tc>
                  <a:txBody>
                    <a:bodyPr/>
                    <a:lstStyle/>
                    <a:p>
                      <a:r>
                        <a:rPr lang="en-US" sz="1000"/>
                        <a:t>107</a:t>
                      </a:r>
                    </a:p>
                  </a:txBody>
                  <a:tcPr/>
                </a:tc>
                <a:tc>
                  <a:txBody>
                    <a:bodyPr/>
                    <a:lstStyle/>
                    <a:p>
                      <a:r>
                        <a:rPr lang="en-US" sz="1000"/>
                        <a:t>395</a:t>
                      </a:r>
                    </a:p>
                  </a:txBody>
                  <a:tcPr/>
                </a:tc>
                <a:tc>
                  <a:txBody>
                    <a:bodyPr/>
                    <a:lstStyle/>
                    <a:p>
                      <a:r>
                        <a:rPr lang="en-US" sz="1000"/>
                        <a:t>0</a:t>
                      </a:r>
                    </a:p>
                  </a:txBody>
                  <a:tcPr/>
                </a:tc>
                <a:tc>
                  <a:txBody>
                    <a:bodyPr/>
                    <a:lstStyle/>
                    <a:p>
                      <a:r>
                        <a:rPr lang="en-US" sz="1000"/>
                        <a:t>0.3950%</a:t>
                      </a:r>
                    </a:p>
                  </a:txBody>
                  <a:tcPr/>
                </a:tc>
                <a:tc>
                  <a:txBody>
                    <a:bodyPr/>
                    <a:lstStyle/>
                    <a:p>
                      <a:r>
                        <a:rPr lang="en-US" sz="1000"/>
                        <a:t>0.0%</a:t>
                      </a:r>
                    </a:p>
                  </a:txBody>
                  <a:tcPr/>
                </a:tc>
                <a:extLst>
                  <a:ext uri="{0D108BD9-81ED-4DB2-BD59-A6C34878D82A}">
                    <a16:rowId xmlns:a16="http://schemas.microsoft.com/office/drawing/2014/main" val="1134464386"/>
                  </a:ext>
                </a:extLst>
              </a:tr>
            </a:tbl>
          </a:graphicData>
        </a:graphic>
      </p:graphicFrame>
      <p:sp>
        <p:nvSpPr>
          <p:cNvPr id="4" name="Text Placeholder 3">
            <a:extLst>
              <a:ext uri="{FF2B5EF4-FFF2-40B4-BE49-F238E27FC236}">
                <a16:creationId xmlns:a16="http://schemas.microsoft.com/office/drawing/2014/main" id="{2A4C1B5A-3279-494D-A1EF-A0A78CCA0089}"/>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861896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F4539-23C3-473F-B334-7C2419BBD8A2}"/>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D7C53172-7391-42EE-9EC2-226C6B7F7311}"/>
              </a:ext>
            </a:extLst>
          </p:cNvPr>
          <p:cNvGraphicFramePr>
            <a:graphicFrameLocks noGrp="1"/>
          </p:cNvGraphicFramePr>
          <p:nvPr>
            <p:ph type="chart" sz="quarter" idx="13"/>
            <p:extLst>
              <p:ext uri="{D42A27DB-BD31-4B8C-83A1-F6EECF244321}">
                <p14:modId xmlns:p14="http://schemas.microsoft.com/office/powerpoint/2010/main" val="2783311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5C5A35-910A-4A95-B7A9-A4F6EBE010B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50487682-BF13-4BE3-8F9A-B58643F27D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4155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4AA3A-BE10-4CFE-9FF3-8DC61B38E84F}"/>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B1F7CC1D-FBAB-4A5A-A0D4-3363A606C112}"/>
              </a:ext>
            </a:extLst>
          </p:cNvPr>
          <p:cNvGraphicFramePr>
            <a:graphicFrameLocks noGrp="1"/>
          </p:cNvGraphicFramePr>
          <p:nvPr>
            <p:ph type="chart" sz="quarter" idx="13"/>
            <p:extLst>
              <p:ext uri="{D42A27DB-BD31-4B8C-83A1-F6EECF244321}">
                <p14:modId xmlns:p14="http://schemas.microsoft.com/office/powerpoint/2010/main" val="3892970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E4316E-BA36-4C66-9430-40007059177A}"/>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D2EA85D7-CE42-4C72-9300-25078C1D3C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3363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BF2F6-FD8B-4CEC-865E-AE47F96266E8}"/>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8B596A95-541A-4F41-A459-1AA8554D3DD7}"/>
              </a:ext>
            </a:extLst>
          </p:cNvPr>
          <p:cNvGraphicFramePr>
            <a:graphicFrameLocks noGrp="1"/>
          </p:cNvGraphicFramePr>
          <p:nvPr>
            <p:ph type="chart" sz="quarter" idx="13"/>
            <p:extLst>
              <p:ext uri="{D42A27DB-BD31-4B8C-83A1-F6EECF244321}">
                <p14:modId xmlns:p14="http://schemas.microsoft.com/office/powerpoint/2010/main" val="2457038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BD6B9E-66C2-4047-AF5B-C3AC0E7050AD}"/>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73E3960E-46B5-404F-A91A-E0C95DA426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9986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19228-CD1F-4313-ACEC-B55F8B199DB5}"/>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F645C29F-B78F-4B66-818B-142024DF12F4}"/>
              </a:ext>
            </a:extLst>
          </p:cNvPr>
          <p:cNvGraphicFramePr>
            <a:graphicFrameLocks noGrp="1"/>
          </p:cNvGraphicFramePr>
          <p:nvPr>
            <p:ph type="chart" sz="quarter" idx="13"/>
            <p:extLst>
              <p:ext uri="{D42A27DB-BD31-4B8C-83A1-F6EECF244321}">
                <p14:modId xmlns:p14="http://schemas.microsoft.com/office/powerpoint/2010/main" val="7743674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3BD6FF-F7A3-4B76-A060-4B9F8139ACFF}"/>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91DD7BDD-5B41-41AD-BA24-5C709541D9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1210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23888-FE6B-4413-9FFE-0F87C38503F9}"/>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3E9930EE-A2AA-437A-BC3F-8881BC3459BE}"/>
              </a:ext>
            </a:extLst>
          </p:cNvPr>
          <p:cNvGraphicFramePr>
            <a:graphicFrameLocks noGrp="1"/>
          </p:cNvGraphicFramePr>
          <p:nvPr>
            <p:ph type="chart" sz="quarter" idx="13"/>
            <p:extLst>
              <p:ext uri="{D42A27DB-BD31-4B8C-83A1-F6EECF244321}">
                <p14:modId xmlns:p14="http://schemas.microsoft.com/office/powerpoint/2010/main" val="20615948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A10EF4-43C2-439A-9175-2F5071662156}"/>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95CC681F-A92A-4B1B-9AD4-3AE6952777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8498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E570E-E0C5-4062-9C31-2172C9B6F351}"/>
              </a:ext>
            </a:extLst>
          </p:cNvPr>
          <p:cNvSpPr>
            <a:spLocks noGrp="1"/>
          </p:cNvSpPr>
          <p:nvPr>
            <p:ph type="title"/>
          </p:nvPr>
        </p:nvSpPr>
        <p:spPr/>
        <p:txBody>
          <a:bodyPr/>
          <a:lstStyle/>
          <a:p>
            <a:r>
              <a:rPr lang="en-US"/>
              <a:t>Facebook Own Posts Table - 1 of 3</a:t>
            </a:r>
          </a:p>
        </p:txBody>
      </p:sp>
      <p:graphicFrame>
        <p:nvGraphicFramePr>
          <p:cNvPr id="5" name="Table Placeholder 4">
            <a:extLst>
              <a:ext uri="{FF2B5EF4-FFF2-40B4-BE49-F238E27FC236}">
                <a16:creationId xmlns:a16="http://schemas.microsoft.com/office/drawing/2014/main" id="{EEA0B747-5885-4BB4-B37A-78F85E70BE2E}"/>
              </a:ext>
            </a:extLst>
          </p:cNvPr>
          <p:cNvGraphicFramePr>
            <a:graphicFrameLocks noGrp="1"/>
          </p:cNvGraphicFramePr>
          <p:nvPr>
            <p:ph type="tbl" sz="quarter" idx="13"/>
            <p:extLst>
              <p:ext uri="{D42A27DB-BD31-4B8C-83A1-F6EECF244321}">
                <p14:modId xmlns:p14="http://schemas.microsoft.com/office/powerpoint/2010/main" val="2881914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12482816"/>
                    </a:ext>
                  </a:extLst>
                </a:gridCol>
                <a:gridCol w="658368">
                  <a:extLst>
                    <a:ext uri="{9D8B030D-6E8A-4147-A177-3AD203B41FA5}">
                      <a16:colId xmlns:a16="http://schemas.microsoft.com/office/drawing/2014/main" val="369275351"/>
                    </a:ext>
                  </a:extLst>
                </a:gridCol>
                <a:gridCol w="658368">
                  <a:extLst>
                    <a:ext uri="{9D8B030D-6E8A-4147-A177-3AD203B41FA5}">
                      <a16:colId xmlns:a16="http://schemas.microsoft.com/office/drawing/2014/main" val="3253781056"/>
                    </a:ext>
                  </a:extLst>
                </a:gridCol>
                <a:gridCol w="658368">
                  <a:extLst>
                    <a:ext uri="{9D8B030D-6E8A-4147-A177-3AD203B41FA5}">
                      <a16:colId xmlns:a16="http://schemas.microsoft.com/office/drawing/2014/main" val="3812823305"/>
                    </a:ext>
                  </a:extLst>
                </a:gridCol>
                <a:gridCol w="658368">
                  <a:extLst>
                    <a:ext uri="{9D8B030D-6E8A-4147-A177-3AD203B41FA5}">
                      <a16:colId xmlns:a16="http://schemas.microsoft.com/office/drawing/2014/main" val="926248913"/>
                    </a:ext>
                  </a:extLst>
                </a:gridCol>
                <a:gridCol w="658368">
                  <a:extLst>
                    <a:ext uri="{9D8B030D-6E8A-4147-A177-3AD203B41FA5}">
                      <a16:colId xmlns:a16="http://schemas.microsoft.com/office/drawing/2014/main" val="3108935988"/>
                    </a:ext>
                  </a:extLst>
                </a:gridCol>
                <a:gridCol w="658368">
                  <a:extLst>
                    <a:ext uri="{9D8B030D-6E8A-4147-A177-3AD203B41FA5}">
                      <a16:colId xmlns:a16="http://schemas.microsoft.com/office/drawing/2014/main" val="3596995112"/>
                    </a:ext>
                  </a:extLst>
                </a:gridCol>
                <a:gridCol w="658368">
                  <a:extLst>
                    <a:ext uri="{9D8B030D-6E8A-4147-A177-3AD203B41FA5}">
                      <a16:colId xmlns:a16="http://schemas.microsoft.com/office/drawing/2014/main" val="964057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3092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- 2017-12-02 20:47:20</a:t>
                      </a:r>
                      <a:r>
                        <a:rPr kumimoji="0" lang="es-ES" sz="1000" b="0" i="0" u="none" strike="noStrike" kern="1200" cap="none" spc="0" normalizeH="0" baseline="0" noProof="0">
                          <a:ln>
                            <a:noFill/>
                          </a:ln>
                          <a:solidFill>
                            <a:prstClr val="black"/>
                          </a:solidFill>
                          <a:effectLst/>
                          <a:uLnTx/>
                          <a:uFillTx/>
                          <a:latin typeface="+mn-lt"/>
                          <a:ea typeface="+mn-ea"/>
                          <a:cs typeface="+mn-cs"/>
                        </a:rPr>
                        <a:t>
NUEVA LEY DE SEGURIDAD VIAL
Te invito a conocer los principales puntos de la nueva Ley de Seguridad Vial. #NuevaLeyDeSeguridadVial #ParaMovernosMásSeguros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4963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- 2017-12-07 16:45:22</a:t>
                      </a:r>
                      <a:r>
                        <a:rPr kumimoji="0" lang="es-ES" sz="1000" b="0" i="0" u="none" strike="noStrike" kern="1200" cap="none" spc="0" normalizeH="0" baseline="0" noProof="0">
                          <a:ln>
                            <a:noFill/>
                          </a:ln>
                          <a:solidFill>
                            <a:prstClr val="black"/>
                          </a:solidFill>
                          <a:effectLst/>
                          <a:uLnTx/>
                          <a:uFillTx/>
                          <a:latin typeface="+mn-lt"/>
                          <a:ea typeface="+mn-ea"/>
                          <a:cs typeface="+mn-cs"/>
                        </a:rPr>
                        <a:t>
Elisabeth Crescitelli será la nueva ministra de Salud, Desarrollo Social y Deportes
He designado a Elisabeth para que ocupe el cargo de ministra de Salud, Desarrollo Social y Deportes. Una excelente profesional con grandes capacidades que trabaja hace más de 25 años en el sistema de salud.
Es contadora pública y perito partidor, recibida en la Universidad Nacional de Cuyo, con una amplia trayectoria en el área de salud. Ingresó en la Administración Pública en 1986, como auditora en el Departamento de Auditoría del Ministerio de Salud. Desde 2015 se desempeñaba como directora general de Administración de Salud y a partir de marzo de este año ocupa el cargo de subsecretaria de Administración y Control del Ministerio de Salud.
Junto a Elisabeth vamos a seguir mejorando el sistema de Salud, Desarrollo Social y Deportes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60834651"/>
                  </a:ext>
                </a:extLst>
              </a:tr>
            </a:tbl>
          </a:graphicData>
        </a:graphic>
      </p:graphicFrame>
      <p:sp>
        <p:nvSpPr>
          <p:cNvPr id="4" name="Text Placeholder 3">
            <a:extLst>
              <a:ext uri="{FF2B5EF4-FFF2-40B4-BE49-F238E27FC236}">
                <a16:creationId xmlns:a16="http://schemas.microsoft.com/office/drawing/2014/main" id="{6AFCB68C-2CC6-4D42-9D5E-10C48FAD441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479358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B501-D8A5-4390-A0C5-9A9F628F1EF9}"/>
              </a:ext>
            </a:extLst>
          </p:cNvPr>
          <p:cNvSpPr>
            <a:spLocks noGrp="1"/>
          </p:cNvSpPr>
          <p:nvPr>
            <p:ph type="title"/>
          </p:nvPr>
        </p:nvSpPr>
        <p:spPr/>
        <p:txBody>
          <a:bodyPr/>
          <a:lstStyle/>
          <a:p>
            <a:r>
              <a:rPr lang="en-US"/>
              <a:t>Facebook Own Posts Table - 2 of 3</a:t>
            </a:r>
          </a:p>
        </p:txBody>
      </p:sp>
      <p:graphicFrame>
        <p:nvGraphicFramePr>
          <p:cNvPr id="5" name="Table Placeholder 4">
            <a:extLst>
              <a:ext uri="{FF2B5EF4-FFF2-40B4-BE49-F238E27FC236}">
                <a16:creationId xmlns:a16="http://schemas.microsoft.com/office/drawing/2014/main" id="{0FD49AB6-7803-4E2C-9A56-1C182F36D971}"/>
              </a:ext>
            </a:extLst>
          </p:cNvPr>
          <p:cNvGraphicFramePr>
            <a:graphicFrameLocks noGrp="1"/>
          </p:cNvGraphicFramePr>
          <p:nvPr>
            <p:ph type="tbl" sz="quarter" idx="13"/>
            <p:extLst>
              <p:ext uri="{D42A27DB-BD31-4B8C-83A1-F6EECF244321}">
                <p14:modId xmlns:p14="http://schemas.microsoft.com/office/powerpoint/2010/main" val="3115353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95744163"/>
                    </a:ext>
                  </a:extLst>
                </a:gridCol>
                <a:gridCol w="658368">
                  <a:extLst>
                    <a:ext uri="{9D8B030D-6E8A-4147-A177-3AD203B41FA5}">
                      <a16:colId xmlns:a16="http://schemas.microsoft.com/office/drawing/2014/main" val="256452108"/>
                    </a:ext>
                  </a:extLst>
                </a:gridCol>
                <a:gridCol w="658368">
                  <a:extLst>
                    <a:ext uri="{9D8B030D-6E8A-4147-A177-3AD203B41FA5}">
                      <a16:colId xmlns:a16="http://schemas.microsoft.com/office/drawing/2014/main" val="113381822"/>
                    </a:ext>
                  </a:extLst>
                </a:gridCol>
                <a:gridCol w="658368">
                  <a:extLst>
                    <a:ext uri="{9D8B030D-6E8A-4147-A177-3AD203B41FA5}">
                      <a16:colId xmlns:a16="http://schemas.microsoft.com/office/drawing/2014/main" val="448790677"/>
                    </a:ext>
                  </a:extLst>
                </a:gridCol>
                <a:gridCol w="658368">
                  <a:extLst>
                    <a:ext uri="{9D8B030D-6E8A-4147-A177-3AD203B41FA5}">
                      <a16:colId xmlns:a16="http://schemas.microsoft.com/office/drawing/2014/main" val="1593166157"/>
                    </a:ext>
                  </a:extLst>
                </a:gridCol>
                <a:gridCol w="658368">
                  <a:extLst>
                    <a:ext uri="{9D8B030D-6E8A-4147-A177-3AD203B41FA5}">
                      <a16:colId xmlns:a16="http://schemas.microsoft.com/office/drawing/2014/main" val="1050578784"/>
                    </a:ext>
                  </a:extLst>
                </a:gridCol>
                <a:gridCol w="658368">
                  <a:extLst>
                    <a:ext uri="{9D8B030D-6E8A-4147-A177-3AD203B41FA5}">
                      <a16:colId xmlns:a16="http://schemas.microsoft.com/office/drawing/2014/main" val="2838937516"/>
                    </a:ext>
                  </a:extLst>
                </a:gridCol>
                <a:gridCol w="658368">
                  <a:extLst>
                    <a:ext uri="{9D8B030D-6E8A-4147-A177-3AD203B41FA5}">
                      <a16:colId xmlns:a16="http://schemas.microsoft.com/office/drawing/2014/main" val="453446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31981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- 2017-12-22 13:04:21</a:t>
                      </a:r>
                      <a:r>
                        <a:rPr kumimoji="0" lang="es-ES" sz="1000" b="0" i="0" u="none" strike="noStrike" kern="1200" cap="none" spc="0" normalizeH="0" baseline="0" noProof="0">
                          <a:ln>
                            <a:noFill/>
                          </a:ln>
                          <a:solidFill>
                            <a:prstClr val="black"/>
                          </a:solidFill>
                          <a:effectLst/>
                          <a:uLnTx/>
                          <a:uFillTx/>
                          <a:latin typeface="+mn-lt"/>
                          <a:ea typeface="+mn-ea"/>
                          <a:cs typeface="+mn-cs"/>
                        </a:rPr>
                        <a:t>
LA VIVIENDA PROPIA, ES UN OBJETIVO
Ayer participé de la entrega de casas en Las Heras. Sé que aún hay mucho por hacer, pero con ahorros propios de la provincia y financiamiento de la Nación, tenemos previsto un plan de obras que permitirá la entrega de 2.500 casas en menos de un año. Buscamos llegar a entregar 9.000 viviendas al fin de mi mandato. Estamos organizando el sistema para que no se despilfarre ningún tipo de financiamiento. Leé la nota: http://bit.ly/2pbqft4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8351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- 2017-12-12 22:31:54</a:t>
                      </a:r>
                      <a:r>
                        <a:rPr kumimoji="0" lang="es-ES" sz="1000" b="0" i="0" u="none" strike="noStrike" kern="1200" cap="none" spc="0" normalizeH="0" baseline="0" noProof="0">
                          <a:ln>
                            <a:noFill/>
                          </a:ln>
                          <a:solidFill>
                            <a:prstClr val="black"/>
                          </a:solidFill>
                          <a:effectLst/>
                          <a:uLnTx/>
                          <a:uFillTx/>
                          <a:latin typeface="+mn-lt"/>
                          <a:ea typeface="+mn-ea"/>
                          <a:cs typeface="+mn-cs"/>
                        </a:rPr>
                        <a:t>
PRIMER ENCUENTRO POR EL RÍO ATUEL
Estuve reunido con el ministro del Interior, Obras Públicas y Vivienda de la Nación, Rogelio Frigerio y con el gobernador de La Pampa, Carlos Verna, para dialogar sobre las obras necesarias para el aprovechamiento de las aguas del Río Atuel.
Realizamos un primer acta donde se fijaron los plazos para presentar los eventuales acuerdos entre las dos provincias y junto con la Nación, armar un plan de obras que haga posible ese caudal mínimo.
Estamos convencidos que para tener nueva agua, hay que hacer nuevas obras.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99269240"/>
                  </a:ext>
                </a:extLst>
              </a:tr>
            </a:tbl>
          </a:graphicData>
        </a:graphic>
      </p:graphicFrame>
      <p:sp>
        <p:nvSpPr>
          <p:cNvPr id="4" name="Text Placeholder 3">
            <a:extLst>
              <a:ext uri="{FF2B5EF4-FFF2-40B4-BE49-F238E27FC236}">
                <a16:creationId xmlns:a16="http://schemas.microsoft.com/office/drawing/2014/main" id="{337CAF77-67F0-438C-B5F0-4CD3136EE4F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6531156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85782-9888-4C74-8084-7D03B5C33D53}"/>
              </a:ext>
            </a:extLst>
          </p:cNvPr>
          <p:cNvSpPr>
            <a:spLocks noGrp="1"/>
          </p:cNvSpPr>
          <p:nvPr>
            <p:ph type="title"/>
          </p:nvPr>
        </p:nvSpPr>
        <p:spPr/>
        <p:txBody>
          <a:bodyPr/>
          <a:lstStyle/>
          <a:p>
            <a:r>
              <a:rPr lang="en-US"/>
              <a:t>Facebook Own Posts Table - 3 of 3</a:t>
            </a:r>
          </a:p>
        </p:txBody>
      </p:sp>
      <p:graphicFrame>
        <p:nvGraphicFramePr>
          <p:cNvPr id="5" name="Table Placeholder 4">
            <a:extLst>
              <a:ext uri="{FF2B5EF4-FFF2-40B4-BE49-F238E27FC236}">
                <a16:creationId xmlns:a16="http://schemas.microsoft.com/office/drawing/2014/main" id="{768607BD-D572-40CD-B76D-B12266012C47}"/>
              </a:ext>
            </a:extLst>
          </p:cNvPr>
          <p:cNvGraphicFramePr>
            <a:graphicFrameLocks noGrp="1"/>
          </p:cNvGraphicFramePr>
          <p:nvPr>
            <p:ph type="tbl" sz="quarter" idx="13"/>
            <p:extLst>
              <p:ext uri="{D42A27DB-BD31-4B8C-83A1-F6EECF244321}">
                <p14:modId xmlns:p14="http://schemas.microsoft.com/office/powerpoint/2010/main" val="2840861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01077926"/>
                    </a:ext>
                  </a:extLst>
                </a:gridCol>
                <a:gridCol w="658368">
                  <a:extLst>
                    <a:ext uri="{9D8B030D-6E8A-4147-A177-3AD203B41FA5}">
                      <a16:colId xmlns:a16="http://schemas.microsoft.com/office/drawing/2014/main" val="3266739138"/>
                    </a:ext>
                  </a:extLst>
                </a:gridCol>
                <a:gridCol w="658368">
                  <a:extLst>
                    <a:ext uri="{9D8B030D-6E8A-4147-A177-3AD203B41FA5}">
                      <a16:colId xmlns:a16="http://schemas.microsoft.com/office/drawing/2014/main" val="3922401683"/>
                    </a:ext>
                  </a:extLst>
                </a:gridCol>
                <a:gridCol w="658368">
                  <a:extLst>
                    <a:ext uri="{9D8B030D-6E8A-4147-A177-3AD203B41FA5}">
                      <a16:colId xmlns:a16="http://schemas.microsoft.com/office/drawing/2014/main" val="610273400"/>
                    </a:ext>
                  </a:extLst>
                </a:gridCol>
                <a:gridCol w="658368">
                  <a:extLst>
                    <a:ext uri="{9D8B030D-6E8A-4147-A177-3AD203B41FA5}">
                      <a16:colId xmlns:a16="http://schemas.microsoft.com/office/drawing/2014/main" val="4028671518"/>
                    </a:ext>
                  </a:extLst>
                </a:gridCol>
                <a:gridCol w="658368">
                  <a:extLst>
                    <a:ext uri="{9D8B030D-6E8A-4147-A177-3AD203B41FA5}">
                      <a16:colId xmlns:a16="http://schemas.microsoft.com/office/drawing/2014/main" val="3395831016"/>
                    </a:ext>
                  </a:extLst>
                </a:gridCol>
                <a:gridCol w="658368">
                  <a:extLst>
                    <a:ext uri="{9D8B030D-6E8A-4147-A177-3AD203B41FA5}">
                      <a16:colId xmlns:a16="http://schemas.microsoft.com/office/drawing/2014/main" val="1570737860"/>
                    </a:ext>
                  </a:extLst>
                </a:gridCol>
                <a:gridCol w="658368">
                  <a:extLst>
                    <a:ext uri="{9D8B030D-6E8A-4147-A177-3AD203B41FA5}">
                      <a16:colId xmlns:a16="http://schemas.microsoft.com/office/drawing/2014/main" val="4012137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78909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- 2017-12-05 11:45:16</a:t>
                      </a:r>
                      <a:r>
                        <a:rPr kumimoji="0" lang="es-ES" sz="1000" b="0" i="0" u="none" strike="noStrike" kern="1200" cap="none" spc="0" normalizeH="0" baseline="0" noProof="0">
                          <a:ln>
                            <a:noFill/>
                          </a:ln>
                          <a:solidFill>
                            <a:prstClr val="black"/>
                          </a:solidFill>
                          <a:effectLst/>
                          <a:uLnTx/>
                          <a:uFillTx/>
                          <a:latin typeface="+mn-lt"/>
                          <a:ea typeface="+mn-ea"/>
                          <a:cs typeface="+mn-cs"/>
                        </a:rPr>
                        <a:t>
AVANZAMOS EN LA LUCHA CONTRA LA LOBESIA BOTRANA
Gracias al programa para combatir la polilla de la vid hemos logrado una reducción, con respecto al año pasado, del 65% de plantas que estaban afectadas.
Antes de que finalice el 2017, llevaremos adelante la segunda etapa del programa.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4226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Alfredo Cornejo - 2017-12-05 14:19:49</a:t>
                      </a:r>
                      <a:r>
                        <a:rPr kumimoji="0" lang="es-ES" sz="1000" b="0" i="0" u="none" strike="noStrike" kern="1200" cap="none" spc="0" normalizeH="0" baseline="0" noProof="0">
                          <a:ln>
                            <a:noFill/>
                          </a:ln>
                          <a:solidFill>
                            <a:prstClr val="black"/>
                          </a:solidFill>
                          <a:effectLst/>
                          <a:uLnTx/>
                          <a:uFillTx/>
                          <a:latin typeface="+mn-lt"/>
                          <a:ea typeface="+mn-ea"/>
                          <a:cs typeface="+mn-cs"/>
                        </a:rPr>
                        <a:t>
LA AGILIZACIÓN DE LA CORTE TENDRÁ QUE ESPERAR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707176"/>
                  </a:ext>
                </a:extLst>
              </a:tr>
            </a:tbl>
          </a:graphicData>
        </a:graphic>
      </p:graphicFrame>
      <p:sp>
        <p:nvSpPr>
          <p:cNvPr id="4" name="Text Placeholder 3">
            <a:extLst>
              <a:ext uri="{FF2B5EF4-FFF2-40B4-BE49-F238E27FC236}">
                <a16:creationId xmlns:a16="http://schemas.microsoft.com/office/drawing/2014/main" id="{F382FD61-AB4B-43D3-8791-30F4070FF78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3951791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45B45-38BC-4EAD-9ABC-C8B54EFEDAAD}"/>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BEE79EB3-038E-479B-9EAD-32AF035F68E4}"/>
              </a:ext>
            </a:extLst>
          </p:cNvPr>
          <p:cNvGraphicFramePr>
            <a:graphicFrameLocks noGrp="1"/>
          </p:cNvGraphicFramePr>
          <p:nvPr>
            <p:ph type="chart" sz="quarter" idx="13"/>
            <p:extLst>
              <p:ext uri="{D42A27DB-BD31-4B8C-83A1-F6EECF244321}">
                <p14:modId xmlns:p14="http://schemas.microsoft.com/office/powerpoint/2010/main" val="2101210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951A69-750F-4040-965D-D786C80727DE}"/>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9B6ABE29-398A-483C-9DB2-9F39FA3A29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0440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D1FA5-B712-4F66-9696-52A47BF9D010}"/>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9E360DF4-3B86-435C-A600-3B9BA983EEAB}"/>
              </a:ext>
            </a:extLst>
          </p:cNvPr>
          <p:cNvGraphicFramePr>
            <a:graphicFrameLocks noGrp="1"/>
          </p:cNvGraphicFramePr>
          <p:nvPr>
            <p:ph type="chart" sz="quarter" idx="13"/>
            <p:extLst>
              <p:ext uri="{D42A27DB-BD31-4B8C-83A1-F6EECF244321}">
                <p14:modId xmlns:p14="http://schemas.microsoft.com/office/powerpoint/2010/main" val="853428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B3E14E-9786-4FB7-A864-E93152F58407}"/>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AFEAE34E-B85C-49F7-BC14-E0449D4A60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1000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EE849-43D5-498B-A015-8C6DA5401B64}"/>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C47C69B5-4F47-4A70-A200-38255BB45492}"/>
              </a:ext>
            </a:extLst>
          </p:cNvPr>
          <p:cNvGraphicFramePr>
            <a:graphicFrameLocks noGrp="1"/>
          </p:cNvGraphicFramePr>
          <p:nvPr>
            <p:ph type="chart" sz="quarter" idx="13"/>
            <p:extLst>
              <p:ext uri="{D42A27DB-BD31-4B8C-83A1-F6EECF244321}">
                <p14:modId xmlns:p14="http://schemas.microsoft.com/office/powerpoint/2010/main" val="2957890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CECFEA-89B4-485E-A1D0-75C38585F89F}"/>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6C0F385C-A249-43C5-AC2E-C4836F6D7B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9687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28D48-ABB5-4443-99FD-D50D47134794}"/>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22AD4D30-0BB4-4B64-A998-0C2263D5D2CA}"/>
              </a:ext>
            </a:extLst>
          </p:cNvPr>
          <p:cNvGraphicFramePr>
            <a:graphicFrameLocks noGrp="1"/>
          </p:cNvGraphicFramePr>
          <p:nvPr>
            <p:ph type="chart" sz="quarter" idx="13"/>
            <p:extLst>
              <p:ext uri="{D42A27DB-BD31-4B8C-83A1-F6EECF244321}">
                <p14:modId xmlns:p14="http://schemas.microsoft.com/office/powerpoint/2010/main" val="1516652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F17EC6-F5D2-4FA1-9A5A-DC871DA3C09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D655E774-C720-483C-A7BF-237D1AEDB2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98045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90CB1-4ED0-422B-814C-D805C7EC106A}"/>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919C1A43-BF83-48A4-AF83-456BD28B9849}"/>
              </a:ext>
            </a:extLst>
          </p:cNvPr>
          <p:cNvGraphicFramePr>
            <a:graphicFrameLocks noGrp="1"/>
          </p:cNvGraphicFramePr>
          <p:nvPr>
            <p:ph type="chart" sz="quarter" idx="13"/>
            <p:extLst>
              <p:ext uri="{D42A27DB-BD31-4B8C-83A1-F6EECF244321}">
                <p14:modId xmlns:p14="http://schemas.microsoft.com/office/powerpoint/2010/main" val="432402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B1C5DE-2D13-4A16-830C-0F5F15628387}"/>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A288955D-D179-4BC7-8736-AEA7B781F2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7779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88ACB-FE86-4AA1-8324-FD83AC9C55A5}"/>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AF754CA4-7975-4F05-8506-2D7607062B96}"/>
              </a:ext>
            </a:extLst>
          </p:cNvPr>
          <p:cNvGraphicFramePr>
            <a:graphicFrameLocks noGrp="1"/>
          </p:cNvGraphicFramePr>
          <p:nvPr>
            <p:ph type="chart" sz="quarter" idx="13"/>
            <p:extLst>
              <p:ext uri="{D42A27DB-BD31-4B8C-83A1-F6EECF244321}">
                <p14:modId xmlns:p14="http://schemas.microsoft.com/office/powerpoint/2010/main" val="3896176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8F899D-18F8-40D3-B582-120F3A7EDE56}"/>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8B10222B-C1AA-47FD-9B2A-BC360AFDCB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79400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C28DA-55F0-4126-956F-B79BADD94B23}"/>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D2388889-5905-4962-92BD-6F95A5F6885F}"/>
              </a:ext>
            </a:extLst>
          </p:cNvPr>
          <p:cNvGraphicFramePr>
            <a:graphicFrameLocks noGrp="1"/>
          </p:cNvGraphicFramePr>
          <p:nvPr>
            <p:ph type="chart" sz="quarter" idx="13"/>
            <p:extLst>
              <p:ext uri="{D42A27DB-BD31-4B8C-83A1-F6EECF244321}">
                <p14:modId xmlns:p14="http://schemas.microsoft.com/office/powerpoint/2010/main" val="3345270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141398-9151-42E0-B6FF-27CDDB8F667C}"/>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1DE027C-19F3-4BAC-AC17-DCFC8CCA63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78274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0B36C-B265-423F-97C8-CD1C2D638EE8}"/>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FCF57133-23C0-4131-BF97-F866CD31FE93}"/>
              </a:ext>
            </a:extLst>
          </p:cNvPr>
          <p:cNvGraphicFramePr>
            <a:graphicFrameLocks noGrp="1"/>
          </p:cNvGraphicFramePr>
          <p:nvPr>
            <p:ph type="chart" sz="quarter" idx="13"/>
            <p:extLst>
              <p:ext uri="{D42A27DB-BD31-4B8C-83A1-F6EECF244321}">
                <p14:modId xmlns:p14="http://schemas.microsoft.com/office/powerpoint/2010/main" val="2972671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8502D8-8C44-42F3-9C9A-B293A42F8938}"/>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B89D263-60B7-4340-B2BB-6C925ADD10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8944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7AFB3-C3CE-4595-8F19-B830688954FE}"/>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FC74744E-5AB2-42AB-8C9A-CFBA495A8DC8}"/>
              </a:ext>
            </a:extLst>
          </p:cNvPr>
          <p:cNvGraphicFramePr>
            <a:graphicFrameLocks noGrp="1"/>
          </p:cNvGraphicFramePr>
          <p:nvPr>
            <p:ph type="tbl" sz="quarter" idx="13"/>
            <p:extLst>
              <p:ext uri="{D42A27DB-BD31-4B8C-83A1-F6EECF244321}">
                <p14:modId xmlns:p14="http://schemas.microsoft.com/office/powerpoint/2010/main" val="114381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13260096"/>
                    </a:ext>
                  </a:extLst>
                </a:gridCol>
                <a:gridCol w="2468880">
                  <a:extLst>
                    <a:ext uri="{9D8B030D-6E8A-4147-A177-3AD203B41FA5}">
                      <a16:colId xmlns:a16="http://schemas.microsoft.com/office/drawing/2014/main" val="1670365122"/>
                    </a:ext>
                  </a:extLst>
                </a:gridCol>
                <a:gridCol w="822960">
                  <a:extLst>
                    <a:ext uri="{9D8B030D-6E8A-4147-A177-3AD203B41FA5}">
                      <a16:colId xmlns:a16="http://schemas.microsoft.com/office/drawing/2014/main" val="807351147"/>
                    </a:ext>
                  </a:extLst>
                </a:gridCol>
                <a:gridCol w="822960">
                  <a:extLst>
                    <a:ext uri="{9D8B030D-6E8A-4147-A177-3AD203B41FA5}">
                      <a16:colId xmlns:a16="http://schemas.microsoft.com/office/drawing/2014/main" val="2019423063"/>
                    </a:ext>
                  </a:extLst>
                </a:gridCol>
                <a:gridCol w="822960">
                  <a:extLst>
                    <a:ext uri="{9D8B030D-6E8A-4147-A177-3AD203B41FA5}">
                      <a16:colId xmlns:a16="http://schemas.microsoft.com/office/drawing/2014/main" val="1543436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371388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Nelida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563731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Edgardo Vitale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53412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Caty Rua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245736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Romero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87136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Diego Padovan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207353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Guillermo Lopez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34188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Matilde Velázquez Berón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928588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Beba Sala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570727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Nestor Tuseddo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22468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Reynaldo Reys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80379616"/>
                  </a:ext>
                </a:extLst>
              </a:tr>
            </a:tbl>
          </a:graphicData>
        </a:graphic>
      </p:graphicFrame>
      <p:sp>
        <p:nvSpPr>
          <p:cNvPr id="4" name="Text Placeholder 3">
            <a:extLst>
              <a:ext uri="{FF2B5EF4-FFF2-40B4-BE49-F238E27FC236}">
                <a16:creationId xmlns:a16="http://schemas.microsoft.com/office/drawing/2014/main" id="{CA41B72A-36C7-4831-BD9B-2C977682151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586200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4204D-AC99-407C-B43F-B793CE944350}"/>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01AAB765-2F81-461F-A0EE-0E95D17EF1C1}"/>
              </a:ext>
            </a:extLst>
          </p:cNvPr>
          <p:cNvGraphicFramePr>
            <a:graphicFrameLocks noGrp="1"/>
          </p:cNvGraphicFramePr>
          <p:nvPr>
            <p:ph type="tbl" sz="quarter" idx="13"/>
            <p:extLst>
              <p:ext uri="{D42A27DB-BD31-4B8C-83A1-F6EECF244321}">
                <p14:modId xmlns:p14="http://schemas.microsoft.com/office/powerpoint/2010/main" val="4116162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36129698"/>
                    </a:ext>
                  </a:extLst>
                </a:gridCol>
                <a:gridCol w="2468880">
                  <a:extLst>
                    <a:ext uri="{9D8B030D-6E8A-4147-A177-3AD203B41FA5}">
                      <a16:colId xmlns:a16="http://schemas.microsoft.com/office/drawing/2014/main" val="2838541953"/>
                    </a:ext>
                  </a:extLst>
                </a:gridCol>
                <a:gridCol w="822960">
                  <a:extLst>
                    <a:ext uri="{9D8B030D-6E8A-4147-A177-3AD203B41FA5}">
                      <a16:colId xmlns:a16="http://schemas.microsoft.com/office/drawing/2014/main" val="3750177618"/>
                    </a:ext>
                  </a:extLst>
                </a:gridCol>
                <a:gridCol w="822960">
                  <a:extLst>
                    <a:ext uri="{9D8B030D-6E8A-4147-A177-3AD203B41FA5}">
                      <a16:colId xmlns:a16="http://schemas.microsoft.com/office/drawing/2014/main" val="3715382062"/>
                    </a:ext>
                  </a:extLst>
                </a:gridCol>
                <a:gridCol w="822960">
                  <a:extLst>
                    <a:ext uri="{9D8B030D-6E8A-4147-A177-3AD203B41FA5}">
                      <a16:colId xmlns:a16="http://schemas.microsoft.com/office/drawing/2014/main" val="2972014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74605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Patricia Tramutola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1705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Beatriz Ezquer Iñon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77122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DE Los Angeles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46754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Belen Godoy Coletto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91232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Eva Toledano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Alfredo Cornejo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3078565"/>
                  </a:ext>
                </a:extLst>
              </a:tr>
            </a:tbl>
          </a:graphicData>
        </a:graphic>
      </p:graphicFrame>
      <p:sp>
        <p:nvSpPr>
          <p:cNvPr id="4" name="Text Placeholder 3">
            <a:extLst>
              <a:ext uri="{FF2B5EF4-FFF2-40B4-BE49-F238E27FC236}">
                <a16:creationId xmlns:a16="http://schemas.microsoft.com/office/drawing/2014/main" id="{035D7FA4-DC68-4355-8F1C-C800424FD0F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972855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02BA1-476D-4F45-9FC4-CF705C608D5E}"/>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A731D4ED-5325-41F5-A3A5-BA7A42923600}"/>
              </a:ext>
            </a:extLst>
          </p:cNvPr>
          <p:cNvGraphicFramePr>
            <a:graphicFrameLocks noGrp="1"/>
          </p:cNvGraphicFramePr>
          <p:nvPr>
            <p:ph type="chart" sz="quarter" idx="13"/>
            <p:extLst>
              <p:ext uri="{D42A27DB-BD31-4B8C-83A1-F6EECF244321}">
                <p14:modId xmlns:p14="http://schemas.microsoft.com/office/powerpoint/2010/main" val="36191561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4BE031-FCE4-485A-B1BC-BEC74E8D9B0E}"/>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AF9EB02A-5964-4480-932F-0F819A4280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06586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514</Words>
  <Application>Microsoft Office PowerPoint</Application>
  <PresentationFormat>On-screen Show (4:3)</PresentationFormat>
  <Paragraphs>233</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3</vt:lpstr>
      <vt:lpstr>Facebook Own Posts Table - 2 of 3</vt:lpstr>
      <vt:lpstr>Facebook Own Posts Table - 3 of 3</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2018-01-02T10:29:09Z</dcterms:created>
  <dcterms:modified xsi:type="dcterms:W3CDTF">2018-01-02T10:29:46Z</dcterms:modified>
</cp:coreProperties>
</file>