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79" r:id="rId23"/>
    <p:sldId id="281" r:id="rId24"/>
    <p:sldId id="282" r:id="rId25"/>
    <p:sldId id="283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@MinSaludMza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52-444A-B12A-5B79CF8F9D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6958272"/>
        <c:axId val="225130816"/>
      </c:radarChart>
      <c:catAx>
        <c:axId val="286958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130816"/>
        <c:crosses val="autoZero"/>
        <c:auto val="1"/>
        <c:lblAlgn val="ctr"/>
        <c:lblOffset val="100"/>
        <c:noMultiLvlLbl val="0"/>
      </c:catAx>
      <c:valAx>
        <c:axId val="225130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958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@MinSaludMza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15171</c:v>
                </c:pt>
                <c:pt idx="1">
                  <c:v>15177</c:v>
                </c:pt>
                <c:pt idx="2">
                  <c:v>15177</c:v>
                </c:pt>
                <c:pt idx="3">
                  <c:v>15179</c:v>
                </c:pt>
                <c:pt idx="4">
                  <c:v>15178</c:v>
                </c:pt>
                <c:pt idx="5">
                  <c:v>15177</c:v>
                </c:pt>
                <c:pt idx="6">
                  <c:v>15175</c:v>
                </c:pt>
                <c:pt idx="7">
                  <c:v>15178</c:v>
                </c:pt>
                <c:pt idx="8">
                  <c:v>15177</c:v>
                </c:pt>
                <c:pt idx="9">
                  <c:v>15178</c:v>
                </c:pt>
                <c:pt idx="10">
                  <c:v>15181</c:v>
                </c:pt>
                <c:pt idx="11">
                  <c:v>15185</c:v>
                </c:pt>
                <c:pt idx="12">
                  <c:v>15188</c:v>
                </c:pt>
                <c:pt idx="13">
                  <c:v>15185</c:v>
                </c:pt>
                <c:pt idx="14">
                  <c:v>15187</c:v>
                </c:pt>
                <c:pt idx="15">
                  <c:v>15159</c:v>
                </c:pt>
                <c:pt idx="16">
                  <c:v>15158</c:v>
                </c:pt>
                <c:pt idx="17">
                  <c:v>15160</c:v>
                </c:pt>
                <c:pt idx="18">
                  <c:v>15168</c:v>
                </c:pt>
                <c:pt idx="19">
                  <c:v>15182</c:v>
                </c:pt>
                <c:pt idx="20">
                  <c:v>15186</c:v>
                </c:pt>
                <c:pt idx="21">
                  <c:v>15184</c:v>
                </c:pt>
                <c:pt idx="22">
                  <c:v>15187</c:v>
                </c:pt>
                <c:pt idx="23">
                  <c:v>15188</c:v>
                </c:pt>
                <c:pt idx="24">
                  <c:v>15189</c:v>
                </c:pt>
                <c:pt idx="25">
                  <c:v>15187</c:v>
                </c:pt>
                <c:pt idx="26">
                  <c:v>15193</c:v>
                </c:pt>
                <c:pt idx="27">
                  <c:v>15195</c:v>
                </c:pt>
                <c:pt idx="28">
                  <c:v>15195</c:v>
                </c:pt>
                <c:pt idx="29">
                  <c:v>15194</c:v>
                </c:pt>
                <c:pt idx="30">
                  <c:v>15192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250-4967-8CD5-3C557044BC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257992"/>
        <c:axId val="287257008"/>
      </c:lineChart>
      <c:dateAx>
        <c:axId val="287257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257008"/>
        <c:crosses val="autoZero"/>
        <c:auto val="1"/>
        <c:lblOffset val="100"/>
        <c:baseTimeUnit val="days"/>
      </c:dateAx>
      <c:valAx>
        <c:axId val="287257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257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@MinSaludMza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-2</c:v>
                </c:pt>
                <c:pt idx="1">
                  <c:v>6</c:v>
                </c:pt>
                <c:pt idx="2">
                  <c:v>0</c:v>
                </c:pt>
                <c:pt idx="3">
                  <c:v>2</c:v>
                </c:pt>
                <c:pt idx="4">
                  <c:v>-1</c:v>
                </c:pt>
                <c:pt idx="5">
                  <c:v>-1</c:v>
                </c:pt>
                <c:pt idx="6">
                  <c:v>-2</c:v>
                </c:pt>
                <c:pt idx="7">
                  <c:v>3</c:v>
                </c:pt>
                <c:pt idx="8">
                  <c:v>-1</c:v>
                </c:pt>
                <c:pt idx="9">
                  <c:v>1</c:v>
                </c:pt>
                <c:pt idx="10">
                  <c:v>3</c:v>
                </c:pt>
                <c:pt idx="11">
                  <c:v>4</c:v>
                </c:pt>
                <c:pt idx="12">
                  <c:v>3</c:v>
                </c:pt>
                <c:pt idx="13">
                  <c:v>-3</c:v>
                </c:pt>
                <c:pt idx="14">
                  <c:v>2</c:v>
                </c:pt>
                <c:pt idx="15">
                  <c:v>-28</c:v>
                </c:pt>
                <c:pt idx="16">
                  <c:v>-1</c:v>
                </c:pt>
                <c:pt idx="17">
                  <c:v>2</c:v>
                </c:pt>
                <c:pt idx="18">
                  <c:v>8</c:v>
                </c:pt>
                <c:pt idx="19">
                  <c:v>14</c:v>
                </c:pt>
                <c:pt idx="20">
                  <c:v>4</c:v>
                </c:pt>
                <c:pt idx="21">
                  <c:v>-2</c:v>
                </c:pt>
                <c:pt idx="22">
                  <c:v>3</c:v>
                </c:pt>
                <c:pt idx="23">
                  <c:v>1</c:v>
                </c:pt>
                <c:pt idx="24">
                  <c:v>1</c:v>
                </c:pt>
                <c:pt idx="25">
                  <c:v>-2</c:v>
                </c:pt>
                <c:pt idx="26">
                  <c:v>6</c:v>
                </c:pt>
                <c:pt idx="27">
                  <c:v>2</c:v>
                </c:pt>
                <c:pt idx="28">
                  <c:v>0</c:v>
                </c:pt>
                <c:pt idx="29">
                  <c:v>-1</c:v>
                </c:pt>
                <c:pt idx="30">
                  <c:v>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15F-41A3-BABA-CD25ACBA1A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492632"/>
        <c:axId val="291492960"/>
      </c:lineChart>
      <c:dateAx>
        <c:axId val="2914926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492960"/>
        <c:crosses val="autoZero"/>
        <c:auto val="1"/>
        <c:lblOffset val="100"/>
        <c:baseTimeUnit val="days"/>
      </c:dateAx>
      <c:valAx>
        <c:axId val="291492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492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@MinSaludMza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6</c:v>
                </c:pt>
                <c:pt idx="3">
                  <c:v>0</c:v>
                </c:pt>
                <c:pt idx="4">
                  <c:v>0</c:v>
                </c:pt>
                <c:pt idx="5">
                  <c:v>-4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D5-4F7F-834A-C9BA93F418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1378760"/>
        <c:axId val="291373840"/>
      </c:barChart>
      <c:catAx>
        <c:axId val="291378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373840"/>
        <c:crosses val="autoZero"/>
        <c:auto val="1"/>
        <c:lblAlgn val="ctr"/>
        <c:lblOffset val="100"/>
        <c:noMultiLvlLbl val="0"/>
      </c:catAx>
      <c:valAx>
        <c:axId val="291373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378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@MinSaludMza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2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2</c:v>
                </c:pt>
                <c:pt idx="15">
                  <c:v>1</c:v>
                </c:pt>
                <c:pt idx="16">
                  <c:v>0</c:v>
                </c:pt>
                <c:pt idx="17">
                  <c:v>2</c:v>
                </c:pt>
                <c:pt idx="18">
                  <c:v>3</c:v>
                </c:pt>
                <c:pt idx="19">
                  <c:v>1</c:v>
                </c:pt>
                <c:pt idx="20">
                  <c:v>3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0</c:v>
                </c:pt>
                <c:pt idx="25">
                  <c:v>1</c:v>
                </c:pt>
                <c:pt idx="26">
                  <c:v>3</c:v>
                </c:pt>
                <c:pt idx="27">
                  <c:v>6</c:v>
                </c:pt>
                <c:pt idx="28">
                  <c:v>2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6B0-4950-92AF-1B66C9C057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380072"/>
        <c:axId val="291379744"/>
      </c:lineChart>
      <c:dateAx>
        <c:axId val="291380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379744"/>
        <c:crosses val="autoZero"/>
        <c:auto val="1"/>
        <c:lblOffset val="100"/>
        <c:baseTimeUnit val="days"/>
      </c:dateAx>
      <c:valAx>
        <c:axId val="291379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380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@MinSaludMza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C8-499F-9F92-DC6155D9D64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@MinSaludMza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BC8-499F-9F92-DC6155D9D6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46267464"/>
        <c:axId val="146271400"/>
      </c:barChart>
      <c:catAx>
        <c:axId val="146267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6271400"/>
        <c:crosses val="autoZero"/>
        <c:auto val="1"/>
        <c:lblAlgn val="ctr"/>
        <c:lblOffset val="100"/>
        <c:noMultiLvlLbl val="0"/>
      </c:catAx>
      <c:valAx>
        <c:axId val="146271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6267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@MinSaludMza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</c:v>
                </c:pt>
                <c:pt idx="1">
                  <c:v>5</c:v>
                </c:pt>
                <c:pt idx="2">
                  <c:v>5</c:v>
                </c:pt>
                <c:pt idx="3">
                  <c:v>11</c:v>
                </c:pt>
                <c:pt idx="4">
                  <c:v>8</c:v>
                </c:pt>
                <c:pt idx="5">
                  <c:v>3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56-4CBD-9F45-E816735CEC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6268776"/>
        <c:axId val="146270744"/>
      </c:barChart>
      <c:catAx>
        <c:axId val="146268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6270744"/>
        <c:crosses val="autoZero"/>
        <c:auto val="1"/>
        <c:lblAlgn val="ctr"/>
        <c:lblOffset val="100"/>
        <c:noMultiLvlLbl val="0"/>
      </c:catAx>
      <c:valAx>
        <c:axId val="146270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6268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@MinSaludMza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0.21188766660079</c:v>
                </c:pt>
                <c:pt idx="1">
                  <c:v>5.7967195836900999E-2</c:v>
                </c:pt>
                <c:pt idx="2">
                  <c:v>5.9284632105921997E-2</c:v>
                </c:pt>
                <c:pt idx="3">
                  <c:v>9.8807720176535996E-2</c:v>
                </c:pt>
                <c:pt idx="4">
                  <c:v>0.12103945721626</c:v>
                </c:pt>
                <c:pt idx="5">
                  <c:v>0.11417780998178</c:v>
                </c:pt>
                <c:pt idx="6">
                  <c:v>0.13668401291088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FD-47D1-9E15-8AA0D93FE0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6258280"/>
        <c:axId val="146260248"/>
      </c:barChart>
      <c:catAx>
        <c:axId val="146258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6260248"/>
        <c:crosses val="autoZero"/>
        <c:auto val="1"/>
        <c:lblAlgn val="ctr"/>
        <c:lblOffset val="100"/>
        <c:noMultiLvlLbl val="0"/>
      </c:catAx>
      <c:valAx>
        <c:axId val="146260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6258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@MinSaludMza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</c:v>
                </c:pt>
                <c:pt idx="9">
                  <c:v>6</c:v>
                </c:pt>
                <c:pt idx="10">
                  <c:v>2</c:v>
                </c:pt>
                <c:pt idx="11">
                  <c:v>3</c:v>
                </c:pt>
                <c:pt idx="12">
                  <c:v>7</c:v>
                </c:pt>
                <c:pt idx="13">
                  <c:v>5</c:v>
                </c:pt>
                <c:pt idx="14">
                  <c:v>5</c:v>
                </c:pt>
                <c:pt idx="15">
                  <c:v>5</c:v>
                </c:pt>
                <c:pt idx="16">
                  <c:v>2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2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ABE-412E-9BDF-8D5F87F4B5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6259920"/>
        <c:axId val="146264840"/>
      </c:lineChart>
      <c:catAx>
        <c:axId val="146259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6264840"/>
        <c:crosses val="autoZero"/>
        <c:auto val="1"/>
        <c:lblAlgn val="ctr"/>
        <c:lblOffset val="100"/>
        <c:noMultiLvlLbl val="0"/>
      </c:catAx>
      <c:valAx>
        <c:axId val="146264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6259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@MinSaludMza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2.6348725380409999E-2</c:v>
                </c:pt>
                <c:pt idx="9">
                  <c:v>6.6969677008541006E-2</c:v>
                </c:pt>
                <c:pt idx="10">
                  <c:v>0.21408339371582999</c:v>
                </c:pt>
                <c:pt idx="11">
                  <c:v>7.4654721911161001E-2</c:v>
                </c:pt>
                <c:pt idx="12">
                  <c:v>0.11668721239896</c:v>
                </c:pt>
                <c:pt idx="13">
                  <c:v>0.16336209735853999</c:v>
                </c:pt>
                <c:pt idx="14">
                  <c:v>7.7728739872209004E-2</c:v>
                </c:pt>
                <c:pt idx="15">
                  <c:v>0.10671233779066</c:v>
                </c:pt>
                <c:pt idx="16">
                  <c:v>0.16467953362755999</c:v>
                </c:pt>
                <c:pt idx="17">
                  <c:v>0.19761544035306999</c:v>
                </c:pt>
                <c:pt idx="18">
                  <c:v>0</c:v>
                </c:pt>
                <c:pt idx="19">
                  <c:v>0</c:v>
                </c:pt>
                <c:pt idx="20">
                  <c:v>0.13174362690204999</c:v>
                </c:pt>
                <c:pt idx="21">
                  <c:v>0.18773466833541999</c:v>
                </c:pt>
                <c:pt idx="22">
                  <c:v>0.10539490152163999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0A7-421F-A3A8-581E4AC86B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4586672"/>
        <c:axId val="224589952"/>
      </c:lineChart>
      <c:catAx>
        <c:axId val="224586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4589952"/>
        <c:crosses val="autoZero"/>
        <c:auto val="1"/>
        <c:lblAlgn val="ctr"/>
        <c:lblOffset val="100"/>
        <c:noMultiLvlLbl val="0"/>
      </c:catAx>
      <c:valAx>
        <c:axId val="224589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4586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@MinSaludMza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12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6</c:v>
                </c:pt>
                <c:pt idx="5">
                  <c:v>3</c:v>
                </c:pt>
                <c:pt idx="6">
                  <c:v>2</c:v>
                </c:pt>
                <c:pt idx="7">
                  <c:v>0</c:v>
                </c:pt>
                <c:pt idx="8">
                  <c:v>2</c:v>
                </c:pt>
                <c:pt idx="9">
                  <c:v>0</c:v>
                </c:pt>
                <c:pt idx="10">
                  <c:v>7</c:v>
                </c:pt>
                <c:pt idx="11">
                  <c:v>3</c:v>
                </c:pt>
                <c:pt idx="12">
                  <c:v>1</c:v>
                </c:pt>
                <c:pt idx="13">
                  <c:v>4</c:v>
                </c:pt>
                <c:pt idx="14">
                  <c:v>5</c:v>
                </c:pt>
                <c:pt idx="15">
                  <c:v>0</c:v>
                </c:pt>
                <c:pt idx="16">
                  <c:v>2</c:v>
                </c:pt>
                <c:pt idx="17">
                  <c:v>3</c:v>
                </c:pt>
                <c:pt idx="18">
                  <c:v>2</c:v>
                </c:pt>
                <c:pt idx="19">
                  <c:v>1</c:v>
                </c:pt>
                <c:pt idx="20">
                  <c:v>2</c:v>
                </c:pt>
                <c:pt idx="21">
                  <c:v>4</c:v>
                </c:pt>
                <c:pt idx="22">
                  <c:v>0</c:v>
                </c:pt>
                <c:pt idx="23">
                  <c:v>0</c:v>
                </c:pt>
                <c:pt idx="24">
                  <c:v>2</c:v>
                </c:pt>
                <c:pt idx="25">
                  <c:v>1</c:v>
                </c:pt>
                <c:pt idx="26">
                  <c:v>1</c:v>
                </c:pt>
                <c:pt idx="27">
                  <c:v>4</c:v>
                </c:pt>
                <c:pt idx="28">
                  <c:v>6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677-4856-9F11-66B0DC93BC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5792688"/>
        <c:axId val="365794000"/>
      </c:lineChart>
      <c:dateAx>
        <c:axId val="3657926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794000"/>
        <c:crosses val="autoZero"/>
        <c:auto val="1"/>
        <c:lblOffset val="100"/>
        <c:baseTimeUnit val="days"/>
      </c:dateAx>
      <c:valAx>
        <c:axId val="365794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792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@MinSaludMza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3F-47A6-BA7F-85331D9767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0018392"/>
        <c:axId val="390020032"/>
      </c:barChart>
      <c:catAx>
        <c:axId val="390018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020032"/>
        <c:crosses val="autoZero"/>
        <c:auto val="1"/>
        <c:lblAlgn val="ctr"/>
        <c:lblOffset val="100"/>
        <c:noMultiLvlLbl val="0"/>
      </c:catAx>
      <c:valAx>
        <c:axId val="390020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018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D6889-B330-47A0-908D-1E86504F976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77BE21-C5B9-4ED4-A053-16C4DB25DB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1141347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3F87C-77B4-4D39-A6CB-B1367059A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584B11-6625-4F92-BF8B-BF8E78B7F9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21263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9885254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26634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36899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12865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51798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35823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14643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11624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09679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32618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43094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90241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3362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52232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1214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@MinSaludMza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52236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336752-CA18-496C-B3D9-3672C189AC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2583582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01567-B398-4ADA-99CB-9E1D07C79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137FA4A-4729-4662-A0F1-51BF9E17312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577994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84776A-57F8-44F5-B967-ED9F266F21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88A214-7980-4A67-9DCB-885742E15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0099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85E46-D312-44B2-873E-28D411C3C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3B8D8DE-21A1-4C23-A4B7-3B43C3B6AC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171604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743267-9CEB-407F-876D-899BBD6F01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2E5D94-D621-40B2-8EC4-4D870F634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6976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CEFE5-DBA1-47F4-B3A0-97D817F96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1601BC-BBE3-4C27-AE75-66B7546963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165434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3839AB-FBCD-4A48-B1D9-899358B046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9C6771-A30F-4C1F-995A-8DB665AE9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6112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E3708-0D9B-4828-B7F5-F56E502E9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BF4F29-CEC2-41CA-A1A1-DFE083479A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790026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C7413D-B1DD-4359-962C-B2F10D3327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24603-8E83-46CC-92E1-FCBF5DB6C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6849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77A34-EE81-4447-AD3A-5E3940FE2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E25F06-4655-4258-A309-D92741D438B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67902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3B8426-54C2-4D90-A802-025A82E8E7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BF11C5-B9D8-402B-B483-5360BF6D0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99456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7F69F-6C84-49CC-833C-DD1CFC64D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4038B24-39C6-4FA7-B541-8CC90B45AB0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699170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0BB0D7-3F68-47E6-AF35-66FC6E4DFD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B6D757-DE3B-4800-B0C9-D318CA719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56073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69086-5ADA-4A1A-A37E-5F49545F6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434579E-C5A3-4048-931B-617C29B462C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981671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33C6F6-D37A-448D-AB06-A39B14C50B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2FF039-AD7D-43F5-B12E-1F93D31E3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79747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CF11E-DC2D-46B8-9A1F-BB3287C68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71D4781-C91A-4659-AD40-0FC85767A65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162405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DF37D1-B80D-4B6F-A626-B45AFC9F69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6DE339-6A0A-4898-A62F-6A3335937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68008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50941-E45A-45FA-828D-83F878A8B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7FEA49F-2EFB-4752-B127-BA6AD2B9054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415802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88E87A-BA5D-4397-B013-4D26AA877C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CDB67E-E09E-4C9B-A9F8-A731A7D0F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2755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8525A-1F3C-41BC-86C2-0E128D74E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CD8E19B-1A59-4212-99A0-CBF231AA15F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916519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A44B54-8533-4A55-8538-8FB6A98AB9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94BC5D-EC88-4141-94E2-120C492D1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18524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3E7B3D-E860-4C80-BD2C-ED7AA7FF6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9246FB-0FD9-4806-A36F-C6E3E70D4F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77870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5787735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18760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66133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33586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54253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83880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7916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- 2017-12-05 16:07:52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@DifusionCornejo: La agilización de la Corte tendrá que esperar https://t.co/qBte1ej4r4 https://t.co/dDspaSP8Sj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7428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- 2017-12-12 18:22:25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@Haciendamdz: Informamos que la propuesta del bono de recomposición por desfasaje inflacionario que actualmente está en discusión parita…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3296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- 2017-12-07 15:42:05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@DifusionCornejo: He designado a Elisabeth Crescitelli para que ocupe el cargo de ministra de Salud, Desarrollo Social y Deportes. 
Una…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6594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- 2017-12-03 11:22:54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Porque su vacación es nuestro mejor remedio. Feliz #DiaDelMedico https://t.co/OFx8Pdbvpu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0.3294%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108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- 2017-12-30 10:23:40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@LaMarceF1: #CelebráSinPirotecnia https://t.co/8x1BCYOyAn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648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- 2017-12-11 20:26:28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Asumió la nueva Ministra de Salud, Desarrollo Social y Deportes, Elisabeth Crescitelli. https://t.co/ygpQ2RQXSX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0.3359%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99792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04F525-DF47-444C-9545-78FBC51D0F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0155991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F1525-C78F-4AD1-AB21-58D410AE7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6094F0-287E-4B59-8A7F-DB729EE253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89504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1935700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18857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05908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86807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23996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74603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0983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- 2017-12-15 09:14:53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30 profesionales del Notti comenzaron a rendir "concurso función jerárquica". Los jefes de departamento, servicio y sección serán elegidos por sus capacidades . https://t.co/h0n40nfRH3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0.3424%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361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- 2017-12-18 12:43:41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Gobernador @DifusionCornejo; el ministro de Economía @MartinKerchner; y la ministra de Salud, Desarrollo Social y Deportes, Elisabeth Crescitelli, anuncian  el comienzo de obras de la nueva maternidad del hospital Luis Lagomaggiore. https://t.co/DusXUM70e2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0.3958%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9995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- 2017-12-18 14:48:06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@MartinKerchner: Recorrimos con @DifusionCornejo el inicio de la obra del hospital Lagomaggiore, que va a duplicar la superficie actual…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6120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- 2017-12-08 14:29:15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#Salud Cornejo anunció que ampliarán el Hospital Notti  https://t.co/3vzYiPd9CS vía @mdzonline https://t.co/5p8z3rc2Mu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0.1911%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1505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- 2017-12-14 10:24:53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@prensasenado: #Foro Durante el debate los oradores hablaron temas sobre Imágenes Anatómicas,Equipamiento,Derecho Humano del paciente,me…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6103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- 2017-12-04 12:21:43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#Salud Notti escuela de los mejores profesionales en pediatría  https://t.co/lIeqv3eM3f https://t.co/wfIP5QrWJY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0.2174%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93934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37D489-6E9C-4356-8A6B-C28A5B9E69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7636172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7E23E-E7E3-4009-BFBD-D90908178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A90CF1-42EA-49EF-A4EB-3A8FC069B8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76171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1875963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4383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34436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2168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06595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42448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772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- 2017-12-28 16:40:52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#Desarrollo Se inauguró el primer centro de día para adulto mayor de @MendozaGobierno  https://t.co/74NgEyvMEY https://t.co/JL8DSgPGBY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0.1974%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276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- 2017-12-07 15:12:50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Elisabeth Crescitelli es la nueva Ministra de Salud, Desarrollo Social y Deportes https://t.co/pYxImTe6Sk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2511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- 2017-12-19 13:06:06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@Equipo_Cornejo: El Gobernador Alfredo Cornejo, junto a la ministra de Salud Desarrollo Social y Deportes, Elisabeth Crescitelli, partic…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0277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- 2017-12-14 17:13:24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@LorenaMeschini: FERIA DEL REGALO Estas fiestas comprale a #EconomíaSocialMza y contribui al desarrollo local
@MinSaludMza @DifusionCorn…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3432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- 2017-12-01 11:03:39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@ferurquiz: Apertura del 2 Congreso Nacional de Diversidad Sexual y DDHH en Mendoza https://t.co/PJfS0pBLxB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352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- 2017-12-06 19:42:47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@MendozaGobierno: El @MinSaludMza entregó material y equipos al Hospital Dr. Luis Charabalowski de Uspallata
https://t.co/hzXXPt3mCf htt…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4272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5227A3-EBA4-4F97-AABB-BD46942FFF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9670699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3D86E-A810-4596-A39A-227779108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3971AE-2845-4DCC-8A38-47626F8D46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61483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4484630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0719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09954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30151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42990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60731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10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- 2017-12-03 11:23:28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@LaMarceF1: En este 3 de diciembre es importante pensar en equiparación de oportunidades. Una sociedad más inclusiva y equitativa. https…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7263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- 2017-12-13 12:43:07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Ministra, Elisabeth Crescitelli, junto al Intendente @miglesias2015 y el Secretario @SecCulturaMza @GarecaGc presentan veranos de culillos 2018. Articular políticas en salud, desarrollo, cultura y educación https://t.co/MqfCe3Cm8i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0.1317%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608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- 2017-12-16 11:31:17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#CuidateEnVerano El golpe de calor puede ser causa de muerte. Ante estos síntomas, llamá al 911. https://t.co/Ms5pPeG0cZ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0.0924%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7289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- 2017-12-07 15:43:55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@LaCanteraMza: 👏👏👏👏 https://t.co/GLHIAIqGMS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3109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- 2017-12-01 14:34:36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 @ferurquiz “Vamos a reforzar y redoblar los esfuerzos en materia de diversidad sexual”  https://t.co/PgIbgtT6Ir https://t.co/jGgpViAApB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0.1318%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4428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- 2017-12-30 19:56:12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#Salud Mendoza superó su récord en donación de órganos en 2017
 https://t.co/eOZrZh85nA @LosAndesDiario https://t.co/x63AeLXdsf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0.1316%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50665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0CA4EA-D1CC-44D1-BAE8-04C339B0FB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4913130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68227-AD5D-430A-87F2-919F94ACC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1F426C-EE0A-488E-A906-4B123B465C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62972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2771599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15114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05259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7665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60614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46702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7167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- 2017-12-18 14:50:15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@Equipo_Cornejo: El Gobernador presenció el inicio de la obra del hospital Lagomaggiore.
Se trata de un pabellón de maternidad que va a…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79720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54227F-8DDC-4A9F-B307-7DA8AB2AB8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5652943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384AA-2FBD-4609-99D0-29222C01F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F083436-D92B-4BDE-86CC-F6D98CCE46F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054935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DBA6CC-DDFC-4610-90CD-F71470C37A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C0BE33-F38A-40A5-80AD-3BBC65B86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25895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D1D77-61E6-414B-8A2A-567A5BDB7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0F3D3B-3CF9-42CE-9D51-AE8371C527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7057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57685890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649676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53346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10095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3866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@silvina_anfuso - 2017-12-01 16:01:48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Compromiso del @MinSaludMza  es con la perspectiva de género y la promoción de la diversidad sexual en pos de elimi… https://t.co/3mHDUkDlCY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26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@LorenaMeschini - 2017-12-01 15:32:08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Hacete tu testeo de VIH -SIDA #Rápido #Confidencial #Gratuito 
Sumate a la campaña del @MinSaludMza
Sábado 02 de di… https://t.co/At9ypl6uSr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4307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@ferurquiz - 2017-12-22 09:52:22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Para cerrar el año no hay nada mejor que ver "La Sonrisa de los Niños"
@MinSaludMza @LaMarceF1 
@MendozaGobierno… https://t.co/5CD60HjLZ3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7161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@FZamarbide - 2017-12-28 14:49:00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la inauguracion del Hogar de Dia para Adultos Mayores, un gran logro del Club de Leones y el @MinSaludMza https://t.co/h2HZZuER6Q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952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@PGimenezDC - 2017-12-19 19:22:40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#AyudemosAMicaela. Todo mi apoyo a Micaela y su familia. https://t.co/m57vSFt01r @msalnacion @MinSaludMza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0914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@ConurbaDiversos - 2017-12-05 00:36:46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@SDHArgentina @MinSaludMza @lauramonteromza Desde que ustedes llegaron al gobierno aumentaron la violencia social e… https://t.co/LDtydwYEnf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1500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97DD22-5AB3-48F9-9DB2-61B4DFAED8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8597358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430A4-47DD-4FF8-BC8F-D68FA0038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92491C-2EDA-41B3-8CCD-86D102212E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71146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4921693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406397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6608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00442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4775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@SDHArgentina - 2017-12-01 15:00:26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#Mendoza Organizamos junto con el @MinSaludMza el 2° Congreso Nacional de Diversidad Sexual y Derechos Humanos. Seg… https://t.co/dhswWAulW7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9733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@HospPereyra - 2017-12-14 12:45:38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Muestra fin de año de los talleres del Infanto de nuestro @HospPereyra @MinSaludMza @SecCulturaMza @ciudaddemendoza https://t.co/asiezyUwIC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451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@LorenaMeschini - 2017-12-14 17:10:08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FERIA DEL REGALO Estas fiestas comprale a #EconomíaSocialMza y contribui al desarrollo local
@MinSaludMza… https://t.co/sBtUipi6io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4418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@mauriaguilera - 2017-12-05 01:06:41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@SDHArgentina @MinSaludMza @lauramonteromza Repudiable la utilización  los derechos #LGBTI para llevar adelante con… https://t.co/2EbKCduJjH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6569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@mauriaguilera - 2017-12-05 00:52:10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@SDHArgentina @MinSaludMza @lauramonteromza Muchas somos las organizaciones #LGBTI que decidimos no participar y no… https://t.co/ilHgNRM5ES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7720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@mauriaguilera - 2017-12-05 00:58:29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@SDHArgentina @MinSaludMza @lauramonteromza El colectivo #LGBTI es un movimiento popular diverso que se levanta de… https://t.co/Aw8DlCUzZG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95771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AF73B8-4047-46F1-BE9C-438E046C10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1865680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DB6AB-B1F9-4103-872B-5059D7C5B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DAD7F7-1A23-4704-A0C2-D82D342DB9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17651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61601328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14414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36560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87682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875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@UCRcomitesanra - 2017-12-28 10:31:17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Nos visita la Ministra @MinSaludMza Elisabeth Crescitelli realizara las siguientes actividades:
10:30  Inaguracion… https://t.co/C4VRjF4B8Y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9084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@ferurquiz - 2017-12-26 22:19:32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Excelente!!!!! @ClauNaj @DifusionCornejo @MinSaludMza @LaMarceF1 @diegocostarelli @MendozaGobierno @salasclaudiaj https://t.co/Q7QgMUrIhq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709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@MendozaGobierno - 2017-12-06 19:37:24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@MinSaludMza entregó material y equipos al Hospital Dr. Luis Charabalowski de Uspallata
https://t.co/hzXXPt3mCf https://t.co/tc7JbPEleD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3494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@HospPereyra - 2017-12-12 10:38:17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ministra apunta a continuar con atención primaria en nuestra sistema de salud @MinSaludMza https://t.co/xTDW96q5LQ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5366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@LorenaMeschini - 2017-12-04 18:29:36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Presentación del Foro de Economía Social de Salta
@MinSaludMza @ClauNaj @LaMarceF1 @MendozaGobierno @MatiasKelly… https://t.co/IGenT5ruMG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1428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@MendozaGobierno - 2017-12-01 12:35:39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@MinSaludMza dio a conocer los últimos datos de sida y las actividades que se realizaran en el marco del Día Int… https://t.co/mlI7cRdLzR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7362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5D31FD-8CD6-44E4-9DB3-2F4F2F8DC6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41528000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379E9-B8CE-4198-B0E0-48E307691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3DC3F5-5DDF-4303-8763-D226DA0667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49781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25532556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199678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02945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45314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879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@LegisAbiertaMza - 2017-12-01 11:02:02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Habla la Dra. Claudia Federiche del  @MinSaludMza sobre la importancia de la centralización de laboratorio de anato… https://t.co/flD2MWWUwM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5003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@HospPereyra - 2017-12-15 09:20:03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Concurso de función jerárquica en el Notti @HospPereyra @MinSaludMza https://t.co/KBQNtcBcCN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64197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225D66-0529-43BA-B981-B0DAD5AC00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95211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42FCD-57E5-4790-A127-A9F19873B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D4B308-5C7F-4A54-969B-91360B713E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84220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6439651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905065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200511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2717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@LaMarceF1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2764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@LorenaMeschini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5351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@joven8591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1084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@ferurquiz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0374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4096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@armandojaliff1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1697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@HCentral_Mza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6826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@MendozaGobierno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6310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@AliciaBeningaza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5452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@avcamerucci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0726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2AF227-5F7C-420C-85AB-83960609D7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7259306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3A1F3-5849-4BB9-8611-1BB7C649C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A3522C-6A59-4956-9E8E-429FC23DFE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48043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2597464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6808122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677680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264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@TamSalomon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7185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@LegisAbiertaMza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7581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@salasclaudiaj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632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@HospPereyra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3310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@RadioHOMO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9084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@hebesil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5915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@rulomontbrun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942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@EmyFollis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739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@mauriaguilera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5562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@EstelaTerraza2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26767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3BBE68-0D16-4F10-995F-14F5EE27A3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1040892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96FD2-FC94-4CE5-831D-401DC93B6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0C4754A-0FBA-4EB8-905E-3CED0FDED5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388778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0AC604-2CC8-4C80-AB80-70181F93A1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763869-85B5-4A64-A19F-5B8D614FC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80497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1120</Words>
  <Application>Microsoft Office PowerPoint</Application>
  <PresentationFormat>On-screen Show (4:3)</PresentationFormat>
  <Paragraphs>432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Calibri</vt:lpstr>
      <vt:lpstr>Arial</vt:lpstr>
      <vt:lpstr>quintly_template</vt:lpstr>
      <vt:lpstr>Reporte Twitter</vt:lpstr>
      <vt:lpstr>Twitter Key Metrics Table</vt:lpstr>
      <vt:lpstr>Twitter Key Metrics Radar</vt:lpstr>
      <vt:lpstr>Twitter Followers Total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5</vt:lpstr>
      <vt:lpstr>Twitter Own and Retweeted Tweets Table - 2 of 5</vt:lpstr>
      <vt:lpstr>Twitter Own and Retweeted Tweets Table - 3 of 5</vt:lpstr>
      <vt:lpstr>Twitter Own and Retweeted Tweets Table - 4 of 5</vt:lpstr>
      <vt:lpstr>Twitter Own and Retweeted Tweets Table - 5 of 5</vt:lpstr>
      <vt:lpstr>Twitter Mentions</vt:lpstr>
      <vt:lpstr>Twitter Mentions Table - 1 of 4</vt:lpstr>
      <vt:lpstr>Twitter Mentions Table - 2 of 4</vt:lpstr>
      <vt:lpstr>Twitter Mentions Table - 3 of 4</vt:lpstr>
      <vt:lpstr>Twitter Mentions Table - 4 of 4</vt:lpstr>
      <vt:lpstr>Twitter Key Influencers - 1 of 2</vt:lpstr>
      <vt:lpstr>Twitter Key Influencers - 2 of 2</vt:lpstr>
      <vt:lpstr>Twitter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2018-01-02T10:19:07Z</dcterms:created>
  <dcterms:modified xsi:type="dcterms:W3CDTF">2018-01-02T10:19:53Z</dcterms:modified>
</cp:coreProperties>
</file>