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3585</c:v>
                </c:pt>
                <c:pt idx="1">
                  <c:v>3587</c:v>
                </c:pt>
                <c:pt idx="2">
                  <c:v>3590</c:v>
                </c:pt>
                <c:pt idx="3">
                  <c:v>3594</c:v>
                </c:pt>
                <c:pt idx="4">
                  <c:v>3600</c:v>
                </c:pt>
                <c:pt idx="5">
                  <c:v>3604</c:v>
                </c:pt>
                <c:pt idx="6">
                  <c:v>3609</c:v>
                </c:pt>
                <c:pt idx="7">
                  <c:v>3614</c:v>
                </c:pt>
                <c:pt idx="8">
                  <c:v>3615</c:v>
                </c:pt>
                <c:pt idx="9">
                  <c:v>3616</c:v>
                </c:pt>
                <c:pt idx="10">
                  <c:v>3620</c:v>
                </c:pt>
                <c:pt idx="11">
                  <c:v>3626</c:v>
                </c:pt>
                <c:pt idx="12">
                  <c:v>3630</c:v>
                </c:pt>
                <c:pt idx="13">
                  <c:v>3631</c:v>
                </c:pt>
                <c:pt idx="14">
                  <c:v>3634</c:v>
                </c:pt>
                <c:pt idx="15">
                  <c:v>3636</c:v>
                </c:pt>
                <c:pt idx="16">
                  <c:v>3636</c:v>
                </c:pt>
                <c:pt idx="17">
                  <c:v>3638</c:v>
                </c:pt>
                <c:pt idx="18">
                  <c:v>3641</c:v>
                </c:pt>
                <c:pt idx="19">
                  <c:v>3643</c:v>
                </c:pt>
                <c:pt idx="20">
                  <c:v>3645</c:v>
                </c:pt>
                <c:pt idx="21">
                  <c:v>3645</c:v>
                </c:pt>
                <c:pt idx="22">
                  <c:v>3647</c:v>
                </c:pt>
                <c:pt idx="23">
                  <c:v>3646</c:v>
                </c:pt>
                <c:pt idx="24">
                  <c:v>3646</c:v>
                </c:pt>
                <c:pt idx="25">
                  <c:v>3649</c:v>
                </c:pt>
                <c:pt idx="26">
                  <c:v>3649</c:v>
                </c:pt>
                <c:pt idx="27">
                  <c:v>3654</c:v>
                </c:pt>
                <c:pt idx="28">
                  <c:v>3656</c:v>
                </c:pt>
                <c:pt idx="29">
                  <c:v>3659</c:v>
                </c:pt>
                <c:pt idx="30">
                  <c:v>3660</c:v>
                </c:pt>
              </c:numCache>
            </c:numRef>
          </c:val>
          <c:smooth val="0"/>
          <c:extLst>
            <c:ext xmlns:c16="http://schemas.microsoft.com/office/drawing/2014/chart" uri="{C3380CC4-5D6E-409C-BE32-E72D297353CC}">
              <c16:uniqueId val="{00000000-7A40-4326-9037-4111CB27981D}"/>
            </c:ext>
          </c:extLst>
        </c:ser>
        <c:dLbls>
          <c:showLegendKey val="0"/>
          <c:showVal val="0"/>
          <c:showCatName val="0"/>
          <c:showSerName val="0"/>
          <c:showPercent val="0"/>
          <c:showBubbleSize val="0"/>
        </c:dLbls>
        <c:smooth val="0"/>
        <c:axId val="290956928"/>
        <c:axId val="290963160"/>
      </c:lineChart>
      <c:dateAx>
        <c:axId val="29095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63160"/>
        <c:crosses val="autoZero"/>
        <c:auto val="1"/>
        <c:lblOffset val="100"/>
        <c:baseTimeUnit val="days"/>
      </c:dateAx>
      <c:valAx>
        <c:axId val="29096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95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73C-47F4-9F1F-28399A5464B7}"/>
            </c:ext>
          </c:extLst>
        </c:ser>
        <c:dLbls>
          <c:showLegendKey val="0"/>
          <c:showVal val="0"/>
          <c:showCatName val="0"/>
          <c:showSerName val="0"/>
          <c:showPercent val="0"/>
          <c:showBubbleSize val="0"/>
        </c:dLbls>
        <c:axId val="232584832"/>
        <c:axId val="231028104"/>
      </c:radarChart>
      <c:catAx>
        <c:axId val="232584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028104"/>
        <c:crosses val="autoZero"/>
        <c:auto val="1"/>
        <c:lblAlgn val="ctr"/>
        <c:lblOffset val="100"/>
        <c:noMultiLvlLbl val="0"/>
      </c:catAx>
      <c:valAx>
        <c:axId val="23102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58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0.58642837196314002</c:v>
                </c:pt>
                <c:pt idx="1">
                  <c:v>0</c:v>
                </c:pt>
                <c:pt idx="2">
                  <c:v>0.39018952062430001</c:v>
                </c:pt>
                <c:pt idx="3">
                  <c:v>0.3619153674833</c:v>
                </c:pt>
                <c:pt idx="4">
                  <c:v>0.69502363080344998</c:v>
                </c:pt>
                <c:pt idx="5">
                  <c:v>0</c:v>
                </c:pt>
                <c:pt idx="6">
                  <c:v>0</c:v>
                </c:pt>
                <c:pt idx="7">
                  <c:v>0</c:v>
                </c:pt>
                <c:pt idx="8">
                  <c:v>0.44272274488101998</c:v>
                </c:pt>
                <c:pt idx="9">
                  <c:v>0</c:v>
                </c:pt>
                <c:pt idx="10">
                  <c:v>0.82918739635158001</c:v>
                </c:pt>
                <c:pt idx="11">
                  <c:v>0</c:v>
                </c:pt>
                <c:pt idx="12">
                  <c:v>0</c:v>
                </c:pt>
                <c:pt idx="13">
                  <c:v>0.33057851239669001</c:v>
                </c:pt>
                <c:pt idx="14">
                  <c:v>4.3502202643172003</c:v>
                </c:pt>
                <c:pt idx="15">
                  <c:v>0</c:v>
                </c:pt>
                <c:pt idx="16">
                  <c:v>0</c:v>
                </c:pt>
                <c:pt idx="17">
                  <c:v>1.5672257354963</c:v>
                </c:pt>
                <c:pt idx="18">
                  <c:v>0</c:v>
                </c:pt>
                <c:pt idx="19">
                  <c:v>0</c:v>
                </c:pt>
                <c:pt idx="20">
                  <c:v>0.35675082327113</c:v>
                </c:pt>
                <c:pt idx="21">
                  <c:v>0.30178326474623002</c:v>
                </c:pt>
                <c:pt idx="22">
                  <c:v>0.19199122325837001</c:v>
                </c:pt>
                <c:pt idx="23">
                  <c:v>0</c:v>
                </c:pt>
                <c:pt idx="24">
                  <c:v>0</c:v>
                </c:pt>
                <c:pt idx="25">
                  <c:v>0</c:v>
                </c:pt>
                <c:pt idx="26">
                  <c:v>0</c:v>
                </c:pt>
                <c:pt idx="27">
                  <c:v>0</c:v>
                </c:pt>
                <c:pt idx="28">
                  <c:v>0.57455540355677004</c:v>
                </c:pt>
                <c:pt idx="29">
                  <c:v>0</c:v>
                </c:pt>
                <c:pt idx="30">
                  <c:v>0.10931948619841</c:v>
                </c:pt>
              </c:numCache>
            </c:numRef>
          </c:val>
          <c:smooth val="0"/>
          <c:extLst>
            <c:ext xmlns:c16="http://schemas.microsoft.com/office/drawing/2014/chart" uri="{C3380CC4-5D6E-409C-BE32-E72D297353CC}">
              <c16:uniqueId val="{00000000-EEC9-48C1-9960-C023584100A9}"/>
            </c:ext>
          </c:extLst>
        </c:ser>
        <c:dLbls>
          <c:showLegendKey val="0"/>
          <c:showVal val="0"/>
          <c:showCatName val="0"/>
          <c:showSerName val="0"/>
          <c:showPercent val="0"/>
          <c:showBubbleSize val="0"/>
        </c:dLbls>
        <c:smooth val="0"/>
        <c:axId val="293454200"/>
        <c:axId val="293455184"/>
      </c:lineChart>
      <c:dateAx>
        <c:axId val="29345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55184"/>
        <c:crosses val="autoZero"/>
        <c:auto val="1"/>
        <c:lblOffset val="100"/>
        <c:baseTimeUnit val="days"/>
      </c:dateAx>
      <c:valAx>
        <c:axId val="2934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45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3</c:v>
                </c:pt>
                <c:pt idx="3">
                  <c:v>3</c:v>
                </c:pt>
                <c:pt idx="4">
                  <c:v>3</c:v>
                </c:pt>
                <c:pt idx="5">
                  <c:v>2</c:v>
                </c:pt>
                <c:pt idx="6">
                  <c:v>1</c:v>
                </c:pt>
              </c:numCache>
            </c:numRef>
          </c:val>
          <c:extLst>
            <c:ext xmlns:c16="http://schemas.microsoft.com/office/drawing/2014/chart" uri="{C3380CC4-5D6E-409C-BE32-E72D297353CC}">
              <c16:uniqueId val="{00000000-79EC-4A17-8731-FFA9869A39C9}"/>
            </c:ext>
          </c:extLst>
        </c:ser>
        <c:dLbls>
          <c:showLegendKey val="0"/>
          <c:showVal val="0"/>
          <c:showCatName val="0"/>
          <c:showSerName val="0"/>
          <c:showPercent val="0"/>
          <c:showBubbleSize val="0"/>
        </c:dLbls>
        <c:gapWidth val="219"/>
        <c:overlap val="-27"/>
        <c:axId val="296116704"/>
        <c:axId val="296112440"/>
      </c:barChart>
      <c:catAx>
        <c:axId val="29611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2440"/>
        <c:crosses val="autoZero"/>
        <c:auto val="1"/>
        <c:lblAlgn val="ctr"/>
        <c:lblOffset val="100"/>
        <c:noMultiLvlLbl val="0"/>
      </c:catAx>
      <c:valAx>
        <c:axId val="29611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7</c:v>
                </c:pt>
                <c:pt idx="1">
                  <c:v>2</c:v>
                </c:pt>
                <c:pt idx="2">
                  <c:v>3</c:v>
                </c:pt>
                <c:pt idx="3">
                  <c:v>4</c:v>
                </c:pt>
                <c:pt idx="4">
                  <c:v>6</c:v>
                </c:pt>
                <c:pt idx="5">
                  <c:v>4</c:v>
                </c:pt>
                <c:pt idx="6">
                  <c:v>5</c:v>
                </c:pt>
                <c:pt idx="7">
                  <c:v>5</c:v>
                </c:pt>
                <c:pt idx="8">
                  <c:v>1</c:v>
                </c:pt>
                <c:pt idx="9">
                  <c:v>1</c:v>
                </c:pt>
                <c:pt idx="10">
                  <c:v>4</c:v>
                </c:pt>
                <c:pt idx="11">
                  <c:v>6</c:v>
                </c:pt>
                <c:pt idx="12">
                  <c:v>4</c:v>
                </c:pt>
                <c:pt idx="13">
                  <c:v>1</c:v>
                </c:pt>
                <c:pt idx="14">
                  <c:v>3</c:v>
                </c:pt>
                <c:pt idx="15">
                  <c:v>2</c:v>
                </c:pt>
                <c:pt idx="16">
                  <c:v>0</c:v>
                </c:pt>
                <c:pt idx="17">
                  <c:v>2</c:v>
                </c:pt>
                <c:pt idx="18">
                  <c:v>3</c:v>
                </c:pt>
                <c:pt idx="19">
                  <c:v>2</c:v>
                </c:pt>
                <c:pt idx="20">
                  <c:v>2</c:v>
                </c:pt>
                <c:pt idx="21">
                  <c:v>0</c:v>
                </c:pt>
                <c:pt idx="22">
                  <c:v>2</c:v>
                </c:pt>
                <c:pt idx="23">
                  <c:v>-1</c:v>
                </c:pt>
                <c:pt idx="24">
                  <c:v>0</c:v>
                </c:pt>
                <c:pt idx="25">
                  <c:v>3</c:v>
                </c:pt>
                <c:pt idx="26">
                  <c:v>0</c:v>
                </c:pt>
                <c:pt idx="27">
                  <c:v>5</c:v>
                </c:pt>
                <c:pt idx="28">
                  <c:v>2</c:v>
                </c:pt>
                <c:pt idx="29">
                  <c:v>3</c:v>
                </c:pt>
                <c:pt idx="30">
                  <c:v>1</c:v>
                </c:pt>
              </c:numCache>
            </c:numRef>
          </c:val>
          <c:smooth val="0"/>
          <c:extLst>
            <c:ext xmlns:c16="http://schemas.microsoft.com/office/drawing/2014/chart" uri="{C3380CC4-5D6E-409C-BE32-E72D297353CC}">
              <c16:uniqueId val="{00000000-B735-4112-81A2-AD3325E765F4}"/>
            </c:ext>
          </c:extLst>
        </c:ser>
        <c:dLbls>
          <c:showLegendKey val="0"/>
          <c:showVal val="0"/>
          <c:showCatName val="0"/>
          <c:showSerName val="0"/>
          <c:showPercent val="0"/>
          <c:showBubbleSize val="0"/>
        </c:dLbls>
        <c:smooth val="0"/>
        <c:axId val="296110800"/>
        <c:axId val="296113752"/>
      </c:lineChart>
      <c:dateAx>
        <c:axId val="29611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3752"/>
        <c:crosses val="autoZero"/>
        <c:auto val="1"/>
        <c:lblOffset val="100"/>
        <c:baseTimeUnit val="days"/>
      </c:dateAx>
      <c:valAx>
        <c:axId val="29611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11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0</c:v>
                </c:pt>
                <c:pt idx="2">
                  <c:v>1</c:v>
                </c:pt>
                <c:pt idx="3">
                  <c:v>1</c:v>
                </c:pt>
                <c:pt idx="4">
                  <c:v>1</c:v>
                </c:pt>
                <c:pt idx="5">
                  <c:v>0</c:v>
                </c:pt>
                <c:pt idx="6">
                  <c:v>0</c:v>
                </c:pt>
                <c:pt idx="7">
                  <c:v>0</c:v>
                </c:pt>
                <c:pt idx="8">
                  <c:v>1</c:v>
                </c:pt>
                <c:pt idx="9">
                  <c:v>0</c:v>
                </c:pt>
                <c:pt idx="10">
                  <c:v>1</c:v>
                </c:pt>
                <c:pt idx="11">
                  <c:v>0</c:v>
                </c:pt>
                <c:pt idx="12">
                  <c:v>0</c:v>
                </c:pt>
                <c:pt idx="13">
                  <c:v>1</c:v>
                </c:pt>
                <c:pt idx="14">
                  <c:v>1</c:v>
                </c:pt>
                <c:pt idx="15">
                  <c:v>0</c:v>
                </c:pt>
                <c:pt idx="16">
                  <c:v>0</c:v>
                </c:pt>
                <c:pt idx="17">
                  <c:v>1</c:v>
                </c:pt>
                <c:pt idx="18">
                  <c:v>0</c:v>
                </c:pt>
                <c:pt idx="19">
                  <c:v>0</c:v>
                </c:pt>
                <c:pt idx="20">
                  <c:v>1</c:v>
                </c:pt>
                <c:pt idx="21">
                  <c:v>1</c:v>
                </c:pt>
                <c:pt idx="22">
                  <c:v>1</c:v>
                </c:pt>
                <c:pt idx="23">
                  <c:v>0</c:v>
                </c:pt>
                <c:pt idx="24">
                  <c:v>0</c:v>
                </c:pt>
                <c:pt idx="25">
                  <c:v>0</c:v>
                </c:pt>
                <c:pt idx="26">
                  <c:v>0</c:v>
                </c:pt>
                <c:pt idx="27">
                  <c:v>0</c:v>
                </c:pt>
                <c:pt idx="28">
                  <c:v>1</c:v>
                </c:pt>
                <c:pt idx="29">
                  <c:v>0</c:v>
                </c:pt>
                <c:pt idx="30">
                  <c:v>1</c:v>
                </c:pt>
              </c:numCache>
            </c:numRef>
          </c:val>
          <c:smooth val="0"/>
          <c:extLst>
            <c:ext xmlns:c16="http://schemas.microsoft.com/office/drawing/2014/chart" uri="{C3380CC4-5D6E-409C-BE32-E72D297353CC}">
              <c16:uniqueId val="{00000000-561E-4A59-82BE-412C0A213682}"/>
            </c:ext>
          </c:extLst>
        </c:ser>
        <c:dLbls>
          <c:showLegendKey val="0"/>
          <c:showVal val="0"/>
          <c:showCatName val="0"/>
          <c:showSerName val="0"/>
          <c:showPercent val="0"/>
          <c:showBubbleSize val="0"/>
        </c:dLbls>
        <c:smooth val="0"/>
        <c:axId val="352054136"/>
        <c:axId val="352051512"/>
      </c:lineChart>
      <c:dateAx>
        <c:axId val="35205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1512"/>
        <c:crosses val="autoZero"/>
        <c:auto val="1"/>
        <c:lblOffset val="100"/>
        <c:baseTimeUnit val="days"/>
      </c:dateAx>
      <c:valAx>
        <c:axId val="35205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5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1</c:v>
                </c:pt>
                <c:pt idx="2">
                  <c:v>0</c:v>
                </c:pt>
                <c:pt idx="3">
                  <c:v>2</c:v>
                </c:pt>
                <c:pt idx="4">
                  <c:v>4</c:v>
                </c:pt>
                <c:pt idx="5">
                  <c:v>2</c:v>
                </c:pt>
                <c:pt idx="6">
                  <c:v>2</c:v>
                </c:pt>
              </c:numCache>
            </c:numRef>
          </c:val>
          <c:extLst>
            <c:ext xmlns:c16="http://schemas.microsoft.com/office/drawing/2014/chart" uri="{C3380CC4-5D6E-409C-BE32-E72D297353CC}">
              <c16:uniqueId val="{00000000-C1C4-4CC9-B6F0-DF2F62F14E99}"/>
            </c:ext>
          </c:extLst>
        </c:ser>
        <c:dLbls>
          <c:showLegendKey val="0"/>
          <c:showVal val="0"/>
          <c:showCatName val="0"/>
          <c:showSerName val="0"/>
          <c:showPercent val="0"/>
          <c:showBubbleSize val="0"/>
        </c:dLbls>
        <c:gapWidth val="219"/>
        <c:overlap val="-27"/>
        <c:axId val="352033800"/>
        <c:axId val="352033472"/>
      </c:barChart>
      <c:catAx>
        <c:axId val="35203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33472"/>
        <c:crosses val="autoZero"/>
        <c:auto val="1"/>
        <c:lblAlgn val="ctr"/>
        <c:lblOffset val="100"/>
        <c:noMultiLvlLbl val="0"/>
      </c:catAx>
      <c:valAx>
        <c:axId val="35203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3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0.92030185900976003</c:v>
                </c:pt>
                <c:pt idx="1">
                  <c:v>0.69022639425732002</c:v>
                </c:pt>
                <c:pt idx="3">
                  <c:v>0.34511319712866001</c:v>
                </c:pt>
                <c:pt idx="4">
                  <c:v>1.4563776918828999</c:v>
                </c:pt>
                <c:pt idx="5">
                  <c:v>0.31750414135837002</c:v>
                </c:pt>
                <c:pt idx="6">
                  <c:v>0.24848150193262999</c:v>
                </c:pt>
              </c:numCache>
            </c:numRef>
          </c:val>
          <c:extLst>
            <c:ext xmlns:c16="http://schemas.microsoft.com/office/drawing/2014/chart" uri="{C3380CC4-5D6E-409C-BE32-E72D297353CC}">
              <c16:uniqueId val="{00000000-D7B5-4BC9-8639-F2401ACE23DA}"/>
            </c:ext>
          </c:extLst>
        </c:ser>
        <c:dLbls>
          <c:showLegendKey val="0"/>
          <c:showVal val="0"/>
          <c:showCatName val="0"/>
          <c:showSerName val="0"/>
          <c:showPercent val="0"/>
          <c:showBubbleSize val="0"/>
        </c:dLbls>
        <c:gapWidth val="219"/>
        <c:overlap val="-27"/>
        <c:axId val="352034128"/>
        <c:axId val="352031832"/>
      </c:barChart>
      <c:catAx>
        <c:axId val="35203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31832"/>
        <c:crosses val="autoZero"/>
        <c:auto val="1"/>
        <c:lblAlgn val="ctr"/>
        <c:lblOffset val="100"/>
        <c:noMultiLvlLbl val="0"/>
      </c:catAx>
      <c:valAx>
        <c:axId val="35203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3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11</c:v>
                </c:pt>
              </c:numCache>
            </c:numRef>
          </c:val>
          <c:extLst>
            <c:ext xmlns:c16="http://schemas.microsoft.com/office/drawing/2014/chart" uri="{C3380CC4-5D6E-409C-BE32-E72D297353CC}">
              <c16:uniqueId val="{00000000-E989-4D18-8DAB-68F3E2C2AF51}"/>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2</c:v>
                </c:pt>
              </c:numCache>
            </c:numRef>
          </c:val>
          <c:extLst>
            <c:ext xmlns:c16="http://schemas.microsoft.com/office/drawing/2014/chart" uri="{C3380CC4-5D6E-409C-BE32-E72D297353CC}">
              <c16:uniqueId val="{00000001-E989-4D18-8DAB-68F3E2C2AF51}"/>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1</c:v>
                </c:pt>
              </c:numCache>
            </c:numRef>
          </c:val>
          <c:extLst>
            <c:ext xmlns:c16="http://schemas.microsoft.com/office/drawing/2014/chart" uri="{C3380CC4-5D6E-409C-BE32-E72D297353CC}">
              <c16:uniqueId val="{00000002-E989-4D18-8DAB-68F3E2C2AF51}"/>
            </c:ext>
          </c:extLst>
        </c:ser>
        <c:dLbls>
          <c:showLegendKey val="0"/>
          <c:showVal val="0"/>
          <c:showCatName val="0"/>
          <c:showSerName val="0"/>
          <c:showPercent val="0"/>
          <c:showBubbleSize val="0"/>
        </c:dLbls>
        <c:gapWidth val="150"/>
        <c:overlap val="100"/>
        <c:axId val="352034784"/>
        <c:axId val="352035440"/>
      </c:barChart>
      <c:catAx>
        <c:axId val="35203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35440"/>
        <c:crosses val="autoZero"/>
        <c:auto val="1"/>
        <c:lblAlgn val="ctr"/>
        <c:lblOffset val="100"/>
        <c:noMultiLvlLbl val="0"/>
      </c:catAx>
      <c:valAx>
        <c:axId val="3520354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3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0.29013539651838</c:v>
                </c:pt>
                <c:pt idx="13">
                  <c:v>0.11052777010224001</c:v>
                </c:pt>
                <c:pt idx="14">
                  <c:v>0.45592705167172998</c:v>
                </c:pt>
                <c:pt idx="15">
                  <c:v>0.44211108040894997</c:v>
                </c:pt>
                <c:pt idx="16">
                  <c:v>2.1000276319425</c:v>
                </c:pt>
                <c:pt idx="17">
                  <c:v>0.75987841945289003</c:v>
                </c:pt>
                <c:pt idx="18">
                  <c:v>0</c:v>
                </c:pt>
                <c:pt idx="19">
                  <c:v>0.40066316662061002</c:v>
                </c:pt>
                <c:pt idx="20">
                  <c:v>0</c:v>
                </c:pt>
                <c:pt idx="21">
                  <c:v>0</c:v>
                </c:pt>
                <c:pt idx="22">
                  <c:v>0</c:v>
                </c:pt>
                <c:pt idx="23">
                  <c:v>0</c:v>
                </c:pt>
              </c:numCache>
            </c:numRef>
          </c:val>
          <c:smooth val="0"/>
          <c:extLst>
            <c:ext xmlns:c16="http://schemas.microsoft.com/office/drawing/2014/chart" uri="{C3380CC4-5D6E-409C-BE32-E72D297353CC}">
              <c16:uniqueId val="{00000000-4E16-497C-A846-2587E426A3CA}"/>
            </c:ext>
          </c:extLst>
        </c:ser>
        <c:dLbls>
          <c:showLegendKey val="0"/>
          <c:showVal val="0"/>
          <c:showCatName val="0"/>
          <c:showSerName val="0"/>
          <c:showPercent val="0"/>
          <c:showBubbleSize val="0"/>
        </c:dLbls>
        <c:smooth val="0"/>
        <c:axId val="352043312"/>
        <c:axId val="352045936"/>
      </c:lineChart>
      <c:catAx>
        <c:axId val="35204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45936"/>
        <c:crosses val="autoZero"/>
        <c:auto val="1"/>
        <c:lblAlgn val="ctr"/>
        <c:lblOffset val="100"/>
        <c:noMultiLvlLbl val="0"/>
      </c:catAx>
      <c:valAx>
        <c:axId val="35204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4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1</c:v>
                </c:pt>
                <c:pt idx="14">
                  <c:v>2</c:v>
                </c:pt>
                <c:pt idx="15">
                  <c:v>2</c:v>
                </c:pt>
                <c:pt idx="16">
                  <c:v>3</c:v>
                </c:pt>
                <c:pt idx="17">
                  <c:v>2</c:v>
                </c:pt>
                <c:pt idx="18">
                  <c:v>0</c:v>
                </c:pt>
                <c:pt idx="19">
                  <c:v>2</c:v>
                </c:pt>
                <c:pt idx="20">
                  <c:v>0</c:v>
                </c:pt>
                <c:pt idx="21">
                  <c:v>0</c:v>
                </c:pt>
                <c:pt idx="22">
                  <c:v>0</c:v>
                </c:pt>
                <c:pt idx="23">
                  <c:v>0</c:v>
                </c:pt>
              </c:numCache>
            </c:numRef>
          </c:val>
          <c:smooth val="0"/>
          <c:extLst>
            <c:ext xmlns:c16="http://schemas.microsoft.com/office/drawing/2014/chart" uri="{C3380CC4-5D6E-409C-BE32-E72D297353CC}">
              <c16:uniqueId val="{00000000-7D59-4E09-B92E-9DC87AA9D93C}"/>
            </c:ext>
          </c:extLst>
        </c:ser>
        <c:dLbls>
          <c:showLegendKey val="0"/>
          <c:showVal val="0"/>
          <c:showCatName val="0"/>
          <c:showSerName val="0"/>
          <c:showPercent val="0"/>
          <c:showBubbleSize val="0"/>
        </c:dLbls>
        <c:smooth val="0"/>
        <c:axId val="352040032"/>
        <c:axId val="352037736"/>
      </c:lineChart>
      <c:catAx>
        <c:axId val="35204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37736"/>
        <c:crosses val="autoZero"/>
        <c:auto val="1"/>
        <c:lblAlgn val="ctr"/>
        <c:lblOffset val="100"/>
        <c:noMultiLvlLbl val="0"/>
      </c:catAx>
      <c:valAx>
        <c:axId val="35203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4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0.93205964558823995</c:v>
                </c:pt>
                <c:pt idx="2">
                  <c:v>0.24963088116657001</c:v>
                </c:pt>
                <c:pt idx="3">
                  <c:v>0</c:v>
                </c:pt>
                <c:pt idx="4">
                  <c:v>0.33048746901679998</c:v>
                </c:pt>
                <c:pt idx="5">
                  <c:v>0</c:v>
                </c:pt>
                <c:pt idx="6">
                  <c:v>0</c:v>
                </c:pt>
                <c:pt idx="7">
                  <c:v>0</c:v>
                </c:pt>
                <c:pt idx="8">
                  <c:v>0</c:v>
                </c:pt>
              </c:numCache>
            </c:numRef>
          </c:val>
          <c:extLst>
            <c:ext xmlns:c16="http://schemas.microsoft.com/office/drawing/2014/chart" uri="{C3380CC4-5D6E-409C-BE32-E72D297353CC}">
              <c16:uniqueId val="{00000000-76AE-4538-A2C3-C91021FC5783}"/>
            </c:ext>
          </c:extLst>
        </c:ser>
        <c:dLbls>
          <c:showLegendKey val="0"/>
          <c:showVal val="0"/>
          <c:showCatName val="0"/>
          <c:showSerName val="0"/>
          <c:showPercent val="0"/>
          <c:showBubbleSize val="0"/>
        </c:dLbls>
        <c:gapWidth val="219"/>
        <c:overlap val="-27"/>
        <c:axId val="352045280"/>
        <c:axId val="352042000"/>
      </c:barChart>
      <c:catAx>
        <c:axId val="35204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42000"/>
        <c:crosses val="autoZero"/>
        <c:auto val="1"/>
        <c:lblAlgn val="ctr"/>
        <c:lblOffset val="100"/>
        <c:noMultiLvlLbl val="0"/>
      </c:catAx>
      <c:valAx>
        <c:axId val="35204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4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292</c:v>
                </c:pt>
              </c:numCache>
            </c:numRef>
          </c:val>
          <c:extLst>
            <c:ext xmlns:c16="http://schemas.microsoft.com/office/drawing/2014/chart" uri="{C3380CC4-5D6E-409C-BE32-E72D297353CC}">
              <c16:uniqueId val="{00000000-4F35-4B47-913E-678AD8957DA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36</c:v>
                </c:pt>
              </c:numCache>
            </c:numRef>
          </c:val>
          <c:extLst>
            <c:ext xmlns:c16="http://schemas.microsoft.com/office/drawing/2014/chart" uri="{C3380CC4-5D6E-409C-BE32-E72D297353CC}">
              <c16:uniqueId val="{00000001-4F35-4B47-913E-678AD8957DA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4F35-4B47-913E-678AD8957DA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Salud, Desarrollo Social y Deportes</c:v>
                </c:pt>
              </c:strCache>
            </c:strRef>
          </c:cat>
          <c:val>
            <c:numRef>
              <c:f>Sheet1!$E$2</c:f>
              <c:numCache>
                <c:formatCode>General</c:formatCode>
                <c:ptCount val="1"/>
                <c:pt idx="0">
                  <c:v>3</c:v>
                </c:pt>
              </c:numCache>
            </c:numRef>
          </c:val>
          <c:extLst>
            <c:ext xmlns:c16="http://schemas.microsoft.com/office/drawing/2014/chart" uri="{C3380CC4-5D6E-409C-BE32-E72D297353CC}">
              <c16:uniqueId val="{00000003-4F35-4B47-913E-678AD8957DA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Salud, Desarrollo Social y Deportes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4F35-4B47-913E-678AD8957DA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Salud, Desarrollo Social y Deportes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4F35-4B47-913E-678AD8957DA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Salud, Desarrollo Social y Deportes</c:v>
                </c:pt>
              </c:strCache>
            </c:strRef>
          </c:cat>
          <c:val>
            <c:numRef>
              <c:f>Sheet1!$H$2</c:f>
              <c:numCache>
                <c:formatCode>General</c:formatCode>
                <c:ptCount val="1"/>
                <c:pt idx="0">
                  <c:v>3</c:v>
                </c:pt>
              </c:numCache>
            </c:numRef>
          </c:val>
          <c:extLst>
            <c:ext xmlns:c16="http://schemas.microsoft.com/office/drawing/2014/chart" uri="{C3380CC4-5D6E-409C-BE32-E72D297353CC}">
              <c16:uniqueId val="{00000006-4F35-4B47-913E-678AD8957DA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Salud, Desarrollo Social y Deportes</c:v>
                </c:pt>
              </c:strCache>
            </c:strRef>
          </c:cat>
          <c:val>
            <c:numRef>
              <c:f>Sheet1!$I$2</c:f>
              <c:numCache>
                <c:formatCode>General</c:formatCode>
                <c:ptCount val="1"/>
                <c:pt idx="0">
                  <c:v>68</c:v>
                </c:pt>
              </c:numCache>
            </c:numRef>
          </c:val>
          <c:extLst>
            <c:ext xmlns:c16="http://schemas.microsoft.com/office/drawing/2014/chart" uri="{C3380CC4-5D6E-409C-BE32-E72D297353CC}">
              <c16:uniqueId val="{00000007-4F35-4B47-913E-678AD8957DA9}"/>
            </c:ext>
          </c:extLst>
        </c:ser>
        <c:dLbls>
          <c:showLegendKey val="0"/>
          <c:showVal val="0"/>
          <c:showCatName val="0"/>
          <c:showSerName val="0"/>
          <c:showPercent val="0"/>
          <c:showBubbleSize val="0"/>
        </c:dLbls>
        <c:gapWidth val="150"/>
        <c:overlap val="100"/>
        <c:axId val="233835176"/>
        <c:axId val="233831568"/>
      </c:barChart>
      <c:catAx>
        <c:axId val="23383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31568"/>
        <c:crosses val="autoZero"/>
        <c:auto val="1"/>
        <c:lblAlgn val="ctr"/>
        <c:lblOffset val="100"/>
        <c:noMultiLvlLbl val="0"/>
      </c:catAx>
      <c:valAx>
        <c:axId val="233831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3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B25D-4DFF-B846-DFF3FDC152C9}"/>
            </c:ext>
          </c:extLst>
        </c:ser>
        <c:dLbls>
          <c:showLegendKey val="0"/>
          <c:showVal val="0"/>
          <c:showCatName val="0"/>
          <c:showSerName val="0"/>
          <c:showPercent val="0"/>
          <c:showBubbleSize val="0"/>
        </c:dLbls>
        <c:gapWidth val="219"/>
        <c:overlap val="-27"/>
        <c:axId val="233825008"/>
        <c:axId val="233825336"/>
      </c:barChart>
      <c:catAx>
        <c:axId val="23382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25336"/>
        <c:crosses val="autoZero"/>
        <c:auto val="1"/>
        <c:lblAlgn val="ctr"/>
        <c:lblOffset val="100"/>
        <c:noMultiLvlLbl val="0"/>
      </c:catAx>
      <c:valAx>
        <c:axId val="23382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2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9A5A9-4AA1-4F26-B14B-ECD3FE90D70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A06CCBA-1528-4EEB-A4AC-C30B308C9CA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05990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BF4A-DEDD-47EB-BACF-59FF4CD7351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BE4BFC6-EEED-4455-9085-D756ED2ADD25}"/>
              </a:ext>
            </a:extLst>
          </p:cNvPr>
          <p:cNvGraphicFramePr>
            <a:graphicFrameLocks noGrp="1"/>
          </p:cNvGraphicFramePr>
          <p:nvPr>
            <p:ph type="chart" sz="quarter" idx="13"/>
            <p:extLst>
              <p:ext uri="{D42A27DB-BD31-4B8C-83A1-F6EECF244321}">
                <p14:modId xmlns:p14="http://schemas.microsoft.com/office/powerpoint/2010/main" val="429863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EDE259-E589-4A4C-8FCE-7D4F0025490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D6D6C25-E88A-485D-BAA1-08F4D51475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8758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C8F8D-470E-4EA1-AAB4-C5E2351F609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D6F4968-D6D4-495B-9AD3-099F297B7F0B}"/>
              </a:ext>
            </a:extLst>
          </p:cNvPr>
          <p:cNvGraphicFramePr>
            <a:graphicFrameLocks noGrp="1"/>
          </p:cNvGraphicFramePr>
          <p:nvPr>
            <p:ph type="tbl" sz="quarter" idx="13"/>
            <p:extLst>
              <p:ext uri="{D42A27DB-BD31-4B8C-83A1-F6EECF244321}">
                <p14:modId xmlns:p14="http://schemas.microsoft.com/office/powerpoint/2010/main" val="287609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42692803"/>
                    </a:ext>
                  </a:extLst>
                </a:gridCol>
                <a:gridCol w="740664">
                  <a:extLst>
                    <a:ext uri="{9D8B030D-6E8A-4147-A177-3AD203B41FA5}">
                      <a16:colId xmlns:a16="http://schemas.microsoft.com/office/drawing/2014/main" val="3440471806"/>
                    </a:ext>
                  </a:extLst>
                </a:gridCol>
                <a:gridCol w="740664">
                  <a:extLst>
                    <a:ext uri="{9D8B030D-6E8A-4147-A177-3AD203B41FA5}">
                      <a16:colId xmlns:a16="http://schemas.microsoft.com/office/drawing/2014/main" val="2560632737"/>
                    </a:ext>
                  </a:extLst>
                </a:gridCol>
                <a:gridCol w="740664">
                  <a:extLst>
                    <a:ext uri="{9D8B030D-6E8A-4147-A177-3AD203B41FA5}">
                      <a16:colId xmlns:a16="http://schemas.microsoft.com/office/drawing/2014/main" val="2064741438"/>
                    </a:ext>
                  </a:extLst>
                </a:gridCol>
                <a:gridCol w="740664">
                  <a:extLst>
                    <a:ext uri="{9D8B030D-6E8A-4147-A177-3AD203B41FA5}">
                      <a16:colId xmlns:a16="http://schemas.microsoft.com/office/drawing/2014/main" val="3203137287"/>
                    </a:ext>
                  </a:extLst>
                </a:gridCol>
                <a:gridCol w="740664">
                  <a:extLst>
                    <a:ext uri="{9D8B030D-6E8A-4147-A177-3AD203B41FA5}">
                      <a16:colId xmlns:a16="http://schemas.microsoft.com/office/drawing/2014/main" val="3351173367"/>
                    </a:ext>
                  </a:extLst>
                </a:gridCol>
                <a:gridCol w="740664">
                  <a:extLst>
                    <a:ext uri="{9D8B030D-6E8A-4147-A177-3AD203B41FA5}">
                      <a16:colId xmlns:a16="http://schemas.microsoft.com/office/drawing/2014/main" val="3538494056"/>
                    </a:ext>
                  </a:extLst>
                </a:gridCol>
                <a:gridCol w="740664">
                  <a:extLst>
                    <a:ext uri="{9D8B030D-6E8A-4147-A177-3AD203B41FA5}">
                      <a16:colId xmlns:a16="http://schemas.microsoft.com/office/drawing/2014/main" val="2376791660"/>
                    </a:ext>
                  </a:extLst>
                </a:gridCol>
                <a:gridCol w="740664">
                  <a:extLst>
                    <a:ext uri="{9D8B030D-6E8A-4147-A177-3AD203B41FA5}">
                      <a16:colId xmlns:a16="http://schemas.microsoft.com/office/drawing/2014/main" val="876907355"/>
                    </a:ext>
                  </a:extLst>
                </a:gridCol>
                <a:gridCol w="740664">
                  <a:extLst>
                    <a:ext uri="{9D8B030D-6E8A-4147-A177-3AD203B41FA5}">
                      <a16:colId xmlns:a16="http://schemas.microsoft.com/office/drawing/2014/main" val="20524695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06013937"/>
                  </a:ext>
                </a:extLst>
              </a:tr>
              <a:tr h="370840">
                <a:tc>
                  <a:txBody>
                    <a:bodyPr/>
                    <a:lstStyle/>
                    <a:p>
                      <a:r>
                        <a:rPr lang="es-ES" sz="1000"/>
                        <a:t>Ministerio de Salud, Desarrollo Social y Deportes</a:t>
                      </a:r>
                      <a:endParaRPr lang="en-US" sz="1000"/>
                    </a:p>
                  </a:txBody>
                  <a:tcPr/>
                </a:tc>
                <a:tc>
                  <a:txBody>
                    <a:bodyPr/>
                    <a:lstStyle/>
                    <a:p>
                      <a:r>
                        <a:rPr lang="en-US" sz="1000"/>
                        <a:t>3660</a:t>
                      </a:r>
                    </a:p>
                  </a:txBody>
                  <a:tcPr/>
                </a:tc>
                <a:tc>
                  <a:txBody>
                    <a:bodyPr/>
                    <a:lstStyle/>
                    <a:p>
                      <a:r>
                        <a:rPr lang="en-US" sz="1000"/>
                        <a:t>82</a:t>
                      </a:r>
                    </a:p>
                  </a:txBody>
                  <a:tcPr/>
                </a:tc>
                <a:tc>
                  <a:txBody>
                    <a:bodyPr/>
                    <a:lstStyle/>
                    <a:p>
                      <a:r>
                        <a:rPr lang="en-US" sz="1000"/>
                        <a:t>14</a:t>
                      </a:r>
                    </a:p>
                  </a:txBody>
                  <a:tcPr/>
                </a:tc>
                <a:tc>
                  <a:txBody>
                    <a:bodyPr/>
                    <a:lstStyle/>
                    <a:p>
                      <a:r>
                        <a:rPr lang="en-US" sz="1000"/>
                        <a:t>331</a:t>
                      </a:r>
                    </a:p>
                  </a:txBody>
                  <a:tcPr/>
                </a:tc>
                <a:tc>
                  <a:txBody>
                    <a:bodyPr/>
                    <a:lstStyle/>
                    <a:p>
                      <a:r>
                        <a:rPr lang="en-US" sz="1000"/>
                        <a:t>3</a:t>
                      </a:r>
                    </a:p>
                  </a:txBody>
                  <a:tcPr/>
                </a:tc>
                <a:tc>
                  <a:txBody>
                    <a:bodyPr/>
                    <a:lstStyle/>
                    <a:p>
                      <a:r>
                        <a:rPr lang="en-US" sz="1000"/>
                        <a:t>68</a:t>
                      </a:r>
                    </a:p>
                  </a:txBody>
                  <a:tcPr/>
                </a:tc>
                <a:tc>
                  <a:txBody>
                    <a:bodyPr/>
                    <a:lstStyle/>
                    <a:p>
                      <a:r>
                        <a:rPr lang="en-US" sz="1000"/>
                        <a:t>0</a:t>
                      </a:r>
                    </a:p>
                  </a:txBody>
                  <a:tcPr/>
                </a:tc>
                <a:tc>
                  <a:txBody>
                    <a:bodyPr/>
                    <a:lstStyle/>
                    <a:p>
                      <a:r>
                        <a:rPr lang="en-US" sz="1000"/>
                        <a:t>0.7934%</a:t>
                      </a:r>
                    </a:p>
                  </a:txBody>
                  <a:tcPr/>
                </a:tc>
                <a:tc>
                  <a:txBody>
                    <a:bodyPr/>
                    <a:lstStyle/>
                    <a:p>
                      <a:r>
                        <a:rPr lang="en-US" sz="1000"/>
                        <a:t>0.0%</a:t>
                      </a:r>
                    </a:p>
                  </a:txBody>
                  <a:tcPr/>
                </a:tc>
                <a:extLst>
                  <a:ext uri="{0D108BD9-81ED-4DB2-BD59-A6C34878D82A}">
                    <a16:rowId xmlns:a16="http://schemas.microsoft.com/office/drawing/2014/main" val="639602234"/>
                  </a:ext>
                </a:extLst>
              </a:tr>
            </a:tbl>
          </a:graphicData>
        </a:graphic>
      </p:graphicFrame>
      <p:sp>
        <p:nvSpPr>
          <p:cNvPr id="4" name="Text Placeholder 3">
            <a:extLst>
              <a:ext uri="{FF2B5EF4-FFF2-40B4-BE49-F238E27FC236}">
                <a16:creationId xmlns:a16="http://schemas.microsoft.com/office/drawing/2014/main" id="{9FE6DF57-C433-4EF9-9533-50B29101366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578706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783C5-D791-4732-AAFF-8228F3A42B57}"/>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4B77A29B-1DD4-4428-8734-044B671AF508}"/>
              </a:ext>
            </a:extLst>
          </p:cNvPr>
          <p:cNvGraphicFramePr>
            <a:graphicFrameLocks noGrp="1"/>
          </p:cNvGraphicFramePr>
          <p:nvPr>
            <p:ph type="chart" sz="quarter" idx="13"/>
            <p:extLst>
              <p:ext uri="{D42A27DB-BD31-4B8C-83A1-F6EECF244321}">
                <p14:modId xmlns:p14="http://schemas.microsoft.com/office/powerpoint/2010/main" val="201774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AFBD13-DA8D-4A79-A021-03422BBDE26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D76AB19-C6B7-4E64-AC3E-296D28CAF3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5829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B77B8-40A0-41A7-BF36-E1BF6972744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B630532-7026-42E9-B076-4768F79DFFB5}"/>
              </a:ext>
            </a:extLst>
          </p:cNvPr>
          <p:cNvGraphicFramePr>
            <a:graphicFrameLocks noGrp="1"/>
          </p:cNvGraphicFramePr>
          <p:nvPr>
            <p:ph type="chart" sz="quarter" idx="13"/>
            <p:extLst>
              <p:ext uri="{D42A27DB-BD31-4B8C-83A1-F6EECF244321}">
                <p14:modId xmlns:p14="http://schemas.microsoft.com/office/powerpoint/2010/main" val="636440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5F19F-F3D7-4BC6-AFC0-763EE7D31F6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279CDD4-E3B0-465E-B57C-7D2AA64D94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3027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61C0D-9BD3-42AE-A74F-3333CDC1095E}"/>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C6587CFF-6E30-4D53-8751-6F454621037A}"/>
              </a:ext>
            </a:extLst>
          </p:cNvPr>
          <p:cNvGraphicFramePr>
            <a:graphicFrameLocks noGrp="1"/>
          </p:cNvGraphicFramePr>
          <p:nvPr>
            <p:ph type="chart" sz="quarter" idx="13"/>
            <p:extLst>
              <p:ext uri="{D42A27DB-BD31-4B8C-83A1-F6EECF244321}">
                <p14:modId xmlns:p14="http://schemas.microsoft.com/office/powerpoint/2010/main" val="1120397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AF5856-1E58-4293-B33E-B46D8E5EC0E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58C728A-9CFD-41B3-B7DD-A38A168DBC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0776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5363-674C-4650-9EEE-3DF3846B5A5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CB945A6-7343-458D-B3EE-AE33937514B7}"/>
              </a:ext>
            </a:extLst>
          </p:cNvPr>
          <p:cNvGraphicFramePr>
            <a:graphicFrameLocks noGrp="1"/>
          </p:cNvGraphicFramePr>
          <p:nvPr>
            <p:ph type="chart" sz="quarter" idx="13"/>
            <p:extLst>
              <p:ext uri="{D42A27DB-BD31-4B8C-83A1-F6EECF244321}">
                <p14:modId xmlns:p14="http://schemas.microsoft.com/office/powerpoint/2010/main" val="3344252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599FA9-687D-450B-BB77-09F87C1259E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5B0B372-D94C-49E4-B6D4-3AB5B4E919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182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C9C6A-E8F4-4458-BCAF-AF709C8E0938}"/>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25266FCF-DE3B-4EAF-99FF-D7238077D0D6}"/>
              </a:ext>
            </a:extLst>
          </p:cNvPr>
          <p:cNvGraphicFramePr>
            <a:graphicFrameLocks noGrp="1"/>
          </p:cNvGraphicFramePr>
          <p:nvPr>
            <p:ph type="tbl" sz="quarter" idx="13"/>
            <p:extLst>
              <p:ext uri="{D42A27DB-BD31-4B8C-83A1-F6EECF244321}">
                <p14:modId xmlns:p14="http://schemas.microsoft.com/office/powerpoint/2010/main" val="2530899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1250477"/>
                    </a:ext>
                  </a:extLst>
                </a:gridCol>
                <a:gridCol w="658368">
                  <a:extLst>
                    <a:ext uri="{9D8B030D-6E8A-4147-A177-3AD203B41FA5}">
                      <a16:colId xmlns:a16="http://schemas.microsoft.com/office/drawing/2014/main" val="980998859"/>
                    </a:ext>
                  </a:extLst>
                </a:gridCol>
                <a:gridCol w="658368">
                  <a:extLst>
                    <a:ext uri="{9D8B030D-6E8A-4147-A177-3AD203B41FA5}">
                      <a16:colId xmlns:a16="http://schemas.microsoft.com/office/drawing/2014/main" val="944748662"/>
                    </a:ext>
                  </a:extLst>
                </a:gridCol>
                <a:gridCol w="658368">
                  <a:extLst>
                    <a:ext uri="{9D8B030D-6E8A-4147-A177-3AD203B41FA5}">
                      <a16:colId xmlns:a16="http://schemas.microsoft.com/office/drawing/2014/main" val="506449712"/>
                    </a:ext>
                  </a:extLst>
                </a:gridCol>
                <a:gridCol w="658368">
                  <a:extLst>
                    <a:ext uri="{9D8B030D-6E8A-4147-A177-3AD203B41FA5}">
                      <a16:colId xmlns:a16="http://schemas.microsoft.com/office/drawing/2014/main" val="158892316"/>
                    </a:ext>
                  </a:extLst>
                </a:gridCol>
                <a:gridCol w="658368">
                  <a:extLst>
                    <a:ext uri="{9D8B030D-6E8A-4147-A177-3AD203B41FA5}">
                      <a16:colId xmlns:a16="http://schemas.microsoft.com/office/drawing/2014/main" val="2537230411"/>
                    </a:ext>
                  </a:extLst>
                </a:gridCol>
                <a:gridCol w="658368">
                  <a:extLst>
                    <a:ext uri="{9D8B030D-6E8A-4147-A177-3AD203B41FA5}">
                      <a16:colId xmlns:a16="http://schemas.microsoft.com/office/drawing/2014/main" val="2465236365"/>
                    </a:ext>
                  </a:extLst>
                </a:gridCol>
                <a:gridCol w="658368">
                  <a:extLst>
                    <a:ext uri="{9D8B030D-6E8A-4147-A177-3AD203B41FA5}">
                      <a16:colId xmlns:a16="http://schemas.microsoft.com/office/drawing/2014/main" val="1704109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166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- 2017-12-15 16:27:25</a:t>
                      </a:r>
                      <a:r>
                        <a:rPr kumimoji="0" lang="es-ES" sz="1000" b="0" i="0" u="none" strike="noStrike" kern="1200" cap="none" spc="0" normalizeH="0" baseline="0" noProof="0">
                          <a:ln>
                            <a:noFill/>
                          </a:ln>
                          <a:solidFill>
                            <a:prstClr val="black"/>
                          </a:solidFill>
                          <a:effectLst/>
                          <a:uLnTx/>
                          <a:uFillTx/>
                          <a:latin typeface="+mn-lt"/>
                          <a:ea typeface="+mn-ea"/>
                          <a:cs typeface="+mn-cs"/>
                        </a:rPr>
                        <a:t>
#Salud El Ministerio de Salud, Desarrollo Social y Deportes, a través de la Junta Calificadora de Méritos, abrió los primeros concursos de cargos públicos en hospitales. Su implementación comenzará por los denominados “hospitales grandes”,y el Notti es el primer hospital elegido.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207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- 2017-12-18 16:36:52</a:t>
                      </a:r>
                      <a:r>
                        <a:rPr kumimoji="0" lang="es-ES" sz="1000" b="0" i="0" u="none" strike="noStrike" kern="1200" cap="none" spc="0" normalizeH="0" baseline="0" noProof="0">
                          <a:ln>
                            <a:noFill/>
                          </a:ln>
                          <a:solidFill>
                            <a:prstClr val="black"/>
                          </a:solidFill>
                          <a:effectLst/>
                          <a:uLnTx/>
                          <a:uFillTx/>
                          <a:latin typeface="+mn-lt"/>
                          <a:ea typeface="+mn-ea"/>
                          <a:cs typeface="+mn-cs"/>
                        </a:rPr>
                        <a:t>
#Salud En el hospital Luis Lagomaggiore se encuentra la única maternidad pública de la provincia. Registra más de 6 mil nacimientos por año, lo que la posiciona como la tercera maternidad Argentina en número de partos y la convierte en la más grande de Mendoza. A más de 100 años de su creación, tomó fuerza la necesidad de adaptar la maternidad del hospital a las nuevas tendencias mundiales que apuntan a un parto humanizado. Así, bajo el concepto de la Maternidades Seguras Centradas en la Familia, hoy comenzará a construirse en la playa Norte del lugar una nueva maternidad.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2112037"/>
                  </a:ext>
                </a:extLst>
              </a:tr>
            </a:tbl>
          </a:graphicData>
        </a:graphic>
      </p:graphicFrame>
      <p:sp>
        <p:nvSpPr>
          <p:cNvPr id="4" name="Text Placeholder 3">
            <a:extLst>
              <a:ext uri="{FF2B5EF4-FFF2-40B4-BE49-F238E27FC236}">
                <a16:creationId xmlns:a16="http://schemas.microsoft.com/office/drawing/2014/main" id="{71678EDA-EB7F-4A6C-ACDC-CC5945F4FB2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77077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2FE9E-D045-4D75-A432-16AA4FC75563}"/>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D68C9A08-6E60-41C9-8816-92C47A4D4850}"/>
              </a:ext>
            </a:extLst>
          </p:cNvPr>
          <p:cNvGraphicFramePr>
            <a:graphicFrameLocks noGrp="1"/>
          </p:cNvGraphicFramePr>
          <p:nvPr>
            <p:ph type="tbl" sz="quarter" idx="13"/>
            <p:extLst>
              <p:ext uri="{D42A27DB-BD31-4B8C-83A1-F6EECF244321}">
                <p14:modId xmlns:p14="http://schemas.microsoft.com/office/powerpoint/2010/main" val="1142627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6749989"/>
                    </a:ext>
                  </a:extLst>
                </a:gridCol>
                <a:gridCol w="658368">
                  <a:extLst>
                    <a:ext uri="{9D8B030D-6E8A-4147-A177-3AD203B41FA5}">
                      <a16:colId xmlns:a16="http://schemas.microsoft.com/office/drawing/2014/main" val="1243278922"/>
                    </a:ext>
                  </a:extLst>
                </a:gridCol>
                <a:gridCol w="658368">
                  <a:extLst>
                    <a:ext uri="{9D8B030D-6E8A-4147-A177-3AD203B41FA5}">
                      <a16:colId xmlns:a16="http://schemas.microsoft.com/office/drawing/2014/main" val="1182317554"/>
                    </a:ext>
                  </a:extLst>
                </a:gridCol>
                <a:gridCol w="658368">
                  <a:extLst>
                    <a:ext uri="{9D8B030D-6E8A-4147-A177-3AD203B41FA5}">
                      <a16:colId xmlns:a16="http://schemas.microsoft.com/office/drawing/2014/main" val="3920606900"/>
                    </a:ext>
                  </a:extLst>
                </a:gridCol>
                <a:gridCol w="658368">
                  <a:extLst>
                    <a:ext uri="{9D8B030D-6E8A-4147-A177-3AD203B41FA5}">
                      <a16:colId xmlns:a16="http://schemas.microsoft.com/office/drawing/2014/main" val="1641210676"/>
                    </a:ext>
                  </a:extLst>
                </a:gridCol>
                <a:gridCol w="658368">
                  <a:extLst>
                    <a:ext uri="{9D8B030D-6E8A-4147-A177-3AD203B41FA5}">
                      <a16:colId xmlns:a16="http://schemas.microsoft.com/office/drawing/2014/main" val="1686404713"/>
                    </a:ext>
                  </a:extLst>
                </a:gridCol>
                <a:gridCol w="658368">
                  <a:extLst>
                    <a:ext uri="{9D8B030D-6E8A-4147-A177-3AD203B41FA5}">
                      <a16:colId xmlns:a16="http://schemas.microsoft.com/office/drawing/2014/main" val="1787377483"/>
                    </a:ext>
                  </a:extLst>
                </a:gridCol>
                <a:gridCol w="658368">
                  <a:extLst>
                    <a:ext uri="{9D8B030D-6E8A-4147-A177-3AD203B41FA5}">
                      <a16:colId xmlns:a16="http://schemas.microsoft.com/office/drawing/2014/main" val="3664186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563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- 2017-12-11 17:50:17</a:t>
                      </a:r>
                      <a:r>
                        <a:rPr kumimoji="0" lang="es-ES" sz="1000" b="0" i="0" u="none" strike="noStrike" kern="1200" cap="none" spc="0" normalizeH="0" baseline="0" noProof="0">
                          <a:ln>
                            <a:noFill/>
                          </a:ln>
                          <a:solidFill>
                            <a:prstClr val="black"/>
                          </a:solidFill>
                          <a:effectLst/>
                          <a:uLnTx/>
                          <a:uFillTx/>
                          <a:latin typeface="+mn-lt"/>
                          <a:ea typeface="+mn-ea"/>
                          <a:cs typeface="+mn-cs"/>
                        </a:rPr>
                        <a:t>
#Salud El Ministerio de Salud, Desarrollo Social y Deportes, a través del Programa de Obesidad, realizó durante 10 años estas intervenciones en el Hospital Scaravelli de Tunuyán. Y, desde agosto, se retomaron en el Hospital Central.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283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- 2017-12-05 17:23:32</a:t>
                      </a:r>
                      <a:r>
                        <a:rPr kumimoji="0" lang="es-ES" sz="1000" b="0" i="0" u="none" strike="noStrike" kern="1200" cap="none" spc="0" normalizeH="0" baseline="0" noProof="0">
                          <a:ln>
                            <a:noFill/>
                          </a:ln>
                          <a:solidFill>
                            <a:prstClr val="black"/>
                          </a:solidFill>
                          <a:effectLst/>
                          <a:uLnTx/>
                          <a:uFillTx/>
                          <a:latin typeface="+mn-lt"/>
                          <a:ea typeface="+mn-ea"/>
                          <a:cs typeface="+mn-cs"/>
                        </a:rPr>
                        <a:t>
#Salud Es el objetivo para 2018 en la segunda etapa de la implementación de la iniciativa de la Nación. Con una inversión de 100 millones de pesos, se ampliará el servicio hacia Las Heras, Capital, Godoy Cruz y San Rafael.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756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- 2017-12-01 15:22:30</a:t>
                      </a:r>
                      <a:r>
                        <a:rPr kumimoji="0" lang="es-ES" sz="1000" b="0" i="0" u="none" strike="noStrike" kern="1200" cap="none" spc="0" normalizeH="0" baseline="0" noProof="0">
                          <a:ln>
                            <a:noFill/>
                          </a:ln>
                          <a:solidFill>
                            <a:prstClr val="black"/>
                          </a:solidFill>
                          <a:effectLst/>
                          <a:uLnTx/>
                          <a:uFillTx/>
                          <a:latin typeface="+mn-lt"/>
                          <a:ea typeface="+mn-ea"/>
                          <a:cs typeface="+mn-cs"/>
                        </a:rPr>
                        <a:t>
#Desarrollo El Ministerio de Salud, Desarrollo Social y Deportes, mediante la Dirección de Género y Diversidad (DGD), encabezó la apertura del segundo Congreso Nacional de Diversidad Sexual y Derechos Humanos, junto a la Dirección de Políticas Integrales de Diversidad Sexual de la Secretaría de Derechos Humanos y Pluralismo Cultural de la Presidencia de la Nación y el Instituto Nacional contra la Discriminación, la Xenofobia y el Racismo (Inadi).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8511203"/>
                  </a:ext>
                </a:extLst>
              </a:tr>
            </a:tbl>
          </a:graphicData>
        </a:graphic>
      </p:graphicFrame>
      <p:sp>
        <p:nvSpPr>
          <p:cNvPr id="4" name="Text Placeholder 3">
            <a:extLst>
              <a:ext uri="{FF2B5EF4-FFF2-40B4-BE49-F238E27FC236}">
                <a16:creationId xmlns:a16="http://schemas.microsoft.com/office/drawing/2014/main" id="{9216BB1C-DBCF-4343-B42C-CBC23220D74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1631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EEC44-3E05-4B5A-B6D0-146DCE1A2AAA}"/>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F8C38BC6-CEBA-4EA4-B7F1-800ABFFEB384}"/>
              </a:ext>
            </a:extLst>
          </p:cNvPr>
          <p:cNvGraphicFramePr>
            <a:graphicFrameLocks noGrp="1"/>
          </p:cNvGraphicFramePr>
          <p:nvPr>
            <p:ph type="tbl" sz="quarter" idx="13"/>
            <p:extLst>
              <p:ext uri="{D42A27DB-BD31-4B8C-83A1-F6EECF244321}">
                <p14:modId xmlns:p14="http://schemas.microsoft.com/office/powerpoint/2010/main" val="3544743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8169530"/>
                    </a:ext>
                  </a:extLst>
                </a:gridCol>
                <a:gridCol w="658368">
                  <a:extLst>
                    <a:ext uri="{9D8B030D-6E8A-4147-A177-3AD203B41FA5}">
                      <a16:colId xmlns:a16="http://schemas.microsoft.com/office/drawing/2014/main" val="2731395440"/>
                    </a:ext>
                  </a:extLst>
                </a:gridCol>
                <a:gridCol w="658368">
                  <a:extLst>
                    <a:ext uri="{9D8B030D-6E8A-4147-A177-3AD203B41FA5}">
                      <a16:colId xmlns:a16="http://schemas.microsoft.com/office/drawing/2014/main" val="840492519"/>
                    </a:ext>
                  </a:extLst>
                </a:gridCol>
                <a:gridCol w="658368">
                  <a:extLst>
                    <a:ext uri="{9D8B030D-6E8A-4147-A177-3AD203B41FA5}">
                      <a16:colId xmlns:a16="http://schemas.microsoft.com/office/drawing/2014/main" val="1820075828"/>
                    </a:ext>
                  </a:extLst>
                </a:gridCol>
                <a:gridCol w="658368">
                  <a:extLst>
                    <a:ext uri="{9D8B030D-6E8A-4147-A177-3AD203B41FA5}">
                      <a16:colId xmlns:a16="http://schemas.microsoft.com/office/drawing/2014/main" val="1662435477"/>
                    </a:ext>
                  </a:extLst>
                </a:gridCol>
                <a:gridCol w="658368">
                  <a:extLst>
                    <a:ext uri="{9D8B030D-6E8A-4147-A177-3AD203B41FA5}">
                      <a16:colId xmlns:a16="http://schemas.microsoft.com/office/drawing/2014/main" val="2826186596"/>
                    </a:ext>
                  </a:extLst>
                </a:gridCol>
                <a:gridCol w="658368">
                  <a:extLst>
                    <a:ext uri="{9D8B030D-6E8A-4147-A177-3AD203B41FA5}">
                      <a16:colId xmlns:a16="http://schemas.microsoft.com/office/drawing/2014/main" val="1543124433"/>
                    </a:ext>
                  </a:extLst>
                </a:gridCol>
                <a:gridCol w="658368">
                  <a:extLst>
                    <a:ext uri="{9D8B030D-6E8A-4147-A177-3AD203B41FA5}">
                      <a16:colId xmlns:a16="http://schemas.microsoft.com/office/drawing/2014/main" val="2751328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406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- 2017-12-29 14:55:51</a:t>
                      </a:r>
                      <a:r>
                        <a:rPr kumimoji="0" lang="es-ES" sz="1000" b="0" i="0" u="none" strike="noStrike" kern="1200" cap="none" spc="0" normalizeH="0" baseline="0" noProof="0">
                          <a:ln>
                            <a:noFill/>
                          </a:ln>
                          <a:solidFill>
                            <a:prstClr val="black"/>
                          </a:solidFill>
                          <a:effectLst/>
                          <a:uLnTx/>
                          <a:uFillTx/>
                          <a:latin typeface="+mn-lt"/>
                          <a:ea typeface="+mn-ea"/>
                          <a:cs typeface="+mn-cs"/>
                        </a:rPr>
                        <a:t>
#Salud La inversión en estos equipos supera los 5 millones de pesos. Este equipamiento tiene un sillón odontológico, una camilla nueva para quirófano, camilla y elementos para un equipo de parto y gastroenterología completo, incubadoras, un cardiodesfibrilador  equipos paramétricos, respiradores y todo lo necesario para terapias intensivas.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988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- 2017-12-09 19:29:45</a:t>
                      </a:r>
                      <a:r>
                        <a:rPr kumimoji="0" lang="es-ES" sz="1000" b="0" i="0" u="none" strike="noStrike" kern="1200" cap="none" spc="0" normalizeH="0" baseline="0" noProof="0">
                          <a:ln>
                            <a:noFill/>
                          </a:ln>
                          <a:solidFill>
                            <a:prstClr val="black"/>
                          </a:solidFill>
                          <a:effectLst/>
                          <a:uLnTx/>
                          <a:uFillTx/>
                          <a:latin typeface="+mn-lt"/>
                          <a:ea typeface="+mn-ea"/>
                          <a:cs typeface="+mn-cs"/>
                        </a:rPr>
                        <a:t>
#Salud Desde la implementación y capacitación de técnicos del Hospital Perrupato, se han realizado unas 300 tomografías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111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- 2017-12-03 12:28:16</a:t>
                      </a:r>
                      <a:r>
                        <a:rPr kumimoji="0" lang="es-ES" sz="1000" b="0" i="0" u="none" strike="noStrike" kern="1200" cap="none" spc="0" normalizeH="0" baseline="0" noProof="0">
                          <a:ln>
                            <a:noFill/>
                          </a:ln>
                          <a:solidFill>
                            <a:prstClr val="black"/>
                          </a:solidFill>
                          <a:effectLst/>
                          <a:uLnTx/>
                          <a:uFillTx/>
                          <a:latin typeface="+mn-lt"/>
                          <a:ea typeface="+mn-ea"/>
                          <a:cs typeface="+mn-cs"/>
                        </a:rPr>
                        <a:t>
Hoy es una fecha muy importantes para el ministerio. El pensar la vacación como un pilar en la tarea diaria de los profesionales y por otro lado el de una sociedad más justa y equitativa para todos. #DiaDelMedico #DiaPersonasconDiscapacidad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95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- 2017-12-21 16:57:32</a:t>
                      </a:r>
                      <a:r>
                        <a:rPr kumimoji="0" lang="es-ES" sz="1000" b="0" i="0" u="none" strike="noStrike" kern="1200" cap="none" spc="0" normalizeH="0" baseline="0" noProof="0">
                          <a:ln>
                            <a:noFill/>
                          </a:ln>
                          <a:solidFill>
                            <a:prstClr val="black"/>
                          </a:solidFill>
                          <a:effectLst/>
                          <a:uLnTx/>
                          <a:uFillTx/>
                          <a:latin typeface="+mn-lt"/>
                          <a:ea typeface="+mn-ea"/>
                          <a:cs typeface="+mn-cs"/>
                        </a:rPr>
                        <a:t>
#Desarrollo La exposición y venta de productos de artesanos y emprendedores locales se podrá visitar hasta el sábado de 18 a 0, en el Parque Central de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2617267"/>
                  </a:ext>
                </a:extLst>
              </a:tr>
            </a:tbl>
          </a:graphicData>
        </a:graphic>
      </p:graphicFrame>
      <p:sp>
        <p:nvSpPr>
          <p:cNvPr id="4" name="Text Placeholder 3">
            <a:extLst>
              <a:ext uri="{FF2B5EF4-FFF2-40B4-BE49-F238E27FC236}">
                <a16:creationId xmlns:a16="http://schemas.microsoft.com/office/drawing/2014/main" id="{5E059F7E-0424-4EB5-88CE-0780C1725BA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39554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0DE2D-1355-4052-9553-6959459FA4B4}"/>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EDCECFD1-D6E7-4AD3-913A-A89269285127}"/>
              </a:ext>
            </a:extLst>
          </p:cNvPr>
          <p:cNvGraphicFramePr>
            <a:graphicFrameLocks noGrp="1"/>
          </p:cNvGraphicFramePr>
          <p:nvPr>
            <p:ph type="tbl" sz="quarter" idx="13"/>
            <p:extLst>
              <p:ext uri="{D42A27DB-BD31-4B8C-83A1-F6EECF244321}">
                <p14:modId xmlns:p14="http://schemas.microsoft.com/office/powerpoint/2010/main" val="2408878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6084839"/>
                    </a:ext>
                  </a:extLst>
                </a:gridCol>
                <a:gridCol w="658368">
                  <a:extLst>
                    <a:ext uri="{9D8B030D-6E8A-4147-A177-3AD203B41FA5}">
                      <a16:colId xmlns:a16="http://schemas.microsoft.com/office/drawing/2014/main" val="2404567544"/>
                    </a:ext>
                  </a:extLst>
                </a:gridCol>
                <a:gridCol w="658368">
                  <a:extLst>
                    <a:ext uri="{9D8B030D-6E8A-4147-A177-3AD203B41FA5}">
                      <a16:colId xmlns:a16="http://schemas.microsoft.com/office/drawing/2014/main" val="3562258494"/>
                    </a:ext>
                  </a:extLst>
                </a:gridCol>
                <a:gridCol w="658368">
                  <a:extLst>
                    <a:ext uri="{9D8B030D-6E8A-4147-A177-3AD203B41FA5}">
                      <a16:colId xmlns:a16="http://schemas.microsoft.com/office/drawing/2014/main" val="1374310267"/>
                    </a:ext>
                  </a:extLst>
                </a:gridCol>
                <a:gridCol w="658368">
                  <a:extLst>
                    <a:ext uri="{9D8B030D-6E8A-4147-A177-3AD203B41FA5}">
                      <a16:colId xmlns:a16="http://schemas.microsoft.com/office/drawing/2014/main" val="696476743"/>
                    </a:ext>
                  </a:extLst>
                </a:gridCol>
                <a:gridCol w="658368">
                  <a:extLst>
                    <a:ext uri="{9D8B030D-6E8A-4147-A177-3AD203B41FA5}">
                      <a16:colId xmlns:a16="http://schemas.microsoft.com/office/drawing/2014/main" val="3854293106"/>
                    </a:ext>
                  </a:extLst>
                </a:gridCol>
                <a:gridCol w="658368">
                  <a:extLst>
                    <a:ext uri="{9D8B030D-6E8A-4147-A177-3AD203B41FA5}">
                      <a16:colId xmlns:a16="http://schemas.microsoft.com/office/drawing/2014/main" val="4214589527"/>
                    </a:ext>
                  </a:extLst>
                </a:gridCol>
                <a:gridCol w="658368">
                  <a:extLst>
                    <a:ext uri="{9D8B030D-6E8A-4147-A177-3AD203B41FA5}">
                      <a16:colId xmlns:a16="http://schemas.microsoft.com/office/drawing/2014/main" val="296970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928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- 2017-12-04 19:10:21</a:t>
                      </a:r>
                      <a:r>
                        <a:rPr kumimoji="0" lang="es-ES" sz="1000" b="0" i="0" u="none" strike="noStrike" kern="1200" cap="none" spc="0" normalizeH="0" baseline="0" noProof="0">
                          <a:ln>
                            <a:noFill/>
                          </a:ln>
                          <a:solidFill>
                            <a:prstClr val="black"/>
                          </a:solidFill>
                          <a:effectLst/>
                          <a:uLnTx/>
                          <a:uFillTx/>
                          <a:latin typeface="+mn-lt"/>
                          <a:ea typeface="+mn-ea"/>
                          <a:cs typeface="+mn-cs"/>
                        </a:rPr>
                        <a:t>
#Salud La intención es achicar los tiempos de espera, obtener los turnos por teléfono y así evitar que los pacientes lleguen a las 5 de la madrugada a hacer cola, y la posibilidad de tener, en forma virtual, el historial de atención de cada persona que se registra. A casi dos meses de su implementación, el jefe de gabinete del Ministerio de Salud, Desarrollo Social y Deportes, Rodolfo Montero, asegura que estos objetivos se han cumplido.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112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- 2017-12-14 14:21:18</a:t>
                      </a:r>
                      <a:r>
                        <a:rPr kumimoji="0" lang="es-ES" sz="1000" b="0" i="0" u="none" strike="noStrike" kern="1200" cap="none" spc="0" normalizeH="0" baseline="0" noProof="0">
                          <a:ln>
                            <a:noFill/>
                          </a:ln>
                          <a:solidFill>
                            <a:prstClr val="black"/>
                          </a:solidFill>
                          <a:effectLst/>
                          <a:uLnTx/>
                          <a:uFillTx/>
                          <a:latin typeface="+mn-lt"/>
                          <a:ea typeface="+mn-ea"/>
                          <a:cs typeface="+mn-cs"/>
                        </a:rPr>
                        <a:t>
#CuidateEnVerano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864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- 2017-12-22 15:45:10</a:t>
                      </a:r>
                      <a:r>
                        <a:rPr kumimoji="0" lang="es-ES" sz="1000" b="0" i="0" u="none" strike="noStrike" kern="1200" cap="none" spc="0" normalizeH="0" baseline="0" noProof="0">
                          <a:ln>
                            <a:noFill/>
                          </a:ln>
                          <a:solidFill>
                            <a:prstClr val="black"/>
                          </a:solidFill>
                          <a:effectLst/>
                          <a:uLnTx/>
                          <a:uFillTx/>
                          <a:latin typeface="+mn-lt"/>
                          <a:ea typeface="+mn-ea"/>
                          <a:cs typeface="+mn-cs"/>
                        </a:rPr>
                        <a:t>
El domingo 24 y el 31, el transporte público circulará con frecuencias de un día sábado, hasta las 21.30. Todos los detalles de cómo funcionarán los servicios de transporte, salud pública y OSEP, el centro de información turística, así como reclamos ante problemas de luz o agua. Las precauciones y prohibiciones en espejos de agua.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4296005"/>
                  </a:ext>
                </a:extLst>
              </a:tr>
            </a:tbl>
          </a:graphicData>
        </a:graphic>
      </p:graphicFrame>
      <p:sp>
        <p:nvSpPr>
          <p:cNvPr id="4" name="Text Placeholder 3">
            <a:extLst>
              <a:ext uri="{FF2B5EF4-FFF2-40B4-BE49-F238E27FC236}">
                <a16:creationId xmlns:a16="http://schemas.microsoft.com/office/drawing/2014/main" id="{4FF81CB5-1CFE-4583-96C2-CF65469BC7E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216389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287DA-E63A-4E08-BFD4-AF434D6D29AD}"/>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CC0599E2-2767-4120-8349-33725A74D664}"/>
              </a:ext>
            </a:extLst>
          </p:cNvPr>
          <p:cNvGraphicFramePr>
            <a:graphicFrameLocks noGrp="1"/>
          </p:cNvGraphicFramePr>
          <p:nvPr>
            <p:ph type="tbl" sz="quarter" idx="13"/>
            <p:extLst>
              <p:ext uri="{D42A27DB-BD31-4B8C-83A1-F6EECF244321}">
                <p14:modId xmlns:p14="http://schemas.microsoft.com/office/powerpoint/2010/main" val="11666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73481198"/>
                    </a:ext>
                  </a:extLst>
                </a:gridCol>
                <a:gridCol w="658368">
                  <a:extLst>
                    <a:ext uri="{9D8B030D-6E8A-4147-A177-3AD203B41FA5}">
                      <a16:colId xmlns:a16="http://schemas.microsoft.com/office/drawing/2014/main" val="1165170159"/>
                    </a:ext>
                  </a:extLst>
                </a:gridCol>
                <a:gridCol w="658368">
                  <a:extLst>
                    <a:ext uri="{9D8B030D-6E8A-4147-A177-3AD203B41FA5}">
                      <a16:colId xmlns:a16="http://schemas.microsoft.com/office/drawing/2014/main" val="464034684"/>
                    </a:ext>
                  </a:extLst>
                </a:gridCol>
                <a:gridCol w="658368">
                  <a:extLst>
                    <a:ext uri="{9D8B030D-6E8A-4147-A177-3AD203B41FA5}">
                      <a16:colId xmlns:a16="http://schemas.microsoft.com/office/drawing/2014/main" val="1860631028"/>
                    </a:ext>
                  </a:extLst>
                </a:gridCol>
                <a:gridCol w="658368">
                  <a:extLst>
                    <a:ext uri="{9D8B030D-6E8A-4147-A177-3AD203B41FA5}">
                      <a16:colId xmlns:a16="http://schemas.microsoft.com/office/drawing/2014/main" val="3713263343"/>
                    </a:ext>
                  </a:extLst>
                </a:gridCol>
                <a:gridCol w="658368">
                  <a:extLst>
                    <a:ext uri="{9D8B030D-6E8A-4147-A177-3AD203B41FA5}">
                      <a16:colId xmlns:a16="http://schemas.microsoft.com/office/drawing/2014/main" val="4099434500"/>
                    </a:ext>
                  </a:extLst>
                </a:gridCol>
                <a:gridCol w="658368">
                  <a:extLst>
                    <a:ext uri="{9D8B030D-6E8A-4147-A177-3AD203B41FA5}">
                      <a16:colId xmlns:a16="http://schemas.microsoft.com/office/drawing/2014/main" val="1828629137"/>
                    </a:ext>
                  </a:extLst>
                </a:gridCol>
                <a:gridCol w="658368">
                  <a:extLst>
                    <a:ext uri="{9D8B030D-6E8A-4147-A177-3AD203B41FA5}">
                      <a16:colId xmlns:a16="http://schemas.microsoft.com/office/drawing/2014/main" val="37221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671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- 2017-12-23 12:47:44</a:t>
                      </a:r>
                      <a:r>
                        <a:rPr kumimoji="0" lang="es-ES" sz="1000" b="0" i="0" u="none" strike="noStrike" kern="1200" cap="none" spc="0" normalizeH="0" baseline="0" noProof="0">
                          <a:ln>
                            <a:noFill/>
                          </a:ln>
                          <a:solidFill>
                            <a:prstClr val="black"/>
                          </a:solidFill>
                          <a:effectLst/>
                          <a:uLnTx/>
                          <a:uFillTx/>
                          <a:latin typeface="+mn-lt"/>
                          <a:ea typeface="+mn-ea"/>
                          <a:cs typeface="+mn-cs"/>
                        </a:rPr>
                        <a:t>
A partir del convenio que firmó la cartera de salud y la institución. De los costos que maneja la Fundación Escuela de Medicina Nuclear (FUESMEN) para los entes privados y particulares, el Gobierno tendrá una sustancial baja para los sectores más vulnerables.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989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- 2017-12-31 13:33:34</a:t>
                      </a:r>
                      <a:r>
                        <a:rPr kumimoji="0" lang="es-ES" sz="1000" b="0" i="0" u="none" strike="noStrike" kern="1200" cap="none" spc="0" normalizeH="0" baseline="0" noProof="0">
                          <a:ln>
                            <a:noFill/>
                          </a:ln>
                          <a:solidFill>
                            <a:prstClr val="black"/>
                          </a:solidFill>
                          <a:effectLst/>
                          <a:uLnTx/>
                          <a:uFillTx/>
                          <a:latin typeface="+mn-lt"/>
                          <a:ea typeface="+mn-ea"/>
                          <a:cs typeface="+mn-cs"/>
                        </a:rPr>
                        <a:t>
#CelebráSinPirotecnia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1442980"/>
                  </a:ext>
                </a:extLst>
              </a:tr>
            </a:tbl>
          </a:graphicData>
        </a:graphic>
      </p:graphicFrame>
      <p:sp>
        <p:nvSpPr>
          <p:cNvPr id="4" name="Text Placeholder 3">
            <a:extLst>
              <a:ext uri="{FF2B5EF4-FFF2-40B4-BE49-F238E27FC236}">
                <a16:creationId xmlns:a16="http://schemas.microsoft.com/office/drawing/2014/main" id="{8EDF3F0C-7B92-4DC4-A718-2D70924DCAE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7213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DA682-1605-41DD-97F9-BE830553D30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D88353B-DB13-430B-A918-5F78EB812637}"/>
              </a:ext>
            </a:extLst>
          </p:cNvPr>
          <p:cNvGraphicFramePr>
            <a:graphicFrameLocks noGrp="1"/>
          </p:cNvGraphicFramePr>
          <p:nvPr>
            <p:ph type="chart" sz="quarter" idx="13"/>
            <p:extLst>
              <p:ext uri="{D42A27DB-BD31-4B8C-83A1-F6EECF244321}">
                <p14:modId xmlns:p14="http://schemas.microsoft.com/office/powerpoint/2010/main" val="780523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8D6D88-E8FA-4B5D-A726-29C48971D37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D81CAF1-59C8-40D2-8E96-984495F18E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622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E5CAA-0807-4FB0-A7D2-C9C2B8377E8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93A5935-4DA5-4C76-90FD-654CA1411BFD}"/>
              </a:ext>
            </a:extLst>
          </p:cNvPr>
          <p:cNvGraphicFramePr>
            <a:graphicFrameLocks noGrp="1"/>
          </p:cNvGraphicFramePr>
          <p:nvPr>
            <p:ph type="chart" sz="quarter" idx="13"/>
            <p:extLst>
              <p:ext uri="{D42A27DB-BD31-4B8C-83A1-F6EECF244321}">
                <p14:modId xmlns:p14="http://schemas.microsoft.com/office/powerpoint/2010/main" val="549577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F1306-62F4-4845-9EA3-49EFE5C5BEE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9DB8165-46F2-466D-9E12-7A8C68FB8A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514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FD27E-C87C-41CC-8B0D-519938B3F57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1FF1D51F-1C51-44F8-B45C-EC341D68E5A7}"/>
              </a:ext>
            </a:extLst>
          </p:cNvPr>
          <p:cNvGraphicFramePr>
            <a:graphicFrameLocks noGrp="1"/>
          </p:cNvGraphicFramePr>
          <p:nvPr>
            <p:ph type="chart" sz="quarter" idx="13"/>
            <p:extLst>
              <p:ext uri="{D42A27DB-BD31-4B8C-83A1-F6EECF244321}">
                <p14:modId xmlns:p14="http://schemas.microsoft.com/office/powerpoint/2010/main" val="3483968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C79B13-5763-4925-A506-A7F0F270701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0A9A3D2D-0BB7-4822-A6DD-BD4480C133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7027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13265-807C-4093-A94F-E70DC76E7C44}"/>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C02B4B53-39E4-4126-B68E-34BD1922D6D8}"/>
              </a:ext>
            </a:extLst>
          </p:cNvPr>
          <p:cNvGraphicFramePr>
            <a:graphicFrameLocks noGrp="1"/>
          </p:cNvGraphicFramePr>
          <p:nvPr>
            <p:ph type="chart" sz="quarter" idx="13"/>
            <p:extLst>
              <p:ext uri="{D42A27DB-BD31-4B8C-83A1-F6EECF244321}">
                <p14:modId xmlns:p14="http://schemas.microsoft.com/office/powerpoint/2010/main" val="1632375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9C8AC7-6F77-4CDE-890F-41DA56261C5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7A08875-1315-4C6C-8FEB-6F65EF1E2A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965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24E5-0F04-4F56-AC8D-5B47CFE3C16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91FDA05-278C-4FC2-9EB3-46C506D473AA}"/>
              </a:ext>
            </a:extLst>
          </p:cNvPr>
          <p:cNvGraphicFramePr>
            <a:graphicFrameLocks noGrp="1"/>
          </p:cNvGraphicFramePr>
          <p:nvPr>
            <p:ph type="chart" sz="quarter" idx="13"/>
            <p:extLst>
              <p:ext uri="{D42A27DB-BD31-4B8C-83A1-F6EECF244321}">
                <p14:modId xmlns:p14="http://schemas.microsoft.com/office/powerpoint/2010/main" val="42796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5914C-5294-44C9-A8D9-FED2AEF94F94}"/>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BA1318B-5060-4E99-821C-9D246B6CD6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649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B097-2F27-4D8F-9762-317F2DF77D32}"/>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86A7DBCA-D23E-4D5B-9FFA-18E9A386A5A7}"/>
              </a:ext>
            </a:extLst>
          </p:cNvPr>
          <p:cNvGraphicFramePr>
            <a:graphicFrameLocks noGrp="1"/>
          </p:cNvGraphicFramePr>
          <p:nvPr>
            <p:ph type="chart" sz="quarter" idx="13"/>
            <p:extLst>
              <p:ext uri="{D42A27DB-BD31-4B8C-83A1-F6EECF244321}">
                <p14:modId xmlns:p14="http://schemas.microsoft.com/office/powerpoint/2010/main" val="2705636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ADA5D3-7756-4925-B018-72FDC74A744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0681205-1236-4F4F-AC60-E5624F1DAC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2193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EE31C-9497-4310-A4B8-A190497CC585}"/>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DCFE04D-D9C8-46F2-83AC-6BAC0FD338F3}"/>
              </a:ext>
            </a:extLst>
          </p:cNvPr>
          <p:cNvGraphicFramePr>
            <a:graphicFrameLocks noGrp="1"/>
          </p:cNvGraphicFramePr>
          <p:nvPr>
            <p:ph type="chart" sz="quarter" idx="13"/>
            <p:extLst>
              <p:ext uri="{D42A27DB-BD31-4B8C-83A1-F6EECF244321}">
                <p14:modId xmlns:p14="http://schemas.microsoft.com/office/powerpoint/2010/main" val="3264236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93ACBD-D85B-4A3D-BD51-428E1B0B1E20}"/>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E1B2023-5E9C-417C-89E8-6DD30C278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1252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706D-6095-4093-96FB-BC1C80877F3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4B0D091-B7A7-4418-B5E0-DCF1A736E38A}"/>
              </a:ext>
            </a:extLst>
          </p:cNvPr>
          <p:cNvGraphicFramePr>
            <a:graphicFrameLocks noGrp="1"/>
          </p:cNvGraphicFramePr>
          <p:nvPr>
            <p:ph type="chart" sz="quarter" idx="13"/>
            <p:extLst>
              <p:ext uri="{D42A27DB-BD31-4B8C-83A1-F6EECF244321}">
                <p14:modId xmlns:p14="http://schemas.microsoft.com/office/powerpoint/2010/main" val="2649332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3409E-ED27-4386-BC04-35A9B8E2C0B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0598A9E-0F85-416D-A3DB-2BDCB9B0CE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435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1E150-C47A-422D-A161-C16F2981CDDA}"/>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9403BFFD-A4B7-457A-89B5-77A0C1A22ADE}"/>
              </a:ext>
            </a:extLst>
          </p:cNvPr>
          <p:cNvGraphicFramePr>
            <a:graphicFrameLocks noGrp="1"/>
          </p:cNvGraphicFramePr>
          <p:nvPr>
            <p:ph type="tbl" sz="quarter" idx="13"/>
            <p:extLst>
              <p:ext uri="{D42A27DB-BD31-4B8C-83A1-F6EECF244321}">
                <p14:modId xmlns:p14="http://schemas.microsoft.com/office/powerpoint/2010/main" val="123689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2674798"/>
                    </a:ext>
                  </a:extLst>
                </a:gridCol>
                <a:gridCol w="2468880">
                  <a:extLst>
                    <a:ext uri="{9D8B030D-6E8A-4147-A177-3AD203B41FA5}">
                      <a16:colId xmlns:a16="http://schemas.microsoft.com/office/drawing/2014/main" val="2850170471"/>
                    </a:ext>
                  </a:extLst>
                </a:gridCol>
                <a:gridCol w="822960">
                  <a:extLst>
                    <a:ext uri="{9D8B030D-6E8A-4147-A177-3AD203B41FA5}">
                      <a16:colId xmlns:a16="http://schemas.microsoft.com/office/drawing/2014/main" val="3373890166"/>
                    </a:ext>
                  </a:extLst>
                </a:gridCol>
                <a:gridCol w="822960">
                  <a:extLst>
                    <a:ext uri="{9D8B030D-6E8A-4147-A177-3AD203B41FA5}">
                      <a16:colId xmlns:a16="http://schemas.microsoft.com/office/drawing/2014/main" val="292595294"/>
                    </a:ext>
                  </a:extLst>
                </a:gridCol>
                <a:gridCol w="822960">
                  <a:extLst>
                    <a:ext uri="{9D8B030D-6E8A-4147-A177-3AD203B41FA5}">
                      <a16:colId xmlns:a16="http://schemas.microsoft.com/office/drawing/2014/main" val="339195330"/>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2863979962"/>
                  </a:ext>
                </a:extLst>
              </a:tr>
              <a:tr h="370840">
                <a:tc>
                  <a:txBody>
                    <a:bodyPr/>
                    <a:lstStyle/>
                    <a:p>
                      <a:r>
                        <a:rPr lang="en-US" sz="1000"/>
                        <a:t>Jaled Hadid</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877466494"/>
                  </a:ext>
                </a:extLst>
              </a:tr>
              <a:tr h="370840">
                <a:tc>
                  <a:txBody>
                    <a:bodyPr/>
                    <a:lstStyle/>
                    <a:p>
                      <a:r>
                        <a:rPr lang="en-US" sz="1000"/>
                        <a:t>Ro Gambaro</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813636013"/>
                  </a:ext>
                </a:extLst>
              </a:tr>
              <a:tr h="370840">
                <a:tc>
                  <a:txBody>
                    <a:bodyPr/>
                    <a:lstStyle/>
                    <a:p>
                      <a:r>
                        <a:rPr lang="en-US" sz="1000"/>
                        <a:t>Ave Fenix</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749678957"/>
                  </a:ext>
                </a:extLst>
              </a:tr>
            </a:tbl>
          </a:graphicData>
        </a:graphic>
      </p:graphicFrame>
      <p:sp>
        <p:nvSpPr>
          <p:cNvPr id="4" name="Text Placeholder 3">
            <a:extLst>
              <a:ext uri="{FF2B5EF4-FFF2-40B4-BE49-F238E27FC236}">
                <a16:creationId xmlns:a16="http://schemas.microsoft.com/office/drawing/2014/main" id="{D8CFAC63-5D57-478A-ABD6-458298C061D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2112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A97C8-936C-4B2D-A3D2-90C9BDA0EE9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BEBCDB26-C878-48FD-8568-C6EE56056D41}"/>
              </a:ext>
            </a:extLst>
          </p:cNvPr>
          <p:cNvGraphicFramePr>
            <a:graphicFrameLocks noGrp="1"/>
          </p:cNvGraphicFramePr>
          <p:nvPr>
            <p:ph type="chart" sz="quarter" idx="13"/>
            <p:extLst>
              <p:ext uri="{D42A27DB-BD31-4B8C-83A1-F6EECF244321}">
                <p14:modId xmlns:p14="http://schemas.microsoft.com/office/powerpoint/2010/main" val="2176260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3943BA-976C-4014-8335-BCECD817849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56F0EB0-9543-4E08-8D4B-CEC73B208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79132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628</Words>
  <Application>Microsoft Office PowerPoint</Application>
  <PresentationFormat>On-screen Show (4:3)</PresentationFormat>
  <Paragraphs>250</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2018-01-02T10:15:43Z</dcterms:created>
  <dcterms:modified xsi:type="dcterms:W3CDTF">2018-01-02T10:16:18Z</dcterms:modified>
</cp:coreProperties>
</file>