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4840</c:v>
                </c:pt>
                <c:pt idx="1">
                  <c:v>4844</c:v>
                </c:pt>
                <c:pt idx="2">
                  <c:v>4847</c:v>
                </c:pt>
                <c:pt idx="3">
                  <c:v>4851</c:v>
                </c:pt>
                <c:pt idx="4">
                  <c:v>4864</c:v>
                </c:pt>
                <c:pt idx="5">
                  <c:v>4873</c:v>
                </c:pt>
                <c:pt idx="6">
                  <c:v>4883</c:v>
                </c:pt>
                <c:pt idx="7">
                  <c:v>4885</c:v>
                </c:pt>
                <c:pt idx="8">
                  <c:v>4894</c:v>
                </c:pt>
                <c:pt idx="9">
                  <c:v>4899</c:v>
                </c:pt>
                <c:pt idx="10">
                  <c:v>4913</c:v>
                </c:pt>
                <c:pt idx="11">
                  <c:v>4938</c:v>
                </c:pt>
                <c:pt idx="12">
                  <c:v>4956</c:v>
                </c:pt>
                <c:pt idx="13">
                  <c:v>4983</c:v>
                </c:pt>
                <c:pt idx="14">
                  <c:v>5025</c:v>
                </c:pt>
                <c:pt idx="15">
                  <c:v>5045</c:v>
                </c:pt>
                <c:pt idx="16">
                  <c:v>5051</c:v>
                </c:pt>
                <c:pt idx="17">
                  <c:v>5056</c:v>
                </c:pt>
                <c:pt idx="18">
                  <c:v>5060</c:v>
                </c:pt>
                <c:pt idx="19">
                  <c:v>5106</c:v>
                </c:pt>
                <c:pt idx="20">
                  <c:v>5125</c:v>
                </c:pt>
                <c:pt idx="21">
                  <c:v>5137</c:v>
                </c:pt>
                <c:pt idx="22">
                  <c:v>5147</c:v>
                </c:pt>
                <c:pt idx="23">
                  <c:v>5150</c:v>
                </c:pt>
                <c:pt idx="24">
                  <c:v>5154</c:v>
                </c:pt>
                <c:pt idx="25">
                  <c:v>5161</c:v>
                </c:pt>
                <c:pt idx="26">
                  <c:v>5169</c:v>
                </c:pt>
                <c:pt idx="27">
                  <c:v>5175</c:v>
                </c:pt>
                <c:pt idx="28">
                  <c:v>5195</c:v>
                </c:pt>
                <c:pt idx="29">
                  <c:v>5206</c:v>
                </c:pt>
                <c:pt idx="30">
                  <c:v>5207</c:v>
                </c:pt>
              </c:numCache>
            </c:numRef>
          </c:val>
          <c:smooth val="0"/>
          <c:extLst>
            <c:ext xmlns:c16="http://schemas.microsoft.com/office/drawing/2014/chart" uri="{C3380CC4-5D6E-409C-BE32-E72D297353CC}">
              <c16:uniqueId val="{00000000-39FF-41C7-8446-05FAB8A2C043}"/>
            </c:ext>
          </c:extLst>
        </c:ser>
        <c:dLbls>
          <c:showLegendKey val="0"/>
          <c:showVal val="0"/>
          <c:showCatName val="0"/>
          <c:showSerName val="0"/>
          <c:showPercent val="0"/>
          <c:showBubbleSize val="0"/>
        </c:dLbls>
        <c:smooth val="0"/>
        <c:axId val="281622568"/>
        <c:axId val="281621256"/>
      </c:lineChart>
      <c:dateAx>
        <c:axId val="28162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21256"/>
        <c:crosses val="autoZero"/>
        <c:auto val="1"/>
        <c:lblOffset val="100"/>
        <c:baseTimeUnit val="days"/>
      </c:dateAx>
      <c:valAx>
        <c:axId val="28162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2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SUTE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F42-4829-857B-16111A8C2036}"/>
            </c:ext>
          </c:extLst>
        </c:ser>
        <c:dLbls>
          <c:showLegendKey val="0"/>
          <c:showVal val="0"/>
          <c:showCatName val="0"/>
          <c:showSerName val="0"/>
          <c:showPercent val="0"/>
          <c:showBubbleSize val="0"/>
        </c:dLbls>
        <c:axId val="281478136"/>
        <c:axId val="281481744"/>
      </c:radarChart>
      <c:catAx>
        <c:axId val="28147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1744"/>
        <c:crosses val="autoZero"/>
        <c:auto val="1"/>
        <c:lblAlgn val="ctr"/>
        <c:lblOffset val="100"/>
        <c:noMultiLvlLbl val="0"/>
      </c:catAx>
      <c:valAx>
        <c:axId val="28148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7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0.21721141911460001</c:v>
                </c:pt>
                <c:pt idx="1">
                  <c:v>0</c:v>
                </c:pt>
                <c:pt idx="2">
                  <c:v>0</c:v>
                </c:pt>
                <c:pt idx="3">
                  <c:v>1.4126624046195</c:v>
                </c:pt>
                <c:pt idx="4">
                  <c:v>1.3743051266213999</c:v>
                </c:pt>
                <c:pt idx="5">
                  <c:v>0.74539265171969005</c:v>
                </c:pt>
                <c:pt idx="6">
                  <c:v>1.2095120951210001</c:v>
                </c:pt>
                <c:pt idx="7">
                  <c:v>0.68386568386568003</c:v>
                </c:pt>
                <c:pt idx="8">
                  <c:v>3.3135610554306001</c:v>
                </c:pt>
                <c:pt idx="9">
                  <c:v>0.93954248366013005</c:v>
                </c:pt>
                <c:pt idx="10">
                  <c:v>0.74602527517326001</c:v>
                </c:pt>
                <c:pt idx="11">
                  <c:v>1.1827411167513</c:v>
                </c:pt>
                <c:pt idx="12">
                  <c:v>1.3826561552456</c:v>
                </c:pt>
                <c:pt idx="13">
                  <c:v>1.8967599114510001</c:v>
                </c:pt>
                <c:pt idx="14">
                  <c:v>1.1950439648280999</c:v>
                </c:pt>
                <c:pt idx="15">
                  <c:v>0.26481297583581997</c:v>
                </c:pt>
                <c:pt idx="16">
                  <c:v>0.44076862123612998</c:v>
                </c:pt>
                <c:pt idx="17">
                  <c:v>0.68869978230754003</c:v>
                </c:pt>
                <c:pt idx="18">
                  <c:v>0.40200342691446</c:v>
                </c:pt>
                <c:pt idx="19">
                  <c:v>2.6362384418649998</c:v>
                </c:pt>
                <c:pt idx="20">
                  <c:v>1.4206581948517001</c:v>
                </c:pt>
                <c:pt idx="21">
                  <c:v>3.8004287663223999</c:v>
                </c:pt>
                <c:pt idx="22">
                  <c:v>0</c:v>
                </c:pt>
                <c:pt idx="23">
                  <c:v>1.1655011655012</c:v>
                </c:pt>
                <c:pt idx="24">
                  <c:v>0</c:v>
                </c:pt>
                <c:pt idx="25">
                  <c:v>0</c:v>
                </c:pt>
                <c:pt idx="26">
                  <c:v>0</c:v>
                </c:pt>
                <c:pt idx="27">
                  <c:v>1.1729827275071001</c:v>
                </c:pt>
                <c:pt idx="28">
                  <c:v>1.8900675024108</c:v>
                </c:pt>
                <c:pt idx="29">
                  <c:v>1.7115384615385001</c:v>
                </c:pt>
                <c:pt idx="30">
                  <c:v>0</c:v>
                </c:pt>
              </c:numCache>
            </c:numRef>
          </c:val>
          <c:smooth val="0"/>
          <c:extLst>
            <c:ext xmlns:c16="http://schemas.microsoft.com/office/drawing/2014/chart" uri="{C3380CC4-5D6E-409C-BE32-E72D297353CC}">
              <c16:uniqueId val="{00000000-B016-4D2F-8392-12383B78B63E}"/>
            </c:ext>
          </c:extLst>
        </c:ser>
        <c:dLbls>
          <c:showLegendKey val="0"/>
          <c:showVal val="0"/>
          <c:showCatName val="0"/>
          <c:showSerName val="0"/>
          <c:showPercent val="0"/>
          <c:showBubbleSize val="0"/>
        </c:dLbls>
        <c:smooth val="0"/>
        <c:axId val="281480432"/>
        <c:axId val="281482072"/>
      </c:lineChart>
      <c:dateAx>
        <c:axId val="28148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2072"/>
        <c:crosses val="autoZero"/>
        <c:auto val="1"/>
        <c:lblOffset val="100"/>
        <c:baseTimeUnit val="days"/>
      </c:dateAx>
      <c:valAx>
        <c:axId val="28148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12</c:v>
                </c:pt>
                <c:pt idx="2">
                  <c:v>20</c:v>
                </c:pt>
                <c:pt idx="3">
                  <c:v>16</c:v>
                </c:pt>
                <c:pt idx="4">
                  <c:v>18</c:v>
                </c:pt>
                <c:pt idx="5">
                  <c:v>11</c:v>
                </c:pt>
                <c:pt idx="6">
                  <c:v>4</c:v>
                </c:pt>
              </c:numCache>
            </c:numRef>
          </c:val>
          <c:extLst>
            <c:ext xmlns:c16="http://schemas.microsoft.com/office/drawing/2014/chart" uri="{C3380CC4-5D6E-409C-BE32-E72D297353CC}">
              <c16:uniqueId val="{00000000-EB2A-417E-BE89-DEF73D1A8644}"/>
            </c:ext>
          </c:extLst>
        </c:ser>
        <c:dLbls>
          <c:showLegendKey val="0"/>
          <c:showVal val="0"/>
          <c:showCatName val="0"/>
          <c:showSerName val="0"/>
          <c:showPercent val="0"/>
          <c:showBubbleSize val="0"/>
        </c:dLbls>
        <c:gapWidth val="219"/>
        <c:overlap val="-27"/>
        <c:axId val="66796048"/>
        <c:axId val="66802936"/>
      </c:barChart>
      <c:catAx>
        <c:axId val="6679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02936"/>
        <c:crosses val="autoZero"/>
        <c:auto val="1"/>
        <c:lblAlgn val="ctr"/>
        <c:lblOffset val="100"/>
        <c:noMultiLvlLbl val="0"/>
      </c:catAx>
      <c:valAx>
        <c:axId val="6680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9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12</c:v>
                </c:pt>
                <c:pt idx="1">
                  <c:v>4</c:v>
                </c:pt>
                <c:pt idx="2">
                  <c:v>3</c:v>
                </c:pt>
                <c:pt idx="3">
                  <c:v>4</c:v>
                </c:pt>
                <c:pt idx="4">
                  <c:v>13</c:v>
                </c:pt>
                <c:pt idx="5">
                  <c:v>9</c:v>
                </c:pt>
                <c:pt idx="6">
                  <c:v>10</c:v>
                </c:pt>
                <c:pt idx="7">
                  <c:v>2</c:v>
                </c:pt>
                <c:pt idx="8">
                  <c:v>9</c:v>
                </c:pt>
                <c:pt idx="9">
                  <c:v>5</c:v>
                </c:pt>
                <c:pt idx="10">
                  <c:v>14</c:v>
                </c:pt>
                <c:pt idx="11">
                  <c:v>25</c:v>
                </c:pt>
                <c:pt idx="12">
                  <c:v>18</c:v>
                </c:pt>
                <c:pt idx="13">
                  <c:v>27</c:v>
                </c:pt>
                <c:pt idx="14">
                  <c:v>42</c:v>
                </c:pt>
                <c:pt idx="15">
                  <c:v>20</c:v>
                </c:pt>
                <c:pt idx="16">
                  <c:v>6</c:v>
                </c:pt>
                <c:pt idx="17">
                  <c:v>5</c:v>
                </c:pt>
                <c:pt idx="18">
                  <c:v>4</c:v>
                </c:pt>
                <c:pt idx="19">
                  <c:v>46</c:v>
                </c:pt>
                <c:pt idx="20">
                  <c:v>19</c:v>
                </c:pt>
                <c:pt idx="21">
                  <c:v>12</c:v>
                </c:pt>
                <c:pt idx="22">
                  <c:v>10</c:v>
                </c:pt>
                <c:pt idx="23">
                  <c:v>3</c:v>
                </c:pt>
                <c:pt idx="24">
                  <c:v>4</c:v>
                </c:pt>
                <c:pt idx="25">
                  <c:v>7</c:v>
                </c:pt>
                <c:pt idx="26">
                  <c:v>8</c:v>
                </c:pt>
                <c:pt idx="27">
                  <c:v>6</c:v>
                </c:pt>
                <c:pt idx="28">
                  <c:v>20</c:v>
                </c:pt>
                <c:pt idx="29">
                  <c:v>11</c:v>
                </c:pt>
                <c:pt idx="30">
                  <c:v>1</c:v>
                </c:pt>
              </c:numCache>
            </c:numRef>
          </c:val>
          <c:smooth val="0"/>
          <c:extLst>
            <c:ext xmlns:c16="http://schemas.microsoft.com/office/drawing/2014/chart" uri="{C3380CC4-5D6E-409C-BE32-E72D297353CC}">
              <c16:uniqueId val="{00000000-26C9-4DE5-9BBD-CEA5CE23655E}"/>
            </c:ext>
          </c:extLst>
        </c:ser>
        <c:dLbls>
          <c:showLegendKey val="0"/>
          <c:showVal val="0"/>
          <c:showCatName val="0"/>
          <c:showSerName val="0"/>
          <c:showPercent val="0"/>
          <c:showBubbleSize val="0"/>
        </c:dLbls>
        <c:smooth val="0"/>
        <c:axId val="286067920"/>
        <c:axId val="286068248"/>
      </c:lineChart>
      <c:dateAx>
        <c:axId val="28606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68248"/>
        <c:crosses val="autoZero"/>
        <c:auto val="1"/>
        <c:lblOffset val="100"/>
        <c:baseTimeUnit val="days"/>
      </c:dateAx>
      <c:valAx>
        <c:axId val="28606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06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c:v>
                </c:pt>
                <c:pt idx="1">
                  <c:v>0</c:v>
                </c:pt>
                <c:pt idx="2">
                  <c:v>0</c:v>
                </c:pt>
                <c:pt idx="3">
                  <c:v>2</c:v>
                </c:pt>
                <c:pt idx="4">
                  <c:v>4</c:v>
                </c:pt>
                <c:pt idx="5">
                  <c:v>7</c:v>
                </c:pt>
                <c:pt idx="6">
                  <c:v>2</c:v>
                </c:pt>
                <c:pt idx="7">
                  <c:v>5</c:v>
                </c:pt>
                <c:pt idx="8">
                  <c:v>1</c:v>
                </c:pt>
                <c:pt idx="9">
                  <c:v>1</c:v>
                </c:pt>
                <c:pt idx="10">
                  <c:v>5</c:v>
                </c:pt>
                <c:pt idx="11">
                  <c:v>4</c:v>
                </c:pt>
                <c:pt idx="12">
                  <c:v>5</c:v>
                </c:pt>
                <c:pt idx="13">
                  <c:v>4</c:v>
                </c:pt>
                <c:pt idx="14">
                  <c:v>5</c:v>
                </c:pt>
                <c:pt idx="15">
                  <c:v>3</c:v>
                </c:pt>
                <c:pt idx="16">
                  <c:v>4</c:v>
                </c:pt>
                <c:pt idx="17">
                  <c:v>5</c:v>
                </c:pt>
                <c:pt idx="18">
                  <c:v>3</c:v>
                </c:pt>
                <c:pt idx="19">
                  <c:v>5</c:v>
                </c:pt>
                <c:pt idx="20">
                  <c:v>3</c:v>
                </c:pt>
                <c:pt idx="21">
                  <c:v>1</c:v>
                </c:pt>
                <c:pt idx="22">
                  <c:v>0</c:v>
                </c:pt>
                <c:pt idx="23">
                  <c:v>1</c:v>
                </c:pt>
                <c:pt idx="24">
                  <c:v>0</c:v>
                </c:pt>
                <c:pt idx="25">
                  <c:v>0</c:v>
                </c:pt>
                <c:pt idx="26">
                  <c:v>0</c:v>
                </c:pt>
                <c:pt idx="27">
                  <c:v>3</c:v>
                </c:pt>
                <c:pt idx="28">
                  <c:v>3</c:v>
                </c:pt>
                <c:pt idx="29">
                  <c:v>1</c:v>
                </c:pt>
                <c:pt idx="30">
                  <c:v>0</c:v>
                </c:pt>
              </c:numCache>
            </c:numRef>
          </c:val>
          <c:smooth val="0"/>
          <c:extLst>
            <c:ext xmlns:c16="http://schemas.microsoft.com/office/drawing/2014/chart" uri="{C3380CC4-5D6E-409C-BE32-E72D297353CC}">
              <c16:uniqueId val="{00000000-8CFF-428B-BD13-C65CC2A4EBB8}"/>
            </c:ext>
          </c:extLst>
        </c:ser>
        <c:dLbls>
          <c:showLegendKey val="0"/>
          <c:showVal val="0"/>
          <c:showCatName val="0"/>
          <c:showSerName val="0"/>
          <c:showPercent val="0"/>
          <c:showBubbleSize val="0"/>
        </c:dLbls>
        <c:smooth val="0"/>
        <c:axId val="368020112"/>
        <c:axId val="368022408"/>
      </c:lineChart>
      <c:dateAx>
        <c:axId val="368020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22408"/>
        <c:crosses val="autoZero"/>
        <c:auto val="1"/>
        <c:lblOffset val="100"/>
        <c:baseTimeUnit val="days"/>
      </c:dateAx>
      <c:valAx>
        <c:axId val="36802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2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c:v>
                </c:pt>
                <c:pt idx="1">
                  <c:v>11</c:v>
                </c:pt>
                <c:pt idx="2">
                  <c:v>17</c:v>
                </c:pt>
                <c:pt idx="3">
                  <c:v>12</c:v>
                </c:pt>
                <c:pt idx="4">
                  <c:v>16</c:v>
                </c:pt>
                <c:pt idx="5">
                  <c:v>5</c:v>
                </c:pt>
                <c:pt idx="6">
                  <c:v>6</c:v>
                </c:pt>
              </c:numCache>
            </c:numRef>
          </c:val>
          <c:extLst>
            <c:ext xmlns:c16="http://schemas.microsoft.com/office/drawing/2014/chart" uri="{C3380CC4-5D6E-409C-BE32-E72D297353CC}">
              <c16:uniqueId val="{00000000-6FC0-4D93-89F3-935CF5805A75}"/>
            </c:ext>
          </c:extLst>
        </c:ser>
        <c:dLbls>
          <c:showLegendKey val="0"/>
          <c:showVal val="0"/>
          <c:showCatName val="0"/>
          <c:showSerName val="0"/>
          <c:showPercent val="0"/>
          <c:showBubbleSize val="0"/>
        </c:dLbls>
        <c:gapWidth val="219"/>
        <c:overlap val="-27"/>
        <c:axId val="368021424"/>
        <c:axId val="368027328"/>
      </c:barChart>
      <c:catAx>
        <c:axId val="36802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27328"/>
        <c:crosses val="autoZero"/>
        <c:auto val="1"/>
        <c:lblAlgn val="ctr"/>
        <c:lblOffset val="100"/>
        <c:noMultiLvlLbl val="0"/>
      </c:catAx>
      <c:valAx>
        <c:axId val="36802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2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0.81956334196031999</c:v>
                </c:pt>
                <c:pt idx="1">
                  <c:v>1.0153294843719001</c:v>
                </c:pt>
                <c:pt idx="2">
                  <c:v>1.4825918422316</c:v>
                </c:pt>
                <c:pt idx="3">
                  <c:v>1.4848364191386001</c:v>
                </c:pt>
                <c:pt idx="4">
                  <c:v>1.2144136969938</c:v>
                </c:pt>
                <c:pt idx="5">
                  <c:v>1.1586701174597001</c:v>
                </c:pt>
                <c:pt idx="6">
                  <c:v>0.64702369102129997</c:v>
                </c:pt>
              </c:numCache>
            </c:numRef>
          </c:val>
          <c:extLst>
            <c:ext xmlns:c16="http://schemas.microsoft.com/office/drawing/2014/chart" uri="{C3380CC4-5D6E-409C-BE32-E72D297353CC}">
              <c16:uniqueId val="{00000000-3CAD-4AF2-A70F-97CA8C53DF63}"/>
            </c:ext>
          </c:extLst>
        </c:ser>
        <c:dLbls>
          <c:showLegendKey val="0"/>
          <c:showVal val="0"/>
          <c:showCatName val="0"/>
          <c:showSerName val="0"/>
          <c:showPercent val="0"/>
          <c:showBubbleSize val="0"/>
        </c:dLbls>
        <c:gapWidth val="219"/>
        <c:overlap val="-27"/>
        <c:axId val="368039792"/>
        <c:axId val="368038480"/>
      </c:barChart>
      <c:catAx>
        <c:axId val="36803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38480"/>
        <c:crosses val="autoZero"/>
        <c:auto val="1"/>
        <c:lblAlgn val="ctr"/>
        <c:lblOffset val="100"/>
        <c:noMultiLvlLbl val="0"/>
      </c:catAx>
      <c:valAx>
        <c:axId val="36803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3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41</c:v>
                </c:pt>
              </c:numCache>
            </c:numRef>
          </c:val>
          <c:extLst>
            <c:ext xmlns:c16="http://schemas.microsoft.com/office/drawing/2014/chart" uri="{C3380CC4-5D6E-409C-BE32-E72D297353CC}">
              <c16:uniqueId val="{00000000-EB31-4416-A207-C1EE7A17E25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25</c:v>
                </c:pt>
              </c:numCache>
            </c:numRef>
          </c:val>
          <c:extLst>
            <c:ext xmlns:c16="http://schemas.microsoft.com/office/drawing/2014/chart" uri="{C3380CC4-5D6E-409C-BE32-E72D297353CC}">
              <c16:uniqueId val="{00000001-EB31-4416-A207-C1EE7A17E25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2</c:v>
                </c:pt>
              </c:numCache>
            </c:numRef>
          </c:val>
          <c:extLst>
            <c:ext xmlns:c16="http://schemas.microsoft.com/office/drawing/2014/chart" uri="{C3380CC4-5D6E-409C-BE32-E72D297353CC}">
              <c16:uniqueId val="{00000002-EB31-4416-A207-C1EE7A17E25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11</c:v>
                </c:pt>
              </c:numCache>
            </c:numRef>
          </c:val>
          <c:extLst>
            <c:ext xmlns:c16="http://schemas.microsoft.com/office/drawing/2014/chart" uri="{C3380CC4-5D6E-409C-BE32-E72D297353CC}">
              <c16:uniqueId val="{00000003-EB31-4416-A207-C1EE7A17E255}"/>
            </c:ext>
          </c:extLst>
        </c:ser>
        <c:dLbls>
          <c:showLegendKey val="0"/>
          <c:showVal val="0"/>
          <c:showCatName val="0"/>
          <c:showSerName val="0"/>
          <c:showPercent val="0"/>
          <c:showBubbleSize val="0"/>
        </c:dLbls>
        <c:gapWidth val="150"/>
        <c:overlap val="100"/>
        <c:axId val="368040448"/>
        <c:axId val="368033888"/>
      </c:barChart>
      <c:catAx>
        <c:axId val="36804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33888"/>
        <c:crosses val="autoZero"/>
        <c:auto val="1"/>
        <c:lblAlgn val="ctr"/>
        <c:lblOffset val="100"/>
        <c:noMultiLvlLbl val="0"/>
      </c:catAx>
      <c:valAx>
        <c:axId val="368033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4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2.0530197329080999</c:v>
                </c:pt>
                <c:pt idx="2">
                  <c:v>0</c:v>
                </c:pt>
                <c:pt idx="3">
                  <c:v>0</c:v>
                </c:pt>
                <c:pt idx="4">
                  <c:v>0</c:v>
                </c:pt>
                <c:pt idx="5">
                  <c:v>0</c:v>
                </c:pt>
                <c:pt idx="6">
                  <c:v>0</c:v>
                </c:pt>
                <c:pt idx="7">
                  <c:v>0</c:v>
                </c:pt>
                <c:pt idx="8">
                  <c:v>0.35878014749851</c:v>
                </c:pt>
                <c:pt idx="9">
                  <c:v>0</c:v>
                </c:pt>
                <c:pt idx="10">
                  <c:v>1.0023064438053</c:v>
                </c:pt>
                <c:pt idx="11">
                  <c:v>1.0165437512458</c:v>
                </c:pt>
                <c:pt idx="12">
                  <c:v>0.98664540562088998</c:v>
                </c:pt>
                <c:pt idx="13">
                  <c:v>0.29233937944323002</c:v>
                </c:pt>
                <c:pt idx="14">
                  <c:v>2.1061723473523002</c:v>
                </c:pt>
                <c:pt idx="15">
                  <c:v>2.8901734104046</c:v>
                </c:pt>
                <c:pt idx="16">
                  <c:v>2.6948375523221002</c:v>
                </c:pt>
                <c:pt idx="17">
                  <c:v>0.63601935238370999</c:v>
                </c:pt>
                <c:pt idx="18">
                  <c:v>1.3895612061847</c:v>
                </c:pt>
                <c:pt idx="19">
                  <c:v>0.43053617699821001</c:v>
                </c:pt>
                <c:pt idx="20">
                  <c:v>2.4616304564481002</c:v>
                </c:pt>
                <c:pt idx="21">
                  <c:v>0.55810245166434003</c:v>
                </c:pt>
                <c:pt idx="22">
                  <c:v>0.43452262308152001</c:v>
                </c:pt>
                <c:pt idx="23">
                  <c:v>0.31891568666533998</c:v>
                </c:pt>
              </c:numCache>
            </c:numRef>
          </c:val>
          <c:smooth val="0"/>
          <c:extLst>
            <c:ext xmlns:c16="http://schemas.microsoft.com/office/drawing/2014/chart" uri="{C3380CC4-5D6E-409C-BE32-E72D297353CC}">
              <c16:uniqueId val="{00000000-C38B-449E-B908-0397B3B4DE84}"/>
            </c:ext>
          </c:extLst>
        </c:ser>
        <c:dLbls>
          <c:showLegendKey val="0"/>
          <c:showVal val="0"/>
          <c:showCatName val="0"/>
          <c:showSerName val="0"/>
          <c:showPercent val="0"/>
          <c:showBubbleSize val="0"/>
        </c:dLbls>
        <c:smooth val="0"/>
        <c:axId val="368036840"/>
        <c:axId val="368035200"/>
      </c:lineChart>
      <c:catAx>
        <c:axId val="36803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35200"/>
        <c:crosses val="autoZero"/>
        <c:auto val="1"/>
        <c:lblAlgn val="ctr"/>
        <c:lblOffset val="100"/>
        <c:noMultiLvlLbl val="0"/>
      </c:catAx>
      <c:valAx>
        <c:axId val="36803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3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SUTE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2</c:v>
                </c:pt>
                <c:pt idx="2">
                  <c:v>0</c:v>
                </c:pt>
                <c:pt idx="3">
                  <c:v>0</c:v>
                </c:pt>
                <c:pt idx="4">
                  <c:v>0</c:v>
                </c:pt>
                <c:pt idx="5">
                  <c:v>0</c:v>
                </c:pt>
                <c:pt idx="6">
                  <c:v>0</c:v>
                </c:pt>
                <c:pt idx="7">
                  <c:v>0</c:v>
                </c:pt>
                <c:pt idx="8">
                  <c:v>1</c:v>
                </c:pt>
                <c:pt idx="9">
                  <c:v>0</c:v>
                </c:pt>
                <c:pt idx="10">
                  <c:v>7</c:v>
                </c:pt>
                <c:pt idx="11">
                  <c:v>8</c:v>
                </c:pt>
                <c:pt idx="12">
                  <c:v>2</c:v>
                </c:pt>
                <c:pt idx="13">
                  <c:v>3</c:v>
                </c:pt>
                <c:pt idx="14">
                  <c:v>6</c:v>
                </c:pt>
                <c:pt idx="15">
                  <c:v>3</c:v>
                </c:pt>
                <c:pt idx="16">
                  <c:v>5</c:v>
                </c:pt>
                <c:pt idx="17">
                  <c:v>11</c:v>
                </c:pt>
                <c:pt idx="18">
                  <c:v>7</c:v>
                </c:pt>
                <c:pt idx="19">
                  <c:v>5</c:v>
                </c:pt>
                <c:pt idx="20">
                  <c:v>4</c:v>
                </c:pt>
                <c:pt idx="21">
                  <c:v>8</c:v>
                </c:pt>
                <c:pt idx="22">
                  <c:v>5</c:v>
                </c:pt>
                <c:pt idx="23">
                  <c:v>2</c:v>
                </c:pt>
              </c:numCache>
            </c:numRef>
          </c:val>
          <c:smooth val="0"/>
          <c:extLst>
            <c:ext xmlns:c16="http://schemas.microsoft.com/office/drawing/2014/chart" uri="{C3380CC4-5D6E-409C-BE32-E72D297353CC}">
              <c16:uniqueId val="{00000000-0316-44F9-9BD4-18C91D78A0A1}"/>
            </c:ext>
          </c:extLst>
        </c:ser>
        <c:dLbls>
          <c:showLegendKey val="0"/>
          <c:showVal val="0"/>
          <c:showCatName val="0"/>
          <c:showSerName val="0"/>
          <c:showPercent val="0"/>
          <c:showBubbleSize val="0"/>
        </c:dLbls>
        <c:smooth val="0"/>
        <c:axId val="368009616"/>
        <c:axId val="368019128"/>
      </c:lineChart>
      <c:catAx>
        <c:axId val="36800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19128"/>
        <c:crosses val="autoZero"/>
        <c:auto val="1"/>
        <c:lblAlgn val="ctr"/>
        <c:lblOffset val="100"/>
        <c:noMultiLvlLbl val="0"/>
      </c:catAx>
      <c:valAx>
        <c:axId val="36801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0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1.8979949386802</c:v>
                </c:pt>
                <c:pt idx="1">
                  <c:v>1.1812674416486999</c:v>
                </c:pt>
                <c:pt idx="2">
                  <c:v>0.74970144278822004</c:v>
                </c:pt>
                <c:pt idx="3">
                  <c:v>0</c:v>
                </c:pt>
                <c:pt idx="4">
                  <c:v>2.0325229780275</c:v>
                </c:pt>
                <c:pt idx="5">
                  <c:v>0</c:v>
                </c:pt>
                <c:pt idx="6">
                  <c:v>0</c:v>
                </c:pt>
                <c:pt idx="7">
                  <c:v>0</c:v>
                </c:pt>
                <c:pt idx="8">
                  <c:v>0</c:v>
                </c:pt>
              </c:numCache>
            </c:numRef>
          </c:val>
          <c:extLst>
            <c:ext xmlns:c16="http://schemas.microsoft.com/office/drawing/2014/chart" uri="{C3380CC4-5D6E-409C-BE32-E72D297353CC}">
              <c16:uniqueId val="{00000000-7EB1-4781-A2F3-15AF173DC725}"/>
            </c:ext>
          </c:extLst>
        </c:ser>
        <c:dLbls>
          <c:showLegendKey val="0"/>
          <c:showVal val="0"/>
          <c:showCatName val="0"/>
          <c:showSerName val="0"/>
          <c:showPercent val="0"/>
          <c:showBubbleSize val="0"/>
        </c:dLbls>
        <c:gapWidth val="219"/>
        <c:overlap val="-27"/>
        <c:axId val="368011256"/>
        <c:axId val="368016176"/>
      </c:barChart>
      <c:catAx>
        <c:axId val="368011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16176"/>
        <c:crosses val="autoZero"/>
        <c:auto val="1"/>
        <c:lblAlgn val="ctr"/>
        <c:lblOffset val="100"/>
        <c:noMultiLvlLbl val="0"/>
      </c:catAx>
      <c:valAx>
        <c:axId val="36801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01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SUTE</c:v>
                </c:pt>
              </c:strCache>
            </c:strRef>
          </c:cat>
          <c:val>
            <c:numRef>
              <c:f>Sheet1!$B$2</c:f>
              <c:numCache>
                <c:formatCode>General</c:formatCode>
                <c:ptCount val="1"/>
                <c:pt idx="0">
                  <c:v>2313</c:v>
                </c:pt>
              </c:numCache>
            </c:numRef>
          </c:val>
          <c:extLst>
            <c:ext xmlns:c16="http://schemas.microsoft.com/office/drawing/2014/chart" uri="{C3380CC4-5D6E-409C-BE32-E72D297353CC}">
              <c16:uniqueId val="{00000000-FAF7-4A73-BFF3-3323140DEC2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SUTE</c:v>
                </c:pt>
              </c:strCache>
            </c:strRef>
          </c:cat>
          <c:val>
            <c:numRef>
              <c:f>Sheet1!$C$2</c:f>
              <c:numCache>
                <c:formatCode>General</c:formatCode>
                <c:ptCount val="1"/>
                <c:pt idx="0">
                  <c:v>158</c:v>
                </c:pt>
              </c:numCache>
            </c:numRef>
          </c:val>
          <c:extLst>
            <c:ext xmlns:c16="http://schemas.microsoft.com/office/drawing/2014/chart" uri="{C3380CC4-5D6E-409C-BE32-E72D297353CC}">
              <c16:uniqueId val="{00000001-FAF7-4A73-BFF3-3323140DEC2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SUTE</c:v>
                </c:pt>
              </c:strCache>
            </c:strRef>
          </c:cat>
          <c:val>
            <c:numRef>
              <c:f>Sheet1!$D$2</c:f>
              <c:numCache>
                <c:formatCode>General</c:formatCode>
                <c:ptCount val="1"/>
                <c:pt idx="0">
                  <c:v>2</c:v>
                </c:pt>
              </c:numCache>
            </c:numRef>
          </c:val>
          <c:extLst>
            <c:ext xmlns:c16="http://schemas.microsoft.com/office/drawing/2014/chart" uri="{C3380CC4-5D6E-409C-BE32-E72D297353CC}">
              <c16:uniqueId val="{00000002-FAF7-4A73-BFF3-3323140DEC2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SUTE</c:v>
                </c:pt>
              </c:strCache>
            </c:strRef>
          </c:cat>
          <c:val>
            <c:numRef>
              <c:f>Sheet1!$E$2</c:f>
              <c:numCache>
                <c:formatCode>General</c:formatCode>
                <c:ptCount val="1"/>
                <c:pt idx="0">
                  <c:v>13</c:v>
                </c:pt>
              </c:numCache>
            </c:numRef>
          </c:val>
          <c:extLst>
            <c:ext xmlns:c16="http://schemas.microsoft.com/office/drawing/2014/chart" uri="{C3380CC4-5D6E-409C-BE32-E72D297353CC}">
              <c16:uniqueId val="{00000003-FAF7-4A73-BFF3-3323140DEC2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SUTE</c:v>
                </c:pt>
              </c:strCache>
            </c:strRef>
          </c:cat>
          <c:val>
            <c:numRef>
              <c:f>Sheet1!$F$2</c:f>
              <c:numCache>
                <c:formatCode>General</c:formatCode>
                <c:ptCount val="1"/>
                <c:pt idx="0">
                  <c:v>13</c:v>
                </c:pt>
              </c:numCache>
            </c:numRef>
          </c:val>
          <c:extLst>
            <c:ext xmlns:c16="http://schemas.microsoft.com/office/drawing/2014/chart" uri="{C3380CC4-5D6E-409C-BE32-E72D297353CC}">
              <c16:uniqueId val="{00000004-FAF7-4A73-BFF3-3323140DEC2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SUTE</c:v>
                </c:pt>
              </c:strCache>
            </c:strRef>
          </c:cat>
          <c:val>
            <c:numRef>
              <c:f>Sheet1!$G$2</c:f>
              <c:numCache>
                <c:formatCode>General</c:formatCode>
                <c:ptCount val="1"/>
                <c:pt idx="0">
                  <c:v>50</c:v>
                </c:pt>
              </c:numCache>
            </c:numRef>
          </c:val>
          <c:extLst>
            <c:ext xmlns:c16="http://schemas.microsoft.com/office/drawing/2014/chart" uri="{C3380CC4-5D6E-409C-BE32-E72D297353CC}">
              <c16:uniqueId val="{00000005-FAF7-4A73-BFF3-3323140DEC2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SUTE</c:v>
                </c:pt>
              </c:strCache>
            </c:strRef>
          </c:cat>
          <c:val>
            <c:numRef>
              <c:f>Sheet1!$H$2</c:f>
              <c:numCache>
                <c:formatCode>General</c:formatCode>
                <c:ptCount val="1"/>
                <c:pt idx="0">
                  <c:v>386</c:v>
                </c:pt>
              </c:numCache>
            </c:numRef>
          </c:val>
          <c:extLst>
            <c:ext xmlns:c16="http://schemas.microsoft.com/office/drawing/2014/chart" uri="{C3380CC4-5D6E-409C-BE32-E72D297353CC}">
              <c16:uniqueId val="{00000006-FAF7-4A73-BFF3-3323140DEC2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SUTE</c:v>
                </c:pt>
              </c:strCache>
            </c:strRef>
          </c:cat>
          <c:val>
            <c:numRef>
              <c:f>Sheet1!$I$2</c:f>
              <c:numCache>
                <c:formatCode>General</c:formatCode>
                <c:ptCount val="1"/>
                <c:pt idx="0">
                  <c:v>1743</c:v>
                </c:pt>
              </c:numCache>
            </c:numRef>
          </c:val>
          <c:extLst>
            <c:ext xmlns:c16="http://schemas.microsoft.com/office/drawing/2014/chart" uri="{C3380CC4-5D6E-409C-BE32-E72D297353CC}">
              <c16:uniqueId val="{00000007-FAF7-4A73-BFF3-3323140DEC2C}"/>
            </c:ext>
          </c:extLst>
        </c:ser>
        <c:dLbls>
          <c:showLegendKey val="0"/>
          <c:showVal val="0"/>
          <c:showCatName val="0"/>
          <c:showSerName val="0"/>
          <c:showPercent val="0"/>
          <c:showBubbleSize val="0"/>
        </c:dLbls>
        <c:gapWidth val="150"/>
        <c:overlap val="100"/>
        <c:axId val="205865088"/>
        <c:axId val="205861808"/>
      </c:barChart>
      <c:catAx>
        <c:axId val="20586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861808"/>
        <c:crosses val="autoZero"/>
        <c:auto val="1"/>
        <c:lblAlgn val="ctr"/>
        <c:lblOffset val="100"/>
        <c:noMultiLvlLbl val="0"/>
      </c:catAx>
      <c:valAx>
        <c:axId val="205861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86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SUTE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017-47C8-9C03-9FAD39AA45ED}"/>
            </c:ext>
          </c:extLst>
        </c:ser>
        <c:dLbls>
          <c:showLegendKey val="0"/>
          <c:showVal val="0"/>
          <c:showCatName val="0"/>
          <c:showSerName val="0"/>
          <c:showPercent val="0"/>
          <c:showBubbleSize val="0"/>
        </c:dLbls>
        <c:gapWidth val="219"/>
        <c:overlap val="-27"/>
        <c:axId val="281203976"/>
        <c:axId val="281204304"/>
      </c:barChart>
      <c:catAx>
        <c:axId val="28120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04304"/>
        <c:crosses val="autoZero"/>
        <c:auto val="1"/>
        <c:lblAlgn val="ctr"/>
        <c:lblOffset val="100"/>
        <c:noMultiLvlLbl val="0"/>
      </c:catAx>
      <c:valAx>
        <c:axId val="28120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0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CFE4E-AD37-4E36-88E3-1FD04F2C244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4CF2EF9-7E50-49ED-A8AC-0A406564E77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9612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CC590-6CEB-4732-9FBE-4533F48BA48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D5A6D8B-0C9D-43BF-AED1-54458B574625}"/>
              </a:ext>
            </a:extLst>
          </p:cNvPr>
          <p:cNvGraphicFramePr>
            <a:graphicFrameLocks noGrp="1"/>
          </p:cNvGraphicFramePr>
          <p:nvPr>
            <p:ph type="chart" sz="quarter" idx="13"/>
            <p:extLst>
              <p:ext uri="{D42A27DB-BD31-4B8C-83A1-F6EECF244321}">
                <p14:modId xmlns:p14="http://schemas.microsoft.com/office/powerpoint/2010/main" val="655273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5445B7-F660-4FC3-9CD5-D8031A7FEF2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945D589-2C1D-476F-8684-AB144F690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06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106FC-A1A1-4C06-AE0E-DE96732470E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2AE5F3E-5C49-43A7-AFDF-F73BD52DC40A}"/>
              </a:ext>
            </a:extLst>
          </p:cNvPr>
          <p:cNvGraphicFramePr>
            <a:graphicFrameLocks noGrp="1"/>
          </p:cNvGraphicFramePr>
          <p:nvPr>
            <p:ph type="tbl" sz="quarter" idx="13"/>
            <p:extLst>
              <p:ext uri="{D42A27DB-BD31-4B8C-83A1-F6EECF244321}">
                <p14:modId xmlns:p14="http://schemas.microsoft.com/office/powerpoint/2010/main" val="538802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96665709"/>
                    </a:ext>
                  </a:extLst>
                </a:gridCol>
                <a:gridCol w="740664">
                  <a:extLst>
                    <a:ext uri="{9D8B030D-6E8A-4147-A177-3AD203B41FA5}">
                      <a16:colId xmlns:a16="http://schemas.microsoft.com/office/drawing/2014/main" val="2386643985"/>
                    </a:ext>
                  </a:extLst>
                </a:gridCol>
                <a:gridCol w="740664">
                  <a:extLst>
                    <a:ext uri="{9D8B030D-6E8A-4147-A177-3AD203B41FA5}">
                      <a16:colId xmlns:a16="http://schemas.microsoft.com/office/drawing/2014/main" val="2020676121"/>
                    </a:ext>
                  </a:extLst>
                </a:gridCol>
                <a:gridCol w="740664">
                  <a:extLst>
                    <a:ext uri="{9D8B030D-6E8A-4147-A177-3AD203B41FA5}">
                      <a16:colId xmlns:a16="http://schemas.microsoft.com/office/drawing/2014/main" val="2533543477"/>
                    </a:ext>
                  </a:extLst>
                </a:gridCol>
                <a:gridCol w="740664">
                  <a:extLst>
                    <a:ext uri="{9D8B030D-6E8A-4147-A177-3AD203B41FA5}">
                      <a16:colId xmlns:a16="http://schemas.microsoft.com/office/drawing/2014/main" val="3913422145"/>
                    </a:ext>
                  </a:extLst>
                </a:gridCol>
                <a:gridCol w="740664">
                  <a:extLst>
                    <a:ext uri="{9D8B030D-6E8A-4147-A177-3AD203B41FA5}">
                      <a16:colId xmlns:a16="http://schemas.microsoft.com/office/drawing/2014/main" val="606954436"/>
                    </a:ext>
                  </a:extLst>
                </a:gridCol>
                <a:gridCol w="740664">
                  <a:extLst>
                    <a:ext uri="{9D8B030D-6E8A-4147-A177-3AD203B41FA5}">
                      <a16:colId xmlns:a16="http://schemas.microsoft.com/office/drawing/2014/main" val="1851831962"/>
                    </a:ext>
                  </a:extLst>
                </a:gridCol>
                <a:gridCol w="740664">
                  <a:extLst>
                    <a:ext uri="{9D8B030D-6E8A-4147-A177-3AD203B41FA5}">
                      <a16:colId xmlns:a16="http://schemas.microsoft.com/office/drawing/2014/main" val="2260944738"/>
                    </a:ext>
                  </a:extLst>
                </a:gridCol>
                <a:gridCol w="740664">
                  <a:extLst>
                    <a:ext uri="{9D8B030D-6E8A-4147-A177-3AD203B41FA5}">
                      <a16:colId xmlns:a16="http://schemas.microsoft.com/office/drawing/2014/main" val="3277075264"/>
                    </a:ext>
                  </a:extLst>
                </a:gridCol>
                <a:gridCol w="740664">
                  <a:extLst>
                    <a:ext uri="{9D8B030D-6E8A-4147-A177-3AD203B41FA5}">
                      <a16:colId xmlns:a16="http://schemas.microsoft.com/office/drawing/2014/main" val="31314632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30445923"/>
                  </a:ext>
                </a:extLst>
              </a:tr>
              <a:tr h="370840">
                <a:tc>
                  <a:txBody>
                    <a:bodyPr/>
                    <a:lstStyle/>
                    <a:p>
                      <a:r>
                        <a:rPr lang="en-US" sz="1000"/>
                        <a:t>SUTE</a:t>
                      </a:r>
                    </a:p>
                  </a:txBody>
                  <a:tcPr/>
                </a:tc>
                <a:tc>
                  <a:txBody>
                    <a:bodyPr/>
                    <a:lstStyle/>
                    <a:p>
                      <a:r>
                        <a:rPr lang="en-US" sz="1000"/>
                        <a:t>5207</a:t>
                      </a:r>
                    </a:p>
                  </a:txBody>
                  <a:tcPr/>
                </a:tc>
                <a:tc>
                  <a:txBody>
                    <a:bodyPr/>
                    <a:lstStyle/>
                    <a:p>
                      <a:r>
                        <a:rPr lang="en-US" sz="1000"/>
                        <a:t>379</a:t>
                      </a:r>
                    </a:p>
                  </a:txBody>
                  <a:tcPr/>
                </a:tc>
                <a:tc>
                  <a:txBody>
                    <a:bodyPr/>
                    <a:lstStyle/>
                    <a:p>
                      <a:r>
                        <a:rPr lang="en-US" sz="1000"/>
                        <a:t>79</a:t>
                      </a:r>
                    </a:p>
                  </a:txBody>
                  <a:tcPr/>
                </a:tc>
                <a:tc>
                  <a:txBody>
                    <a:bodyPr/>
                    <a:lstStyle/>
                    <a:p>
                      <a:r>
                        <a:rPr lang="en-US" sz="1000"/>
                        <a:t>2549</a:t>
                      </a:r>
                    </a:p>
                  </a:txBody>
                  <a:tcPr/>
                </a:tc>
                <a:tc>
                  <a:txBody>
                    <a:bodyPr/>
                    <a:lstStyle/>
                    <a:p>
                      <a:r>
                        <a:rPr lang="en-US" sz="1000"/>
                        <a:t>386</a:t>
                      </a:r>
                    </a:p>
                  </a:txBody>
                  <a:tcPr/>
                </a:tc>
                <a:tc>
                  <a:txBody>
                    <a:bodyPr/>
                    <a:lstStyle/>
                    <a:p>
                      <a:r>
                        <a:rPr lang="en-US" sz="1000"/>
                        <a:t>1743</a:t>
                      </a:r>
                    </a:p>
                  </a:txBody>
                  <a:tcPr/>
                </a:tc>
                <a:tc>
                  <a:txBody>
                    <a:bodyPr/>
                    <a:lstStyle/>
                    <a:p>
                      <a:r>
                        <a:rPr lang="en-US" sz="1000"/>
                        <a:t>0</a:t>
                      </a:r>
                    </a:p>
                  </a:txBody>
                  <a:tcPr/>
                </a:tc>
                <a:tc>
                  <a:txBody>
                    <a:bodyPr/>
                    <a:lstStyle/>
                    <a:p>
                      <a:r>
                        <a:rPr lang="en-US" sz="1000"/>
                        <a:t>1.1803%</a:t>
                      </a:r>
                    </a:p>
                  </a:txBody>
                  <a:tcPr/>
                </a:tc>
                <a:tc>
                  <a:txBody>
                    <a:bodyPr/>
                    <a:lstStyle/>
                    <a:p>
                      <a:r>
                        <a:rPr lang="en-US" sz="1000"/>
                        <a:t>0.0%</a:t>
                      </a:r>
                    </a:p>
                  </a:txBody>
                  <a:tcPr/>
                </a:tc>
                <a:extLst>
                  <a:ext uri="{0D108BD9-81ED-4DB2-BD59-A6C34878D82A}">
                    <a16:rowId xmlns:a16="http://schemas.microsoft.com/office/drawing/2014/main" val="4208824637"/>
                  </a:ext>
                </a:extLst>
              </a:tr>
            </a:tbl>
          </a:graphicData>
        </a:graphic>
      </p:graphicFrame>
      <p:sp>
        <p:nvSpPr>
          <p:cNvPr id="4" name="Text Placeholder 3">
            <a:extLst>
              <a:ext uri="{FF2B5EF4-FFF2-40B4-BE49-F238E27FC236}">
                <a16:creationId xmlns:a16="http://schemas.microsoft.com/office/drawing/2014/main" id="{793F84C0-3E2E-4CB1-927F-4F74B188314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47726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809C8-D130-460C-9EC3-34AD7186A26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455BB8E-FFC9-4127-937D-8692B83B7F29}"/>
              </a:ext>
            </a:extLst>
          </p:cNvPr>
          <p:cNvGraphicFramePr>
            <a:graphicFrameLocks noGrp="1"/>
          </p:cNvGraphicFramePr>
          <p:nvPr>
            <p:ph type="chart" sz="quarter" idx="13"/>
            <p:extLst>
              <p:ext uri="{D42A27DB-BD31-4B8C-83A1-F6EECF244321}">
                <p14:modId xmlns:p14="http://schemas.microsoft.com/office/powerpoint/2010/main" val="2992658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B7C26-C52D-4DCA-A792-48D9EED7F2F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0AAB2EB-5278-42A7-A702-C9B733FD70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5708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FC6D-5E3D-4919-B0C1-3DF310D4C7A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378F95B-654F-4615-9224-985FDE6B41F5}"/>
              </a:ext>
            </a:extLst>
          </p:cNvPr>
          <p:cNvGraphicFramePr>
            <a:graphicFrameLocks noGrp="1"/>
          </p:cNvGraphicFramePr>
          <p:nvPr>
            <p:ph type="chart" sz="quarter" idx="13"/>
            <p:extLst>
              <p:ext uri="{D42A27DB-BD31-4B8C-83A1-F6EECF244321}">
                <p14:modId xmlns:p14="http://schemas.microsoft.com/office/powerpoint/2010/main" val="2700300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497CBC-6B24-427D-9F6D-9F34EB3C777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35114A3-C57B-4A35-BDF7-D9A625BD4C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159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1E36-C8EA-4C45-B2B9-1D20C2E02C6E}"/>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65C635B-CCF2-4DFC-ADE7-90FB82ED53EE}"/>
              </a:ext>
            </a:extLst>
          </p:cNvPr>
          <p:cNvGraphicFramePr>
            <a:graphicFrameLocks noGrp="1"/>
          </p:cNvGraphicFramePr>
          <p:nvPr>
            <p:ph type="chart" sz="quarter" idx="13"/>
            <p:extLst>
              <p:ext uri="{D42A27DB-BD31-4B8C-83A1-F6EECF244321}">
                <p14:modId xmlns:p14="http://schemas.microsoft.com/office/powerpoint/2010/main" val="185140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3DBB12-4E43-4F21-ABC2-ED34C88CD3A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14CBB65-A80C-482A-8FB5-CF66EB9749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651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B0330-BEA8-48B7-B190-DB77E405C984}"/>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85D5E0E-DB60-4C6D-9CB5-87FEC8FF49A7}"/>
              </a:ext>
            </a:extLst>
          </p:cNvPr>
          <p:cNvGraphicFramePr>
            <a:graphicFrameLocks noGrp="1"/>
          </p:cNvGraphicFramePr>
          <p:nvPr>
            <p:ph type="chart" sz="quarter" idx="13"/>
            <p:extLst>
              <p:ext uri="{D42A27DB-BD31-4B8C-83A1-F6EECF244321}">
                <p14:modId xmlns:p14="http://schemas.microsoft.com/office/powerpoint/2010/main" val="3217600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B06D10-7B89-421D-BEC9-3E5078AF3BE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38B72134-57CA-48C9-9168-A056CDE8C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3024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649CF-86C9-4A71-8949-9FC63C5C49DC}"/>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46A4A485-623F-4069-8DB2-75B38BA76BD9}"/>
              </a:ext>
            </a:extLst>
          </p:cNvPr>
          <p:cNvGraphicFramePr>
            <a:graphicFrameLocks noGrp="1"/>
          </p:cNvGraphicFramePr>
          <p:nvPr>
            <p:ph type="tbl" sz="quarter" idx="13"/>
            <p:extLst>
              <p:ext uri="{D42A27DB-BD31-4B8C-83A1-F6EECF244321}">
                <p14:modId xmlns:p14="http://schemas.microsoft.com/office/powerpoint/2010/main" val="1773485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24920896"/>
                    </a:ext>
                  </a:extLst>
                </a:gridCol>
                <a:gridCol w="658368">
                  <a:extLst>
                    <a:ext uri="{9D8B030D-6E8A-4147-A177-3AD203B41FA5}">
                      <a16:colId xmlns:a16="http://schemas.microsoft.com/office/drawing/2014/main" val="3483479956"/>
                    </a:ext>
                  </a:extLst>
                </a:gridCol>
                <a:gridCol w="658368">
                  <a:extLst>
                    <a:ext uri="{9D8B030D-6E8A-4147-A177-3AD203B41FA5}">
                      <a16:colId xmlns:a16="http://schemas.microsoft.com/office/drawing/2014/main" val="77043759"/>
                    </a:ext>
                  </a:extLst>
                </a:gridCol>
                <a:gridCol w="658368">
                  <a:extLst>
                    <a:ext uri="{9D8B030D-6E8A-4147-A177-3AD203B41FA5}">
                      <a16:colId xmlns:a16="http://schemas.microsoft.com/office/drawing/2014/main" val="37623886"/>
                    </a:ext>
                  </a:extLst>
                </a:gridCol>
                <a:gridCol w="658368">
                  <a:extLst>
                    <a:ext uri="{9D8B030D-6E8A-4147-A177-3AD203B41FA5}">
                      <a16:colId xmlns:a16="http://schemas.microsoft.com/office/drawing/2014/main" val="4003091884"/>
                    </a:ext>
                  </a:extLst>
                </a:gridCol>
                <a:gridCol w="658368">
                  <a:extLst>
                    <a:ext uri="{9D8B030D-6E8A-4147-A177-3AD203B41FA5}">
                      <a16:colId xmlns:a16="http://schemas.microsoft.com/office/drawing/2014/main" val="1701301254"/>
                    </a:ext>
                  </a:extLst>
                </a:gridCol>
                <a:gridCol w="658368">
                  <a:extLst>
                    <a:ext uri="{9D8B030D-6E8A-4147-A177-3AD203B41FA5}">
                      <a16:colId xmlns:a16="http://schemas.microsoft.com/office/drawing/2014/main" val="3861614504"/>
                    </a:ext>
                  </a:extLst>
                </a:gridCol>
                <a:gridCol w="658368">
                  <a:extLst>
                    <a:ext uri="{9D8B030D-6E8A-4147-A177-3AD203B41FA5}">
                      <a16:colId xmlns:a16="http://schemas.microsoft.com/office/drawing/2014/main" val="1818868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385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- 2017-12-20 14:52:20</a:t>
                      </a:r>
                      <a:r>
                        <a:rPr kumimoji="0" lang="es-ES" sz="1000" b="0" i="0" u="none" strike="noStrike" kern="1200" cap="none" spc="0" normalizeH="0" baseline="0" noProof="0">
                          <a:ln>
                            <a:noFill/>
                          </a:ln>
                          <a:solidFill>
                            <a:prstClr val="black"/>
                          </a:solidFill>
                          <a:effectLst/>
                          <a:uLnTx/>
                          <a:uFillTx/>
                          <a:latin typeface="+mn-lt"/>
                          <a:ea typeface="+mn-ea"/>
                          <a:cs typeface="+mn-cs"/>
                        </a:rPr>
                        <a:t>
#Ahora Se logró la continuidad de los/as suplentes. Ya está firmada el acta #paritaria. 
Mirá el video de la lectura del acta 
#SuteEnLucha En nuestra unidad está la fuerza!!!✊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320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- 2017-12-14 20:52:31</a:t>
                      </a:r>
                      <a:r>
                        <a:rPr kumimoji="0" lang="es-ES" sz="1000" b="0" i="0" u="none" strike="noStrike" kern="1200" cap="none" spc="0" normalizeH="0" baseline="0" noProof="0">
                          <a:ln>
                            <a:noFill/>
                          </a:ln>
                          <a:solidFill>
                            <a:prstClr val="black"/>
                          </a:solidFill>
                          <a:effectLst/>
                          <a:uLnTx/>
                          <a:uFillTx/>
                          <a:latin typeface="+mn-lt"/>
                          <a:ea typeface="+mn-ea"/>
                          <a:cs typeface="+mn-cs"/>
                        </a:rPr>
                        <a:t>
#Continuidades de suplentes
Gracias a la lucha y a la participación de muchos compañeros/as, estamos logrando la continuidad de todos/as los 4to llamado y otros avances en las continuidades. Las acciones principales tuvieron el protagonismo de los/as docentes de Escuelas Artísticas Vocacionales y artistas compañeros/as que se sumaron a defender el rol  de nuestras escuelas artísticas y la continuidad necesaria para todos los niveles y modalidades. 
La definición fue acordada en Comisión Técnica. Luego será rafiticada por acuerdo paritario.
Mirá el video y enterate de todos los detalles.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49401381"/>
                  </a:ext>
                </a:extLst>
              </a:tr>
            </a:tbl>
          </a:graphicData>
        </a:graphic>
      </p:graphicFrame>
      <p:sp>
        <p:nvSpPr>
          <p:cNvPr id="4" name="Text Placeholder 3">
            <a:extLst>
              <a:ext uri="{FF2B5EF4-FFF2-40B4-BE49-F238E27FC236}">
                <a16:creationId xmlns:a16="http://schemas.microsoft.com/office/drawing/2014/main" id="{8F75E87B-CC89-4E07-8FCD-47FF3CCF8C2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45037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D077-CB6F-45EC-BB3D-2C8C24FE9236}"/>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EE7C9A53-A415-4BA8-A64F-A3FC819993A2}"/>
              </a:ext>
            </a:extLst>
          </p:cNvPr>
          <p:cNvGraphicFramePr>
            <a:graphicFrameLocks noGrp="1"/>
          </p:cNvGraphicFramePr>
          <p:nvPr>
            <p:ph type="tbl" sz="quarter" idx="13"/>
            <p:extLst>
              <p:ext uri="{D42A27DB-BD31-4B8C-83A1-F6EECF244321}">
                <p14:modId xmlns:p14="http://schemas.microsoft.com/office/powerpoint/2010/main" val="3671488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8278133"/>
                    </a:ext>
                  </a:extLst>
                </a:gridCol>
                <a:gridCol w="658368">
                  <a:extLst>
                    <a:ext uri="{9D8B030D-6E8A-4147-A177-3AD203B41FA5}">
                      <a16:colId xmlns:a16="http://schemas.microsoft.com/office/drawing/2014/main" val="2288348735"/>
                    </a:ext>
                  </a:extLst>
                </a:gridCol>
                <a:gridCol w="658368">
                  <a:extLst>
                    <a:ext uri="{9D8B030D-6E8A-4147-A177-3AD203B41FA5}">
                      <a16:colId xmlns:a16="http://schemas.microsoft.com/office/drawing/2014/main" val="3512000275"/>
                    </a:ext>
                  </a:extLst>
                </a:gridCol>
                <a:gridCol w="658368">
                  <a:extLst>
                    <a:ext uri="{9D8B030D-6E8A-4147-A177-3AD203B41FA5}">
                      <a16:colId xmlns:a16="http://schemas.microsoft.com/office/drawing/2014/main" val="608038464"/>
                    </a:ext>
                  </a:extLst>
                </a:gridCol>
                <a:gridCol w="658368">
                  <a:extLst>
                    <a:ext uri="{9D8B030D-6E8A-4147-A177-3AD203B41FA5}">
                      <a16:colId xmlns:a16="http://schemas.microsoft.com/office/drawing/2014/main" val="2238883363"/>
                    </a:ext>
                  </a:extLst>
                </a:gridCol>
                <a:gridCol w="658368">
                  <a:extLst>
                    <a:ext uri="{9D8B030D-6E8A-4147-A177-3AD203B41FA5}">
                      <a16:colId xmlns:a16="http://schemas.microsoft.com/office/drawing/2014/main" val="9037169"/>
                    </a:ext>
                  </a:extLst>
                </a:gridCol>
                <a:gridCol w="658368">
                  <a:extLst>
                    <a:ext uri="{9D8B030D-6E8A-4147-A177-3AD203B41FA5}">
                      <a16:colId xmlns:a16="http://schemas.microsoft.com/office/drawing/2014/main" val="3113166748"/>
                    </a:ext>
                  </a:extLst>
                </a:gridCol>
                <a:gridCol w="658368">
                  <a:extLst>
                    <a:ext uri="{9D8B030D-6E8A-4147-A177-3AD203B41FA5}">
                      <a16:colId xmlns:a16="http://schemas.microsoft.com/office/drawing/2014/main" val="3998353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4689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- 2017-12-29 15:18:39</a:t>
                      </a:r>
                      <a:r>
                        <a:rPr kumimoji="0" lang="es-ES" sz="1000" b="0" i="0" u="none" strike="noStrike" kern="1200" cap="none" spc="0" normalizeH="0" baseline="0" noProof="0">
                          <a:ln>
                            <a:noFill/>
                          </a:ln>
                          <a:solidFill>
                            <a:prstClr val="black"/>
                          </a:solidFill>
                          <a:effectLst/>
                          <a:uLnTx/>
                          <a:uFillTx/>
                          <a:latin typeface="+mn-lt"/>
                          <a:ea typeface="+mn-ea"/>
                          <a:cs typeface="+mn-cs"/>
                        </a:rPr>
                        <a:t>
⚠ OTRO LOGRO: Altas de movimientos al 1ero de marzo de 2018, en todos los niveles y modalidades
Finalmente, el gobierno acordó en paritaria unificar las altas de ingresos y traslados al 1ero de marzo de 2018.
👉 Esto incluye a niveles como Primaria cuyas altas eran al 1ero de enero. Por lo que deberán rectificar cualquier baja de suplente.
✊ De esta manera, se garantiza el derecho a vacaciones de suplentes y un criterio unificado dentro del sistema educativo. 
SECRETARIADO EJECUTIVO SUTE
http://www.sute.com.ar/sute-logro-las-altas-movimiento-sean-marzo/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5391603"/>
                  </a:ext>
                </a:extLst>
              </a:tr>
            </a:tbl>
          </a:graphicData>
        </a:graphic>
      </p:graphicFrame>
      <p:sp>
        <p:nvSpPr>
          <p:cNvPr id="4" name="Text Placeholder 3">
            <a:extLst>
              <a:ext uri="{FF2B5EF4-FFF2-40B4-BE49-F238E27FC236}">
                <a16:creationId xmlns:a16="http://schemas.microsoft.com/office/drawing/2014/main" id="{56948BBE-A393-4807-BAF8-15D201E395F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45717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38A8E-59FA-4B69-9503-FF7BA875D527}"/>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CF0CC429-18F4-4849-8D15-ED23CC94CFE3}"/>
              </a:ext>
            </a:extLst>
          </p:cNvPr>
          <p:cNvGraphicFramePr>
            <a:graphicFrameLocks noGrp="1"/>
          </p:cNvGraphicFramePr>
          <p:nvPr>
            <p:ph type="tbl" sz="quarter" idx="13"/>
            <p:extLst>
              <p:ext uri="{D42A27DB-BD31-4B8C-83A1-F6EECF244321}">
                <p14:modId xmlns:p14="http://schemas.microsoft.com/office/powerpoint/2010/main" val="3258272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3619713"/>
                    </a:ext>
                  </a:extLst>
                </a:gridCol>
                <a:gridCol w="658368">
                  <a:extLst>
                    <a:ext uri="{9D8B030D-6E8A-4147-A177-3AD203B41FA5}">
                      <a16:colId xmlns:a16="http://schemas.microsoft.com/office/drawing/2014/main" val="3713257514"/>
                    </a:ext>
                  </a:extLst>
                </a:gridCol>
                <a:gridCol w="658368">
                  <a:extLst>
                    <a:ext uri="{9D8B030D-6E8A-4147-A177-3AD203B41FA5}">
                      <a16:colId xmlns:a16="http://schemas.microsoft.com/office/drawing/2014/main" val="141819428"/>
                    </a:ext>
                  </a:extLst>
                </a:gridCol>
                <a:gridCol w="658368">
                  <a:extLst>
                    <a:ext uri="{9D8B030D-6E8A-4147-A177-3AD203B41FA5}">
                      <a16:colId xmlns:a16="http://schemas.microsoft.com/office/drawing/2014/main" val="1929574114"/>
                    </a:ext>
                  </a:extLst>
                </a:gridCol>
                <a:gridCol w="658368">
                  <a:extLst>
                    <a:ext uri="{9D8B030D-6E8A-4147-A177-3AD203B41FA5}">
                      <a16:colId xmlns:a16="http://schemas.microsoft.com/office/drawing/2014/main" val="4117795834"/>
                    </a:ext>
                  </a:extLst>
                </a:gridCol>
                <a:gridCol w="658368">
                  <a:extLst>
                    <a:ext uri="{9D8B030D-6E8A-4147-A177-3AD203B41FA5}">
                      <a16:colId xmlns:a16="http://schemas.microsoft.com/office/drawing/2014/main" val="997504054"/>
                    </a:ext>
                  </a:extLst>
                </a:gridCol>
                <a:gridCol w="658368">
                  <a:extLst>
                    <a:ext uri="{9D8B030D-6E8A-4147-A177-3AD203B41FA5}">
                      <a16:colId xmlns:a16="http://schemas.microsoft.com/office/drawing/2014/main" val="2964786217"/>
                    </a:ext>
                  </a:extLst>
                </a:gridCol>
                <a:gridCol w="658368">
                  <a:extLst>
                    <a:ext uri="{9D8B030D-6E8A-4147-A177-3AD203B41FA5}">
                      <a16:colId xmlns:a16="http://schemas.microsoft.com/office/drawing/2014/main" val="2899406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464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- 2017-12-20 16:00:00</a:t>
                      </a:r>
                      <a:r>
                        <a:rPr kumimoji="0" lang="es-ES" sz="1000" b="0" i="0" u="none" strike="noStrike" kern="1200" cap="none" spc="0" normalizeH="0" baseline="0" noProof="0">
                          <a:ln>
                            <a:noFill/>
                          </a:ln>
                          <a:solidFill>
                            <a:prstClr val="black"/>
                          </a:solidFill>
                          <a:effectLst/>
                          <a:uLnTx/>
                          <a:uFillTx/>
                          <a:latin typeface="+mn-lt"/>
                          <a:ea typeface="+mn-ea"/>
                          <a:cs typeface="+mn-cs"/>
                        </a:rPr>
                        <a:t>
✊ Avances en continuidad docente:
1⃣ Continúan todos los 4to llamados, en general, por este año, en todos los niveles y modalidades.
2⃣ En Secundaria Orientada, Técnica y Jóvenes y Adultos, Primaria, Inicial y Especial: para tener continuidad al 2019, deberán acreditar al 31/12/2018, un piso de 20 materias y una materia rendida en el año.
3⃣ Escuelas Artísticas Vocacionales y CCT: cuartos llamados continúan sin condicionamientos.
4⃣ Docentes en proceso de titularizacion por paritaria 2015: tienen continuidad.
5⃣ Continúan “cambios de artículo”
AQUÍ el acta #paritaria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9625332"/>
                  </a:ext>
                </a:extLst>
              </a:tr>
            </a:tbl>
          </a:graphicData>
        </a:graphic>
      </p:graphicFrame>
      <p:sp>
        <p:nvSpPr>
          <p:cNvPr id="4" name="Text Placeholder 3">
            <a:extLst>
              <a:ext uri="{FF2B5EF4-FFF2-40B4-BE49-F238E27FC236}">
                <a16:creationId xmlns:a16="http://schemas.microsoft.com/office/drawing/2014/main" id="{100499B4-8657-48A2-9ABE-E69BD12DC1A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0915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1FA96-1DED-45C5-A8EE-9371E3A68A77}"/>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7B6B5320-3EBE-4B07-A78B-E50599B04BB6}"/>
              </a:ext>
            </a:extLst>
          </p:cNvPr>
          <p:cNvGraphicFramePr>
            <a:graphicFrameLocks noGrp="1"/>
          </p:cNvGraphicFramePr>
          <p:nvPr>
            <p:ph type="tbl" sz="quarter" idx="13"/>
            <p:extLst>
              <p:ext uri="{D42A27DB-BD31-4B8C-83A1-F6EECF244321}">
                <p14:modId xmlns:p14="http://schemas.microsoft.com/office/powerpoint/2010/main" val="157121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1315358"/>
                    </a:ext>
                  </a:extLst>
                </a:gridCol>
                <a:gridCol w="658368">
                  <a:extLst>
                    <a:ext uri="{9D8B030D-6E8A-4147-A177-3AD203B41FA5}">
                      <a16:colId xmlns:a16="http://schemas.microsoft.com/office/drawing/2014/main" val="3446613968"/>
                    </a:ext>
                  </a:extLst>
                </a:gridCol>
                <a:gridCol w="658368">
                  <a:extLst>
                    <a:ext uri="{9D8B030D-6E8A-4147-A177-3AD203B41FA5}">
                      <a16:colId xmlns:a16="http://schemas.microsoft.com/office/drawing/2014/main" val="2394504776"/>
                    </a:ext>
                  </a:extLst>
                </a:gridCol>
                <a:gridCol w="658368">
                  <a:extLst>
                    <a:ext uri="{9D8B030D-6E8A-4147-A177-3AD203B41FA5}">
                      <a16:colId xmlns:a16="http://schemas.microsoft.com/office/drawing/2014/main" val="3853465276"/>
                    </a:ext>
                  </a:extLst>
                </a:gridCol>
                <a:gridCol w="658368">
                  <a:extLst>
                    <a:ext uri="{9D8B030D-6E8A-4147-A177-3AD203B41FA5}">
                      <a16:colId xmlns:a16="http://schemas.microsoft.com/office/drawing/2014/main" val="3127830521"/>
                    </a:ext>
                  </a:extLst>
                </a:gridCol>
                <a:gridCol w="658368">
                  <a:extLst>
                    <a:ext uri="{9D8B030D-6E8A-4147-A177-3AD203B41FA5}">
                      <a16:colId xmlns:a16="http://schemas.microsoft.com/office/drawing/2014/main" val="2141242523"/>
                    </a:ext>
                  </a:extLst>
                </a:gridCol>
                <a:gridCol w="658368">
                  <a:extLst>
                    <a:ext uri="{9D8B030D-6E8A-4147-A177-3AD203B41FA5}">
                      <a16:colId xmlns:a16="http://schemas.microsoft.com/office/drawing/2014/main" val="3359855713"/>
                    </a:ext>
                  </a:extLst>
                </a:gridCol>
                <a:gridCol w="658368">
                  <a:extLst>
                    <a:ext uri="{9D8B030D-6E8A-4147-A177-3AD203B41FA5}">
                      <a16:colId xmlns:a16="http://schemas.microsoft.com/office/drawing/2014/main" val="2196378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666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- 2017-12-15 16:26:25</a:t>
                      </a:r>
                      <a:r>
                        <a:rPr kumimoji="0" lang="es-ES" sz="1000" b="0" i="0" u="none" strike="noStrike" kern="1200" cap="none" spc="0" normalizeH="0" baseline="0" noProof="0">
                          <a:ln>
                            <a:noFill/>
                          </a:ln>
                          <a:solidFill>
                            <a:prstClr val="black"/>
                          </a:solidFill>
                          <a:effectLst/>
                          <a:uLnTx/>
                          <a:uFillTx/>
                          <a:latin typeface="+mn-lt"/>
                          <a:ea typeface="+mn-ea"/>
                          <a:cs typeface="+mn-cs"/>
                        </a:rPr>
                        <a:t>
⚠ CORNEJO INTENTA SABOTEAR FALLO ÍTEM AULA Y ALTERAR LA SENTENCIA
✊ El SUTE convoca a todos/as los/as trabajadores a ponernos en estado de alerta y movilización. Se comunicarán acciones en breve. 
#SuteEnlucha Ahora es cuando!!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2026735"/>
                  </a:ext>
                </a:extLst>
              </a:tr>
            </a:tbl>
          </a:graphicData>
        </a:graphic>
      </p:graphicFrame>
      <p:sp>
        <p:nvSpPr>
          <p:cNvPr id="4" name="Text Placeholder 3">
            <a:extLst>
              <a:ext uri="{FF2B5EF4-FFF2-40B4-BE49-F238E27FC236}">
                <a16:creationId xmlns:a16="http://schemas.microsoft.com/office/drawing/2014/main" id="{1831F30E-9403-424A-B14E-A755B1CE22F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14356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858B5-F375-40F5-BDB8-D141AEB7FA35}"/>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E15EB3C3-3038-4A46-AFE5-9502CB34DDC4}"/>
              </a:ext>
            </a:extLst>
          </p:cNvPr>
          <p:cNvGraphicFramePr>
            <a:graphicFrameLocks noGrp="1"/>
          </p:cNvGraphicFramePr>
          <p:nvPr>
            <p:ph type="tbl" sz="quarter" idx="13"/>
            <p:extLst>
              <p:ext uri="{D42A27DB-BD31-4B8C-83A1-F6EECF244321}">
                <p14:modId xmlns:p14="http://schemas.microsoft.com/office/powerpoint/2010/main" val="3042711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5250292"/>
                    </a:ext>
                  </a:extLst>
                </a:gridCol>
                <a:gridCol w="658368">
                  <a:extLst>
                    <a:ext uri="{9D8B030D-6E8A-4147-A177-3AD203B41FA5}">
                      <a16:colId xmlns:a16="http://schemas.microsoft.com/office/drawing/2014/main" val="3600017557"/>
                    </a:ext>
                  </a:extLst>
                </a:gridCol>
                <a:gridCol w="658368">
                  <a:extLst>
                    <a:ext uri="{9D8B030D-6E8A-4147-A177-3AD203B41FA5}">
                      <a16:colId xmlns:a16="http://schemas.microsoft.com/office/drawing/2014/main" val="3940863494"/>
                    </a:ext>
                  </a:extLst>
                </a:gridCol>
                <a:gridCol w="658368">
                  <a:extLst>
                    <a:ext uri="{9D8B030D-6E8A-4147-A177-3AD203B41FA5}">
                      <a16:colId xmlns:a16="http://schemas.microsoft.com/office/drawing/2014/main" val="3015400149"/>
                    </a:ext>
                  </a:extLst>
                </a:gridCol>
                <a:gridCol w="658368">
                  <a:extLst>
                    <a:ext uri="{9D8B030D-6E8A-4147-A177-3AD203B41FA5}">
                      <a16:colId xmlns:a16="http://schemas.microsoft.com/office/drawing/2014/main" val="4217826105"/>
                    </a:ext>
                  </a:extLst>
                </a:gridCol>
                <a:gridCol w="658368">
                  <a:extLst>
                    <a:ext uri="{9D8B030D-6E8A-4147-A177-3AD203B41FA5}">
                      <a16:colId xmlns:a16="http://schemas.microsoft.com/office/drawing/2014/main" val="3834795220"/>
                    </a:ext>
                  </a:extLst>
                </a:gridCol>
                <a:gridCol w="658368">
                  <a:extLst>
                    <a:ext uri="{9D8B030D-6E8A-4147-A177-3AD203B41FA5}">
                      <a16:colId xmlns:a16="http://schemas.microsoft.com/office/drawing/2014/main" val="1015417290"/>
                    </a:ext>
                  </a:extLst>
                </a:gridCol>
                <a:gridCol w="658368">
                  <a:extLst>
                    <a:ext uri="{9D8B030D-6E8A-4147-A177-3AD203B41FA5}">
                      <a16:colId xmlns:a16="http://schemas.microsoft.com/office/drawing/2014/main" val="50044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3800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- 2017-12-13 18:55:37</a:t>
                      </a:r>
                      <a:r>
                        <a:rPr kumimoji="0" lang="es-ES" sz="1000" b="0" i="0" u="none" strike="noStrike" kern="1200" cap="none" spc="0" normalizeH="0" baseline="0" noProof="0">
                          <a:ln>
                            <a:noFill/>
                          </a:ln>
                          <a:solidFill>
                            <a:prstClr val="black"/>
                          </a:solidFill>
                          <a:effectLst/>
                          <a:uLnTx/>
                          <a:uFillTx/>
                          <a:latin typeface="+mn-lt"/>
                          <a:ea typeface="+mn-ea"/>
                          <a:cs typeface="+mn-cs"/>
                        </a:rPr>
                        <a:t>
⚠️14/12 – Paro y movilización en Mendoza y en todo el país: el gobierno adelantó la sesión por la reforma previsional.
✊🏼 El gobierno nacional, ante el repudio que suscita la Reforma Previsional, adelantó sesión en diputados para este jueves 14/12 (mañana). Es una maniobra desesperada para desarticular la capacidad de movilización, que ya saben será multitudinaria.
Por esto, CTERA convoca a PARO NACIONAL, por lo que el paro también se realiza en Mendoza.
Convocamos a todos/as los/as trabajadores/as de la educación a sumarse al PARO y participar activamente en la acción unitaria que se acuerde con los restantes sindicatos para el día de mañana.
✊🏼 El SUTE movilizará, con diversos sectores, desde el Kilómetro 0 (Garibaldi y San Martín) hasta la Legislatura para confluir en un acto unitario.
MOVILIZACIÓN: 14 de diciembre, 18hs.  Kilómetro 0 - Ciudad
SECRETARIADO EJECUTIVO SUTE
http://www.sute.com.ar/1412-paro-movilizacion-mendoza-pais-gobierno-adelanto-la-sesion-la-reforma-pre...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9818591"/>
                  </a:ext>
                </a:extLst>
              </a:tr>
            </a:tbl>
          </a:graphicData>
        </a:graphic>
      </p:graphicFrame>
      <p:sp>
        <p:nvSpPr>
          <p:cNvPr id="4" name="Text Placeholder 3">
            <a:extLst>
              <a:ext uri="{FF2B5EF4-FFF2-40B4-BE49-F238E27FC236}">
                <a16:creationId xmlns:a16="http://schemas.microsoft.com/office/drawing/2014/main" id="{5BCE190E-DA80-4B8A-A5CA-84354BDAF09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29198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0F14D-53A2-4F6C-8D17-76CCB6DDB9FA}"/>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27F1BB00-915E-4D65-A8DE-4C14834AFD57}"/>
              </a:ext>
            </a:extLst>
          </p:cNvPr>
          <p:cNvGraphicFramePr>
            <a:graphicFrameLocks noGrp="1"/>
          </p:cNvGraphicFramePr>
          <p:nvPr>
            <p:ph type="tbl" sz="quarter" idx="13"/>
            <p:extLst>
              <p:ext uri="{D42A27DB-BD31-4B8C-83A1-F6EECF244321}">
                <p14:modId xmlns:p14="http://schemas.microsoft.com/office/powerpoint/2010/main" val="396148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32992"/>
                    </a:ext>
                  </a:extLst>
                </a:gridCol>
                <a:gridCol w="658368">
                  <a:extLst>
                    <a:ext uri="{9D8B030D-6E8A-4147-A177-3AD203B41FA5}">
                      <a16:colId xmlns:a16="http://schemas.microsoft.com/office/drawing/2014/main" val="135978035"/>
                    </a:ext>
                  </a:extLst>
                </a:gridCol>
                <a:gridCol w="658368">
                  <a:extLst>
                    <a:ext uri="{9D8B030D-6E8A-4147-A177-3AD203B41FA5}">
                      <a16:colId xmlns:a16="http://schemas.microsoft.com/office/drawing/2014/main" val="1837314505"/>
                    </a:ext>
                  </a:extLst>
                </a:gridCol>
                <a:gridCol w="658368">
                  <a:extLst>
                    <a:ext uri="{9D8B030D-6E8A-4147-A177-3AD203B41FA5}">
                      <a16:colId xmlns:a16="http://schemas.microsoft.com/office/drawing/2014/main" val="3867815266"/>
                    </a:ext>
                  </a:extLst>
                </a:gridCol>
                <a:gridCol w="658368">
                  <a:extLst>
                    <a:ext uri="{9D8B030D-6E8A-4147-A177-3AD203B41FA5}">
                      <a16:colId xmlns:a16="http://schemas.microsoft.com/office/drawing/2014/main" val="537153622"/>
                    </a:ext>
                  </a:extLst>
                </a:gridCol>
                <a:gridCol w="658368">
                  <a:extLst>
                    <a:ext uri="{9D8B030D-6E8A-4147-A177-3AD203B41FA5}">
                      <a16:colId xmlns:a16="http://schemas.microsoft.com/office/drawing/2014/main" val="1639660267"/>
                    </a:ext>
                  </a:extLst>
                </a:gridCol>
                <a:gridCol w="658368">
                  <a:extLst>
                    <a:ext uri="{9D8B030D-6E8A-4147-A177-3AD203B41FA5}">
                      <a16:colId xmlns:a16="http://schemas.microsoft.com/office/drawing/2014/main" val="1739620924"/>
                    </a:ext>
                  </a:extLst>
                </a:gridCol>
                <a:gridCol w="658368">
                  <a:extLst>
                    <a:ext uri="{9D8B030D-6E8A-4147-A177-3AD203B41FA5}">
                      <a16:colId xmlns:a16="http://schemas.microsoft.com/office/drawing/2014/main" val="170917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324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- 2017-12-22 20:25:44</a:t>
                      </a:r>
                      <a:r>
                        <a:rPr kumimoji="0" lang="es-ES" sz="1000" b="0" i="0" u="none" strike="noStrike" kern="1200" cap="none" spc="0" normalizeH="0" baseline="0" noProof="0">
                          <a:ln>
                            <a:noFill/>
                          </a:ln>
                          <a:solidFill>
                            <a:prstClr val="black"/>
                          </a:solidFill>
                          <a:effectLst/>
                          <a:uLnTx/>
                          <a:uFillTx/>
                          <a:latin typeface="+mn-lt"/>
                          <a:ea typeface="+mn-ea"/>
                          <a:cs typeface="+mn-cs"/>
                        </a:rPr>
                        <a:t>
⚠ Anuncio de BONO
🗓 5 de enero
Como afirmamos varias veces, los/as trabajadores/as de la educación también lo cobrarán.
El SUTE presentó exigencia de que se pague a suplentes y titulares sin distinción de fecha y  alcance a instituciones de gestión social y privada. 
Seguimos exigiendo avanzar en una verdadera recomposición salarial: en blanco, incorporada al salario.
SECRETARIADO EJECUTIVO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4418108"/>
                  </a:ext>
                </a:extLst>
              </a:tr>
            </a:tbl>
          </a:graphicData>
        </a:graphic>
      </p:graphicFrame>
      <p:sp>
        <p:nvSpPr>
          <p:cNvPr id="4" name="Text Placeholder 3">
            <a:extLst>
              <a:ext uri="{FF2B5EF4-FFF2-40B4-BE49-F238E27FC236}">
                <a16:creationId xmlns:a16="http://schemas.microsoft.com/office/drawing/2014/main" id="{585864DC-81AC-4B19-8BCB-3D5079CC1CD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267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011D-0A62-4DAF-BA34-EF57411A8F00}"/>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D22D941C-7DAE-4ABD-9F8A-A35C79313E3E}"/>
              </a:ext>
            </a:extLst>
          </p:cNvPr>
          <p:cNvGraphicFramePr>
            <a:graphicFrameLocks noGrp="1"/>
          </p:cNvGraphicFramePr>
          <p:nvPr>
            <p:ph type="tbl" sz="quarter" idx="13"/>
            <p:extLst>
              <p:ext uri="{D42A27DB-BD31-4B8C-83A1-F6EECF244321}">
                <p14:modId xmlns:p14="http://schemas.microsoft.com/office/powerpoint/2010/main" val="149188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4980589"/>
                    </a:ext>
                  </a:extLst>
                </a:gridCol>
                <a:gridCol w="658368">
                  <a:extLst>
                    <a:ext uri="{9D8B030D-6E8A-4147-A177-3AD203B41FA5}">
                      <a16:colId xmlns:a16="http://schemas.microsoft.com/office/drawing/2014/main" val="3775733357"/>
                    </a:ext>
                  </a:extLst>
                </a:gridCol>
                <a:gridCol w="658368">
                  <a:extLst>
                    <a:ext uri="{9D8B030D-6E8A-4147-A177-3AD203B41FA5}">
                      <a16:colId xmlns:a16="http://schemas.microsoft.com/office/drawing/2014/main" val="388818990"/>
                    </a:ext>
                  </a:extLst>
                </a:gridCol>
                <a:gridCol w="658368">
                  <a:extLst>
                    <a:ext uri="{9D8B030D-6E8A-4147-A177-3AD203B41FA5}">
                      <a16:colId xmlns:a16="http://schemas.microsoft.com/office/drawing/2014/main" val="2701303460"/>
                    </a:ext>
                  </a:extLst>
                </a:gridCol>
                <a:gridCol w="658368">
                  <a:extLst>
                    <a:ext uri="{9D8B030D-6E8A-4147-A177-3AD203B41FA5}">
                      <a16:colId xmlns:a16="http://schemas.microsoft.com/office/drawing/2014/main" val="2796464265"/>
                    </a:ext>
                  </a:extLst>
                </a:gridCol>
                <a:gridCol w="658368">
                  <a:extLst>
                    <a:ext uri="{9D8B030D-6E8A-4147-A177-3AD203B41FA5}">
                      <a16:colId xmlns:a16="http://schemas.microsoft.com/office/drawing/2014/main" val="509326762"/>
                    </a:ext>
                  </a:extLst>
                </a:gridCol>
                <a:gridCol w="658368">
                  <a:extLst>
                    <a:ext uri="{9D8B030D-6E8A-4147-A177-3AD203B41FA5}">
                      <a16:colId xmlns:a16="http://schemas.microsoft.com/office/drawing/2014/main" val="1011818765"/>
                    </a:ext>
                  </a:extLst>
                </a:gridCol>
                <a:gridCol w="658368">
                  <a:extLst>
                    <a:ext uri="{9D8B030D-6E8A-4147-A177-3AD203B41FA5}">
                      <a16:colId xmlns:a16="http://schemas.microsoft.com/office/drawing/2014/main" val="72901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70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- 2017-12-09 15:20:49</a:t>
                      </a:r>
                      <a:r>
                        <a:rPr kumimoji="0" lang="es-ES" sz="1000" b="0" i="0" u="none" strike="noStrike" kern="1200" cap="none" spc="0" normalizeH="0" baseline="0" noProof="0">
                          <a:ln>
                            <a:noFill/>
                          </a:ln>
                          <a:solidFill>
                            <a:prstClr val="black"/>
                          </a:solidFill>
                          <a:effectLst/>
                          <a:uLnTx/>
                          <a:uFillTx/>
                          <a:latin typeface="+mn-lt"/>
                          <a:ea typeface="+mn-ea"/>
                          <a:cs typeface="+mn-cs"/>
                        </a:rPr>
                        <a:t>
Jornada de Desagravio / 6 de diciembre
Este es un breve resumen de esa jornada: contra la campaña de desprestigio hacia los/as trabajadores/as de la educación, por nuestra dignidad. Por una educación publica, gratuita, científica, laica y liberadora.
Seguimos en lucha. #AhoraEsCuando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7660038"/>
                  </a:ext>
                </a:extLst>
              </a:tr>
            </a:tbl>
          </a:graphicData>
        </a:graphic>
      </p:graphicFrame>
      <p:sp>
        <p:nvSpPr>
          <p:cNvPr id="4" name="Text Placeholder 3">
            <a:extLst>
              <a:ext uri="{FF2B5EF4-FFF2-40B4-BE49-F238E27FC236}">
                <a16:creationId xmlns:a16="http://schemas.microsoft.com/office/drawing/2014/main" id="{6F92A949-8AF7-420B-AF12-369866522D2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59108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E7251-DAEB-491A-B6E0-EB1A424A1752}"/>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888E05DD-BF2C-438D-A323-CADEFD77776B}"/>
              </a:ext>
            </a:extLst>
          </p:cNvPr>
          <p:cNvGraphicFramePr>
            <a:graphicFrameLocks noGrp="1"/>
          </p:cNvGraphicFramePr>
          <p:nvPr>
            <p:ph type="tbl" sz="quarter" idx="13"/>
            <p:extLst>
              <p:ext uri="{D42A27DB-BD31-4B8C-83A1-F6EECF244321}">
                <p14:modId xmlns:p14="http://schemas.microsoft.com/office/powerpoint/2010/main" val="261747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1624218"/>
                    </a:ext>
                  </a:extLst>
                </a:gridCol>
                <a:gridCol w="658368">
                  <a:extLst>
                    <a:ext uri="{9D8B030D-6E8A-4147-A177-3AD203B41FA5}">
                      <a16:colId xmlns:a16="http://schemas.microsoft.com/office/drawing/2014/main" val="2510012648"/>
                    </a:ext>
                  </a:extLst>
                </a:gridCol>
                <a:gridCol w="658368">
                  <a:extLst>
                    <a:ext uri="{9D8B030D-6E8A-4147-A177-3AD203B41FA5}">
                      <a16:colId xmlns:a16="http://schemas.microsoft.com/office/drawing/2014/main" val="1225703592"/>
                    </a:ext>
                  </a:extLst>
                </a:gridCol>
                <a:gridCol w="658368">
                  <a:extLst>
                    <a:ext uri="{9D8B030D-6E8A-4147-A177-3AD203B41FA5}">
                      <a16:colId xmlns:a16="http://schemas.microsoft.com/office/drawing/2014/main" val="4246073291"/>
                    </a:ext>
                  </a:extLst>
                </a:gridCol>
                <a:gridCol w="658368">
                  <a:extLst>
                    <a:ext uri="{9D8B030D-6E8A-4147-A177-3AD203B41FA5}">
                      <a16:colId xmlns:a16="http://schemas.microsoft.com/office/drawing/2014/main" val="721008002"/>
                    </a:ext>
                  </a:extLst>
                </a:gridCol>
                <a:gridCol w="658368">
                  <a:extLst>
                    <a:ext uri="{9D8B030D-6E8A-4147-A177-3AD203B41FA5}">
                      <a16:colId xmlns:a16="http://schemas.microsoft.com/office/drawing/2014/main" val="3757526033"/>
                    </a:ext>
                  </a:extLst>
                </a:gridCol>
                <a:gridCol w="658368">
                  <a:extLst>
                    <a:ext uri="{9D8B030D-6E8A-4147-A177-3AD203B41FA5}">
                      <a16:colId xmlns:a16="http://schemas.microsoft.com/office/drawing/2014/main" val="1200784018"/>
                    </a:ext>
                  </a:extLst>
                </a:gridCol>
                <a:gridCol w="658368">
                  <a:extLst>
                    <a:ext uri="{9D8B030D-6E8A-4147-A177-3AD203B41FA5}">
                      <a16:colId xmlns:a16="http://schemas.microsoft.com/office/drawing/2014/main" val="3075141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334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- 2017-12-12 01:06:47</a:t>
                      </a:r>
                      <a:r>
                        <a:rPr kumimoji="0" lang="es-ES" sz="1000" b="0" i="0" u="none" strike="noStrike" kern="1200" cap="none" spc="0" normalizeH="0" baseline="0" noProof="0">
                          <a:ln>
                            <a:noFill/>
                          </a:ln>
                          <a:solidFill>
                            <a:prstClr val="black"/>
                          </a:solidFill>
                          <a:effectLst/>
                          <a:uLnTx/>
                          <a:uFillTx/>
                          <a:latin typeface="+mn-lt"/>
                          <a:ea typeface="+mn-ea"/>
                          <a:cs typeface="+mn-cs"/>
                        </a:rPr>
                        <a:t>
⚠️ Bono, aguinaldo y salario
1- Salario 2018: desde el SUTE planteamos la necesidad de que la discusión salarial 2018 continúe más allá de diciembre. Para avanzar en otros temas que hacen a lo salarial como Ayuda útiles, Vestimenta celadores, etc.
El gobierno accedió y habrá Comisión Técnica a finales de enero. En febrero retomaremos la discusión salarial.
2- BONO de fin de año: el gobierno ya había asegurado en audiencia anterior que los/as trabajadores de la educación también lo cobrarán. Cuando termine la ronda de trabajo con los restantes sindicatos, se anunciará fecha (será en los primeros días de enero). El SUTE garantiza que se cobre y seguimos exigiendo una verdadera recomposición salarial por la pérdida del poder adquisitivo.
3- Aguinaldo: saldrá una comunicación oficial anunciando que el aguinaldo se pagará el 19/12.
4- Exigimos que se regularice el pago de proporcional de vacaciones para suplentes.
5- Exigimos fecha del pago de la otra parte de la Ayuda Útiles para sup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0000618"/>
                  </a:ext>
                </a:extLst>
              </a:tr>
            </a:tbl>
          </a:graphicData>
        </a:graphic>
      </p:graphicFrame>
      <p:sp>
        <p:nvSpPr>
          <p:cNvPr id="4" name="Text Placeholder 3">
            <a:extLst>
              <a:ext uri="{FF2B5EF4-FFF2-40B4-BE49-F238E27FC236}">
                <a16:creationId xmlns:a16="http://schemas.microsoft.com/office/drawing/2014/main" id="{E632D5C0-1BB5-42E6-B8A8-A285289D559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46295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3774B-C2E2-409D-BFDC-34D2D13E0B8B}"/>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099558B1-47E2-445C-AF47-5B5E5EFC61A3}"/>
              </a:ext>
            </a:extLst>
          </p:cNvPr>
          <p:cNvGraphicFramePr>
            <a:graphicFrameLocks noGrp="1"/>
          </p:cNvGraphicFramePr>
          <p:nvPr>
            <p:ph type="tbl" sz="quarter" idx="13"/>
            <p:extLst>
              <p:ext uri="{D42A27DB-BD31-4B8C-83A1-F6EECF244321}">
                <p14:modId xmlns:p14="http://schemas.microsoft.com/office/powerpoint/2010/main" val="1252503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954411"/>
                    </a:ext>
                  </a:extLst>
                </a:gridCol>
                <a:gridCol w="658368">
                  <a:extLst>
                    <a:ext uri="{9D8B030D-6E8A-4147-A177-3AD203B41FA5}">
                      <a16:colId xmlns:a16="http://schemas.microsoft.com/office/drawing/2014/main" val="2532520590"/>
                    </a:ext>
                  </a:extLst>
                </a:gridCol>
                <a:gridCol w="658368">
                  <a:extLst>
                    <a:ext uri="{9D8B030D-6E8A-4147-A177-3AD203B41FA5}">
                      <a16:colId xmlns:a16="http://schemas.microsoft.com/office/drawing/2014/main" val="1630114870"/>
                    </a:ext>
                  </a:extLst>
                </a:gridCol>
                <a:gridCol w="658368">
                  <a:extLst>
                    <a:ext uri="{9D8B030D-6E8A-4147-A177-3AD203B41FA5}">
                      <a16:colId xmlns:a16="http://schemas.microsoft.com/office/drawing/2014/main" val="771663722"/>
                    </a:ext>
                  </a:extLst>
                </a:gridCol>
                <a:gridCol w="658368">
                  <a:extLst>
                    <a:ext uri="{9D8B030D-6E8A-4147-A177-3AD203B41FA5}">
                      <a16:colId xmlns:a16="http://schemas.microsoft.com/office/drawing/2014/main" val="3179739708"/>
                    </a:ext>
                  </a:extLst>
                </a:gridCol>
                <a:gridCol w="658368">
                  <a:extLst>
                    <a:ext uri="{9D8B030D-6E8A-4147-A177-3AD203B41FA5}">
                      <a16:colId xmlns:a16="http://schemas.microsoft.com/office/drawing/2014/main" val="2035348126"/>
                    </a:ext>
                  </a:extLst>
                </a:gridCol>
                <a:gridCol w="658368">
                  <a:extLst>
                    <a:ext uri="{9D8B030D-6E8A-4147-A177-3AD203B41FA5}">
                      <a16:colId xmlns:a16="http://schemas.microsoft.com/office/drawing/2014/main" val="364181217"/>
                    </a:ext>
                  </a:extLst>
                </a:gridCol>
                <a:gridCol w="658368">
                  <a:extLst>
                    <a:ext uri="{9D8B030D-6E8A-4147-A177-3AD203B41FA5}">
                      <a16:colId xmlns:a16="http://schemas.microsoft.com/office/drawing/2014/main" val="55454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3906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- 2017-12-04 10:35:47</a:t>
                      </a:r>
                      <a:r>
                        <a:rPr kumimoji="0" lang="es-ES" sz="1000" b="0" i="0" u="none" strike="noStrike" kern="1200" cap="none" spc="0" normalizeH="0" baseline="0" noProof="0">
                          <a:ln>
                            <a:noFill/>
                          </a:ln>
                          <a:solidFill>
                            <a:prstClr val="black"/>
                          </a:solidFill>
                          <a:effectLst/>
                          <a:uLnTx/>
                          <a:uFillTx/>
                          <a:latin typeface="+mn-lt"/>
                          <a:ea typeface="+mn-ea"/>
                          <a:cs typeface="+mn-cs"/>
                        </a:rPr>
                        <a:t>
📢Este miércoles 6 de diciembre, se viene una nueva jornada de lucha por:
⚠ CONTINUIDAD DE LOS SUPLENTES
A las 9.00 hs, en Subsecretaría de Trabajo
⚠ INCONSTITUCIONALIDAD DEL ÍTEM AULA
A las  18.00 hs, en Palacio de Justicia (sobre Patricias Mendocinas)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519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- 2017-12-28 10:51:48</a:t>
                      </a:r>
                      <a:r>
                        <a:rPr kumimoji="0" lang="es-ES" sz="1000" b="0" i="0" u="none" strike="noStrike" kern="1200" cap="none" spc="0" normalizeH="0" baseline="0" noProof="0">
                          <a:ln>
                            <a:noFill/>
                          </a:ln>
                          <a:solidFill>
                            <a:prstClr val="black"/>
                          </a:solidFill>
                          <a:effectLst/>
                          <a:uLnTx/>
                          <a:uFillTx/>
                          <a:latin typeface="+mn-lt"/>
                          <a:ea typeface="+mn-ea"/>
                          <a:cs typeface="+mn-cs"/>
                        </a:rPr>
                        <a:t>
Este miércoles 27 se firmó la continuidad de cargos y horas cátedra de los docentes en todos los niveles y modalidades. Esto había sido acordado en la paritaria del 20 del corriente 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743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- 2017-12-07 11:59:06</a:t>
                      </a:r>
                      <a:r>
                        <a:rPr kumimoji="0" lang="es-ES" sz="1000" b="0" i="0" u="none" strike="noStrike" kern="1200" cap="none" spc="0" normalizeH="0" baseline="0" noProof="0">
                          <a:ln>
                            <a:noFill/>
                          </a:ln>
                          <a:solidFill>
                            <a:prstClr val="black"/>
                          </a:solidFill>
                          <a:effectLst/>
                          <a:uLnTx/>
                          <a:uFillTx/>
                          <a:latin typeface="+mn-lt"/>
                          <a:ea typeface="+mn-ea"/>
                          <a:cs typeface="+mn-cs"/>
                        </a:rPr>
                        <a:t>
📢SI HAY JUSTICIA, NO HAY ÍTEM AULA!! 
Cientos de Trabajadores/as de la Educación nos reunimos en la explanada del Palacio de Justicia para exigir que la Suprema Corte falle por la inconstitucionalidad del Ítem Aula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3367"/>
                  </a:ext>
                </a:extLst>
              </a:tr>
            </a:tbl>
          </a:graphicData>
        </a:graphic>
      </p:graphicFrame>
      <p:sp>
        <p:nvSpPr>
          <p:cNvPr id="4" name="Text Placeholder 3">
            <a:extLst>
              <a:ext uri="{FF2B5EF4-FFF2-40B4-BE49-F238E27FC236}">
                <a16:creationId xmlns:a16="http://schemas.microsoft.com/office/drawing/2014/main" id="{2CADA7E4-0EC0-4961-8AF0-248BE63095F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7116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78B22-8783-429D-B822-4B5D0CEAC112}"/>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918DD7A0-62B8-4A3F-BE7E-5B463E8750C6}"/>
              </a:ext>
            </a:extLst>
          </p:cNvPr>
          <p:cNvGraphicFramePr>
            <a:graphicFrameLocks noGrp="1"/>
          </p:cNvGraphicFramePr>
          <p:nvPr>
            <p:ph type="tbl" sz="quarter" idx="13"/>
            <p:extLst>
              <p:ext uri="{D42A27DB-BD31-4B8C-83A1-F6EECF244321}">
                <p14:modId xmlns:p14="http://schemas.microsoft.com/office/powerpoint/2010/main" val="627535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3500251"/>
                    </a:ext>
                  </a:extLst>
                </a:gridCol>
                <a:gridCol w="658368">
                  <a:extLst>
                    <a:ext uri="{9D8B030D-6E8A-4147-A177-3AD203B41FA5}">
                      <a16:colId xmlns:a16="http://schemas.microsoft.com/office/drawing/2014/main" val="2182653363"/>
                    </a:ext>
                  </a:extLst>
                </a:gridCol>
                <a:gridCol w="658368">
                  <a:extLst>
                    <a:ext uri="{9D8B030D-6E8A-4147-A177-3AD203B41FA5}">
                      <a16:colId xmlns:a16="http://schemas.microsoft.com/office/drawing/2014/main" val="2004354375"/>
                    </a:ext>
                  </a:extLst>
                </a:gridCol>
                <a:gridCol w="658368">
                  <a:extLst>
                    <a:ext uri="{9D8B030D-6E8A-4147-A177-3AD203B41FA5}">
                      <a16:colId xmlns:a16="http://schemas.microsoft.com/office/drawing/2014/main" val="2384742849"/>
                    </a:ext>
                  </a:extLst>
                </a:gridCol>
                <a:gridCol w="658368">
                  <a:extLst>
                    <a:ext uri="{9D8B030D-6E8A-4147-A177-3AD203B41FA5}">
                      <a16:colId xmlns:a16="http://schemas.microsoft.com/office/drawing/2014/main" val="1081574994"/>
                    </a:ext>
                  </a:extLst>
                </a:gridCol>
                <a:gridCol w="658368">
                  <a:extLst>
                    <a:ext uri="{9D8B030D-6E8A-4147-A177-3AD203B41FA5}">
                      <a16:colId xmlns:a16="http://schemas.microsoft.com/office/drawing/2014/main" val="2124425440"/>
                    </a:ext>
                  </a:extLst>
                </a:gridCol>
                <a:gridCol w="658368">
                  <a:extLst>
                    <a:ext uri="{9D8B030D-6E8A-4147-A177-3AD203B41FA5}">
                      <a16:colId xmlns:a16="http://schemas.microsoft.com/office/drawing/2014/main" val="3889263685"/>
                    </a:ext>
                  </a:extLst>
                </a:gridCol>
                <a:gridCol w="658368">
                  <a:extLst>
                    <a:ext uri="{9D8B030D-6E8A-4147-A177-3AD203B41FA5}">
                      <a16:colId xmlns:a16="http://schemas.microsoft.com/office/drawing/2014/main" val="479265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056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- 2017-12-08 18:35:11</a:t>
                      </a:r>
                      <a:r>
                        <a:rPr kumimoji="0" lang="es-ES" sz="1000" b="0" i="0" u="none" strike="noStrike" kern="1200" cap="none" spc="0" normalizeH="0" baseline="0" noProof="0">
                          <a:ln>
                            <a:noFill/>
                          </a:ln>
                          <a:solidFill>
                            <a:prstClr val="black"/>
                          </a:solidFill>
                          <a:effectLst/>
                          <a:uLnTx/>
                          <a:uFillTx/>
                          <a:latin typeface="+mn-lt"/>
                          <a:ea typeface="+mn-ea"/>
                          <a:cs typeface="+mn-cs"/>
                        </a:rPr>
                        <a:t>
Comenzó la temporada de verano en los camping del SUTE
🌺 Desde este viernes 8 de diciembre están habilitadas las piscinas en los camping del sindicato.
🌈 Luego de un importante esfuerzo y de inversiones para acondicionar cada uno de los espacios y garantizar la seguridad de afiliados/as y sus familias, las obras están prácticamente concluidas para el disfrute de todos/as.
🌈 Como parte de las actividades de inicio de temporada, este domingo 10 de diciembre a las 20hs. la murga "La Caciqueña" actuará en el Camping "Gran Mendoza", ubicando en Bermejo.
🌈 No obstante, cabe informar que, debido a las lluvias de las últimas semanas se retrasó el proceso de pintado de las piscinas del camping ubicado en Maipú. En breve esta situación será solucionada. (Consultá el informe técnico en la nota).
http://www.sute.com.ar/inauguracion-temporada-verano-2017-2018/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8930748"/>
                  </a:ext>
                </a:extLst>
              </a:tr>
            </a:tbl>
          </a:graphicData>
        </a:graphic>
      </p:graphicFrame>
      <p:sp>
        <p:nvSpPr>
          <p:cNvPr id="4" name="Text Placeholder 3">
            <a:extLst>
              <a:ext uri="{FF2B5EF4-FFF2-40B4-BE49-F238E27FC236}">
                <a16:creationId xmlns:a16="http://schemas.microsoft.com/office/drawing/2014/main" id="{BF65D5E3-001E-4899-964D-58919DF281A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16516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17F01-6FE8-4EB9-B57A-DD983CB352EC}"/>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2BF9CA97-C9E0-4993-BB5C-B90289799102}"/>
              </a:ext>
            </a:extLst>
          </p:cNvPr>
          <p:cNvGraphicFramePr>
            <a:graphicFrameLocks noGrp="1"/>
          </p:cNvGraphicFramePr>
          <p:nvPr>
            <p:ph type="tbl" sz="quarter" idx="13"/>
            <p:extLst>
              <p:ext uri="{D42A27DB-BD31-4B8C-83A1-F6EECF244321}">
                <p14:modId xmlns:p14="http://schemas.microsoft.com/office/powerpoint/2010/main" val="520861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9248618"/>
                    </a:ext>
                  </a:extLst>
                </a:gridCol>
                <a:gridCol w="658368">
                  <a:extLst>
                    <a:ext uri="{9D8B030D-6E8A-4147-A177-3AD203B41FA5}">
                      <a16:colId xmlns:a16="http://schemas.microsoft.com/office/drawing/2014/main" val="1100576594"/>
                    </a:ext>
                  </a:extLst>
                </a:gridCol>
                <a:gridCol w="658368">
                  <a:extLst>
                    <a:ext uri="{9D8B030D-6E8A-4147-A177-3AD203B41FA5}">
                      <a16:colId xmlns:a16="http://schemas.microsoft.com/office/drawing/2014/main" val="956927125"/>
                    </a:ext>
                  </a:extLst>
                </a:gridCol>
                <a:gridCol w="658368">
                  <a:extLst>
                    <a:ext uri="{9D8B030D-6E8A-4147-A177-3AD203B41FA5}">
                      <a16:colId xmlns:a16="http://schemas.microsoft.com/office/drawing/2014/main" val="968330421"/>
                    </a:ext>
                  </a:extLst>
                </a:gridCol>
                <a:gridCol w="658368">
                  <a:extLst>
                    <a:ext uri="{9D8B030D-6E8A-4147-A177-3AD203B41FA5}">
                      <a16:colId xmlns:a16="http://schemas.microsoft.com/office/drawing/2014/main" val="337591436"/>
                    </a:ext>
                  </a:extLst>
                </a:gridCol>
                <a:gridCol w="658368">
                  <a:extLst>
                    <a:ext uri="{9D8B030D-6E8A-4147-A177-3AD203B41FA5}">
                      <a16:colId xmlns:a16="http://schemas.microsoft.com/office/drawing/2014/main" val="1127817188"/>
                    </a:ext>
                  </a:extLst>
                </a:gridCol>
                <a:gridCol w="658368">
                  <a:extLst>
                    <a:ext uri="{9D8B030D-6E8A-4147-A177-3AD203B41FA5}">
                      <a16:colId xmlns:a16="http://schemas.microsoft.com/office/drawing/2014/main" val="848550683"/>
                    </a:ext>
                  </a:extLst>
                </a:gridCol>
                <a:gridCol w="658368">
                  <a:extLst>
                    <a:ext uri="{9D8B030D-6E8A-4147-A177-3AD203B41FA5}">
                      <a16:colId xmlns:a16="http://schemas.microsoft.com/office/drawing/2014/main" val="383190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370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- 2017-12-13 11:44:23</a:t>
                      </a:r>
                      <a:r>
                        <a:rPr kumimoji="0" lang="es-ES" sz="1000" b="0" i="0" u="none" strike="noStrike" kern="1200" cap="none" spc="0" normalizeH="0" baseline="0" noProof="0">
                          <a:ln>
                            <a:noFill/>
                          </a:ln>
                          <a:solidFill>
                            <a:prstClr val="black"/>
                          </a:solidFill>
                          <a:effectLst/>
                          <a:uLnTx/>
                          <a:uFillTx/>
                          <a:latin typeface="+mn-lt"/>
                          <a:ea typeface="+mn-ea"/>
                          <a:cs typeface="+mn-cs"/>
                        </a:rPr>
                        <a:t>
"La propuesta del “bono” se planteó, en principio a los gremios que firmaron paritaria a comienzo de este año"
El resto de las aclaraciones sobre el "bono de fin de año",en esta nota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80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- 2017-12-21 14:13:31</a:t>
                      </a:r>
                      <a:r>
                        <a:rPr kumimoji="0" lang="es-ES" sz="1000" b="0" i="0" u="none" strike="noStrike" kern="1200" cap="none" spc="0" normalizeH="0" baseline="0" noProof="0">
                          <a:ln>
                            <a:noFill/>
                          </a:ln>
                          <a:solidFill>
                            <a:prstClr val="black"/>
                          </a:solidFill>
                          <a:effectLst/>
                          <a:uLnTx/>
                          <a:uFillTx/>
                          <a:latin typeface="+mn-lt"/>
                          <a:ea typeface="+mn-ea"/>
                          <a:cs typeface="+mn-cs"/>
                        </a:rPr>
                        <a:t>
El sindicato presentó un incidente de nulidad en la Suprema Corte de Justicia de Mendoza. Según el gremio la sentencia ya estaba lista, pero el Ejecutivo accionó políticamente para que no se dictara.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489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- 2017-12-05 16:32:19</a:t>
                      </a:r>
                      <a:r>
                        <a:rPr kumimoji="0" lang="es-ES" sz="1000" b="0" i="0" u="none" strike="noStrike" kern="1200" cap="none" spc="0" normalizeH="0" baseline="0" noProof="0">
                          <a:ln>
                            <a:noFill/>
                          </a:ln>
                          <a:solidFill>
                            <a:prstClr val="black"/>
                          </a:solidFill>
                          <a:effectLst/>
                          <a:uLnTx/>
                          <a:uFillTx/>
                          <a:latin typeface="+mn-lt"/>
                          <a:ea typeface="+mn-ea"/>
                          <a:cs typeface="+mn-cs"/>
                        </a:rPr>
                        <a:t>
Este martes 5 de diciembre, se realizó una conferencia de prensa en el SUTE en donde se tocaron varios temas de agenda como: paritaria, jornada de lucha por continuidad de los suplentes y concentración en el tribunal de Justicia para esperar el fallo sobre la inconstitucionalidad del ítem aula.
AQUÍ las declaraciones del Secretario General Sebastián Henríquez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4713766"/>
                  </a:ext>
                </a:extLst>
              </a:tr>
            </a:tbl>
          </a:graphicData>
        </a:graphic>
      </p:graphicFrame>
      <p:sp>
        <p:nvSpPr>
          <p:cNvPr id="4" name="Text Placeholder 3">
            <a:extLst>
              <a:ext uri="{FF2B5EF4-FFF2-40B4-BE49-F238E27FC236}">
                <a16:creationId xmlns:a16="http://schemas.microsoft.com/office/drawing/2014/main" id="{9148A5CD-3147-4275-BE0A-4BFB2F2CF02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77440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66B67-1A67-486D-8473-0D0FE111E9F6}"/>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96E9B168-DFFC-41B9-A5B1-BDF92349E8F8}"/>
              </a:ext>
            </a:extLst>
          </p:cNvPr>
          <p:cNvGraphicFramePr>
            <a:graphicFrameLocks noGrp="1"/>
          </p:cNvGraphicFramePr>
          <p:nvPr>
            <p:ph type="tbl" sz="quarter" idx="13"/>
            <p:extLst>
              <p:ext uri="{D42A27DB-BD31-4B8C-83A1-F6EECF244321}">
                <p14:modId xmlns:p14="http://schemas.microsoft.com/office/powerpoint/2010/main" val="124044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1010824"/>
                    </a:ext>
                  </a:extLst>
                </a:gridCol>
                <a:gridCol w="658368">
                  <a:extLst>
                    <a:ext uri="{9D8B030D-6E8A-4147-A177-3AD203B41FA5}">
                      <a16:colId xmlns:a16="http://schemas.microsoft.com/office/drawing/2014/main" val="1932704959"/>
                    </a:ext>
                  </a:extLst>
                </a:gridCol>
                <a:gridCol w="658368">
                  <a:extLst>
                    <a:ext uri="{9D8B030D-6E8A-4147-A177-3AD203B41FA5}">
                      <a16:colId xmlns:a16="http://schemas.microsoft.com/office/drawing/2014/main" val="2203291584"/>
                    </a:ext>
                  </a:extLst>
                </a:gridCol>
                <a:gridCol w="658368">
                  <a:extLst>
                    <a:ext uri="{9D8B030D-6E8A-4147-A177-3AD203B41FA5}">
                      <a16:colId xmlns:a16="http://schemas.microsoft.com/office/drawing/2014/main" val="2642592028"/>
                    </a:ext>
                  </a:extLst>
                </a:gridCol>
                <a:gridCol w="658368">
                  <a:extLst>
                    <a:ext uri="{9D8B030D-6E8A-4147-A177-3AD203B41FA5}">
                      <a16:colId xmlns:a16="http://schemas.microsoft.com/office/drawing/2014/main" val="1303780801"/>
                    </a:ext>
                  </a:extLst>
                </a:gridCol>
                <a:gridCol w="658368">
                  <a:extLst>
                    <a:ext uri="{9D8B030D-6E8A-4147-A177-3AD203B41FA5}">
                      <a16:colId xmlns:a16="http://schemas.microsoft.com/office/drawing/2014/main" val="1376010834"/>
                    </a:ext>
                  </a:extLst>
                </a:gridCol>
                <a:gridCol w="658368">
                  <a:extLst>
                    <a:ext uri="{9D8B030D-6E8A-4147-A177-3AD203B41FA5}">
                      <a16:colId xmlns:a16="http://schemas.microsoft.com/office/drawing/2014/main" val="3348635338"/>
                    </a:ext>
                  </a:extLst>
                </a:gridCol>
                <a:gridCol w="658368">
                  <a:extLst>
                    <a:ext uri="{9D8B030D-6E8A-4147-A177-3AD203B41FA5}">
                      <a16:colId xmlns:a16="http://schemas.microsoft.com/office/drawing/2014/main" val="282791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535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- 2017-12-21 16:30:00</a:t>
                      </a:r>
                      <a:r>
                        <a:rPr kumimoji="0" lang="es-ES" sz="1000" b="0" i="0" u="none" strike="noStrike" kern="1200" cap="none" spc="0" normalizeH="0" baseline="0" noProof="0">
                          <a:ln>
                            <a:noFill/>
                          </a:ln>
                          <a:solidFill>
                            <a:prstClr val="black"/>
                          </a:solidFill>
                          <a:effectLst/>
                          <a:uLnTx/>
                          <a:uFillTx/>
                          <a:latin typeface="+mn-lt"/>
                          <a:ea typeface="+mn-ea"/>
                          <a:cs typeface="+mn-cs"/>
                        </a:rPr>
                        <a:t>
⚠️ Recordamos también que existe un acuerdo paritario, con fuerza de ley, vigente desde el 20/12, entre SUTE y DGE. Por lo tanto, ninguna circular de cualquier Junta Calificadora o terminalidad en un proveído, tiene validez si contradice la paritaria y la resolución de continuidades que se enmarca en ella.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820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- 2017-12-30 18:00:00</a:t>
                      </a:r>
                      <a:r>
                        <a:rPr kumimoji="0" lang="es-ES" sz="1000" b="0" i="0" u="none" strike="noStrike" kern="1200" cap="none" spc="0" normalizeH="0" baseline="0" noProof="0">
                          <a:ln>
                            <a:noFill/>
                          </a:ln>
                          <a:solidFill>
                            <a:prstClr val="black"/>
                          </a:solidFill>
                          <a:effectLst/>
                          <a:uLnTx/>
                          <a:uFillTx/>
                          <a:latin typeface="+mn-lt"/>
                          <a:ea typeface="+mn-ea"/>
                          <a:cs typeface="+mn-cs"/>
                        </a:rPr>
                        <a:t>
SUTE les desea a todos/as los/as trabajadores/as de la educación un feliz año nuevo.
Que el 2018 nos encuentre juntos/as, unidos, luchando y cosechando victorias.
Por nosotros/as, por nuestros/as estudiantes, por la educación pública.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51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- 2017-12-05 21:30:01</a:t>
                      </a:r>
                      <a:r>
                        <a:rPr kumimoji="0" lang="es-ES" sz="1000" b="0" i="0" u="none" strike="noStrike" kern="1200" cap="none" spc="0" normalizeH="0" baseline="0" noProof="0">
                          <a:ln>
                            <a:noFill/>
                          </a:ln>
                          <a:solidFill>
                            <a:prstClr val="black"/>
                          </a:solidFill>
                          <a:effectLst/>
                          <a:uLnTx/>
                          <a:uFillTx/>
                          <a:latin typeface="+mn-lt"/>
                          <a:ea typeface="+mn-ea"/>
                          <a:cs typeface="+mn-cs"/>
                        </a:rPr>
                        <a:t>
A dos años del recrudecimiento de la campaña contra los docentes y ante el inminente fallo de la Corte Suprema sobre el Ítem Aula, LAS ESCUELAS SALIMOS A LA CALLE!! ✊
Nos concentramos, este miércoles 6 a las 18hs, en el Palacio Judicial (Patricias Mendocinas 441-Ciudad) #NoAlItemAula 
#SuteEnLucha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437676"/>
                  </a:ext>
                </a:extLst>
              </a:tr>
            </a:tbl>
          </a:graphicData>
        </a:graphic>
      </p:graphicFrame>
      <p:sp>
        <p:nvSpPr>
          <p:cNvPr id="4" name="Text Placeholder 3">
            <a:extLst>
              <a:ext uri="{FF2B5EF4-FFF2-40B4-BE49-F238E27FC236}">
                <a16:creationId xmlns:a16="http://schemas.microsoft.com/office/drawing/2014/main" id="{D2F36255-7611-470D-985E-AFAEA0DB16F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38642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E37E6-C23B-4D79-B859-50C32DD15C5A}"/>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299E1322-2390-4446-B107-6E16B82AD589}"/>
              </a:ext>
            </a:extLst>
          </p:cNvPr>
          <p:cNvGraphicFramePr>
            <a:graphicFrameLocks noGrp="1"/>
          </p:cNvGraphicFramePr>
          <p:nvPr>
            <p:ph type="tbl" sz="quarter" idx="13"/>
            <p:extLst>
              <p:ext uri="{D42A27DB-BD31-4B8C-83A1-F6EECF244321}">
                <p14:modId xmlns:p14="http://schemas.microsoft.com/office/powerpoint/2010/main" val="787376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4498744"/>
                    </a:ext>
                  </a:extLst>
                </a:gridCol>
                <a:gridCol w="658368">
                  <a:extLst>
                    <a:ext uri="{9D8B030D-6E8A-4147-A177-3AD203B41FA5}">
                      <a16:colId xmlns:a16="http://schemas.microsoft.com/office/drawing/2014/main" val="1622904460"/>
                    </a:ext>
                  </a:extLst>
                </a:gridCol>
                <a:gridCol w="658368">
                  <a:extLst>
                    <a:ext uri="{9D8B030D-6E8A-4147-A177-3AD203B41FA5}">
                      <a16:colId xmlns:a16="http://schemas.microsoft.com/office/drawing/2014/main" val="3355721269"/>
                    </a:ext>
                  </a:extLst>
                </a:gridCol>
                <a:gridCol w="658368">
                  <a:extLst>
                    <a:ext uri="{9D8B030D-6E8A-4147-A177-3AD203B41FA5}">
                      <a16:colId xmlns:a16="http://schemas.microsoft.com/office/drawing/2014/main" val="3756210588"/>
                    </a:ext>
                  </a:extLst>
                </a:gridCol>
                <a:gridCol w="658368">
                  <a:extLst>
                    <a:ext uri="{9D8B030D-6E8A-4147-A177-3AD203B41FA5}">
                      <a16:colId xmlns:a16="http://schemas.microsoft.com/office/drawing/2014/main" val="2728366982"/>
                    </a:ext>
                  </a:extLst>
                </a:gridCol>
                <a:gridCol w="658368">
                  <a:extLst>
                    <a:ext uri="{9D8B030D-6E8A-4147-A177-3AD203B41FA5}">
                      <a16:colId xmlns:a16="http://schemas.microsoft.com/office/drawing/2014/main" val="2117591447"/>
                    </a:ext>
                  </a:extLst>
                </a:gridCol>
                <a:gridCol w="658368">
                  <a:extLst>
                    <a:ext uri="{9D8B030D-6E8A-4147-A177-3AD203B41FA5}">
                      <a16:colId xmlns:a16="http://schemas.microsoft.com/office/drawing/2014/main" val="1535827433"/>
                    </a:ext>
                  </a:extLst>
                </a:gridCol>
                <a:gridCol w="658368">
                  <a:extLst>
                    <a:ext uri="{9D8B030D-6E8A-4147-A177-3AD203B41FA5}">
                      <a16:colId xmlns:a16="http://schemas.microsoft.com/office/drawing/2014/main" val="385600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271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- 2017-12-06 11:15:49</a:t>
                      </a:r>
                      <a:r>
                        <a:rPr kumimoji="0" lang="es-ES" sz="1000" b="0" i="0" u="none" strike="noStrike" kern="1200" cap="none" spc="0" normalizeH="0" baseline="0" noProof="0">
                          <a:ln>
                            <a:noFill/>
                          </a:ln>
                          <a:solidFill>
                            <a:prstClr val="black"/>
                          </a:solidFill>
                          <a:effectLst/>
                          <a:uLnTx/>
                          <a:uFillTx/>
                          <a:latin typeface="+mn-lt"/>
                          <a:ea typeface="+mn-ea"/>
                          <a:cs typeface="+mn-cs"/>
                        </a:rPr>
                        <a:t>
#Paritarias “Nosotros tenemos voluntad de diálogo, creemos que la discusión salarial tiene que seguir abierta en enero y febrero para ver las proyecciones inflacionarias, y porque además, tenemos que discutir antes que nada la recomposición salarial porque si no vamos a estar discutiendo un aumento para el 2018 sobre el salario del 2017 que todavía no ha sido subsanado.” Sebastián Henríquez Secretario General de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73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- 2017-12-18 17:30:00</a:t>
                      </a:r>
                      <a:r>
                        <a:rPr kumimoji="0" lang="es-ES" sz="1000" b="0" i="0" u="none" strike="noStrike" kern="1200" cap="none" spc="0" normalizeH="0" baseline="0" noProof="0">
                          <a:ln>
                            <a:noFill/>
                          </a:ln>
                          <a:solidFill>
                            <a:prstClr val="black"/>
                          </a:solidFill>
                          <a:effectLst/>
                          <a:uLnTx/>
                          <a:uFillTx/>
                          <a:latin typeface="+mn-lt"/>
                          <a:ea typeface="+mn-ea"/>
                          <a:cs typeface="+mn-cs"/>
                        </a:rPr>
                        <a:t>
Los Trabajadores de la Educacion concentraron esta mañana, en el Poder Judicial para manifestarse contra el intento del Gobierno de sabotear la sentencia sobre el #ItemAula Y se sumaron junto a organizaciones gremiales, sociales y partidarias, a la movilizacion en defensa de nuestros jubilados #NoAlReformaPrevisional #SuteEnLucha
"Nos reprimen en Buenos Aires, porque dicen que somos destituyentes..Es el pueblo en la calle, el que garantiza los derechos..Destituyente es Cornejo, que usa las instituciones para dar golpes en la Corte Suprema, contra los trabajadores. Destituyentes son los que usan el Congreso para destruir el Régimen Previsional..” Sebastián Henríquez Secretario General de SUTE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0289439"/>
                  </a:ext>
                </a:extLst>
              </a:tr>
            </a:tbl>
          </a:graphicData>
        </a:graphic>
      </p:graphicFrame>
      <p:sp>
        <p:nvSpPr>
          <p:cNvPr id="4" name="Text Placeholder 3">
            <a:extLst>
              <a:ext uri="{FF2B5EF4-FFF2-40B4-BE49-F238E27FC236}">
                <a16:creationId xmlns:a16="http://schemas.microsoft.com/office/drawing/2014/main" id="{08B4AE53-EA53-4E77-839C-70D271452A7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749458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2B807-A5D4-46AC-B9CF-520C20C54D39}"/>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4B86AECC-5AD7-41CF-B3DE-18BFDB237C7A}"/>
              </a:ext>
            </a:extLst>
          </p:cNvPr>
          <p:cNvGraphicFramePr>
            <a:graphicFrameLocks noGrp="1"/>
          </p:cNvGraphicFramePr>
          <p:nvPr>
            <p:ph type="tbl" sz="quarter" idx="13"/>
            <p:extLst>
              <p:ext uri="{D42A27DB-BD31-4B8C-83A1-F6EECF244321}">
                <p14:modId xmlns:p14="http://schemas.microsoft.com/office/powerpoint/2010/main" val="92579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8031804"/>
                    </a:ext>
                  </a:extLst>
                </a:gridCol>
                <a:gridCol w="658368">
                  <a:extLst>
                    <a:ext uri="{9D8B030D-6E8A-4147-A177-3AD203B41FA5}">
                      <a16:colId xmlns:a16="http://schemas.microsoft.com/office/drawing/2014/main" val="4279362051"/>
                    </a:ext>
                  </a:extLst>
                </a:gridCol>
                <a:gridCol w="658368">
                  <a:extLst>
                    <a:ext uri="{9D8B030D-6E8A-4147-A177-3AD203B41FA5}">
                      <a16:colId xmlns:a16="http://schemas.microsoft.com/office/drawing/2014/main" val="305018887"/>
                    </a:ext>
                  </a:extLst>
                </a:gridCol>
                <a:gridCol w="658368">
                  <a:extLst>
                    <a:ext uri="{9D8B030D-6E8A-4147-A177-3AD203B41FA5}">
                      <a16:colId xmlns:a16="http://schemas.microsoft.com/office/drawing/2014/main" val="1022788065"/>
                    </a:ext>
                  </a:extLst>
                </a:gridCol>
                <a:gridCol w="658368">
                  <a:extLst>
                    <a:ext uri="{9D8B030D-6E8A-4147-A177-3AD203B41FA5}">
                      <a16:colId xmlns:a16="http://schemas.microsoft.com/office/drawing/2014/main" val="934736379"/>
                    </a:ext>
                  </a:extLst>
                </a:gridCol>
                <a:gridCol w="658368">
                  <a:extLst>
                    <a:ext uri="{9D8B030D-6E8A-4147-A177-3AD203B41FA5}">
                      <a16:colId xmlns:a16="http://schemas.microsoft.com/office/drawing/2014/main" val="1995549910"/>
                    </a:ext>
                  </a:extLst>
                </a:gridCol>
                <a:gridCol w="658368">
                  <a:extLst>
                    <a:ext uri="{9D8B030D-6E8A-4147-A177-3AD203B41FA5}">
                      <a16:colId xmlns:a16="http://schemas.microsoft.com/office/drawing/2014/main" val="2673248284"/>
                    </a:ext>
                  </a:extLst>
                </a:gridCol>
                <a:gridCol w="658368">
                  <a:extLst>
                    <a:ext uri="{9D8B030D-6E8A-4147-A177-3AD203B41FA5}">
                      <a16:colId xmlns:a16="http://schemas.microsoft.com/office/drawing/2014/main" val="92591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355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- 2017-12-11 14:38:05</a:t>
                      </a:r>
                      <a:r>
                        <a:rPr kumimoji="0" lang="es-ES" sz="1000" b="0" i="0" u="none" strike="noStrike" kern="1200" cap="none" spc="0" normalizeH="0" baseline="0" noProof="0">
                          <a:ln>
                            <a:noFill/>
                          </a:ln>
                          <a:solidFill>
                            <a:prstClr val="black"/>
                          </a:solidFill>
                          <a:effectLst/>
                          <a:uLnTx/>
                          <a:uFillTx/>
                          <a:latin typeface="+mn-lt"/>
                          <a:ea typeface="+mn-ea"/>
                          <a:cs typeface="+mn-cs"/>
                        </a:rPr>
                        <a:t>
SUTE presentó la denuncia por un caso de abuso de poder que se registró en el jardín ubicado en la escuela  N°1-385 “Guillermo Cano”, ubicada en calle Tomás Godoy Cruz 660 de San José, Guaymallén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41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- 2017-12-05 12:27:43</a:t>
                      </a:r>
                      <a:r>
                        <a:rPr kumimoji="0" lang="es-ES" sz="1000" b="0" i="0" u="none" strike="noStrike" kern="1200" cap="none" spc="0" normalizeH="0" baseline="0" noProof="0">
                          <a:ln>
                            <a:noFill/>
                          </a:ln>
                          <a:solidFill>
                            <a:prstClr val="black"/>
                          </a:solidFill>
                          <a:effectLst/>
                          <a:uLnTx/>
                          <a:uFillTx/>
                          <a:latin typeface="+mn-lt"/>
                          <a:ea typeface="+mn-ea"/>
                          <a:cs typeface="+mn-cs"/>
                        </a:rPr>
                        <a:t>
#paritarias Este martes 5 de diciembre desde las 17 horas en la  Subsecretaría de Trabajo, ubicada en Avenida San Martín 601, esquina Rondeau de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5037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- 2017-12-11 17:00:15</a:t>
                      </a:r>
                      <a:r>
                        <a:rPr kumimoji="0" lang="es-ES" sz="1000" b="0" i="0" u="none" strike="noStrike" kern="1200" cap="none" spc="0" normalizeH="0" baseline="0" noProof="0">
                          <a:ln>
                            <a:noFill/>
                          </a:ln>
                          <a:solidFill>
                            <a:prstClr val="black"/>
                          </a:solidFill>
                          <a:effectLst/>
                          <a:uLnTx/>
                          <a:uFillTx/>
                          <a:latin typeface="+mn-lt"/>
                          <a:ea typeface="+mn-ea"/>
                          <a:cs typeface="+mn-cs"/>
                        </a:rPr>
                        <a:t>
#PARITARIAS POR CONTINUIDADES: 
El SUTE presentó una contrapropuesta elaborada en Asamblea. El Gobierno propone evaluarla y responder  en una Comisión Técnica el jueves 14 a las 9hs en la DGE. La próxima audiencia para definir el tema será el 20 de diciembre a las 10hs
Mientras tanto, en la puerta de la Subsecretaria de Trabajo, los docentes se manifestaban con un "Artistazo" por la continuidad de los Suplentes #QueNOSeApagueElArte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5229148"/>
                  </a:ext>
                </a:extLst>
              </a:tr>
            </a:tbl>
          </a:graphicData>
        </a:graphic>
      </p:graphicFrame>
      <p:sp>
        <p:nvSpPr>
          <p:cNvPr id="4" name="Text Placeholder 3">
            <a:extLst>
              <a:ext uri="{FF2B5EF4-FFF2-40B4-BE49-F238E27FC236}">
                <a16:creationId xmlns:a16="http://schemas.microsoft.com/office/drawing/2014/main" id="{992E5617-AA48-4639-A97F-CAFF3ACC415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29025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B6749-1AC1-460F-800D-D60F4ED1526A}"/>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D45F7387-69E9-4DF8-A968-1DBBF9CB98BA}"/>
              </a:ext>
            </a:extLst>
          </p:cNvPr>
          <p:cNvGraphicFramePr>
            <a:graphicFrameLocks noGrp="1"/>
          </p:cNvGraphicFramePr>
          <p:nvPr>
            <p:ph type="tbl" sz="quarter" idx="13"/>
            <p:extLst>
              <p:ext uri="{D42A27DB-BD31-4B8C-83A1-F6EECF244321}">
                <p14:modId xmlns:p14="http://schemas.microsoft.com/office/powerpoint/2010/main" val="405728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6485399"/>
                    </a:ext>
                  </a:extLst>
                </a:gridCol>
                <a:gridCol w="658368">
                  <a:extLst>
                    <a:ext uri="{9D8B030D-6E8A-4147-A177-3AD203B41FA5}">
                      <a16:colId xmlns:a16="http://schemas.microsoft.com/office/drawing/2014/main" val="940610015"/>
                    </a:ext>
                  </a:extLst>
                </a:gridCol>
                <a:gridCol w="658368">
                  <a:extLst>
                    <a:ext uri="{9D8B030D-6E8A-4147-A177-3AD203B41FA5}">
                      <a16:colId xmlns:a16="http://schemas.microsoft.com/office/drawing/2014/main" val="2957186702"/>
                    </a:ext>
                  </a:extLst>
                </a:gridCol>
                <a:gridCol w="658368">
                  <a:extLst>
                    <a:ext uri="{9D8B030D-6E8A-4147-A177-3AD203B41FA5}">
                      <a16:colId xmlns:a16="http://schemas.microsoft.com/office/drawing/2014/main" val="3517017177"/>
                    </a:ext>
                  </a:extLst>
                </a:gridCol>
                <a:gridCol w="658368">
                  <a:extLst>
                    <a:ext uri="{9D8B030D-6E8A-4147-A177-3AD203B41FA5}">
                      <a16:colId xmlns:a16="http://schemas.microsoft.com/office/drawing/2014/main" val="4232447856"/>
                    </a:ext>
                  </a:extLst>
                </a:gridCol>
                <a:gridCol w="658368">
                  <a:extLst>
                    <a:ext uri="{9D8B030D-6E8A-4147-A177-3AD203B41FA5}">
                      <a16:colId xmlns:a16="http://schemas.microsoft.com/office/drawing/2014/main" val="4098743723"/>
                    </a:ext>
                  </a:extLst>
                </a:gridCol>
                <a:gridCol w="658368">
                  <a:extLst>
                    <a:ext uri="{9D8B030D-6E8A-4147-A177-3AD203B41FA5}">
                      <a16:colId xmlns:a16="http://schemas.microsoft.com/office/drawing/2014/main" val="1028641699"/>
                    </a:ext>
                  </a:extLst>
                </a:gridCol>
                <a:gridCol w="658368">
                  <a:extLst>
                    <a:ext uri="{9D8B030D-6E8A-4147-A177-3AD203B41FA5}">
                      <a16:colId xmlns:a16="http://schemas.microsoft.com/office/drawing/2014/main" val="956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246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 - 2017-12-24 01:30:50</a:t>
                      </a:r>
                      <a:r>
                        <a:rPr kumimoji="0" lang="es-ES" sz="1000" b="0" i="0" u="none" strike="noStrike" kern="1200" cap="none" spc="0" normalizeH="0" baseline="0" noProof="0">
                          <a:ln>
                            <a:noFill/>
                          </a:ln>
                          <a:solidFill>
                            <a:prstClr val="black"/>
                          </a:solidFill>
                          <a:effectLst/>
                          <a:uLnTx/>
                          <a:uFillTx/>
                          <a:latin typeface="+mn-lt"/>
                          <a:ea typeface="+mn-ea"/>
                          <a:cs typeface="+mn-cs"/>
                        </a:rPr>
                        <a:t>
En estas fiestas, SUTE saluda a todos/as los/as Trabajadores de la Educación y los invita a seguir unidos en la lucha! ✊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458997"/>
                  </a:ext>
                </a:extLst>
              </a:tr>
            </a:tbl>
          </a:graphicData>
        </a:graphic>
      </p:graphicFrame>
      <p:sp>
        <p:nvSpPr>
          <p:cNvPr id="4" name="Text Placeholder 3">
            <a:extLst>
              <a:ext uri="{FF2B5EF4-FFF2-40B4-BE49-F238E27FC236}">
                <a16:creationId xmlns:a16="http://schemas.microsoft.com/office/drawing/2014/main" id="{4FA59E92-72AA-45F4-89B5-5BD1B199494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98928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C8581-78FD-4011-8540-EF87EF0B6B7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C8B03B0-F6FA-45FE-A523-AD1A28E6E823}"/>
              </a:ext>
            </a:extLst>
          </p:cNvPr>
          <p:cNvGraphicFramePr>
            <a:graphicFrameLocks noGrp="1"/>
          </p:cNvGraphicFramePr>
          <p:nvPr>
            <p:ph type="chart" sz="quarter" idx="13"/>
            <p:extLst>
              <p:ext uri="{D42A27DB-BD31-4B8C-83A1-F6EECF244321}">
                <p14:modId xmlns:p14="http://schemas.microsoft.com/office/powerpoint/2010/main" val="3880933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90FB5D-E1CD-4626-912A-B02D6116662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4703F4F-470D-4176-AC1E-5B590B8EDF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7843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A94AC-A422-4351-9FEB-6D622FE06FA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69A4A66-AEA9-4D6D-B5F6-36A2D90D214B}"/>
              </a:ext>
            </a:extLst>
          </p:cNvPr>
          <p:cNvGraphicFramePr>
            <a:graphicFrameLocks noGrp="1"/>
          </p:cNvGraphicFramePr>
          <p:nvPr>
            <p:ph type="chart" sz="quarter" idx="13"/>
            <p:extLst>
              <p:ext uri="{D42A27DB-BD31-4B8C-83A1-F6EECF244321}">
                <p14:modId xmlns:p14="http://schemas.microsoft.com/office/powerpoint/2010/main" val="2003214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1018C-7127-4FDE-B3C5-1C580EF41D8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9AD5879-8DD1-4BBC-999E-8223C3815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60884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9B38-8969-4DF3-AED0-55BB80922359}"/>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65363E1-A251-4C95-8A3A-A298A36D031B}"/>
              </a:ext>
            </a:extLst>
          </p:cNvPr>
          <p:cNvGraphicFramePr>
            <a:graphicFrameLocks noGrp="1"/>
          </p:cNvGraphicFramePr>
          <p:nvPr>
            <p:ph type="chart" sz="quarter" idx="13"/>
            <p:extLst>
              <p:ext uri="{D42A27DB-BD31-4B8C-83A1-F6EECF244321}">
                <p14:modId xmlns:p14="http://schemas.microsoft.com/office/powerpoint/2010/main" val="3869481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75164-FF83-40D2-9EEA-60871CA42CA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E129D97-9EEE-4A5B-8AA9-E9CD367D5F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0108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6C3D6-3F72-4A05-9697-825FB730D05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E028315-5A96-48B2-80C9-EA9A384474C7}"/>
              </a:ext>
            </a:extLst>
          </p:cNvPr>
          <p:cNvGraphicFramePr>
            <a:graphicFrameLocks noGrp="1"/>
          </p:cNvGraphicFramePr>
          <p:nvPr>
            <p:ph type="chart" sz="quarter" idx="13"/>
            <p:extLst>
              <p:ext uri="{D42A27DB-BD31-4B8C-83A1-F6EECF244321}">
                <p14:modId xmlns:p14="http://schemas.microsoft.com/office/powerpoint/2010/main" val="3907413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FAA70-F21F-4F65-A87C-AB27D040142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5E3CF03-20C0-4D29-BBCF-84F18F648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361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B484-2F02-47A9-9334-387A9ABEEDD3}"/>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AFB5D4D-41AC-4241-9F32-DFCFB97814C2}"/>
              </a:ext>
            </a:extLst>
          </p:cNvPr>
          <p:cNvGraphicFramePr>
            <a:graphicFrameLocks noGrp="1"/>
          </p:cNvGraphicFramePr>
          <p:nvPr>
            <p:ph type="chart" sz="quarter" idx="13"/>
            <p:extLst>
              <p:ext uri="{D42A27DB-BD31-4B8C-83A1-F6EECF244321}">
                <p14:modId xmlns:p14="http://schemas.microsoft.com/office/powerpoint/2010/main" val="3029821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296BD1-4920-40BA-BFB9-854EC1A1377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8699E6E-5703-43FB-8DA8-C6C3C679CE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281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BF1BC-297F-4E3B-91C3-710F9E0EE48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6FC371EB-0656-43A3-A605-5B92E04DE6EB}"/>
              </a:ext>
            </a:extLst>
          </p:cNvPr>
          <p:cNvGraphicFramePr>
            <a:graphicFrameLocks noGrp="1"/>
          </p:cNvGraphicFramePr>
          <p:nvPr>
            <p:ph type="chart" sz="quarter" idx="13"/>
            <p:extLst>
              <p:ext uri="{D42A27DB-BD31-4B8C-83A1-F6EECF244321}">
                <p14:modId xmlns:p14="http://schemas.microsoft.com/office/powerpoint/2010/main" val="1074933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9E8121-51FC-4E5C-926B-42FD02AF9D0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D6B7D2C-36B2-422B-9149-4F948426BC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224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F622-F165-42A3-AC59-0C414B73505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0BB7FD4-1ACE-43FA-B944-AED980D8D8A6}"/>
              </a:ext>
            </a:extLst>
          </p:cNvPr>
          <p:cNvGraphicFramePr>
            <a:graphicFrameLocks noGrp="1"/>
          </p:cNvGraphicFramePr>
          <p:nvPr>
            <p:ph type="chart" sz="quarter" idx="13"/>
            <p:extLst>
              <p:ext uri="{D42A27DB-BD31-4B8C-83A1-F6EECF244321}">
                <p14:modId xmlns:p14="http://schemas.microsoft.com/office/powerpoint/2010/main" val="3242628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B0668E-A679-4296-8CEC-73CC56FF258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DE6A2DB-C415-474F-95CD-174665B08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65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F0569-1CC5-47C9-A03E-AAA7684F4E9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17B8C1F-3D38-4298-ADB8-98569870ADAC}"/>
              </a:ext>
            </a:extLst>
          </p:cNvPr>
          <p:cNvGraphicFramePr>
            <a:graphicFrameLocks noGrp="1"/>
          </p:cNvGraphicFramePr>
          <p:nvPr>
            <p:ph type="chart" sz="quarter" idx="13"/>
            <p:extLst>
              <p:ext uri="{D42A27DB-BD31-4B8C-83A1-F6EECF244321}">
                <p14:modId xmlns:p14="http://schemas.microsoft.com/office/powerpoint/2010/main" val="417346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C7CB7-85BB-4EC3-BB8E-7B9C566FF8F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443088D-5232-4BB1-860C-6759C30BF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925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504C-8ECA-4753-88E0-686743948DDD}"/>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459F499E-9FAF-452D-90FE-B2950FCE6E66}"/>
              </a:ext>
            </a:extLst>
          </p:cNvPr>
          <p:cNvGraphicFramePr>
            <a:graphicFrameLocks noGrp="1"/>
          </p:cNvGraphicFramePr>
          <p:nvPr>
            <p:ph type="tbl" sz="quarter" idx="13"/>
            <p:extLst>
              <p:ext uri="{D42A27DB-BD31-4B8C-83A1-F6EECF244321}">
                <p14:modId xmlns:p14="http://schemas.microsoft.com/office/powerpoint/2010/main" val="3286935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6226977"/>
                    </a:ext>
                  </a:extLst>
                </a:gridCol>
                <a:gridCol w="2468880">
                  <a:extLst>
                    <a:ext uri="{9D8B030D-6E8A-4147-A177-3AD203B41FA5}">
                      <a16:colId xmlns:a16="http://schemas.microsoft.com/office/drawing/2014/main" val="2275927423"/>
                    </a:ext>
                  </a:extLst>
                </a:gridCol>
                <a:gridCol w="822960">
                  <a:extLst>
                    <a:ext uri="{9D8B030D-6E8A-4147-A177-3AD203B41FA5}">
                      <a16:colId xmlns:a16="http://schemas.microsoft.com/office/drawing/2014/main" val="2010479956"/>
                    </a:ext>
                  </a:extLst>
                </a:gridCol>
                <a:gridCol w="822960">
                  <a:extLst>
                    <a:ext uri="{9D8B030D-6E8A-4147-A177-3AD203B41FA5}">
                      <a16:colId xmlns:a16="http://schemas.microsoft.com/office/drawing/2014/main" val="2183108847"/>
                    </a:ext>
                  </a:extLst>
                </a:gridCol>
                <a:gridCol w="822960">
                  <a:extLst>
                    <a:ext uri="{9D8B030D-6E8A-4147-A177-3AD203B41FA5}">
                      <a16:colId xmlns:a16="http://schemas.microsoft.com/office/drawing/2014/main" val="1239737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97027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Lopresti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50990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Isabel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31926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Sistero Valeria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23818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Guayama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86262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Geraldina Torres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389104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Killbill Cuyana Matas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2526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 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7386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Damián De La Cruz Olmedo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79853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Fernanda Gimenez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8290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Silvina Sorroche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738990955"/>
                  </a:ext>
                </a:extLst>
              </a:tr>
            </a:tbl>
          </a:graphicData>
        </a:graphic>
      </p:graphicFrame>
      <p:sp>
        <p:nvSpPr>
          <p:cNvPr id="4" name="Text Placeholder 3">
            <a:extLst>
              <a:ext uri="{FF2B5EF4-FFF2-40B4-BE49-F238E27FC236}">
                <a16:creationId xmlns:a16="http://schemas.microsoft.com/office/drawing/2014/main" id="{A1D48605-D90D-4E8C-A43E-4E4743B6E08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3192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8F271-6E30-4875-9F46-BEAC912C5F82}"/>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378975F2-9AE2-47C2-81C5-17F598B28324}"/>
              </a:ext>
            </a:extLst>
          </p:cNvPr>
          <p:cNvGraphicFramePr>
            <a:graphicFrameLocks noGrp="1"/>
          </p:cNvGraphicFramePr>
          <p:nvPr>
            <p:ph type="tbl" sz="quarter" idx="13"/>
            <p:extLst>
              <p:ext uri="{D42A27DB-BD31-4B8C-83A1-F6EECF244321}">
                <p14:modId xmlns:p14="http://schemas.microsoft.com/office/powerpoint/2010/main" val="305654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8462952"/>
                    </a:ext>
                  </a:extLst>
                </a:gridCol>
                <a:gridCol w="2468880">
                  <a:extLst>
                    <a:ext uri="{9D8B030D-6E8A-4147-A177-3AD203B41FA5}">
                      <a16:colId xmlns:a16="http://schemas.microsoft.com/office/drawing/2014/main" val="633070077"/>
                    </a:ext>
                  </a:extLst>
                </a:gridCol>
                <a:gridCol w="822960">
                  <a:extLst>
                    <a:ext uri="{9D8B030D-6E8A-4147-A177-3AD203B41FA5}">
                      <a16:colId xmlns:a16="http://schemas.microsoft.com/office/drawing/2014/main" val="231732390"/>
                    </a:ext>
                  </a:extLst>
                </a:gridCol>
                <a:gridCol w="822960">
                  <a:extLst>
                    <a:ext uri="{9D8B030D-6E8A-4147-A177-3AD203B41FA5}">
                      <a16:colId xmlns:a16="http://schemas.microsoft.com/office/drawing/2014/main" val="2312631602"/>
                    </a:ext>
                  </a:extLst>
                </a:gridCol>
                <a:gridCol w="822960">
                  <a:extLst>
                    <a:ext uri="{9D8B030D-6E8A-4147-A177-3AD203B41FA5}">
                      <a16:colId xmlns:a16="http://schemas.microsoft.com/office/drawing/2014/main" val="38703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83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Nellie Mza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5694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Carolina Bega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8821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Aula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6838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L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8425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Candela Moran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86394020"/>
                  </a:ext>
                </a:extLst>
              </a:tr>
            </a:tbl>
          </a:graphicData>
        </a:graphic>
      </p:graphicFrame>
      <p:sp>
        <p:nvSpPr>
          <p:cNvPr id="4" name="Text Placeholder 3">
            <a:extLst>
              <a:ext uri="{FF2B5EF4-FFF2-40B4-BE49-F238E27FC236}">
                <a16:creationId xmlns:a16="http://schemas.microsoft.com/office/drawing/2014/main" id="{53E352CA-14C8-45CC-917D-9B18544EC9C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84346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D5D4-0491-4AAB-8652-345E38BB59B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507AA1E5-AEE2-4825-BF59-84C23D03DE09}"/>
              </a:ext>
            </a:extLst>
          </p:cNvPr>
          <p:cNvGraphicFramePr>
            <a:graphicFrameLocks noGrp="1"/>
          </p:cNvGraphicFramePr>
          <p:nvPr>
            <p:ph type="chart" sz="quarter" idx="13"/>
            <p:extLst>
              <p:ext uri="{D42A27DB-BD31-4B8C-83A1-F6EECF244321}">
                <p14:modId xmlns:p14="http://schemas.microsoft.com/office/powerpoint/2010/main" val="2605531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8B5510-4289-4A06-BF91-35C1944CCE3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4FB1701-56DC-49DB-8C53-C0D58B107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73517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989</Words>
  <Application>Microsoft Office PowerPoint</Application>
  <PresentationFormat>On-screen Show (4:3)</PresentationFormat>
  <Paragraphs>505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2018-01-02T10:03:24Z</dcterms:created>
  <dcterms:modified xsi:type="dcterms:W3CDTF">2018-01-02T10:04:12Z</dcterms:modified>
</cp:coreProperties>
</file>