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DGE Mendoza</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41180</c:v>
                </c:pt>
                <c:pt idx="1">
                  <c:v>41187</c:v>
                </c:pt>
                <c:pt idx="2">
                  <c:v>41187</c:v>
                </c:pt>
                <c:pt idx="3">
                  <c:v>41199</c:v>
                </c:pt>
                <c:pt idx="4">
                  <c:v>41207</c:v>
                </c:pt>
                <c:pt idx="5">
                  <c:v>41211</c:v>
                </c:pt>
                <c:pt idx="6">
                  <c:v>41229</c:v>
                </c:pt>
                <c:pt idx="7">
                  <c:v>41237</c:v>
                </c:pt>
                <c:pt idx="8">
                  <c:v>41238</c:v>
                </c:pt>
                <c:pt idx="9">
                  <c:v>41242</c:v>
                </c:pt>
                <c:pt idx="10">
                  <c:v>41238</c:v>
                </c:pt>
                <c:pt idx="11">
                  <c:v>41254</c:v>
                </c:pt>
                <c:pt idx="12">
                  <c:v>41266</c:v>
                </c:pt>
                <c:pt idx="13">
                  <c:v>41275</c:v>
                </c:pt>
                <c:pt idx="14">
                  <c:v>41285</c:v>
                </c:pt>
                <c:pt idx="15">
                  <c:v>41297</c:v>
                </c:pt>
                <c:pt idx="16">
                  <c:v>41307</c:v>
                </c:pt>
                <c:pt idx="17">
                  <c:v>41314</c:v>
                </c:pt>
                <c:pt idx="18">
                  <c:v>41316</c:v>
                </c:pt>
                <c:pt idx="19">
                  <c:v>41338</c:v>
                </c:pt>
                <c:pt idx="20">
                  <c:v>41360</c:v>
                </c:pt>
                <c:pt idx="21">
                  <c:v>41372</c:v>
                </c:pt>
                <c:pt idx="22">
                  <c:v>41371</c:v>
                </c:pt>
                <c:pt idx="23">
                  <c:v>41374</c:v>
                </c:pt>
                <c:pt idx="24">
                  <c:v>41380</c:v>
                </c:pt>
                <c:pt idx="25">
                  <c:v>41402</c:v>
                </c:pt>
                <c:pt idx="26">
                  <c:v>41426</c:v>
                </c:pt>
                <c:pt idx="27">
                  <c:v>41441</c:v>
                </c:pt>
                <c:pt idx="28">
                  <c:v>41470</c:v>
                </c:pt>
                <c:pt idx="29">
                  <c:v>41479</c:v>
                </c:pt>
                <c:pt idx="30">
                  <c:v>41481</c:v>
                </c:pt>
              </c:numCache>
            </c:numRef>
          </c:val>
          <c:smooth val="0"/>
          <c:extLst>
            <c:ext xmlns:c16="http://schemas.microsoft.com/office/drawing/2014/chart" uri="{C3380CC4-5D6E-409C-BE32-E72D297353CC}">
              <c16:uniqueId val="{00000000-7332-42BD-9C3C-0EB515DC426C}"/>
            </c:ext>
          </c:extLst>
        </c:ser>
        <c:dLbls>
          <c:showLegendKey val="0"/>
          <c:showVal val="0"/>
          <c:showCatName val="0"/>
          <c:showSerName val="0"/>
          <c:showPercent val="0"/>
          <c:showBubbleSize val="0"/>
        </c:dLbls>
        <c:smooth val="0"/>
        <c:axId val="277197152"/>
        <c:axId val="277194200"/>
      </c:lineChart>
      <c:dateAx>
        <c:axId val="277197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194200"/>
        <c:crosses val="autoZero"/>
        <c:auto val="1"/>
        <c:lblOffset val="100"/>
        <c:baseTimeUnit val="days"/>
      </c:dateAx>
      <c:valAx>
        <c:axId val="277194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197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DGE Mendoza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D808-4C4B-82BC-D37C332B3E91}"/>
            </c:ext>
          </c:extLst>
        </c:ser>
        <c:dLbls>
          <c:showLegendKey val="0"/>
          <c:showVal val="0"/>
          <c:showCatName val="0"/>
          <c:showSerName val="0"/>
          <c:showPercent val="0"/>
          <c:showBubbleSize val="0"/>
        </c:dLbls>
        <c:axId val="278103808"/>
        <c:axId val="278099544"/>
      </c:radarChart>
      <c:catAx>
        <c:axId val="27810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099544"/>
        <c:crosses val="autoZero"/>
        <c:auto val="1"/>
        <c:lblAlgn val="ctr"/>
        <c:lblOffset val="100"/>
        <c:noMultiLvlLbl val="0"/>
      </c:catAx>
      <c:valAx>
        <c:axId val="278099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103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DGE Mendoza</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9.5936657518276999E-2</c:v>
                </c:pt>
                <c:pt idx="1">
                  <c:v>0</c:v>
                </c:pt>
                <c:pt idx="2">
                  <c:v>0</c:v>
                </c:pt>
                <c:pt idx="3">
                  <c:v>0.25186318063749003</c:v>
                </c:pt>
                <c:pt idx="4">
                  <c:v>7.7664247748950005E-2</c:v>
                </c:pt>
                <c:pt idx="5">
                  <c:v>0.11890606420927</c:v>
                </c:pt>
                <c:pt idx="6">
                  <c:v>0.20257156720038999</c:v>
                </c:pt>
                <c:pt idx="7">
                  <c:v>0</c:v>
                </c:pt>
                <c:pt idx="8">
                  <c:v>0</c:v>
                </c:pt>
                <c:pt idx="9">
                  <c:v>0</c:v>
                </c:pt>
                <c:pt idx="10">
                  <c:v>9.5538312318138002E-2</c:v>
                </c:pt>
                <c:pt idx="11">
                  <c:v>8.9099549047179996E-2</c:v>
                </c:pt>
                <c:pt idx="12">
                  <c:v>0</c:v>
                </c:pt>
                <c:pt idx="13">
                  <c:v>0.44039253695177999</c:v>
                </c:pt>
                <c:pt idx="14">
                  <c:v>4.9418604651163003E-2</c:v>
                </c:pt>
                <c:pt idx="15">
                  <c:v>0</c:v>
                </c:pt>
                <c:pt idx="16">
                  <c:v>0</c:v>
                </c:pt>
                <c:pt idx="17">
                  <c:v>6.3543936092955999E-2</c:v>
                </c:pt>
                <c:pt idx="18">
                  <c:v>5.3249425148250998E-2</c:v>
                </c:pt>
                <c:pt idx="19">
                  <c:v>2.2551842621047</c:v>
                </c:pt>
                <c:pt idx="20">
                  <c:v>1.2237297153497999</c:v>
                </c:pt>
                <c:pt idx="21">
                  <c:v>0</c:v>
                </c:pt>
                <c:pt idx="22">
                  <c:v>0</c:v>
                </c:pt>
                <c:pt idx="23">
                  <c:v>0</c:v>
                </c:pt>
                <c:pt idx="24">
                  <c:v>0</c:v>
                </c:pt>
                <c:pt idx="25">
                  <c:v>0.59191611703027003</c:v>
                </c:pt>
                <c:pt idx="26">
                  <c:v>0.25595209349495002</c:v>
                </c:pt>
                <c:pt idx="27">
                  <c:v>1.4481210629209E-2</c:v>
                </c:pt>
                <c:pt idx="28">
                  <c:v>0.75986008925340998</c:v>
                </c:pt>
                <c:pt idx="29">
                  <c:v>0</c:v>
                </c:pt>
                <c:pt idx="30">
                  <c:v>6.7502410800386006E-2</c:v>
                </c:pt>
              </c:numCache>
            </c:numRef>
          </c:val>
          <c:smooth val="0"/>
          <c:extLst>
            <c:ext xmlns:c16="http://schemas.microsoft.com/office/drawing/2014/chart" uri="{C3380CC4-5D6E-409C-BE32-E72D297353CC}">
              <c16:uniqueId val="{00000000-767C-456D-9106-30406950ED8B}"/>
            </c:ext>
          </c:extLst>
        </c:ser>
        <c:dLbls>
          <c:showLegendKey val="0"/>
          <c:showVal val="0"/>
          <c:showCatName val="0"/>
          <c:showSerName val="0"/>
          <c:showPercent val="0"/>
          <c:showBubbleSize val="0"/>
        </c:dLbls>
        <c:smooth val="0"/>
        <c:axId val="211753992"/>
        <c:axId val="211753336"/>
      </c:lineChart>
      <c:dateAx>
        <c:axId val="211753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753336"/>
        <c:crosses val="autoZero"/>
        <c:auto val="1"/>
        <c:lblOffset val="100"/>
        <c:baseTimeUnit val="days"/>
      </c:dateAx>
      <c:valAx>
        <c:axId val="211753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753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DGE Mendoza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12</c:v>
                </c:pt>
                <c:pt idx="2">
                  <c:v>16</c:v>
                </c:pt>
                <c:pt idx="3">
                  <c:v>16</c:v>
                </c:pt>
                <c:pt idx="4">
                  <c:v>14</c:v>
                </c:pt>
                <c:pt idx="5">
                  <c:v>6</c:v>
                </c:pt>
                <c:pt idx="6">
                  <c:v>4</c:v>
                </c:pt>
              </c:numCache>
            </c:numRef>
          </c:val>
          <c:extLst>
            <c:ext xmlns:c16="http://schemas.microsoft.com/office/drawing/2014/chart" uri="{C3380CC4-5D6E-409C-BE32-E72D297353CC}">
              <c16:uniqueId val="{00000000-E206-4758-9BB9-DAA428348058}"/>
            </c:ext>
          </c:extLst>
        </c:ser>
        <c:dLbls>
          <c:showLegendKey val="0"/>
          <c:showVal val="0"/>
          <c:showCatName val="0"/>
          <c:showSerName val="0"/>
          <c:showPercent val="0"/>
          <c:showBubbleSize val="0"/>
        </c:dLbls>
        <c:gapWidth val="219"/>
        <c:overlap val="-27"/>
        <c:axId val="211750384"/>
        <c:axId val="211750712"/>
      </c:barChart>
      <c:catAx>
        <c:axId val="211750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750712"/>
        <c:crosses val="autoZero"/>
        <c:auto val="1"/>
        <c:lblAlgn val="ctr"/>
        <c:lblOffset val="100"/>
        <c:noMultiLvlLbl val="0"/>
      </c:catAx>
      <c:valAx>
        <c:axId val="211750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750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DGE Mendoza</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13</c:v>
                </c:pt>
                <c:pt idx="1">
                  <c:v>7</c:v>
                </c:pt>
                <c:pt idx="2">
                  <c:v>0</c:v>
                </c:pt>
                <c:pt idx="3">
                  <c:v>12</c:v>
                </c:pt>
                <c:pt idx="4">
                  <c:v>8</c:v>
                </c:pt>
                <c:pt idx="5">
                  <c:v>4</c:v>
                </c:pt>
                <c:pt idx="6">
                  <c:v>18</c:v>
                </c:pt>
                <c:pt idx="7">
                  <c:v>8</c:v>
                </c:pt>
                <c:pt idx="8">
                  <c:v>1</c:v>
                </c:pt>
                <c:pt idx="9">
                  <c:v>4</c:v>
                </c:pt>
                <c:pt idx="10">
                  <c:v>-4</c:v>
                </c:pt>
                <c:pt idx="11">
                  <c:v>16</c:v>
                </c:pt>
                <c:pt idx="12">
                  <c:v>12</c:v>
                </c:pt>
                <c:pt idx="13">
                  <c:v>9</c:v>
                </c:pt>
                <c:pt idx="14">
                  <c:v>10</c:v>
                </c:pt>
                <c:pt idx="15">
                  <c:v>12</c:v>
                </c:pt>
                <c:pt idx="16">
                  <c:v>10</c:v>
                </c:pt>
                <c:pt idx="17">
                  <c:v>7</c:v>
                </c:pt>
                <c:pt idx="18">
                  <c:v>2</c:v>
                </c:pt>
                <c:pt idx="19">
                  <c:v>22</c:v>
                </c:pt>
                <c:pt idx="20">
                  <c:v>22</c:v>
                </c:pt>
                <c:pt idx="21">
                  <c:v>12</c:v>
                </c:pt>
                <c:pt idx="22">
                  <c:v>-1</c:v>
                </c:pt>
                <c:pt idx="23">
                  <c:v>3</c:v>
                </c:pt>
                <c:pt idx="24">
                  <c:v>6</c:v>
                </c:pt>
                <c:pt idx="25">
                  <c:v>22</c:v>
                </c:pt>
                <c:pt idx="26">
                  <c:v>24</c:v>
                </c:pt>
                <c:pt idx="27">
                  <c:v>15</c:v>
                </c:pt>
                <c:pt idx="28">
                  <c:v>29</c:v>
                </c:pt>
                <c:pt idx="29">
                  <c:v>9</c:v>
                </c:pt>
                <c:pt idx="30">
                  <c:v>2</c:v>
                </c:pt>
              </c:numCache>
            </c:numRef>
          </c:val>
          <c:smooth val="0"/>
          <c:extLst>
            <c:ext xmlns:c16="http://schemas.microsoft.com/office/drawing/2014/chart" uri="{C3380CC4-5D6E-409C-BE32-E72D297353CC}">
              <c16:uniqueId val="{00000000-2CAA-406F-BA54-A907F6D5673D}"/>
            </c:ext>
          </c:extLst>
        </c:ser>
        <c:dLbls>
          <c:showLegendKey val="0"/>
          <c:showVal val="0"/>
          <c:showCatName val="0"/>
          <c:showSerName val="0"/>
          <c:showPercent val="0"/>
          <c:showBubbleSize val="0"/>
        </c:dLbls>
        <c:smooth val="0"/>
        <c:axId val="7040088"/>
        <c:axId val="7038120"/>
      </c:lineChart>
      <c:dateAx>
        <c:axId val="7040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38120"/>
        <c:crosses val="autoZero"/>
        <c:auto val="1"/>
        <c:lblOffset val="100"/>
        <c:baseTimeUnit val="days"/>
      </c:dateAx>
      <c:valAx>
        <c:axId val="7038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40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DGE Mendoza</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2</c:v>
                </c:pt>
                <c:pt idx="1">
                  <c:v>0</c:v>
                </c:pt>
                <c:pt idx="2">
                  <c:v>0</c:v>
                </c:pt>
                <c:pt idx="3">
                  <c:v>4</c:v>
                </c:pt>
                <c:pt idx="4">
                  <c:v>2</c:v>
                </c:pt>
                <c:pt idx="5">
                  <c:v>1</c:v>
                </c:pt>
                <c:pt idx="6">
                  <c:v>2</c:v>
                </c:pt>
                <c:pt idx="7">
                  <c:v>0</c:v>
                </c:pt>
                <c:pt idx="8">
                  <c:v>0</c:v>
                </c:pt>
                <c:pt idx="9">
                  <c:v>0</c:v>
                </c:pt>
                <c:pt idx="10">
                  <c:v>5</c:v>
                </c:pt>
                <c:pt idx="11">
                  <c:v>4</c:v>
                </c:pt>
                <c:pt idx="12">
                  <c:v>0</c:v>
                </c:pt>
                <c:pt idx="13">
                  <c:v>4</c:v>
                </c:pt>
                <c:pt idx="14">
                  <c:v>5</c:v>
                </c:pt>
                <c:pt idx="15">
                  <c:v>0</c:v>
                </c:pt>
                <c:pt idx="16">
                  <c:v>0</c:v>
                </c:pt>
                <c:pt idx="17">
                  <c:v>4</c:v>
                </c:pt>
                <c:pt idx="18">
                  <c:v>1</c:v>
                </c:pt>
                <c:pt idx="19">
                  <c:v>1</c:v>
                </c:pt>
                <c:pt idx="20">
                  <c:v>1</c:v>
                </c:pt>
                <c:pt idx="21">
                  <c:v>0</c:v>
                </c:pt>
                <c:pt idx="22">
                  <c:v>0</c:v>
                </c:pt>
                <c:pt idx="23">
                  <c:v>0</c:v>
                </c:pt>
                <c:pt idx="24">
                  <c:v>0</c:v>
                </c:pt>
                <c:pt idx="25">
                  <c:v>4</c:v>
                </c:pt>
                <c:pt idx="26">
                  <c:v>5</c:v>
                </c:pt>
                <c:pt idx="27">
                  <c:v>1</c:v>
                </c:pt>
                <c:pt idx="28">
                  <c:v>3</c:v>
                </c:pt>
                <c:pt idx="29">
                  <c:v>0</c:v>
                </c:pt>
                <c:pt idx="30">
                  <c:v>1</c:v>
                </c:pt>
              </c:numCache>
            </c:numRef>
          </c:val>
          <c:smooth val="0"/>
          <c:extLst>
            <c:ext xmlns:c16="http://schemas.microsoft.com/office/drawing/2014/chart" uri="{C3380CC4-5D6E-409C-BE32-E72D297353CC}">
              <c16:uniqueId val="{00000000-2536-4476-8B39-CBC2A44B1354}"/>
            </c:ext>
          </c:extLst>
        </c:ser>
        <c:dLbls>
          <c:showLegendKey val="0"/>
          <c:showVal val="0"/>
          <c:showCatName val="0"/>
          <c:showSerName val="0"/>
          <c:showPercent val="0"/>
          <c:showBubbleSize val="0"/>
        </c:dLbls>
        <c:smooth val="0"/>
        <c:axId val="354658704"/>
        <c:axId val="354659032"/>
      </c:lineChart>
      <c:dateAx>
        <c:axId val="354658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59032"/>
        <c:crosses val="autoZero"/>
        <c:auto val="1"/>
        <c:lblOffset val="100"/>
        <c:baseTimeUnit val="days"/>
      </c:dateAx>
      <c:valAx>
        <c:axId val="354659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5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DGE Mendoza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13</c:v>
                </c:pt>
                <c:pt idx="1">
                  <c:v>11</c:v>
                </c:pt>
                <c:pt idx="2">
                  <c:v>7</c:v>
                </c:pt>
                <c:pt idx="3">
                  <c:v>8</c:v>
                </c:pt>
                <c:pt idx="4">
                  <c:v>10</c:v>
                </c:pt>
                <c:pt idx="5">
                  <c:v>0</c:v>
                </c:pt>
                <c:pt idx="6">
                  <c:v>1</c:v>
                </c:pt>
              </c:numCache>
            </c:numRef>
          </c:val>
          <c:extLst>
            <c:ext xmlns:c16="http://schemas.microsoft.com/office/drawing/2014/chart" uri="{C3380CC4-5D6E-409C-BE32-E72D297353CC}">
              <c16:uniqueId val="{00000000-2B15-4814-B5B6-2DD6C2D5FA10}"/>
            </c:ext>
          </c:extLst>
        </c:ser>
        <c:dLbls>
          <c:showLegendKey val="0"/>
          <c:showVal val="0"/>
          <c:showCatName val="0"/>
          <c:showSerName val="0"/>
          <c:showPercent val="0"/>
          <c:showBubbleSize val="0"/>
        </c:dLbls>
        <c:gapWidth val="219"/>
        <c:overlap val="-27"/>
        <c:axId val="354651160"/>
        <c:axId val="354650504"/>
      </c:barChart>
      <c:catAx>
        <c:axId val="354651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50504"/>
        <c:crosses val="autoZero"/>
        <c:auto val="1"/>
        <c:lblAlgn val="ctr"/>
        <c:lblOffset val="100"/>
        <c:noMultiLvlLbl val="0"/>
      </c:catAx>
      <c:valAx>
        <c:axId val="354650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51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DGE Mendoza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0.13344748645983001</c:v>
                </c:pt>
                <c:pt idx="1">
                  <c:v>0.26681037327057</c:v>
                </c:pt>
                <c:pt idx="2">
                  <c:v>0.52227714216583998</c:v>
                </c:pt>
                <c:pt idx="3">
                  <c:v>0.42523590612146001</c:v>
                </c:pt>
                <c:pt idx="4">
                  <c:v>0.27244132591337999</c:v>
                </c:pt>
                <c:pt idx="6">
                  <c:v>6.7747398983788995E-2</c:v>
                </c:pt>
              </c:numCache>
            </c:numRef>
          </c:val>
          <c:extLst>
            <c:ext xmlns:c16="http://schemas.microsoft.com/office/drawing/2014/chart" uri="{C3380CC4-5D6E-409C-BE32-E72D297353CC}">
              <c16:uniqueId val="{00000000-1876-4975-A03D-B637449F20F6}"/>
            </c:ext>
          </c:extLst>
        </c:ser>
        <c:dLbls>
          <c:showLegendKey val="0"/>
          <c:showVal val="0"/>
          <c:showCatName val="0"/>
          <c:showSerName val="0"/>
          <c:showPercent val="0"/>
          <c:showBubbleSize val="0"/>
        </c:dLbls>
        <c:gapWidth val="219"/>
        <c:overlap val="-27"/>
        <c:axId val="354663624"/>
        <c:axId val="354663296"/>
      </c:barChart>
      <c:catAx>
        <c:axId val="354663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63296"/>
        <c:crosses val="autoZero"/>
        <c:auto val="1"/>
        <c:lblAlgn val="ctr"/>
        <c:lblOffset val="100"/>
        <c:noMultiLvlLbl val="0"/>
      </c:catAx>
      <c:valAx>
        <c:axId val="354663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63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DGE Mendoza</c:v>
                </c:pt>
              </c:strCache>
            </c:strRef>
          </c:cat>
          <c:val>
            <c:numRef>
              <c:f>Sheet1!$B$2</c:f>
              <c:numCache>
                <c:formatCode>General</c:formatCode>
                <c:ptCount val="1"/>
                <c:pt idx="0">
                  <c:v>49</c:v>
                </c:pt>
              </c:numCache>
            </c:numRef>
          </c:val>
          <c:extLst>
            <c:ext xmlns:c16="http://schemas.microsoft.com/office/drawing/2014/chart" uri="{C3380CC4-5D6E-409C-BE32-E72D297353CC}">
              <c16:uniqueId val="{00000000-3BE8-47A7-ABAA-DB1960CC05D7}"/>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DGE Mendoza</c:v>
                </c:pt>
              </c:strCache>
            </c:strRef>
          </c:cat>
          <c:val>
            <c:numRef>
              <c:f>Sheet1!$C$2</c:f>
              <c:numCache>
                <c:formatCode>General</c:formatCode>
                <c:ptCount val="1"/>
                <c:pt idx="0">
                  <c:v>1</c:v>
                </c:pt>
              </c:numCache>
            </c:numRef>
          </c:val>
          <c:extLst>
            <c:ext xmlns:c16="http://schemas.microsoft.com/office/drawing/2014/chart" uri="{C3380CC4-5D6E-409C-BE32-E72D297353CC}">
              <c16:uniqueId val="{00000001-3BE8-47A7-ABAA-DB1960CC05D7}"/>
            </c:ext>
          </c:extLst>
        </c:ser>
        <c:dLbls>
          <c:showLegendKey val="0"/>
          <c:showVal val="0"/>
          <c:showCatName val="0"/>
          <c:showSerName val="0"/>
          <c:showPercent val="0"/>
          <c:showBubbleSize val="0"/>
        </c:dLbls>
        <c:gapWidth val="150"/>
        <c:overlap val="100"/>
        <c:axId val="354665264"/>
        <c:axId val="354662968"/>
      </c:barChart>
      <c:catAx>
        <c:axId val="354665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62968"/>
        <c:crosses val="autoZero"/>
        <c:auto val="1"/>
        <c:lblAlgn val="ctr"/>
        <c:lblOffset val="100"/>
        <c:noMultiLvlLbl val="0"/>
      </c:catAx>
      <c:valAx>
        <c:axId val="3546629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65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DGE Mendoza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0.57832841310555005</c:v>
                </c:pt>
                <c:pt idx="9">
                  <c:v>0.17829988512393</c:v>
                </c:pt>
                <c:pt idx="10">
                  <c:v>0.35847373842824998</c:v>
                </c:pt>
                <c:pt idx="11">
                  <c:v>0.23767657702711001</c:v>
                </c:pt>
                <c:pt idx="12">
                  <c:v>0.11050347642324</c:v>
                </c:pt>
                <c:pt idx="13">
                  <c:v>6.1462517543435E-2</c:v>
                </c:pt>
                <c:pt idx="14">
                  <c:v>7.0173740502346996E-2</c:v>
                </c:pt>
                <c:pt idx="15">
                  <c:v>1.0719643807771999</c:v>
                </c:pt>
                <c:pt idx="16">
                  <c:v>1.7398248076272</c:v>
                </c:pt>
                <c:pt idx="17">
                  <c:v>0</c:v>
                </c:pt>
                <c:pt idx="18">
                  <c:v>6.7753956347093997E-2</c:v>
                </c:pt>
                <c:pt idx="19">
                  <c:v>0</c:v>
                </c:pt>
                <c:pt idx="20">
                  <c:v>0</c:v>
                </c:pt>
                <c:pt idx="21">
                  <c:v>0</c:v>
                </c:pt>
                <c:pt idx="22">
                  <c:v>0</c:v>
                </c:pt>
                <c:pt idx="23">
                  <c:v>0</c:v>
                </c:pt>
              </c:numCache>
            </c:numRef>
          </c:val>
          <c:smooth val="0"/>
          <c:extLst>
            <c:ext xmlns:c16="http://schemas.microsoft.com/office/drawing/2014/chart" uri="{C3380CC4-5D6E-409C-BE32-E72D297353CC}">
              <c16:uniqueId val="{00000000-0E0E-4D27-B553-1363DE43F59B}"/>
            </c:ext>
          </c:extLst>
        </c:ser>
        <c:dLbls>
          <c:showLegendKey val="0"/>
          <c:showVal val="0"/>
          <c:showCatName val="0"/>
          <c:showSerName val="0"/>
          <c:showPercent val="0"/>
          <c:showBubbleSize val="0"/>
        </c:dLbls>
        <c:smooth val="0"/>
        <c:axId val="354667232"/>
        <c:axId val="354661984"/>
      </c:lineChart>
      <c:catAx>
        <c:axId val="354667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61984"/>
        <c:crosses val="autoZero"/>
        <c:auto val="1"/>
        <c:lblAlgn val="ctr"/>
        <c:lblOffset val="100"/>
        <c:noMultiLvlLbl val="0"/>
      </c:catAx>
      <c:valAx>
        <c:axId val="354661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67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DGE Mendoza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2</c:v>
                </c:pt>
                <c:pt idx="9">
                  <c:v>19</c:v>
                </c:pt>
                <c:pt idx="10">
                  <c:v>7</c:v>
                </c:pt>
                <c:pt idx="11">
                  <c:v>9</c:v>
                </c:pt>
                <c:pt idx="12">
                  <c:v>3</c:v>
                </c:pt>
                <c:pt idx="13">
                  <c:v>5</c:v>
                </c:pt>
                <c:pt idx="14">
                  <c:v>1</c:v>
                </c:pt>
                <c:pt idx="15">
                  <c:v>1</c:v>
                </c:pt>
                <c:pt idx="16">
                  <c:v>2</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0-4C23-4491-A0CD-11ACE50E5C63}"/>
            </c:ext>
          </c:extLst>
        </c:ser>
        <c:dLbls>
          <c:showLegendKey val="0"/>
          <c:showVal val="0"/>
          <c:showCatName val="0"/>
          <c:showSerName val="0"/>
          <c:showPercent val="0"/>
          <c:showBubbleSize val="0"/>
        </c:dLbls>
        <c:smooth val="0"/>
        <c:axId val="354640008"/>
        <c:axId val="354642632"/>
      </c:lineChart>
      <c:catAx>
        <c:axId val="354640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42632"/>
        <c:crosses val="autoZero"/>
        <c:auto val="1"/>
        <c:lblAlgn val="ctr"/>
        <c:lblOffset val="100"/>
        <c:noMultiLvlLbl val="0"/>
      </c:catAx>
      <c:valAx>
        <c:axId val="354642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40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DGE Mendoza</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c:v>
                </c:pt>
                <c:pt idx="1">
                  <c:v>0.29481481152015998</c:v>
                </c:pt>
                <c:pt idx="2">
                  <c:v>0</c:v>
                </c:pt>
                <c:pt idx="3">
                  <c:v>0</c:v>
                </c:pt>
                <c:pt idx="4">
                  <c:v>6.7500783491237004E-2</c:v>
                </c:pt>
                <c:pt idx="5">
                  <c:v>0</c:v>
                </c:pt>
                <c:pt idx="6">
                  <c:v>0</c:v>
                </c:pt>
                <c:pt idx="7">
                  <c:v>0</c:v>
                </c:pt>
                <c:pt idx="8">
                  <c:v>0</c:v>
                </c:pt>
              </c:numCache>
            </c:numRef>
          </c:val>
          <c:extLst>
            <c:ext xmlns:c16="http://schemas.microsoft.com/office/drawing/2014/chart" uri="{C3380CC4-5D6E-409C-BE32-E72D297353CC}">
              <c16:uniqueId val="{00000000-7DF3-4DE1-AF68-52EE357138D5}"/>
            </c:ext>
          </c:extLst>
        </c:ser>
        <c:dLbls>
          <c:showLegendKey val="0"/>
          <c:showVal val="0"/>
          <c:showCatName val="0"/>
          <c:showSerName val="0"/>
          <c:showPercent val="0"/>
          <c:showBubbleSize val="0"/>
        </c:dLbls>
        <c:gapWidth val="219"/>
        <c:overlap val="-27"/>
        <c:axId val="354643944"/>
        <c:axId val="354640664"/>
      </c:barChart>
      <c:catAx>
        <c:axId val="354643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40664"/>
        <c:crosses val="autoZero"/>
        <c:auto val="1"/>
        <c:lblAlgn val="ctr"/>
        <c:lblOffset val="100"/>
        <c:noMultiLvlLbl val="0"/>
      </c:catAx>
      <c:valAx>
        <c:axId val="354640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643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DGE Mendoza</c:v>
                </c:pt>
              </c:strCache>
            </c:strRef>
          </c:cat>
          <c:val>
            <c:numRef>
              <c:f>Sheet1!$B$2</c:f>
              <c:numCache>
                <c:formatCode>General</c:formatCode>
                <c:ptCount val="1"/>
                <c:pt idx="0">
                  <c:v>3105</c:v>
                </c:pt>
              </c:numCache>
            </c:numRef>
          </c:val>
          <c:extLst>
            <c:ext xmlns:c16="http://schemas.microsoft.com/office/drawing/2014/chart" uri="{C3380CC4-5D6E-409C-BE32-E72D297353CC}">
              <c16:uniqueId val="{00000000-E824-4F92-A15B-EECDC1B21D9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DGE Mendoza</c:v>
                </c:pt>
              </c:strCache>
            </c:strRef>
          </c:cat>
          <c:val>
            <c:numRef>
              <c:f>Sheet1!$C$2</c:f>
              <c:numCache>
                <c:formatCode>General</c:formatCode>
                <c:ptCount val="1"/>
                <c:pt idx="0">
                  <c:v>298</c:v>
                </c:pt>
              </c:numCache>
            </c:numRef>
          </c:val>
          <c:extLst>
            <c:ext xmlns:c16="http://schemas.microsoft.com/office/drawing/2014/chart" uri="{C3380CC4-5D6E-409C-BE32-E72D297353CC}">
              <c16:uniqueId val="{00000001-E824-4F92-A15B-EECDC1B21D9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DGE Mendoza</c:v>
                </c:pt>
              </c:strCache>
            </c:strRef>
          </c:cat>
          <c:val>
            <c:numRef>
              <c:f>Sheet1!$D$2</c:f>
              <c:numCache>
                <c:formatCode>General</c:formatCode>
                <c:ptCount val="1"/>
                <c:pt idx="0">
                  <c:v>16</c:v>
                </c:pt>
              </c:numCache>
            </c:numRef>
          </c:val>
          <c:extLst>
            <c:ext xmlns:c16="http://schemas.microsoft.com/office/drawing/2014/chart" uri="{C3380CC4-5D6E-409C-BE32-E72D297353CC}">
              <c16:uniqueId val="{00000002-E824-4F92-A15B-EECDC1B21D9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DGE Mendoza</c:v>
                </c:pt>
              </c:strCache>
            </c:strRef>
          </c:cat>
          <c:val>
            <c:numRef>
              <c:f>Sheet1!$E$2</c:f>
              <c:numCache>
                <c:formatCode>General</c:formatCode>
                <c:ptCount val="1"/>
                <c:pt idx="0">
                  <c:v>41</c:v>
                </c:pt>
              </c:numCache>
            </c:numRef>
          </c:val>
          <c:extLst>
            <c:ext xmlns:c16="http://schemas.microsoft.com/office/drawing/2014/chart" uri="{C3380CC4-5D6E-409C-BE32-E72D297353CC}">
              <c16:uniqueId val="{00000003-E824-4F92-A15B-EECDC1B21D9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DGE Mendoza</c:v>
                </c:pt>
              </c:strCache>
            </c:strRef>
          </c:cat>
          <c:val>
            <c:numRef>
              <c:f>Sheet1!$F$2</c:f>
              <c:numCache>
                <c:formatCode>General</c:formatCode>
                <c:ptCount val="1"/>
                <c:pt idx="0">
                  <c:v>11</c:v>
                </c:pt>
              </c:numCache>
            </c:numRef>
          </c:val>
          <c:extLst>
            <c:ext xmlns:c16="http://schemas.microsoft.com/office/drawing/2014/chart" uri="{C3380CC4-5D6E-409C-BE32-E72D297353CC}">
              <c16:uniqueId val="{00000004-E824-4F92-A15B-EECDC1B21D9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DGE Mendoza</c:v>
                </c:pt>
              </c:strCache>
            </c:strRef>
          </c:cat>
          <c:val>
            <c:numRef>
              <c:f>Sheet1!$G$2</c:f>
              <c:numCache>
                <c:formatCode>General</c:formatCode>
                <c:ptCount val="1"/>
                <c:pt idx="0">
                  <c:v>73</c:v>
                </c:pt>
              </c:numCache>
            </c:numRef>
          </c:val>
          <c:extLst>
            <c:ext xmlns:c16="http://schemas.microsoft.com/office/drawing/2014/chart" uri="{C3380CC4-5D6E-409C-BE32-E72D297353CC}">
              <c16:uniqueId val="{00000005-E824-4F92-A15B-EECDC1B21D9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DGE Mendoza</c:v>
                </c:pt>
              </c:strCache>
            </c:strRef>
          </c:cat>
          <c:val>
            <c:numRef>
              <c:f>Sheet1!$H$2</c:f>
              <c:numCache>
                <c:formatCode>General</c:formatCode>
                <c:ptCount val="1"/>
                <c:pt idx="0">
                  <c:v>380</c:v>
                </c:pt>
              </c:numCache>
            </c:numRef>
          </c:val>
          <c:extLst>
            <c:ext xmlns:c16="http://schemas.microsoft.com/office/drawing/2014/chart" uri="{C3380CC4-5D6E-409C-BE32-E72D297353CC}">
              <c16:uniqueId val="{00000006-E824-4F92-A15B-EECDC1B21D9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DGE Mendoza</c:v>
                </c:pt>
              </c:strCache>
            </c:strRef>
          </c:cat>
          <c:val>
            <c:numRef>
              <c:f>Sheet1!$I$2</c:f>
              <c:numCache>
                <c:formatCode>General</c:formatCode>
                <c:ptCount val="1"/>
                <c:pt idx="0">
                  <c:v>2077</c:v>
                </c:pt>
              </c:numCache>
            </c:numRef>
          </c:val>
          <c:extLst>
            <c:ext xmlns:c16="http://schemas.microsoft.com/office/drawing/2014/chart" uri="{C3380CC4-5D6E-409C-BE32-E72D297353CC}">
              <c16:uniqueId val="{00000007-E824-4F92-A15B-EECDC1B21D9C}"/>
            </c:ext>
          </c:extLst>
        </c:ser>
        <c:dLbls>
          <c:showLegendKey val="0"/>
          <c:showVal val="0"/>
          <c:showCatName val="0"/>
          <c:showSerName val="0"/>
          <c:showPercent val="0"/>
          <c:showBubbleSize val="0"/>
        </c:dLbls>
        <c:gapWidth val="150"/>
        <c:overlap val="100"/>
        <c:axId val="218721312"/>
        <c:axId val="218721968"/>
      </c:barChart>
      <c:catAx>
        <c:axId val="218721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721968"/>
        <c:crosses val="autoZero"/>
        <c:auto val="1"/>
        <c:lblAlgn val="ctr"/>
        <c:lblOffset val="100"/>
        <c:noMultiLvlLbl val="0"/>
      </c:catAx>
      <c:valAx>
        <c:axId val="2187219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721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DGE Mendoza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1C52-490F-B49E-3B91E1D38041}"/>
            </c:ext>
          </c:extLst>
        </c:ser>
        <c:dLbls>
          <c:showLegendKey val="0"/>
          <c:showVal val="0"/>
          <c:showCatName val="0"/>
          <c:showSerName val="0"/>
          <c:showPercent val="0"/>
          <c:showBubbleSize val="0"/>
        </c:dLbls>
        <c:gapWidth val="219"/>
        <c:overlap val="-27"/>
        <c:axId val="283880032"/>
        <c:axId val="283878720"/>
      </c:barChart>
      <c:catAx>
        <c:axId val="283880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878720"/>
        <c:crosses val="autoZero"/>
        <c:auto val="1"/>
        <c:lblAlgn val="ctr"/>
        <c:lblOffset val="100"/>
        <c:noMultiLvlLbl val="0"/>
      </c:catAx>
      <c:valAx>
        <c:axId val="283878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880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1AF42-8584-4F4B-AA42-CC921137C020}"/>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6FFF5A53-1E46-4F78-B1B9-3BC45EC410D3}"/>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521567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A8F02-C8AF-49D3-ABC4-0FE418C12C86}"/>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2FAE3BA5-5C92-477A-BE6A-574391382C95}"/>
              </a:ext>
            </a:extLst>
          </p:cNvPr>
          <p:cNvGraphicFramePr>
            <a:graphicFrameLocks noGrp="1"/>
          </p:cNvGraphicFramePr>
          <p:nvPr>
            <p:ph type="chart" sz="quarter" idx="13"/>
            <p:extLst>
              <p:ext uri="{D42A27DB-BD31-4B8C-83A1-F6EECF244321}">
                <p14:modId xmlns:p14="http://schemas.microsoft.com/office/powerpoint/2010/main" val="34620214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FF9CBC-AA05-4B57-B090-DDA80C621A4B}"/>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A7CEBBEE-4D1E-49EE-9D9A-7FCBC58F72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22971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DE68E-EC56-4823-9530-1D20EEC5C6F9}"/>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EFC0D8B0-2B66-4F69-AC41-E7E0A418184B}"/>
              </a:ext>
            </a:extLst>
          </p:cNvPr>
          <p:cNvGraphicFramePr>
            <a:graphicFrameLocks noGrp="1"/>
          </p:cNvGraphicFramePr>
          <p:nvPr>
            <p:ph type="tbl" sz="quarter" idx="13"/>
            <p:extLst>
              <p:ext uri="{D42A27DB-BD31-4B8C-83A1-F6EECF244321}">
                <p14:modId xmlns:p14="http://schemas.microsoft.com/office/powerpoint/2010/main" val="3406419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33777441"/>
                    </a:ext>
                  </a:extLst>
                </a:gridCol>
                <a:gridCol w="740664">
                  <a:extLst>
                    <a:ext uri="{9D8B030D-6E8A-4147-A177-3AD203B41FA5}">
                      <a16:colId xmlns:a16="http://schemas.microsoft.com/office/drawing/2014/main" val="2708419116"/>
                    </a:ext>
                  </a:extLst>
                </a:gridCol>
                <a:gridCol w="740664">
                  <a:extLst>
                    <a:ext uri="{9D8B030D-6E8A-4147-A177-3AD203B41FA5}">
                      <a16:colId xmlns:a16="http://schemas.microsoft.com/office/drawing/2014/main" val="2244920692"/>
                    </a:ext>
                  </a:extLst>
                </a:gridCol>
                <a:gridCol w="740664">
                  <a:extLst>
                    <a:ext uri="{9D8B030D-6E8A-4147-A177-3AD203B41FA5}">
                      <a16:colId xmlns:a16="http://schemas.microsoft.com/office/drawing/2014/main" val="1423961949"/>
                    </a:ext>
                  </a:extLst>
                </a:gridCol>
                <a:gridCol w="740664">
                  <a:extLst>
                    <a:ext uri="{9D8B030D-6E8A-4147-A177-3AD203B41FA5}">
                      <a16:colId xmlns:a16="http://schemas.microsoft.com/office/drawing/2014/main" val="866022402"/>
                    </a:ext>
                  </a:extLst>
                </a:gridCol>
                <a:gridCol w="740664">
                  <a:extLst>
                    <a:ext uri="{9D8B030D-6E8A-4147-A177-3AD203B41FA5}">
                      <a16:colId xmlns:a16="http://schemas.microsoft.com/office/drawing/2014/main" val="3313107293"/>
                    </a:ext>
                  </a:extLst>
                </a:gridCol>
                <a:gridCol w="740664">
                  <a:extLst>
                    <a:ext uri="{9D8B030D-6E8A-4147-A177-3AD203B41FA5}">
                      <a16:colId xmlns:a16="http://schemas.microsoft.com/office/drawing/2014/main" val="1534725677"/>
                    </a:ext>
                  </a:extLst>
                </a:gridCol>
                <a:gridCol w="740664">
                  <a:extLst>
                    <a:ext uri="{9D8B030D-6E8A-4147-A177-3AD203B41FA5}">
                      <a16:colId xmlns:a16="http://schemas.microsoft.com/office/drawing/2014/main" val="2313447755"/>
                    </a:ext>
                  </a:extLst>
                </a:gridCol>
                <a:gridCol w="740664">
                  <a:extLst>
                    <a:ext uri="{9D8B030D-6E8A-4147-A177-3AD203B41FA5}">
                      <a16:colId xmlns:a16="http://schemas.microsoft.com/office/drawing/2014/main" val="2319703072"/>
                    </a:ext>
                  </a:extLst>
                </a:gridCol>
                <a:gridCol w="740664">
                  <a:extLst>
                    <a:ext uri="{9D8B030D-6E8A-4147-A177-3AD203B41FA5}">
                      <a16:colId xmlns:a16="http://schemas.microsoft.com/office/drawing/2014/main" val="387222309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64284843"/>
                  </a:ext>
                </a:extLst>
              </a:tr>
              <a:tr h="370840">
                <a:tc>
                  <a:txBody>
                    <a:bodyPr/>
                    <a:lstStyle/>
                    <a:p>
                      <a:r>
                        <a:rPr lang="en-US" sz="1000"/>
                        <a:t>DGE Mendoza</a:t>
                      </a:r>
                    </a:p>
                  </a:txBody>
                  <a:tcPr/>
                </a:tc>
                <a:tc>
                  <a:txBody>
                    <a:bodyPr/>
                    <a:lstStyle/>
                    <a:p>
                      <a:r>
                        <a:rPr lang="en-US" sz="1000"/>
                        <a:t>41481</a:t>
                      </a:r>
                    </a:p>
                  </a:txBody>
                  <a:tcPr/>
                </a:tc>
                <a:tc>
                  <a:txBody>
                    <a:bodyPr/>
                    <a:lstStyle/>
                    <a:p>
                      <a:r>
                        <a:rPr lang="en-US" sz="1000"/>
                        <a:t>314</a:t>
                      </a:r>
                    </a:p>
                  </a:txBody>
                  <a:tcPr/>
                </a:tc>
                <a:tc>
                  <a:txBody>
                    <a:bodyPr/>
                    <a:lstStyle/>
                    <a:p>
                      <a:r>
                        <a:rPr lang="en-US" sz="1000"/>
                        <a:t>50</a:t>
                      </a:r>
                    </a:p>
                  </a:txBody>
                  <a:tcPr/>
                </a:tc>
                <a:tc>
                  <a:txBody>
                    <a:bodyPr/>
                    <a:lstStyle/>
                    <a:p>
                      <a:r>
                        <a:rPr lang="en-US" sz="1000"/>
                        <a:t>3544</a:t>
                      </a:r>
                    </a:p>
                  </a:txBody>
                  <a:tcPr/>
                </a:tc>
                <a:tc>
                  <a:txBody>
                    <a:bodyPr/>
                    <a:lstStyle/>
                    <a:p>
                      <a:r>
                        <a:rPr lang="en-US" sz="1000"/>
                        <a:t>380</a:t>
                      </a:r>
                    </a:p>
                  </a:txBody>
                  <a:tcPr/>
                </a:tc>
                <a:tc>
                  <a:txBody>
                    <a:bodyPr/>
                    <a:lstStyle/>
                    <a:p>
                      <a:r>
                        <a:rPr lang="en-US" sz="1000"/>
                        <a:t>2077</a:t>
                      </a:r>
                    </a:p>
                  </a:txBody>
                  <a:tcPr/>
                </a:tc>
                <a:tc>
                  <a:txBody>
                    <a:bodyPr/>
                    <a:lstStyle/>
                    <a:p>
                      <a:r>
                        <a:rPr lang="en-US" sz="1000"/>
                        <a:t>0</a:t>
                      </a:r>
                    </a:p>
                  </a:txBody>
                  <a:tcPr/>
                </a:tc>
                <a:tc>
                  <a:txBody>
                    <a:bodyPr/>
                    <a:lstStyle/>
                    <a:p>
                      <a:r>
                        <a:rPr lang="en-US" sz="1000"/>
                        <a:t>0.2904%</a:t>
                      </a:r>
                    </a:p>
                  </a:txBody>
                  <a:tcPr/>
                </a:tc>
                <a:tc>
                  <a:txBody>
                    <a:bodyPr/>
                    <a:lstStyle/>
                    <a:p>
                      <a:r>
                        <a:rPr lang="en-US" sz="1000"/>
                        <a:t>0.0%</a:t>
                      </a:r>
                    </a:p>
                  </a:txBody>
                  <a:tcPr/>
                </a:tc>
                <a:extLst>
                  <a:ext uri="{0D108BD9-81ED-4DB2-BD59-A6C34878D82A}">
                    <a16:rowId xmlns:a16="http://schemas.microsoft.com/office/drawing/2014/main" val="3228524268"/>
                  </a:ext>
                </a:extLst>
              </a:tr>
            </a:tbl>
          </a:graphicData>
        </a:graphic>
      </p:graphicFrame>
      <p:sp>
        <p:nvSpPr>
          <p:cNvPr id="4" name="Text Placeholder 3">
            <a:extLst>
              <a:ext uri="{FF2B5EF4-FFF2-40B4-BE49-F238E27FC236}">
                <a16:creationId xmlns:a16="http://schemas.microsoft.com/office/drawing/2014/main" id="{784CBA0B-14E8-450D-882B-6366A67AAFEC}"/>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11553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0E21C-58FA-49EE-9C30-419737735D6C}"/>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98BEBE17-F12A-46A0-82B4-BD0D09240B13}"/>
              </a:ext>
            </a:extLst>
          </p:cNvPr>
          <p:cNvGraphicFramePr>
            <a:graphicFrameLocks noGrp="1"/>
          </p:cNvGraphicFramePr>
          <p:nvPr>
            <p:ph type="chart" sz="quarter" idx="13"/>
            <p:extLst>
              <p:ext uri="{D42A27DB-BD31-4B8C-83A1-F6EECF244321}">
                <p14:modId xmlns:p14="http://schemas.microsoft.com/office/powerpoint/2010/main" val="304768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B04394-6001-41B0-85C3-93DDC680C04A}"/>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CDB02209-A728-4E9B-9E6F-A6E52C0230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8617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87A8B-0FC0-416C-BDBF-51FF963BBC57}"/>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38902D54-9244-4078-A39D-1DFC9D431360}"/>
              </a:ext>
            </a:extLst>
          </p:cNvPr>
          <p:cNvGraphicFramePr>
            <a:graphicFrameLocks noGrp="1"/>
          </p:cNvGraphicFramePr>
          <p:nvPr>
            <p:ph type="chart" sz="quarter" idx="13"/>
            <p:extLst>
              <p:ext uri="{D42A27DB-BD31-4B8C-83A1-F6EECF244321}">
                <p14:modId xmlns:p14="http://schemas.microsoft.com/office/powerpoint/2010/main" val="23563724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F4C51C-3FBA-4229-B05D-CEBC3AAEF5E2}"/>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030E99B5-2E99-46B6-A1ED-E65E7C6156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3830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81401-D1D7-476F-A6D6-11E4205E4768}"/>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1F4EE118-51B3-41AB-90BC-CBAE12FB2AE5}"/>
              </a:ext>
            </a:extLst>
          </p:cNvPr>
          <p:cNvGraphicFramePr>
            <a:graphicFrameLocks noGrp="1"/>
          </p:cNvGraphicFramePr>
          <p:nvPr>
            <p:ph type="chart" sz="quarter" idx="13"/>
            <p:extLst>
              <p:ext uri="{D42A27DB-BD31-4B8C-83A1-F6EECF244321}">
                <p14:modId xmlns:p14="http://schemas.microsoft.com/office/powerpoint/2010/main" val="16200499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10E91F-2F1D-4951-99E5-89DC737D0849}"/>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5EBDE2BD-1A7F-48A1-8761-CA7C90B700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708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C483A-0B6C-4DAC-B837-45DC08DF9546}"/>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77F44C8C-A2A1-4492-BCFF-8C7E8BB047F1}"/>
              </a:ext>
            </a:extLst>
          </p:cNvPr>
          <p:cNvGraphicFramePr>
            <a:graphicFrameLocks noGrp="1"/>
          </p:cNvGraphicFramePr>
          <p:nvPr>
            <p:ph type="chart" sz="quarter" idx="13"/>
            <p:extLst>
              <p:ext uri="{D42A27DB-BD31-4B8C-83A1-F6EECF244321}">
                <p14:modId xmlns:p14="http://schemas.microsoft.com/office/powerpoint/2010/main" val="5055862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11AA89-34F3-497E-82DA-EE79F12C40D7}"/>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AB454C9F-15D5-4645-8EDA-E86A9AC2C9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2923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7E3C0-2364-4980-8C37-864B547AC1CC}"/>
              </a:ext>
            </a:extLst>
          </p:cNvPr>
          <p:cNvSpPr>
            <a:spLocks noGrp="1"/>
          </p:cNvSpPr>
          <p:nvPr>
            <p:ph type="title"/>
          </p:nvPr>
        </p:nvSpPr>
        <p:spPr/>
        <p:txBody>
          <a:bodyPr/>
          <a:lstStyle/>
          <a:p>
            <a:r>
              <a:rPr lang="en-US"/>
              <a:t>Facebook Own Posts Table - 1 of 6</a:t>
            </a:r>
          </a:p>
        </p:txBody>
      </p:sp>
      <p:graphicFrame>
        <p:nvGraphicFramePr>
          <p:cNvPr id="5" name="Table Placeholder 4">
            <a:extLst>
              <a:ext uri="{FF2B5EF4-FFF2-40B4-BE49-F238E27FC236}">
                <a16:creationId xmlns:a16="http://schemas.microsoft.com/office/drawing/2014/main" id="{7AE78DB1-D4ED-4486-933C-3D167F53F0E3}"/>
              </a:ext>
            </a:extLst>
          </p:cNvPr>
          <p:cNvGraphicFramePr>
            <a:graphicFrameLocks noGrp="1"/>
          </p:cNvGraphicFramePr>
          <p:nvPr>
            <p:ph type="tbl" sz="quarter" idx="13"/>
            <p:extLst>
              <p:ext uri="{D42A27DB-BD31-4B8C-83A1-F6EECF244321}">
                <p14:modId xmlns:p14="http://schemas.microsoft.com/office/powerpoint/2010/main" val="871022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13337689"/>
                    </a:ext>
                  </a:extLst>
                </a:gridCol>
                <a:gridCol w="658368">
                  <a:extLst>
                    <a:ext uri="{9D8B030D-6E8A-4147-A177-3AD203B41FA5}">
                      <a16:colId xmlns:a16="http://schemas.microsoft.com/office/drawing/2014/main" val="4064663311"/>
                    </a:ext>
                  </a:extLst>
                </a:gridCol>
                <a:gridCol w="658368">
                  <a:extLst>
                    <a:ext uri="{9D8B030D-6E8A-4147-A177-3AD203B41FA5}">
                      <a16:colId xmlns:a16="http://schemas.microsoft.com/office/drawing/2014/main" val="1296329505"/>
                    </a:ext>
                  </a:extLst>
                </a:gridCol>
                <a:gridCol w="658368">
                  <a:extLst>
                    <a:ext uri="{9D8B030D-6E8A-4147-A177-3AD203B41FA5}">
                      <a16:colId xmlns:a16="http://schemas.microsoft.com/office/drawing/2014/main" val="2764730253"/>
                    </a:ext>
                  </a:extLst>
                </a:gridCol>
                <a:gridCol w="658368">
                  <a:extLst>
                    <a:ext uri="{9D8B030D-6E8A-4147-A177-3AD203B41FA5}">
                      <a16:colId xmlns:a16="http://schemas.microsoft.com/office/drawing/2014/main" val="2711823456"/>
                    </a:ext>
                  </a:extLst>
                </a:gridCol>
                <a:gridCol w="658368">
                  <a:extLst>
                    <a:ext uri="{9D8B030D-6E8A-4147-A177-3AD203B41FA5}">
                      <a16:colId xmlns:a16="http://schemas.microsoft.com/office/drawing/2014/main" val="2815425204"/>
                    </a:ext>
                  </a:extLst>
                </a:gridCol>
                <a:gridCol w="658368">
                  <a:extLst>
                    <a:ext uri="{9D8B030D-6E8A-4147-A177-3AD203B41FA5}">
                      <a16:colId xmlns:a16="http://schemas.microsoft.com/office/drawing/2014/main" val="291640242"/>
                    </a:ext>
                  </a:extLst>
                </a:gridCol>
                <a:gridCol w="658368">
                  <a:extLst>
                    <a:ext uri="{9D8B030D-6E8A-4147-A177-3AD203B41FA5}">
                      <a16:colId xmlns:a16="http://schemas.microsoft.com/office/drawing/2014/main" val="1278845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21092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- 2017-12-20 16:57:26</a:t>
                      </a:r>
                      <a:r>
                        <a:rPr kumimoji="0" lang="es-ES" sz="1000" b="0" i="0" u="none" strike="noStrike" kern="1200" cap="none" spc="0" normalizeH="0" baseline="0" noProof="0">
                          <a:ln>
                            <a:noFill/>
                          </a:ln>
                          <a:solidFill>
                            <a:prstClr val="black"/>
                          </a:solidFill>
                          <a:effectLst/>
                          <a:uLnTx/>
                          <a:uFillTx/>
                          <a:latin typeface="+mn-lt"/>
                          <a:ea typeface="+mn-ea"/>
                          <a:cs typeface="+mn-cs"/>
                        </a:rPr>
                        <a:t>
El gobierno escolar acordó este miércoles con el SUTE (Sindicato Unido de Trabajadores de la Educación) la continuidad de los cargos de todos los docentes de la provincia en sus distintos niveles y modalidades.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57074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- 2017-12-29 10:45:34</a:t>
                      </a:r>
                      <a:r>
                        <a:rPr kumimoji="0" lang="es-ES" sz="1000" b="0" i="0" u="none" strike="noStrike" kern="1200" cap="none" spc="0" normalizeH="0" baseline="0" noProof="0">
                          <a:ln>
                            <a:noFill/>
                          </a:ln>
                          <a:solidFill>
                            <a:prstClr val="black"/>
                          </a:solidFill>
                          <a:effectLst/>
                          <a:uLnTx/>
                          <a:uFillTx/>
                          <a:latin typeface="+mn-lt"/>
                          <a:ea typeface="+mn-ea"/>
                          <a:cs typeface="+mn-cs"/>
                        </a:rPr>
                        <a:t>
DGE comunica que, por razones técnicas y operativas, el Bono de Puntaje de Nivel Secundario, correspondiente a los docentes de nivel secundario en todas sus modalidades (Orientada, Jóvenes y Adultos y Técnica) y además los Centros de Capacitación para el Trabajo (CCT), podrá renovarse a partir del mes de febrero.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27772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DGE Mendoza - 2017-12-26 09:07:06</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79767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- 2017-12-21 16:16:20</a:t>
                      </a:r>
                      <a:r>
                        <a:rPr kumimoji="0" lang="es-ES" sz="1000" b="0" i="0" u="none" strike="noStrike" kern="1200" cap="none" spc="0" normalizeH="0" baseline="0" noProof="0">
                          <a:ln>
                            <a:noFill/>
                          </a:ln>
                          <a:solidFill>
                            <a:prstClr val="black"/>
                          </a:solidFill>
                          <a:effectLst/>
                          <a:uLnTx/>
                          <a:uFillTx/>
                          <a:latin typeface="+mn-lt"/>
                          <a:ea typeface="+mn-ea"/>
                          <a:cs typeface="+mn-cs"/>
                        </a:rPr>
                        <a:t>
El ciclo lectivo del año que viene tendrá 186 días de clases, arrancará el 5 de marzo y concluirá el 7 de diciembre. El receso invernal se extenderá desde el 9 hasta el 20 de julio.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62888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- 2017-12-27 15:43:37</a:t>
                      </a:r>
                      <a:r>
                        <a:rPr kumimoji="0" lang="es-ES" sz="1000" b="0" i="0" u="none" strike="noStrike" kern="1200" cap="none" spc="0" normalizeH="0" baseline="0" noProof="0">
                          <a:ln>
                            <a:noFill/>
                          </a:ln>
                          <a:solidFill>
                            <a:prstClr val="black"/>
                          </a:solidFill>
                          <a:effectLst/>
                          <a:uLnTx/>
                          <a:uFillTx/>
                          <a:latin typeface="+mn-lt"/>
                          <a:ea typeface="+mn-ea"/>
                          <a:cs typeface="+mn-cs"/>
                        </a:rPr>
                        <a:t>
La Dirección General de Escuelas informa que fue firmada la resolución de continuidades para el ciclo lectivo 2018.
Toda la información en la nota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7549065"/>
                  </a:ext>
                </a:extLst>
              </a:tr>
            </a:tbl>
          </a:graphicData>
        </a:graphic>
      </p:graphicFrame>
      <p:sp>
        <p:nvSpPr>
          <p:cNvPr id="4" name="Text Placeholder 3">
            <a:extLst>
              <a:ext uri="{FF2B5EF4-FFF2-40B4-BE49-F238E27FC236}">
                <a16:creationId xmlns:a16="http://schemas.microsoft.com/office/drawing/2014/main" id="{093C027A-D7C6-45A1-8771-5EA160AF68AB}"/>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936968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1BD32-73ED-43FB-B3F4-B8CC40BF87EF}"/>
              </a:ext>
            </a:extLst>
          </p:cNvPr>
          <p:cNvSpPr>
            <a:spLocks noGrp="1"/>
          </p:cNvSpPr>
          <p:nvPr>
            <p:ph type="title"/>
          </p:nvPr>
        </p:nvSpPr>
        <p:spPr/>
        <p:txBody>
          <a:bodyPr/>
          <a:lstStyle/>
          <a:p>
            <a:r>
              <a:rPr lang="en-US"/>
              <a:t>Facebook Own Posts Table - 2 of 6</a:t>
            </a:r>
          </a:p>
        </p:txBody>
      </p:sp>
      <p:graphicFrame>
        <p:nvGraphicFramePr>
          <p:cNvPr id="5" name="Table Placeholder 4">
            <a:extLst>
              <a:ext uri="{FF2B5EF4-FFF2-40B4-BE49-F238E27FC236}">
                <a16:creationId xmlns:a16="http://schemas.microsoft.com/office/drawing/2014/main" id="{DB233270-473E-4CDA-81BD-1121250BB94C}"/>
              </a:ext>
            </a:extLst>
          </p:cNvPr>
          <p:cNvGraphicFramePr>
            <a:graphicFrameLocks noGrp="1"/>
          </p:cNvGraphicFramePr>
          <p:nvPr>
            <p:ph type="tbl" sz="quarter" idx="13"/>
            <p:extLst>
              <p:ext uri="{D42A27DB-BD31-4B8C-83A1-F6EECF244321}">
                <p14:modId xmlns:p14="http://schemas.microsoft.com/office/powerpoint/2010/main" val="4088756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1509888"/>
                    </a:ext>
                  </a:extLst>
                </a:gridCol>
                <a:gridCol w="658368">
                  <a:extLst>
                    <a:ext uri="{9D8B030D-6E8A-4147-A177-3AD203B41FA5}">
                      <a16:colId xmlns:a16="http://schemas.microsoft.com/office/drawing/2014/main" val="3678928601"/>
                    </a:ext>
                  </a:extLst>
                </a:gridCol>
                <a:gridCol w="658368">
                  <a:extLst>
                    <a:ext uri="{9D8B030D-6E8A-4147-A177-3AD203B41FA5}">
                      <a16:colId xmlns:a16="http://schemas.microsoft.com/office/drawing/2014/main" val="2840135710"/>
                    </a:ext>
                  </a:extLst>
                </a:gridCol>
                <a:gridCol w="658368">
                  <a:extLst>
                    <a:ext uri="{9D8B030D-6E8A-4147-A177-3AD203B41FA5}">
                      <a16:colId xmlns:a16="http://schemas.microsoft.com/office/drawing/2014/main" val="1589815228"/>
                    </a:ext>
                  </a:extLst>
                </a:gridCol>
                <a:gridCol w="658368">
                  <a:extLst>
                    <a:ext uri="{9D8B030D-6E8A-4147-A177-3AD203B41FA5}">
                      <a16:colId xmlns:a16="http://schemas.microsoft.com/office/drawing/2014/main" val="2748437431"/>
                    </a:ext>
                  </a:extLst>
                </a:gridCol>
                <a:gridCol w="658368">
                  <a:extLst>
                    <a:ext uri="{9D8B030D-6E8A-4147-A177-3AD203B41FA5}">
                      <a16:colId xmlns:a16="http://schemas.microsoft.com/office/drawing/2014/main" val="4010820915"/>
                    </a:ext>
                  </a:extLst>
                </a:gridCol>
                <a:gridCol w="658368">
                  <a:extLst>
                    <a:ext uri="{9D8B030D-6E8A-4147-A177-3AD203B41FA5}">
                      <a16:colId xmlns:a16="http://schemas.microsoft.com/office/drawing/2014/main" val="1233655804"/>
                    </a:ext>
                  </a:extLst>
                </a:gridCol>
                <a:gridCol w="658368">
                  <a:extLst>
                    <a:ext uri="{9D8B030D-6E8A-4147-A177-3AD203B41FA5}">
                      <a16:colId xmlns:a16="http://schemas.microsoft.com/office/drawing/2014/main" val="2713198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92849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- 2017-12-14 08:51:11</a:t>
                      </a:r>
                      <a:r>
                        <a:rPr kumimoji="0" lang="es-ES" sz="1000" b="0" i="0" u="none" strike="noStrike" kern="1200" cap="none" spc="0" normalizeH="0" baseline="0" noProof="0">
                          <a:ln>
                            <a:noFill/>
                          </a:ln>
                          <a:solidFill>
                            <a:prstClr val="black"/>
                          </a:solidFill>
                          <a:effectLst/>
                          <a:uLnTx/>
                          <a:uFillTx/>
                          <a:latin typeface="+mn-lt"/>
                          <a:ea typeface="+mn-ea"/>
                          <a:cs typeface="+mn-cs"/>
                        </a:rPr>
                        <a:t>
El niño de 9 años que padece una enfermedad cumplió con su deseo de realizar la jura de la bandera acompañado por docentes y alumnos de 4to grado. El acto se realizó en su domicilio en el departamento de Las Heras.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33495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- 2017-12-04 11:22:13</a:t>
                      </a:r>
                      <a:r>
                        <a:rPr kumimoji="0" lang="es-ES" sz="1000" b="0" i="0" u="none" strike="noStrike" kern="1200" cap="none" spc="0" normalizeH="0" baseline="0" noProof="0">
                          <a:ln>
                            <a:noFill/>
                          </a:ln>
                          <a:solidFill>
                            <a:prstClr val="black"/>
                          </a:solidFill>
                          <a:effectLst/>
                          <a:uLnTx/>
                          <a:uFillTx/>
                          <a:latin typeface="+mn-lt"/>
                          <a:ea typeface="+mn-ea"/>
                          <a:cs typeface="+mn-cs"/>
                        </a:rPr>
                        <a:t>
El LUITE se implementará durante el ciclo lectivo 2018 y se realiza con el fin de conocer la situación personal de cada niño que comienza su escolaridad dentro del nivel inicial.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2488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- 2017-12-26 11:08:03</a:t>
                      </a:r>
                      <a:r>
                        <a:rPr kumimoji="0" lang="es-ES" sz="1000" b="0" i="0" u="none" strike="noStrike" kern="1200" cap="none" spc="0" normalizeH="0" baseline="0" noProof="0">
                          <a:ln>
                            <a:noFill/>
                          </a:ln>
                          <a:solidFill>
                            <a:prstClr val="black"/>
                          </a:solidFill>
                          <a:effectLst/>
                          <a:uLnTx/>
                          <a:uFillTx/>
                          <a:latin typeface="+mn-lt"/>
                          <a:ea typeface="+mn-ea"/>
                          <a:cs typeface="+mn-cs"/>
                        </a:rPr>
                        <a:t>
En el marco del Acuerdo Paritario 2015, quienes no presentaron la documentación requerida en ese año deberán solicitar turno, a partir del 7 de febrero de 2018, para presentarla y continuar con el trámite correspondiente.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29785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- 2017-12-29 10:44:35</a:t>
                      </a:r>
                      <a:r>
                        <a:rPr kumimoji="0" lang="es-ES" sz="1000" b="0" i="0" u="none" strike="noStrike" kern="1200" cap="none" spc="0" normalizeH="0" baseline="0" noProof="0">
                          <a:ln>
                            <a:noFill/>
                          </a:ln>
                          <a:solidFill>
                            <a:prstClr val="black"/>
                          </a:solidFill>
                          <a:effectLst/>
                          <a:uLnTx/>
                          <a:uFillTx/>
                          <a:latin typeface="+mn-lt"/>
                          <a:ea typeface="+mn-ea"/>
                          <a:cs typeface="+mn-cs"/>
                        </a:rPr>
                        <a:t>
A través de un memorandum, la DGE informa que la Continuidad Docente otorgada por Resolución N°2958-DGE-17 será notificada a los docentes suplentes durante los tres días hábiles, contados a partir de la fecha de presentación de docentes de cada nivel y modalidad en el Ciclo Lectivo 2018, establecida en el Calendario Escolar.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89764083"/>
                  </a:ext>
                </a:extLst>
              </a:tr>
            </a:tbl>
          </a:graphicData>
        </a:graphic>
      </p:graphicFrame>
      <p:sp>
        <p:nvSpPr>
          <p:cNvPr id="4" name="Text Placeholder 3">
            <a:extLst>
              <a:ext uri="{FF2B5EF4-FFF2-40B4-BE49-F238E27FC236}">
                <a16:creationId xmlns:a16="http://schemas.microsoft.com/office/drawing/2014/main" id="{E3057A07-3061-4B3F-A139-25D39F3E9945}"/>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465722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9C86D-39B0-40B5-8E5C-E47A2E3E2693}"/>
              </a:ext>
            </a:extLst>
          </p:cNvPr>
          <p:cNvSpPr>
            <a:spLocks noGrp="1"/>
          </p:cNvSpPr>
          <p:nvPr>
            <p:ph type="title"/>
          </p:nvPr>
        </p:nvSpPr>
        <p:spPr/>
        <p:txBody>
          <a:bodyPr/>
          <a:lstStyle/>
          <a:p>
            <a:r>
              <a:rPr lang="en-US"/>
              <a:t>Facebook Own Posts Table - 3 of 6</a:t>
            </a:r>
          </a:p>
        </p:txBody>
      </p:sp>
      <p:graphicFrame>
        <p:nvGraphicFramePr>
          <p:cNvPr id="5" name="Table Placeholder 4">
            <a:extLst>
              <a:ext uri="{FF2B5EF4-FFF2-40B4-BE49-F238E27FC236}">
                <a16:creationId xmlns:a16="http://schemas.microsoft.com/office/drawing/2014/main" id="{4F859B38-E0AB-4089-82AF-2F24BDE0A9A3}"/>
              </a:ext>
            </a:extLst>
          </p:cNvPr>
          <p:cNvGraphicFramePr>
            <a:graphicFrameLocks noGrp="1"/>
          </p:cNvGraphicFramePr>
          <p:nvPr>
            <p:ph type="tbl" sz="quarter" idx="13"/>
            <p:extLst>
              <p:ext uri="{D42A27DB-BD31-4B8C-83A1-F6EECF244321}">
                <p14:modId xmlns:p14="http://schemas.microsoft.com/office/powerpoint/2010/main" val="3031735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32761657"/>
                    </a:ext>
                  </a:extLst>
                </a:gridCol>
                <a:gridCol w="658368">
                  <a:extLst>
                    <a:ext uri="{9D8B030D-6E8A-4147-A177-3AD203B41FA5}">
                      <a16:colId xmlns:a16="http://schemas.microsoft.com/office/drawing/2014/main" val="3893687619"/>
                    </a:ext>
                  </a:extLst>
                </a:gridCol>
                <a:gridCol w="658368">
                  <a:extLst>
                    <a:ext uri="{9D8B030D-6E8A-4147-A177-3AD203B41FA5}">
                      <a16:colId xmlns:a16="http://schemas.microsoft.com/office/drawing/2014/main" val="836068680"/>
                    </a:ext>
                  </a:extLst>
                </a:gridCol>
                <a:gridCol w="658368">
                  <a:extLst>
                    <a:ext uri="{9D8B030D-6E8A-4147-A177-3AD203B41FA5}">
                      <a16:colId xmlns:a16="http://schemas.microsoft.com/office/drawing/2014/main" val="115990918"/>
                    </a:ext>
                  </a:extLst>
                </a:gridCol>
                <a:gridCol w="658368">
                  <a:extLst>
                    <a:ext uri="{9D8B030D-6E8A-4147-A177-3AD203B41FA5}">
                      <a16:colId xmlns:a16="http://schemas.microsoft.com/office/drawing/2014/main" val="3890358814"/>
                    </a:ext>
                  </a:extLst>
                </a:gridCol>
                <a:gridCol w="658368">
                  <a:extLst>
                    <a:ext uri="{9D8B030D-6E8A-4147-A177-3AD203B41FA5}">
                      <a16:colId xmlns:a16="http://schemas.microsoft.com/office/drawing/2014/main" val="1046318145"/>
                    </a:ext>
                  </a:extLst>
                </a:gridCol>
                <a:gridCol w="658368">
                  <a:extLst>
                    <a:ext uri="{9D8B030D-6E8A-4147-A177-3AD203B41FA5}">
                      <a16:colId xmlns:a16="http://schemas.microsoft.com/office/drawing/2014/main" val="385031581"/>
                    </a:ext>
                  </a:extLst>
                </a:gridCol>
                <a:gridCol w="658368">
                  <a:extLst>
                    <a:ext uri="{9D8B030D-6E8A-4147-A177-3AD203B41FA5}">
                      <a16:colId xmlns:a16="http://schemas.microsoft.com/office/drawing/2014/main" val="2551087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18803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- 2017-12-14 09:09:39</a:t>
                      </a:r>
                      <a:r>
                        <a:rPr kumimoji="0" lang="es-ES" sz="1000" b="0" i="0" u="none" strike="noStrike" kern="1200" cap="none" spc="0" normalizeH="0" baseline="0" noProof="0">
                          <a:ln>
                            <a:noFill/>
                          </a:ln>
                          <a:solidFill>
                            <a:prstClr val="black"/>
                          </a:solidFill>
                          <a:effectLst/>
                          <a:uLnTx/>
                          <a:uFillTx/>
                          <a:latin typeface="+mn-lt"/>
                          <a:ea typeface="+mn-ea"/>
                          <a:cs typeface="+mn-cs"/>
                        </a:rPr>
                        <a:t>
La Cámara de Diputados de la provincia aprobó el proyecto enviado por el Ejecutivo con 44 votos a favor y 4 en contra. Con esta iniciativa el gobierno escolar realizará una mejora más justa y equitativa para la zona docente.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15191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- 2017-12-14 09:20:51</a:t>
                      </a:r>
                      <a:r>
                        <a:rPr kumimoji="0" lang="es-ES" sz="1000" b="0" i="0" u="none" strike="noStrike" kern="1200" cap="none" spc="0" normalizeH="0" baseline="0" noProof="0">
                          <a:ln>
                            <a:noFill/>
                          </a:ln>
                          <a:solidFill>
                            <a:prstClr val="black"/>
                          </a:solidFill>
                          <a:effectLst/>
                          <a:uLnTx/>
                          <a:uFillTx/>
                          <a:latin typeface="+mn-lt"/>
                          <a:ea typeface="+mn-ea"/>
                          <a:cs typeface="+mn-cs"/>
                        </a:rPr>
                        <a:t>
Los docentes de Educación Especial accederán en el mes de febrero por orden de mérito correspondiente a su cargo de directores titulares.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3835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- 2017-12-07 09:19:46</a:t>
                      </a:r>
                      <a:r>
                        <a:rPr kumimoji="0" lang="es-ES" sz="1000" b="0" i="0" u="none" strike="noStrike" kern="1200" cap="none" spc="0" normalizeH="0" baseline="0" noProof="0">
                          <a:ln>
                            <a:noFill/>
                          </a:ln>
                          <a:solidFill>
                            <a:prstClr val="black"/>
                          </a:solidFill>
                          <a:effectLst/>
                          <a:uLnTx/>
                          <a:uFillTx/>
                          <a:latin typeface="+mn-lt"/>
                          <a:ea typeface="+mn-ea"/>
                          <a:cs typeface="+mn-cs"/>
                        </a:rPr>
                        <a:t>
Desde la DGE sostienen que la propuesta que acerca el gobierno es superadora con respecto a otros años. Desde el SUTE informaron que bajarán el proyecto a las bases a través de un plenario.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79789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- 2017-12-07 10:15:23</a:t>
                      </a:r>
                      <a:r>
                        <a:rPr kumimoji="0" lang="es-ES" sz="1000" b="0" i="0" u="none" strike="noStrike" kern="1200" cap="none" spc="0" normalizeH="0" baseline="0" noProof="0">
                          <a:ln>
                            <a:noFill/>
                          </a:ln>
                          <a:solidFill>
                            <a:prstClr val="black"/>
                          </a:solidFill>
                          <a:effectLst/>
                          <a:uLnTx/>
                          <a:uFillTx/>
                          <a:latin typeface="+mn-lt"/>
                          <a:ea typeface="+mn-ea"/>
                          <a:cs typeface="+mn-cs"/>
                        </a:rPr>
                        <a:t>
En el marco de la 84° edición del Consejo Federal de Educación, llevado a cabo en San Fernando, provincia de Buenos Aires, los ministros de Educación de todo el país aprobaron por unanimidad la resolución “Secundaria 2030”.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1375257"/>
                  </a:ext>
                </a:extLst>
              </a:tr>
            </a:tbl>
          </a:graphicData>
        </a:graphic>
      </p:graphicFrame>
      <p:sp>
        <p:nvSpPr>
          <p:cNvPr id="4" name="Text Placeholder 3">
            <a:extLst>
              <a:ext uri="{FF2B5EF4-FFF2-40B4-BE49-F238E27FC236}">
                <a16:creationId xmlns:a16="http://schemas.microsoft.com/office/drawing/2014/main" id="{432EA277-53D7-4C37-93B4-FE6A027FE386}"/>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023444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F636E-B8C0-4669-B6A0-282836CD28A9}"/>
              </a:ext>
            </a:extLst>
          </p:cNvPr>
          <p:cNvSpPr>
            <a:spLocks noGrp="1"/>
          </p:cNvSpPr>
          <p:nvPr>
            <p:ph type="title"/>
          </p:nvPr>
        </p:nvSpPr>
        <p:spPr/>
        <p:txBody>
          <a:bodyPr/>
          <a:lstStyle/>
          <a:p>
            <a:r>
              <a:rPr lang="en-US"/>
              <a:t>Facebook Own Posts Table - 4 of 6</a:t>
            </a:r>
          </a:p>
        </p:txBody>
      </p:sp>
      <p:graphicFrame>
        <p:nvGraphicFramePr>
          <p:cNvPr id="5" name="Table Placeholder 4">
            <a:extLst>
              <a:ext uri="{FF2B5EF4-FFF2-40B4-BE49-F238E27FC236}">
                <a16:creationId xmlns:a16="http://schemas.microsoft.com/office/drawing/2014/main" id="{E7018DB0-15A3-4C8B-AD03-2DDF59283980}"/>
              </a:ext>
            </a:extLst>
          </p:cNvPr>
          <p:cNvGraphicFramePr>
            <a:graphicFrameLocks noGrp="1"/>
          </p:cNvGraphicFramePr>
          <p:nvPr>
            <p:ph type="tbl" sz="quarter" idx="13"/>
            <p:extLst>
              <p:ext uri="{D42A27DB-BD31-4B8C-83A1-F6EECF244321}">
                <p14:modId xmlns:p14="http://schemas.microsoft.com/office/powerpoint/2010/main" val="171929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20736067"/>
                    </a:ext>
                  </a:extLst>
                </a:gridCol>
                <a:gridCol w="658368">
                  <a:extLst>
                    <a:ext uri="{9D8B030D-6E8A-4147-A177-3AD203B41FA5}">
                      <a16:colId xmlns:a16="http://schemas.microsoft.com/office/drawing/2014/main" val="1853531518"/>
                    </a:ext>
                  </a:extLst>
                </a:gridCol>
                <a:gridCol w="658368">
                  <a:extLst>
                    <a:ext uri="{9D8B030D-6E8A-4147-A177-3AD203B41FA5}">
                      <a16:colId xmlns:a16="http://schemas.microsoft.com/office/drawing/2014/main" val="3323977926"/>
                    </a:ext>
                  </a:extLst>
                </a:gridCol>
                <a:gridCol w="658368">
                  <a:extLst>
                    <a:ext uri="{9D8B030D-6E8A-4147-A177-3AD203B41FA5}">
                      <a16:colId xmlns:a16="http://schemas.microsoft.com/office/drawing/2014/main" val="2609438878"/>
                    </a:ext>
                  </a:extLst>
                </a:gridCol>
                <a:gridCol w="658368">
                  <a:extLst>
                    <a:ext uri="{9D8B030D-6E8A-4147-A177-3AD203B41FA5}">
                      <a16:colId xmlns:a16="http://schemas.microsoft.com/office/drawing/2014/main" val="1004409644"/>
                    </a:ext>
                  </a:extLst>
                </a:gridCol>
                <a:gridCol w="658368">
                  <a:extLst>
                    <a:ext uri="{9D8B030D-6E8A-4147-A177-3AD203B41FA5}">
                      <a16:colId xmlns:a16="http://schemas.microsoft.com/office/drawing/2014/main" val="2266254902"/>
                    </a:ext>
                  </a:extLst>
                </a:gridCol>
                <a:gridCol w="658368">
                  <a:extLst>
                    <a:ext uri="{9D8B030D-6E8A-4147-A177-3AD203B41FA5}">
                      <a16:colId xmlns:a16="http://schemas.microsoft.com/office/drawing/2014/main" val="816603356"/>
                    </a:ext>
                  </a:extLst>
                </a:gridCol>
                <a:gridCol w="658368">
                  <a:extLst>
                    <a:ext uri="{9D8B030D-6E8A-4147-A177-3AD203B41FA5}">
                      <a16:colId xmlns:a16="http://schemas.microsoft.com/office/drawing/2014/main" val="3493954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49765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- 2017-12-11 09:15:42</a:t>
                      </a:r>
                      <a:r>
                        <a:rPr kumimoji="0" lang="es-ES" sz="1000" b="0" i="0" u="none" strike="noStrike" kern="1200" cap="none" spc="0" normalizeH="0" baseline="0" noProof="0">
                          <a:ln>
                            <a:noFill/>
                          </a:ln>
                          <a:solidFill>
                            <a:prstClr val="black"/>
                          </a:solidFill>
                          <a:effectLst/>
                          <a:uLnTx/>
                          <a:uFillTx/>
                          <a:latin typeface="+mn-lt"/>
                          <a:ea typeface="+mn-ea"/>
                          <a:cs typeface="+mn-cs"/>
                        </a:rPr>
                        <a:t>
El gobierno escolar reconoció las labores de alumnos y docentes de Mendoza que se destacaron durante el encuentro que se desarrolló en Tecnópolis en noviembre pasado.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0393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- 2017-12-12 09:08:38</a:t>
                      </a:r>
                      <a:r>
                        <a:rPr kumimoji="0" lang="es-ES" sz="1000" b="0" i="0" u="none" strike="noStrike" kern="1200" cap="none" spc="0" normalizeH="0" baseline="0" noProof="0">
                          <a:ln>
                            <a:noFill/>
                          </a:ln>
                          <a:solidFill>
                            <a:prstClr val="black"/>
                          </a:solidFill>
                          <a:effectLst/>
                          <a:uLnTx/>
                          <a:uFillTx/>
                          <a:latin typeface="+mn-lt"/>
                          <a:ea typeface="+mn-ea"/>
                          <a:cs typeface="+mn-cs"/>
                        </a:rPr>
                        <a:t>
La reunión paritaria con el SUTE acordó continuar trabajando durante enero en las propuestas, que serán presentadas en febrero.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5449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- 2017-12-29 12:52:08</a:t>
                      </a:r>
                      <a:r>
                        <a:rPr kumimoji="0" lang="es-ES" sz="1000" b="0" i="0" u="none" strike="noStrike" kern="1200" cap="none" spc="0" normalizeH="0" baseline="0" noProof="0">
                          <a:ln>
                            <a:noFill/>
                          </a:ln>
                          <a:solidFill>
                            <a:prstClr val="black"/>
                          </a:solidFill>
                          <a:effectLst/>
                          <a:uLnTx/>
                          <a:uFillTx/>
                          <a:latin typeface="+mn-lt"/>
                          <a:ea typeface="+mn-ea"/>
                          <a:cs typeface="+mn-cs"/>
                        </a:rPr>
                        <a:t>
La Dirección de Educación Primaria presentó un relevamiento comparativo interanual de rendimiento de los alumnos del Nivel, y los resultados arrojaron una mejora provincial del 0,42% en relación a 2016.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17913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- 2017-12-11 09:01:27</a:t>
                      </a:r>
                      <a:r>
                        <a:rPr kumimoji="0" lang="es-ES" sz="1000" b="0" i="0" u="none" strike="noStrike" kern="1200" cap="none" spc="0" normalizeH="0" baseline="0" noProof="0">
                          <a:ln>
                            <a:noFill/>
                          </a:ln>
                          <a:solidFill>
                            <a:prstClr val="black"/>
                          </a:solidFill>
                          <a:effectLst/>
                          <a:uLnTx/>
                          <a:uFillTx/>
                          <a:latin typeface="+mn-lt"/>
                          <a:ea typeface="+mn-ea"/>
                          <a:cs typeface="+mn-cs"/>
                        </a:rPr>
                        <a:t>
La Dirección General de Escuelas comunica que los diferentes niveles y modalidades continúan con diversas actividades educativas durante el mes de diciembre según el diseño del calendario escolar del ciclo lectivo 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35524543"/>
                  </a:ext>
                </a:extLst>
              </a:tr>
            </a:tbl>
          </a:graphicData>
        </a:graphic>
      </p:graphicFrame>
      <p:sp>
        <p:nvSpPr>
          <p:cNvPr id="4" name="Text Placeholder 3">
            <a:extLst>
              <a:ext uri="{FF2B5EF4-FFF2-40B4-BE49-F238E27FC236}">
                <a16:creationId xmlns:a16="http://schemas.microsoft.com/office/drawing/2014/main" id="{903F63A8-6DF2-4CD5-9476-AB67B639E6D2}"/>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19960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52E2C-C786-4550-B8F5-97F3239A9026}"/>
              </a:ext>
            </a:extLst>
          </p:cNvPr>
          <p:cNvSpPr>
            <a:spLocks noGrp="1"/>
          </p:cNvSpPr>
          <p:nvPr>
            <p:ph type="title"/>
          </p:nvPr>
        </p:nvSpPr>
        <p:spPr/>
        <p:txBody>
          <a:bodyPr/>
          <a:lstStyle/>
          <a:p>
            <a:r>
              <a:rPr lang="en-US"/>
              <a:t>Facebook Own Posts Table - 5 of 6</a:t>
            </a:r>
          </a:p>
        </p:txBody>
      </p:sp>
      <p:graphicFrame>
        <p:nvGraphicFramePr>
          <p:cNvPr id="5" name="Table Placeholder 4">
            <a:extLst>
              <a:ext uri="{FF2B5EF4-FFF2-40B4-BE49-F238E27FC236}">
                <a16:creationId xmlns:a16="http://schemas.microsoft.com/office/drawing/2014/main" id="{31DD1D5D-6F02-4739-A608-3E3800D66B0F}"/>
              </a:ext>
            </a:extLst>
          </p:cNvPr>
          <p:cNvGraphicFramePr>
            <a:graphicFrameLocks noGrp="1"/>
          </p:cNvGraphicFramePr>
          <p:nvPr>
            <p:ph type="tbl" sz="quarter" idx="13"/>
            <p:extLst>
              <p:ext uri="{D42A27DB-BD31-4B8C-83A1-F6EECF244321}">
                <p14:modId xmlns:p14="http://schemas.microsoft.com/office/powerpoint/2010/main" val="392182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48213023"/>
                    </a:ext>
                  </a:extLst>
                </a:gridCol>
                <a:gridCol w="658368">
                  <a:extLst>
                    <a:ext uri="{9D8B030D-6E8A-4147-A177-3AD203B41FA5}">
                      <a16:colId xmlns:a16="http://schemas.microsoft.com/office/drawing/2014/main" val="2262455803"/>
                    </a:ext>
                  </a:extLst>
                </a:gridCol>
                <a:gridCol w="658368">
                  <a:extLst>
                    <a:ext uri="{9D8B030D-6E8A-4147-A177-3AD203B41FA5}">
                      <a16:colId xmlns:a16="http://schemas.microsoft.com/office/drawing/2014/main" val="3447311466"/>
                    </a:ext>
                  </a:extLst>
                </a:gridCol>
                <a:gridCol w="658368">
                  <a:extLst>
                    <a:ext uri="{9D8B030D-6E8A-4147-A177-3AD203B41FA5}">
                      <a16:colId xmlns:a16="http://schemas.microsoft.com/office/drawing/2014/main" val="3512744149"/>
                    </a:ext>
                  </a:extLst>
                </a:gridCol>
                <a:gridCol w="658368">
                  <a:extLst>
                    <a:ext uri="{9D8B030D-6E8A-4147-A177-3AD203B41FA5}">
                      <a16:colId xmlns:a16="http://schemas.microsoft.com/office/drawing/2014/main" val="3359426962"/>
                    </a:ext>
                  </a:extLst>
                </a:gridCol>
                <a:gridCol w="658368">
                  <a:extLst>
                    <a:ext uri="{9D8B030D-6E8A-4147-A177-3AD203B41FA5}">
                      <a16:colId xmlns:a16="http://schemas.microsoft.com/office/drawing/2014/main" val="1012029603"/>
                    </a:ext>
                  </a:extLst>
                </a:gridCol>
                <a:gridCol w="658368">
                  <a:extLst>
                    <a:ext uri="{9D8B030D-6E8A-4147-A177-3AD203B41FA5}">
                      <a16:colId xmlns:a16="http://schemas.microsoft.com/office/drawing/2014/main" val="3885937530"/>
                    </a:ext>
                  </a:extLst>
                </a:gridCol>
                <a:gridCol w="658368">
                  <a:extLst>
                    <a:ext uri="{9D8B030D-6E8A-4147-A177-3AD203B41FA5}">
                      <a16:colId xmlns:a16="http://schemas.microsoft.com/office/drawing/2014/main" val="1581718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59628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- 2017-12-15 12:14:39</a:t>
                      </a:r>
                      <a:r>
                        <a:rPr kumimoji="0" lang="es-ES" sz="1000" b="0" i="0" u="none" strike="noStrike" kern="1200" cap="none" spc="0" normalizeH="0" baseline="0" noProof="0">
                          <a:ln>
                            <a:noFill/>
                          </a:ln>
                          <a:solidFill>
                            <a:prstClr val="black"/>
                          </a:solidFill>
                          <a:effectLst/>
                          <a:uLnTx/>
                          <a:uFillTx/>
                          <a:latin typeface="+mn-lt"/>
                          <a:ea typeface="+mn-ea"/>
                          <a:cs typeface="+mn-cs"/>
                        </a:rPr>
                        <a:t>
La Dirección General de Escuelas, a través de la Junta Calificadora de Celadores, pone a disposición el listado de orden de méritos del concurso de traslado de celadores. Además se adjunta información con los días, documentación y horarios que deben concurrir los interesados.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6684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- 2017-12-06 09:52:04</a:t>
                      </a:r>
                      <a:r>
                        <a:rPr kumimoji="0" lang="es-ES" sz="1000" b="0" i="0" u="none" strike="noStrike" kern="1200" cap="none" spc="0" normalizeH="0" baseline="0" noProof="0">
                          <a:ln>
                            <a:noFill/>
                          </a:ln>
                          <a:solidFill>
                            <a:prstClr val="black"/>
                          </a:solidFill>
                          <a:effectLst/>
                          <a:uLnTx/>
                          <a:uFillTx/>
                          <a:latin typeface="+mn-lt"/>
                          <a:ea typeface="+mn-ea"/>
                          <a:cs typeface="+mn-cs"/>
                        </a:rPr>
                        <a:t>
La escuela 1-238 “Paula Albarracín”, realizó una muestra de su trabajo a través del Programa Nacional Escuelas del Futuro, a cargo de la Dirección de Políticas de Integración Digital.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80725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- 2017-12-05 10:50:25</a:t>
                      </a:r>
                      <a:r>
                        <a:rPr kumimoji="0" lang="es-ES" sz="1000" b="0" i="0" u="none" strike="noStrike" kern="1200" cap="none" spc="0" normalizeH="0" baseline="0" noProof="0">
                          <a:ln>
                            <a:noFill/>
                          </a:ln>
                          <a:solidFill>
                            <a:prstClr val="black"/>
                          </a:solidFill>
                          <a:effectLst/>
                          <a:uLnTx/>
                          <a:uFillTx/>
                          <a:latin typeface="+mn-lt"/>
                          <a:ea typeface="+mn-ea"/>
                          <a:cs typeface="+mn-cs"/>
                        </a:rPr>
                        <a:t>
Se trata de las 4-191 Daniel Pierini (Malargüe), 1-197 Dr. Ventura Gallegos (Tunuyán) y 1-171 Fuerza Aérea (Las Heras), establecimientos que necesitan los edificios desde hace mucho tiempo.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77214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- 2017-12-01 11:31:09</a:t>
                      </a:r>
                      <a:r>
                        <a:rPr kumimoji="0" lang="es-ES" sz="1000" b="0" i="0" u="none" strike="noStrike" kern="1200" cap="none" spc="0" normalizeH="0" baseline="0" noProof="0">
                          <a:ln>
                            <a:noFill/>
                          </a:ln>
                          <a:solidFill>
                            <a:prstClr val="black"/>
                          </a:solidFill>
                          <a:effectLst/>
                          <a:uLnTx/>
                          <a:uFillTx/>
                          <a:latin typeface="+mn-lt"/>
                          <a:ea typeface="+mn-ea"/>
                          <a:cs typeface="+mn-cs"/>
                        </a:rPr>
                        <a:t>
Los chicos de la escuela Nº 1-456 “Agustín Álvarez”, ubicado en Godoy Cruz, confeccionaron un blog de la institución primaria donde podrán visualizarse las actividades desarrolladas por todos los alumnos del establecimiento.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033203"/>
                  </a:ext>
                </a:extLst>
              </a:tr>
            </a:tbl>
          </a:graphicData>
        </a:graphic>
      </p:graphicFrame>
      <p:sp>
        <p:nvSpPr>
          <p:cNvPr id="4" name="Text Placeholder 3">
            <a:extLst>
              <a:ext uri="{FF2B5EF4-FFF2-40B4-BE49-F238E27FC236}">
                <a16:creationId xmlns:a16="http://schemas.microsoft.com/office/drawing/2014/main" id="{724FCA70-4F0E-43D9-B8B9-2BCBFF32C786}"/>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8483075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F2F07-A963-446E-A6EF-30C94AA0F1DE}"/>
              </a:ext>
            </a:extLst>
          </p:cNvPr>
          <p:cNvSpPr>
            <a:spLocks noGrp="1"/>
          </p:cNvSpPr>
          <p:nvPr>
            <p:ph type="title"/>
          </p:nvPr>
        </p:nvSpPr>
        <p:spPr/>
        <p:txBody>
          <a:bodyPr/>
          <a:lstStyle/>
          <a:p>
            <a:r>
              <a:rPr lang="en-US"/>
              <a:t>Facebook Own Posts Table - 6 of 6</a:t>
            </a:r>
          </a:p>
        </p:txBody>
      </p:sp>
      <p:graphicFrame>
        <p:nvGraphicFramePr>
          <p:cNvPr id="5" name="Table Placeholder 4">
            <a:extLst>
              <a:ext uri="{FF2B5EF4-FFF2-40B4-BE49-F238E27FC236}">
                <a16:creationId xmlns:a16="http://schemas.microsoft.com/office/drawing/2014/main" id="{C44AF29A-73EF-4D14-903D-91849FD47294}"/>
              </a:ext>
            </a:extLst>
          </p:cNvPr>
          <p:cNvGraphicFramePr>
            <a:graphicFrameLocks noGrp="1"/>
          </p:cNvGraphicFramePr>
          <p:nvPr>
            <p:ph type="tbl" sz="quarter" idx="13"/>
            <p:extLst>
              <p:ext uri="{D42A27DB-BD31-4B8C-83A1-F6EECF244321}">
                <p14:modId xmlns:p14="http://schemas.microsoft.com/office/powerpoint/2010/main" val="3342128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10519934"/>
                    </a:ext>
                  </a:extLst>
                </a:gridCol>
                <a:gridCol w="658368">
                  <a:extLst>
                    <a:ext uri="{9D8B030D-6E8A-4147-A177-3AD203B41FA5}">
                      <a16:colId xmlns:a16="http://schemas.microsoft.com/office/drawing/2014/main" val="307362953"/>
                    </a:ext>
                  </a:extLst>
                </a:gridCol>
                <a:gridCol w="658368">
                  <a:extLst>
                    <a:ext uri="{9D8B030D-6E8A-4147-A177-3AD203B41FA5}">
                      <a16:colId xmlns:a16="http://schemas.microsoft.com/office/drawing/2014/main" val="3371238015"/>
                    </a:ext>
                  </a:extLst>
                </a:gridCol>
                <a:gridCol w="658368">
                  <a:extLst>
                    <a:ext uri="{9D8B030D-6E8A-4147-A177-3AD203B41FA5}">
                      <a16:colId xmlns:a16="http://schemas.microsoft.com/office/drawing/2014/main" val="357295478"/>
                    </a:ext>
                  </a:extLst>
                </a:gridCol>
                <a:gridCol w="658368">
                  <a:extLst>
                    <a:ext uri="{9D8B030D-6E8A-4147-A177-3AD203B41FA5}">
                      <a16:colId xmlns:a16="http://schemas.microsoft.com/office/drawing/2014/main" val="75291825"/>
                    </a:ext>
                  </a:extLst>
                </a:gridCol>
                <a:gridCol w="658368">
                  <a:extLst>
                    <a:ext uri="{9D8B030D-6E8A-4147-A177-3AD203B41FA5}">
                      <a16:colId xmlns:a16="http://schemas.microsoft.com/office/drawing/2014/main" val="724917805"/>
                    </a:ext>
                  </a:extLst>
                </a:gridCol>
                <a:gridCol w="658368">
                  <a:extLst>
                    <a:ext uri="{9D8B030D-6E8A-4147-A177-3AD203B41FA5}">
                      <a16:colId xmlns:a16="http://schemas.microsoft.com/office/drawing/2014/main" val="3292784231"/>
                    </a:ext>
                  </a:extLst>
                </a:gridCol>
                <a:gridCol w="658368">
                  <a:extLst>
                    <a:ext uri="{9D8B030D-6E8A-4147-A177-3AD203B41FA5}">
                      <a16:colId xmlns:a16="http://schemas.microsoft.com/office/drawing/2014/main" val="3266694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45461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DGE Mendoza - 2017-12-26 09:29:56</a:t>
                      </a:r>
                      <a:r>
                        <a:rPr kumimoji="0" lang="es-ES" sz="1000" b="0" i="0" u="none" strike="noStrike" kern="1200" cap="none" spc="0" normalizeH="0" baseline="0" noProof="0">
                          <a:ln>
                            <a:noFill/>
                          </a:ln>
                          <a:solidFill>
                            <a:prstClr val="black"/>
                          </a:solidFill>
                          <a:effectLst/>
                          <a:uLnTx/>
                          <a:uFillTx/>
                          <a:latin typeface="+mn-lt"/>
                          <a:ea typeface="+mn-ea"/>
                          <a:cs typeface="+mn-cs"/>
                        </a:rPr>
                        <a:t>
En un emotivo acto realizado en la terraza del segundo piso de Casa de Gobierno, los jubilados del año en curso recibieron un merecido reconocimiento.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4024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DGE Mendoza - 2017-12-14 08:55:51</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77597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DGE Mendoza - 2017-12-18 09:20:09</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40219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DGE Mendoza - 2017-12-11 11:31:31</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34772696"/>
                  </a:ext>
                </a:extLst>
              </a:tr>
            </a:tbl>
          </a:graphicData>
        </a:graphic>
      </p:graphicFrame>
      <p:sp>
        <p:nvSpPr>
          <p:cNvPr id="4" name="Text Placeholder 3">
            <a:extLst>
              <a:ext uri="{FF2B5EF4-FFF2-40B4-BE49-F238E27FC236}">
                <a16:creationId xmlns:a16="http://schemas.microsoft.com/office/drawing/2014/main" id="{84355A33-F26C-4ABA-9934-6B8F4C5EFF03}"/>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050410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B6382-D20A-4C49-8F18-B7953BE45218}"/>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9BC6BA40-504E-468F-97F9-13C5DF411997}"/>
              </a:ext>
            </a:extLst>
          </p:cNvPr>
          <p:cNvGraphicFramePr>
            <a:graphicFrameLocks noGrp="1"/>
          </p:cNvGraphicFramePr>
          <p:nvPr>
            <p:ph type="chart" sz="quarter" idx="13"/>
            <p:extLst>
              <p:ext uri="{D42A27DB-BD31-4B8C-83A1-F6EECF244321}">
                <p14:modId xmlns:p14="http://schemas.microsoft.com/office/powerpoint/2010/main" val="13267767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B5EFCB-802A-41E7-ADE3-0E9067FC8D92}"/>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805D4383-9B29-4200-8A4C-5DAA74B400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2611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89DF9-4119-4608-A90D-EBBF9EBEC74B}"/>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A9FF36BF-3E56-4483-A38D-B558D6A46C49}"/>
              </a:ext>
            </a:extLst>
          </p:cNvPr>
          <p:cNvGraphicFramePr>
            <a:graphicFrameLocks noGrp="1"/>
          </p:cNvGraphicFramePr>
          <p:nvPr>
            <p:ph type="chart" sz="quarter" idx="13"/>
            <p:extLst>
              <p:ext uri="{D42A27DB-BD31-4B8C-83A1-F6EECF244321}">
                <p14:modId xmlns:p14="http://schemas.microsoft.com/office/powerpoint/2010/main" val="14810456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4510B8-AEA9-40CE-B61A-96F9792AFB09}"/>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096EABBB-2A88-4127-B72E-AE00818131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87362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00F5D-D1BA-4FBB-ABC2-CA60F382967C}"/>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99981DD7-61E8-4984-B5EF-7444B9B64C11}"/>
              </a:ext>
            </a:extLst>
          </p:cNvPr>
          <p:cNvGraphicFramePr>
            <a:graphicFrameLocks noGrp="1"/>
          </p:cNvGraphicFramePr>
          <p:nvPr>
            <p:ph type="chart" sz="quarter" idx="13"/>
            <p:extLst>
              <p:ext uri="{D42A27DB-BD31-4B8C-83A1-F6EECF244321}">
                <p14:modId xmlns:p14="http://schemas.microsoft.com/office/powerpoint/2010/main" val="14456294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0D0472-A5D0-4C9D-AFC9-61E4EC3E7C3A}"/>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8E247E4C-0515-4F95-88C4-CEC8A19901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39518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2ED3D-6A81-450C-8690-B56779A2057E}"/>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63A976C4-BC55-41DF-95F4-78FCC5329C60}"/>
              </a:ext>
            </a:extLst>
          </p:cNvPr>
          <p:cNvGraphicFramePr>
            <a:graphicFrameLocks noGrp="1"/>
          </p:cNvGraphicFramePr>
          <p:nvPr>
            <p:ph type="chart" sz="quarter" idx="13"/>
            <p:extLst>
              <p:ext uri="{D42A27DB-BD31-4B8C-83A1-F6EECF244321}">
                <p14:modId xmlns:p14="http://schemas.microsoft.com/office/powerpoint/2010/main" val="14766192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DE42E2-6798-435B-8316-95AC1DC06FC9}"/>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C7D657B9-27C9-4889-B528-41BDBECCCA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51572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39F8F-6C80-43C4-85FF-2D44B364A596}"/>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15A71FF7-EED1-4A40-B9BF-9DB21197C97C}"/>
              </a:ext>
            </a:extLst>
          </p:cNvPr>
          <p:cNvGraphicFramePr>
            <a:graphicFrameLocks noGrp="1"/>
          </p:cNvGraphicFramePr>
          <p:nvPr>
            <p:ph type="chart" sz="quarter" idx="13"/>
            <p:extLst>
              <p:ext uri="{D42A27DB-BD31-4B8C-83A1-F6EECF244321}">
                <p14:modId xmlns:p14="http://schemas.microsoft.com/office/powerpoint/2010/main" val="39148123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ACA1B7-50A1-40F2-860D-DAC9E83CE01B}"/>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C34A48F3-5F8B-4E6F-890F-18F3F22419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77392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B41A2-1C84-43D9-9AC1-AF308378FC2F}"/>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BE440651-D44D-4CED-A674-945D0B804A13}"/>
              </a:ext>
            </a:extLst>
          </p:cNvPr>
          <p:cNvGraphicFramePr>
            <a:graphicFrameLocks noGrp="1"/>
          </p:cNvGraphicFramePr>
          <p:nvPr>
            <p:ph type="chart" sz="quarter" idx="13"/>
            <p:extLst>
              <p:ext uri="{D42A27DB-BD31-4B8C-83A1-F6EECF244321}">
                <p14:modId xmlns:p14="http://schemas.microsoft.com/office/powerpoint/2010/main" val="3903002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679F19-53AC-4747-BF5C-6CFD2FD83122}"/>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0D349502-0054-4C09-A59D-068A7860F9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86216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39032-083F-4A83-B92B-38792C349952}"/>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93163EF4-2748-451B-9CDE-11CB94CB9B9B}"/>
              </a:ext>
            </a:extLst>
          </p:cNvPr>
          <p:cNvGraphicFramePr>
            <a:graphicFrameLocks noGrp="1"/>
          </p:cNvGraphicFramePr>
          <p:nvPr>
            <p:ph type="chart" sz="quarter" idx="13"/>
            <p:extLst>
              <p:ext uri="{D42A27DB-BD31-4B8C-83A1-F6EECF244321}">
                <p14:modId xmlns:p14="http://schemas.microsoft.com/office/powerpoint/2010/main" val="2207763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D8F7AE-F94A-4CC3-8749-3AE560F89563}"/>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43AC2319-5E1D-43EC-902B-2F7AE8F16B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29582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339AB-8A40-4EBA-86F8-8F898F7F9423}"/>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7A8BEB7F-4B8B-41BB-8829-45DB07E33A51}"/>
              </a:ext>
            </a:extLst>
          </p:cNvPr>
          <p:cNvGraphicFramePr>
            <a:graphicFrameLocks noGrp="1"/>
          </p:cNvGraphicFramePr>
          <p:nvPr>
            <p:ph type="chart" sz="quarter" idx="13"/>
            <p:extLst>
              <p:ext uri="{D42A27DB-BD31-4B8C-83A1-F6EECF244321}">
                <p14:modId xmlns:p14="http://schemas.microsoft.com/office/powerpoint/2010/main" val="12830075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594C8B-140B-41C1-AEE2-4B6CCDDB4C92}"/>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B66A3F79-7F49-46E3-AB3F-822E8EC9D0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27271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59508-F7F5-4F17-931C-7F01CF5840A9}"/>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054C0BB5-A82F-4807-AF6F-6466F25AD298}"/>
              </a:ext>
            </a:extLst>
          </p:cNvPr>
          <p:cNvGraphicFramePr>
            <a:graphicFrameLocks noGrp="1"/>
          </p:cNvGraphicFramePr>
          <p:nvPr>
            <p:ph type="tbl" sz="quarter" idx="13"/>
            <p:extLst>
              <p:ext uri="{D42A27DB-BD31-4B8C-83A1-F6EECF244321}">
                <p14:modId xmlns:p14="http://schemas.microsoft.com/office/powerpoint/2010/main" val="420391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70572493"/>
                    </a:ext>
                  </a:extLst>
                </a:gridCol>
                <a:gridCol w="2468880">
                  <a:extLst>
                    <a:ext uri="{9D8B030D-6E8A-4147-A177-3AD203B41FA5}">
                      <a16:colId xmlns:a16="http://schemas.microsoft.com/office/drawing/2014/main" val="3977529805"/>
                    </a:ext>
                  </a:extLst>
                </a:gridCol>
                <a:gridCol w="822960">
                  <a:extLst>
                    <a:ext uri="{9D8B030D-6E8A-4147-A177-3AD203B41FA5}">
                      <a16:colId xmlns:a16="http://schemas.microsoft.com/office/drawing/2014/main" val="3315706297"/>
                    </a:ext>
                  </a:extLst>
                </a:gridCol>
                <a:gridCol w="822960">
                  <a:extLst>
                    <a:ext uri="{9D8B030D-6E8A-4147-A177-3AD203B41FA5}">
                      <a16:colId xmlns:a16="http://schemas.microsoft.com/office/drawing/2014/main" val="3164930792"/>
                    </a:ext>
                  </a:extLst>
                </a:gridCol>
                <a:gridCol w="822960">
                  <a:extLst>
                    <a:ext uri="{9D8B030D-6E8A-4147-A177-3AD203B41FA5}">
                      <a16:colId xmlns:a16="http://schemas.microsoft.com/office/drawing/2014/main" val="2953465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953423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Fornés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713870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Silvi Hurtado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01518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Oscar Bruno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286044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Max Sorroche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4169318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Gabriela Guayama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687244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Fabiana Cardozo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551546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Cecilia Peña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492637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Mara Gonzalez Piglionico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784507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Sonia Mazuzzo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352113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Roxana Molina Zammitto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40307257"/>
                  </a:ext>
                </a:extLst>
              </a:tr>
            </a:tbl>
          </a:graphicData>
        </a:graphic>
      </p:graphicFrame>
      <p:sp>
        <p:nvSpPr>
          <p:cNvPr id="4" name="Text Placeholder 3">
            <a:extLst>
              <a:ext uri="{FF2B5EF4-FFF2-40B4-BE49-F238E27FC236}">
                <a16:creationId xmlns:a16="http://schemas.microsoft.com/office/drawing/2014/main" id="{C56C3185-9F92-4535-90A7-7C40D5E78D0B}"/>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8663248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97F34-8D37-4594-A78B-818E4EB859BF}"/>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5812F974-FBAB-465D-8A29-D651BB9F20EC}"/>
              </a:ext>
            </a:extLst>
          </p:cNvPr>
          <p:cNvGraphicFramePr>
            <a:graphicFrameLocks noGrp="1"/>
          </p:cNvGraphicFramePr>
          <p:nvPr>
            <p:ph type="tbl" sz="quarter" idx="13"/>
            <p:extLst>
              <p:ext uri="{D42A27DB-BD31-4B8C-83A1-F6EECF244321}">
                <p14:modId xmlns:p14="http://schemas.microsoft.com/office/powerpoint/2010/main" val="2500776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48330742"/>
                    </a:ext>
                  </a:extLst>
                </a:gridCol>
                <a:gridCol w="2468880">
                  <a:extLst>
                    <a:ext uri="{9D8B030D-6E8A-4147-A177-3AD203B41FA5}">
                      <a16:colId xmlns:a16="http://schemas.microsoft.com/office/drawing/2014/main" val="3886235711"/>
                    </a:ext>
                  </a:extLst>
                </a:gridCol>
                <a:gridCol w="822960">
                  <a:extLst>
                    <a:ext uri="{9D8B030D-6E8A-4147-A177-3AD203B41FA5}">
                      <a16:colId xmlns:a16="http://schemas.microsoft.com/office/drawing/2014/main" val="2232435303"/>
                    </a:ext>
                  </a:extLst>
                </a:gridCol>
                <a:gridCol w="822960">
                  <a:extLst>
                    <a:ext uri="{9D8B030D-6E8A-4147-A177-3AD203B41FA5}">
                      <a16:colId xmlns:a16="http://schemas.microsoft.com/office/drawing/2014/main" val="2531595165"/>
                    </a:ext>
                  </a:extLst>
                </a:gridCol>
                <a:gridCol w="822960">
                  <a:extLst>
                    <a:ext uri="{9D8B030D-6E8A-4147-A177-3AD203B41FA5}">
                      <a16:colId xmlns:a16="http://schemas.microsoft.com/office/drawing/2014/main" val="791215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459953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Fanny Suarez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008755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Patricia Mónica Fernández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022466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Silvia 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652139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Tobías Valdés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982614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Marisa Falido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DGE Mendoza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753592632"/>
                  </a:ext>
                </a:extLst>
              </a:tr>
            </a:tbl>
          </a:graphicData>
        </a:graphic>
      </p:graphicFrame>
      <p:sp>
        <p:nvSpPr>
          <p:cNvPr id="4" name="Text Placeholder 3">
            <a:extLst>
              <a:ext uri="{FF2B5EF4-FFF2-40B4-BE49-F238E27FC236}">
                <a16:creationId xmlns:a16="http://schemas.microsoft.com/office/drawing/2014/main" id="{7D2F75FC-C060-4C5E-BC96-F7443C219EE7}"/>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5742691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2A867-5EC6-4B5F-9A01-56F53960DF91}"/>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80A408C9-AF16-4BB3-A20B-0A821CB9B6A5}"/>
              </a:ext>
            </a:extLst>
          </p:cNvPr>
          <p:cNvGraphicFramePr>
            <a:graphicFrameLocks noGrp="1"/>
          </p:cNvGraphicFramePr>
          <p:nvPr>
            <p:ph type="chart" sz="quarter" idx="13"/>
            <p:extLst>
              <p:ext uri="{D42A27DB-BD31-4B8C-83A1-F6EECF244321}">
                <p14:modId xmlns:p14="http://schemas.microsoft.com/office/powerpoint/2010/main" val="26315552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726506-795D-4958-844A-ADFDEEB850EB}"/>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44E8E158-7A67-40DB-B7FB-522DB0516C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79602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837</Words>
  <Application>Microsoft Office PowerPoint</Application>
  <PresentationFormat>On-screen Show (4:3)</PresentationFormat>
  <Paragraphs>415</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quintly_template</vt:lpstr>
      <vt:lpstr>Reporte Facebook</vt:lpstr>
      <vt:lpstr>Facebook Fans Total</vt:lpstr>
      <vt:lpstr>Facebook Key Metrics Table</vt:lpstr>
      <vt:lpstr>Facebook Key Metrics Radar</vt:lpstr>
      <vt:lpstr>Facebook Interaction Rate</vt:lpstr>
      <vt:lpstr>Facebook Fans Change Per Weekday</vt:lpstr>
      <vt:lpstr>Facebook Fans Change</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2018-01-02T09:54:07Z</dcterms:created>
  <dcterms:modified xsi:type="dcterms:W3CDTF">2018-01-02T09:54:53Z</dcterms:modified>
</cp:coreProperties>
</file>