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Miguel Lifschitz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475276</c:v>
                </c:pt>
                <c:pt idx="1">
                  <c:v>476352</c:v>
                </c:pt>
                <c:pt idx="2">
                  <c:v>477506</c:v>
                </c:pt>
                <c:pt idx="3">
                  <c:v>478711</c:v>
                </c:pt>
                <c:pt idx="4">
                  <c:v>479469</c:v>
                </c:pt>
                <c:pt idx="5">
                  <c:v>480106</c:v>
                </c:pt>
                <c:pt idx="6">
                  <c:v>480797</c:v>
                </c:pt>
                <c:pt idx="7">
                  <c:v>481553</c:v>
                </c:pt>
                <c:pt idx="8">
                  <c:v>482407</c:v>
                </c:pt>
                <c:pt idx="9">
                  <c:v>483244</c:v>
                </c:pt>
                <c:pt idx="10">
                  <c:v>484047</c:v>
                </c:pt>
                <c:pt idx="11">
                  <c:v>484857</c:v>
                </c:pt>
                <c:pt idx="12">
                  <c:v>485698</c:v>
                </c:pt>
                <c:pt idx="13">
                  <c:v>486447</c:v>
                </c:pt>
                <c:pt idx="14">
                  <c:v>487294</c:v>
                </c:pt>
                <c:pt idx="15">
                  <c:v>488296</c:v>
                </c:pt>
                <c:pt idx="16">
                  <c:v>489249</c:v>
                </c:pt>
                <c:pt idx="17">
                  <c:v>490189</c:v>
                </c:pt>
                <c:pt idx="18">
                  <c:v>491307</c:v>
                </c:pt>
                <c:pt idx="19">
                  <c:v>492188</c:v>
                </c:pt>
                <c:pt idx="20">
                  <c:v>492996</c:v>
                </c:pt>
                <c:pt idx="21">
                  <c:v>493774</c:v>
                </c:pt>
                <c:pt idx="22">
                  <c:v>494634</c:v>
                </c:pt>
                <c:pt idx="23">
                  <c:v>495629</c:v>
                </c:pt>
                <c:pt idx="24">
                  <c:v>496701</c:v>
                </c:pt>
                <c:pt idx="25">
                  <c:v>497954</c:v>
                </c:pt>
                <c:pt idx="26">
                  <c:v>499248</c:v>
                </c:pt>
                <c:pt idx="27">
                  <c:v>500540</c:v>
                </c:pt>
                <c:pt idx="28">
                  <c:v>501239</c:v>
                </c:pt>
                <c:pt idx="29">
                  <c:v>502048</c:v>
                </c:pt>
                <c:pt idx="30">
                  <c:v>502772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50-4581-A257-E0501C41A0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329464"/>
        <c:axId val="287331104"/>
      </c:lineChart>
      <c:dateAx>
        <c:axId val="287329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31104"/>
        <c:crosses val="autoZero"/>
        <c:auto val="1"/>
        <c:lblOffset val="100"/>
        <c:baseTimeUnit val="days"/>
      </c:dateAx>
      <c:valAx>
        <c:axId val="28733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2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Miguel Lifschitz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DB-42F5-8ECE-7A59882453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191848"/>
        <c:axId val="287192504"/>
      </c:radarChart>
      <c:catAx>
        <c:axId val="287191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92504"/>
        <c:crosses val="autoZero"/>
        <c:auto val="1"/>
        <c:lblAlgn val="ctr"/>
        <c:lblOffset val="100"/>
        <c:noMultiLvlLbl val="0"/>
      </c:catAx>
      <c:valAx>
        <c:axId val="28719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9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Miguel Lifschitz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8.6666245445547005E-2</c:v>
                </c:pt>
                <c:pt idx="1">
                  <c:v>0.27573799846157998</c:v>
                </c:pt>
                <c:pt idx="2">
                  <c:v>0.41117231285999001</c:v>
                </c:pt>
                <c:pt idx="3">
                  <c:v>9.9851916303429003E-2</c:v>
                </c:pt>
                <c:pt idx="4">
                  <c:v>0.15070237324929001</c:v>
                </c:pt>
                <c:pt idx="5">
                  <c:v>1.4035394873142</c:v>
                </c:pt>
                <c:pt idx="6">
                  <c:v>0.23582009403664</c:v>
                </c:pt>
                <c:pt idx="7">
                  <c:v>0.49961032888242002</c:v>
                </c:pt>
                <c:pt idx="8">
                  <c:v>0</c:v>
                </c:pt>
                <c:pt idx="9">
                  <c:v>4.5358048982550997E-2</c:v>
                </c:pt>
                <c:pt idx="10">
                  <c:v>0.31393549676588001</c:v>
                </c:pt>
                <c:pt idx="11">
                  <c:v>0.60862582877147997</c:v>
                </c:pt>
                <c:pt idx="12">
                  <c:v>0.38617119706889003</c:v>
                </c:pt>
                <c:pt idx="13">
                  <c:v>1.0327688079132</c:v>
                </c:pt>
                <c:pt idx="14">
                  <c:v>0.20121729962139001</c:v>
                </c:pt>
                <c:pt idx="15">
                  <c:v>0.45223915784294999</c:v>
                </c:pt>
                <c:pt idx="16">
                  <c:v>0.24571783981079001</c:v>
                </c:pt>
                <c:pt idx="17">
                  <c:v>6.4322601328516998E-2</c:v>
                </c:pt>
                <c:pt idx="18">
                  <c:v>0</c:v>
                </c:pt>
                <c:pt idx="19">
                  <c:v>0.23562251862576999</c:v>
                </c:pt>
                <c:pt idx="20">
                  <c:v>0.48552689988198</c:v>
                </c:pt>
                <c:pt idx="21">
                  <c:v>0.46616739463097001</c:v>
                </c:pt>
                <c:pt idx="22">
                  <c:v>0.73593091112172004</c:v>
                </c:pt>
                <c:pt idx="23">
                  <c:v>0.98943511919067995</c:v>
                </c:pt>
                <c:pt idx="24">
                  <c:v>0.16264750637389</c:v>
                </c:pt>
                <c:pt idx="25">
                  <c:v>0.14544421142092001</c:v>
                </c:pt>
                <c:pt idx="26">
                  <c:v>0.10796876326629</c:v>
                </c:pt>
                <c:pt idx="27">
                  <c:v>0.16078408622627999</c:v>
                </c:pt>
                <c:pt idx="28">
                  <c:v>0.15212951372460001</c:v>
                </c:pt>
                <c:pt idx="29">
                  <c:v>0.31725749188168001</c:v>
                </c:pt>
                <c:pt idx="30">
                  <c:v>2.0501184291713999E-2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42-47DC-B346-73B903251E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702392"/>
        <c:axId val="289706328"/>
      </c:lineChart>
      <c:dateAx>
        <c:axId val="289702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06328"/>
        <c:crosses val="autoZero"/>
        <c:auto val="1"/>
        <c:lblOffset val="100"/>
        <c:baseTimeUnit val="days"/>
      </c:dateAx>
      <c:valAx>
        <c:axId val="289706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0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Miguel Lifschitz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1005</c:v>
                </c:pt>
                <c:pt idx="1">
                  <c:v>985</c:v>
                </c:pt>
                <c:pt idx="2">
                  <c:v>913</c:v>
                </c:pt>
                <c:pt idx="3">
                  <c:v>885</c:v>
                </c:pt>
                <c:pt idx="4">
                  <c:v>802</c:v>
                </c:pt>
                <c:pt idx="5">
                  <c:v>920</c:v>
                </c:pt>
                <c:pt idx="6">
                  <c:v>933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7C-4D92-BF07-7C8CB15F37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6056832"/>
        <c:axId val="226056504"/>
      </c:barChart>
      <c:catAx>
        <c:axId val="22605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056504"/>
        <c:crosses val="autoZero"/>
        <c:auto val="1"/>
        <c:lblAlgn val="ctr"/>
        <c:lblOffset val="100"/>
        <c:noMultiLvlLbl val="0"/>
      </c:catAx>
      <c:valAx>
        <c:axId val="22605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05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Miguel Lifschitz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932</c:v>
                </c:pt>
                <c:pt idx="1">
                  <c:v>1076</c:v>
                </c:pt>
                <c:pt idx="2">
                  <c:v>1154</c:v>
                </c:pt>
                <c:pt idx="3">
                  <c:v>1205</c:v>
                </c:pt>
                <c:pt idx="4">
                  <c:v>758</c:v>
                </c:pt>
                <c:pt idx="5">
                  <c:v>637</c:v>
                </c:pt>
                <c:pt idx="6">
                  <c:v>691</c:v>
                </c:pt>
                <c:pt idx="7">
                  <c:v>756</c:v>
                </c:pt>
                <c:pt idx="8">
                  <c:v>854</c:v>
                </c:pt>
                <c:pt idx="9">
                  <c:v>837</c:v>
                </c:pt>
                <c:pt idx="10">
                  <c:v>803</c:v>
                </c:pt>
                <c:pt idx="11">
                  <c:v>810</c:v>
                </c:pt>
                <c:pt idx="12">
                  <c:v>841</c:v>
                </c:pt>
                <c:pt idx="13">
                  <c:v>749</c:v>
                </c:pt>
                <c:pt idx="14">
                  <c:v>847</c:v>
                </c:pt>
                <c:pt idx="15">
                  <c:v>1002</c:v>
                </c:pt>
                <c:pt idx="16">
                  <c:v>953</c:v>
                </c:pt>
                <c:pt idx="17">
                  <c:v>940</c:v>
                </c:pt>
                <c:pt idx="18">
                  <c:v>1118</c:v>
                </c:pt>
                <c:pt idx="19">
                  <c:v>881</c:v>
                </c:pt>
                <c:pt idx="20">
                  <c:v>808</c:v>
                </c:pt>
                <c:pt idx="21">
                  <c:v>778</c:v>
                </c:pt>
                <c:pt idx="22">
                  <c:v>860</c:v>
                </c:pt>
                <c:pt idx="23">
                  <c:v>995</c:v>
                </c:pt>
                <c:pt idx="24">
                  <c:v>1072</c:v>
                </c:pt>
                <c:pt idx="25">
                  <c:v>1253</c:v>
                </c:pt>
                <c:pt idx="26">
                  <c:v>1294</c:v>
                </c:pt>
                <c:pt idx="27">
                  <c:v>1292</c:v>
                </c:pt>
                <c:pt idx="28">
                  <c:v>699</c:v>
                </c:pt>
                <c:pt idx="29">
                  <c:v>809</c:v>
                </c:pt>
                <c:pt idx="30">
                  <c:v>724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6C-455E-BC15-F8A6A3541E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050272"/>
        <c:axId val="226052240"/>
      </c:lineChart>
      <c:dateAx>
        <c:axId val="226050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052240"/>
        <c:crosses val="autoZero"/>
        <c:auto val="1"/>
        <c:lblOffset val="100"/>
        <c:baseTimeUnit val="days"/>
      </c:dateAx>
      <c:valAx>
        <c:axId val="22605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0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Miguel Lifschitz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3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3</c:v>
                </c:pt>
                <c:pt idx="20">
                  <c:v>3</c:v>
                </c:pt>
                <c:pt idx="21">
                  <c:v>2</c:v>
                </c:pt>
                <c:pt idx="22">
                  <c:v>1</c:v>
                </c:pt>
                <c:pt idx="23">
                  <c:v>3</c:v>
                </c:pt>
                <c:pt idx="24">
                  <c:v>1</c:v>
                </c:pt>
                <c:pt idx="25">
                  <c:v>3</c:v>
                </c:pt>
                <c:pt idx="26">
                  <c:v>3</c:v>
                </c:pt>
                <c:pt idx="27">
                  <c:v>4</c:v>
                </c:pt>
                <c:pt idx="28">
                  <c:v>4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D7-4A07-9EE3-F0593F1122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668320"/>
        <c:axId val="362669304"/>
      </c:lineChart>
      <c:dateAx>
        <c:axId val="362668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669304"/>
        <c:crosses val="autoZero"/>
        <c:auto val="1"/>
        <c:lblOffset val="100"/>
        <c:baseTimeUnit val="days"/>
      </c:dateAx>
      <c:valAx>
        <c:axId val="36266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66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Miguel Lifschitz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7</c:v>
                </c:pt>
                <c:pt idx="2">
                  <c:v>8</c:v>
                </c:pt>
                <c:pt idx="3">
                  <c:v>10</c:v>
                </c:pt>
                <c:pt idx="4">
                  <c:v>12</c:v>
                </c:pt>
                <c:pt idx="5">
                  <c:v>6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E8-44A7-9288-069A67DD6A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374680"/>
        <c:axId val="343375008"/>
      </c:barChart>
      <c:catAx>
        <c:axId val="343374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75008"/>
        <c:crosses val="autoZero"/>
        <c:auto val="1"/>
        <c:lblAlgn val="ctr"/>
        <c:lblOffset val="100"/>
        <c:noMultiLvlLbl val="0"/>
      </c:catAx>
      <c:valAx>
        <c:axId val="34337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74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Miguel Lifschitz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0.16489988221436999</c:v>
                </c:pt>
                <c:pt idx="1">
                  <c:v>0.27784204573074001</c:v>
                </c:pt>
                <c:pt idx="2">
                  <c:v>0.35016175075251998</c:v>
                </c:pt>
                <c:pt idx="3">
                  <c:v>0.36145465253239001</c:v>
                </c:pt>
                <c:pt idx="4">
                  <c:v>0.23540085285521001</c:v>
                </c:pt>
                <c:pt idx="5">
                  <c:v>0.42751821314837002</c:v>
                </c:pt>
                <c:pt idx="6">
                  <c:v>0.45998651281828001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6A-4ACB-A8A6-71070F1619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849456"/>
        <c:axId val="227849128"/>
      </c:barChart>
      <c:catAx>
        <c:axId val="22784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849128"/>
        <c:crosses val="autoZero"/>
        <c:auto val="1"/>
        <c:lblAlgn val="ctr"/>
        <c:lblOffset val="100"/>
        <c:noMultiLvlLbl val="0"/>
      </c:catAx>
      <c:valAx>
        <c:axId val="22784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84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Miguel Lifschitz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7D-4EDC-983B-542B4617E3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Miguel Lifschitz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7D-4EDC-983B-542B4617E3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Miguel Lifschitz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7D-4EDC-983B-542B4617E3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Miguel Lifschitz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7D-4EDC-983B-542B4617E31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Miguel Lifschitz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7D-4EDC-983B-542B4617E3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8245048"/>
        <c:axId val="368246032"/>
      </c:barChart>
      <c:catAx>
        <c:axId val="368245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46032"/>
        <c:crosses val="autoZero"/>
        <c:auto val="1"/>
        <c:lblAlgn val="ctr"/>
        <c:lblOffset val="100"/>
        <c:noMultiLvlLbl val="0"/>
      </c:catAx>
      <c:valAx>
        <c:axId val="36824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45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Miguel Lifschitz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0.80243780646534002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0.74812334744063003</c:v>
                </c:pt>
                <c:pt idx="11">
                  <c:v>0.24721878862794</c:v>
                </c:pt>
                <c:pt idx="12">
                  <c:v>0.20129503352188999</c:v>
                </c:pt>
                <c:pt idx="13">
                  <c:v>0.31441263708227002</c:v>
                </c:pt>
                <c:pt idx="14">
                  <c:v>0.42045612685106998</c:v>
                </c:pt>
                <c:pt idx="15">
                  <c:v>0.39741011486851002</c:v>
                </c:pt>
                <c:pt idx="16">
                  <c:v>0.50170269894153996</c:v>
                </c:pt>
                <c:pt idx="17">
                  <c:v>0.18691486778161001</c:v>
                </c:pt>
                <c:pt idx="18">
                  <c:v>0.12936886703862999</c:v>
                </c:pt>
                <c:pt idx="19">
                  <c:v>0.77972151049043004</c:v>
                </c:pt>
                <c:pt idx="20">
                  <c:v>0.16040570076703001</c:v>
                </c:pt>
                <c:pt idx="21">
                  <c:v>0.17083268527084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FA-4D29-9DCD-A14DE5F32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248656"/>
        <c:axId val="368243080"/>
      </c:lineChart>
      <c:catAx>
        <c:axId val="36824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43080"/>
        <c:crosses val="autoZero"/>
        <c:auto val="1"/>
        <c:lblAlgn val="ctr"/>
        <c:lblOffset val="100"/>
        <c:noMultiLvlLbl val="0"/>
      </c:catAx>
      <c:valAx>
        <c:axId val="36824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4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Miguel Lifschitz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</c:v>
                </c:pt>
                <c:pt idx="11">
                  <c:v>12</c:v>
                </c:pt>
                <c:pt idx="12">
                  <c:v>5</c:v>
                </c:pt>
                <c:pt idx="13">
                  <c:v>6</c:v>
                </c:pt>
                <c:pt idx="14">
                  <c:v>2</c:v>
                </c:pt>
                <c:pt idx="15">
                  <c:v>9</c:v>
                </c:pt>
                <c:pt idx="16">
                  <c:v>2</c:v>
                </c:pt>
                <c:pt idx="17">
                  <c:v>3</c:v>
                </c:pt>
                <c:pt idx="18">
                  <c:v>7</c:v>
                </c:pt>
                <c:pt idx="19">
                  <c:v>1</c:v>
                </c:pt>
                <c:pt idx="20">
                  <c:v>5</c:v>
                </c:pt>
                <c:pt idx="21">
                  <c:v>4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E2-41AA-BA1E-1D7DB600C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250296"/>
        <c:axId val="368250624"/>
      </c:lineChart>
      <c:catAx>
        <c:axId val="36825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50624"/>
        <c:crosses val="autoZero"/>
        <c:auto val="1"/>
        <c:lblAlgn val="ctr"/>
        <c:lblOffset val="100"/>
        <c:noMultiLvlLbl val="0"/>
      </c:catAx>
      <c:valAx>
        <c:axId val="36825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5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Miguel Lifschitz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0.51295756518819002</c:v>
                </c:pt>
                <c:pt idx="2">
                  <c:v>0.34189644325543</c:v>
                </c:pt>
                <c:pt idx="3">
                  <c:v>0</c:v>
                </c:pt>
                <c:pt idx="4">
                  <c:v>0.28051008529511001</c:v>
                </c:pt>
                <c:pt idx="5">
                  <c:v>0.17162181405388999</c:v>
                </c:pt>
                <c:pt idx="6">
                  <c:v>0</c:v>
                </c:pt>
                <c:pt idx="7">
                  <c:v>0</c:v>
                </c:pt>
                <c:pt idx="8">
                  <c:v>0.43664878701173998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70-4E53-9E6F-01FD1ABEB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259480"/>
        <c:axId val="368263416"/>
      </c:barChart>
      <c:catAx>
        <c:axId val="36825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63416"/>
        <c:crosses val="autoZero"/>
        <c:auto val="1"/>
        <c:lblAlgn val="ctr"/>
        <c:lblOffset val="100"/>
        <c:noMultiLvlLbl val="0"/>
      </c:catAx>
      <c:valAx>
        <c:axId val="36826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5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Miguel Lifschitz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69338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3F-41E2-8193-0D09566CC4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Miguel Lifschitz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3F-41E2-8193-0D09566CC4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Miguel Lifschitz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3F-41E2-8193-0D09566CC4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Miguel Lifschitz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3F-41E2-8193-0D09566CC42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Miguel Lifschitz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3F-41E2-8193-0D09566CC42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Miguel Lifschitz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B3F-41E2-8193-0D09566CC42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Miguel Lifschitz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7123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B3F-41E2-8193-0D09566CC42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Miguel Lifschitz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11582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B3F-41E2-8193-0D09566CC4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8262432"/>
        <c:axId val="368253248"/>
      </c:barChart>
      <c:catAx>
        <c:axId val="368262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53248"/>
        <c:crosses val="autoZero"/>
        <c:auto val="1"/>
        <c:lblAlgn val="ctr"/>
        <c:lblOffset val="100"/>
        <c:noMultiLvlLbl val="0"/>
      </c:catAx>
      <c:valAx>
        <c:axId val="36825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62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Miguel Lifschitz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CD-4A85-A517-58D82657D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187720"/>
        <c:axId val="298189032"/>
      </c:barChart>
      <c:catAx>
        <c:axId val="298187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89032"/>
        <c:crosses val="autoZero"/>
        <c:auto val="1"/>
        <c:lblAlgn val="ctr"/>
        <c:lblOffset val="100"/>
        <c:noMultiLvlLbl val="0"/>
      </c:catAx>
      <c:valAx>
        <c:axId val="29818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8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4980-AE3E-4B63-A13E-5C87D852E2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D5E9E-8F74-46D2-A6CE-1422807535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100711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08E51-1859-4F40-8EE6-F7AB009C6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3CD98A-697E-4821-9E16-660672DFDF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3635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07D4C-2E3E-4BBD-81AD-70D304A70F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01136-8EE8-4F65-994F-65630AF12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004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9E36D-22C0-4A7D-AACC-DC3B23B5C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6220D8-BF11-4242-A9AB-1B52F6D6DE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9227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203844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04196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72405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88746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72612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96388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34017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5760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58404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0215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524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Miguel Lifschitz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030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AB577B-08ED-45C7-B16F-F40C424158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684177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9AFC9-ADF5-44DB-BEAC-5AD9D202E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D4793E-8D9E-4162-94CE-7A96C59880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32124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0E55A-A570-4996-8A49-2E790E7CAF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C6CCC-E818-4F83-84D1-FF724FC3E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431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1A3CE-FA24-4906-B20C-A4FF3B5B8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CCC0BE-DDB8-4401-AB5C-AE82B642DA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9941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EBC80-0B41-4340-AD23-17CC92D4C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C4D4E-5E39-4F0B-9543-E86141619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354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0EBD1-B883-4AB3-9F63-93F605D15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436C1A-3D6B-4EEE-8B18-12B605A33E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6772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00334F-4F17-49BE-88A6-22EBE4ED7B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9E23A-F008-47FA-B2C7-393E4E564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456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DCFEC-CEFB-4CEE-B132-F8836E5B3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67D068-502C-4D69-B53F-A303BB911C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0865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636396-2A84-4D51-8038-3C8032DD7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C76EF-6CD1-4EB6-AC60-5C7A06D4A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413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4A4B3-D3F6-4265-A0AC-663E1033F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45AD37-22CE-4400-B743-915A3B9F02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4589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53456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3044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2827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6221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9040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7085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1056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5490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828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- 2017-12-24 10:30:00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ESPERAR LA NAVIDAD BAILANDO🎶
En estas fiestas te comparto algunas canciones que elegí de cumbia santafesina, del gran show de Los Palmeras con la Filarmónica de Santa Fe. Ya voy a ir agregando más! Vos qué vas a escuchar esta noche?🎻🌴
▶http://bit.ly/SpotifyCumbiaSantafesina 
▶http://bit.ly/YouTubeCumbiaSantafesina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711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- 2017-12-06 15:14:09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MUY BIEN LOS CHICOS👏💪
Premiamos a 300 estudiantes de toda la provincia que se destacaron por sus logros e ideas! Felicitaciones chicos por su compromiso y dedicación, sigan así!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70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- 2017-12-14 13:03:53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FAMILIAS ABIERTAS👧👦
Avanzamos mucho, pero mientras haya chicos con sus derechos vulnerados no podemos sentirnos satisfechos. Por eso este nuevo programa es una herramienta más que sumamos para darle una familia a chicos de entre 12 y 18 años que por distintas razones quedaron privados de la adopción.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192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- 2017-12-22 15:30:00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2017 quedará en la historia de Santa Fe como un año récord, en el que se abrieron las puertas de 3 nuevos hospitales!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388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C7613-F246-4901-815B-D4E4D693FA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461851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1D9C7-8106-44E3-A07A-B6B7DA741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2111FC-3CA9-4391-95D4-F695BD67F4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2868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16241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935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1853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2476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9550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1290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7654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7310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03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- 2017-12-24 00:57:49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NOCHE DE LOS DESEOS 💫
El Puente Colgante, todo un símbolo de nuestra ciudad Capital fue el marco perfecto para reunirnos. Celebramos con bandas en vivo, artistas urbanos, feria y una colecta solidaria de juguetes. Estuviste ahí?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05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- 2017-12-21 19:39:14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ATENCIÓN! CAMBIO DE FECHA: NOS ENCONTRAMOS EL SÁBADO
Los santafesinos tenemos motivos para celebrar! 🎉
Este sábado nos encontramos en la ciudad Capital para disfrutar en familia de ferias y espectáculos en vivo. Venite para despedir el año todos juntos!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455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5E17E-5590-474B-BF7C-29D7C39BE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300429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08DF1-5D8E-410A-9074-0DB5715B3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AFDBAE-4833-46F3-8C7B-DED89E83EB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3554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32354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4908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4718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3385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6516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2924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8662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4809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587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- 2017-12-23 10:00:00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PAN DULCE SUPER EXPRESS 🎄
Cholu Balán nos cuenta cómo hacer un pan dulce, rápido y fácil para estas fiestas. Con Clara vamos a probar la receta, después te cuento cómo nos quedó. Si lo hacés, compartime una foto en los comentarios! 
🎅 PAN DULCE EXPRESS 🤶
🥄 Hidratar 30g de pasas de uva + 30g de frutas abrillantadas en 50cc de coñac, ron o algún licor a elección y jugo de 1 naranja. Dejar reposar hasta utilizar. 
🥄 En un bowl, batir y hacer una cremado con 100g de manteca a temperatura ambiente + 50g de azúcar blanca + 50g de azúcar mascabo o negra. Incorporar 2 huevos de a uno por vez. 
🥄 Luego, agregarle ralladura de limón y naranja + especias a gusto: canela, cardadamomo, clavo de olor, anís + opcional, esencia de pan dulce o de vainilla. 
🥄 Por último y con espátula, integrar 200g de harina de trigo leudante (o harina de trigo 0000 + 1 cda de polvo de hornear) + 50g de mix de frutos secos. 
🥄 Verter en molde previamente enmantecado.
🥄 Cocinar en horno a 180° por 40'. 
C...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752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F1525-5417-443D-965C-29ACB1D6E2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36006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BCAE5-B4A4-42D0-B7B8-53E6AC101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BE3017-8E7A-467E-8667-C610161F33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6351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10653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375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2975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4326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0104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4167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1865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4804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414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- 2017-12-11 14:02:01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OBRAS DE PAVIMENTACIÓN URBANA 
La misión de Santa Fe en EE.UU fue un éxito: logramos importantes avances para obtener 300 millones de dólares en créditos para obras de infraestructura, que vamos a destinar a trabajos de pavimentación urbana en municipios y comunas.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191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- 2017-12-12 16:30:00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Registro Único de situaciones de violencias hacia las mujeres, es una forma de visibilizar y dimensionar esta problemática, y nos permite trabajar con precisión en el diseño e implementación de políticas públicas.
Acá podés descargar el informe mayo - agosto 2017: http://bit.ly/2BX4MFR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047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- 2017-12-12 13:52:29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RESPLANDECE 27
Así se ve el Bv. 27 de febrero de noche con la nueva iluminación LED, vos ya pasaste por ahí?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270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C5E9E-6A28-4EAA-999D-9783BB4FF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136255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D8E7-E128-4625-A56E-06CAA2847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22EE21-0BBA-47CE-9829-E1C5E18D1A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5529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24820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7811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3191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7697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1639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0022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8118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022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80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- 2017-12-30 11:03:00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 HICIMOS EN SANTA FE💪
Sigamos haciendo nuestro lo público y lo cultural! Estas son algunas de las cosas que pasaron este año:
🎻Más de 24.000 personas disfrutaron hasta ahora de las Giras de las Orquestas Sinfónicas por el interior de la provincia, para que estas grandes obras del repertorio sinfónico lleguen a todos! 
🎤Los Palmeras junto a la Filarmónica de Santa Fe hicieron bailar a toda la provincia en un clima familiar y lleno de emoción, en una verdadera comunión entre los músicos y el pueblo. La cumbia es nuestro orgullo santafesino, es una música que moviliza, que pone energía, que pone fuerzas y eso es lo que tenemos en Santa Fe!
🕺Con Hoy en mi Barrio compartimos entre vecinos una gran mesa familiar, bailamos y disfrutamos de buena música recuperando veredas, clubes y plazas.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34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- 2017-12-08 12:00:00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Mirá algunos de los puntos más importantes del Proyecto de Ley de Educación de Santa Fe 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48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- 2017-12-21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#CEMAFE 🏥 le muestra al país que una salud pública de calidad, inclusiva e igualitaria es posible, y en Santa Fe es una realidad!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832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E27BF-90C9-496D-A9C6-5724E869DA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014134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0E975-F36B-4C1B-AEB6-806800242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4C2F3B-502D-46DD-9FE5-ACD20AD85F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0794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48602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7222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5751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7287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8053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8670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171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8906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59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- 2017-12-16 15:03:00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JÉSICA
Jésica me escribió por Facebook invitándome a su acto de colación del EEMPA N° 1321 con el #VuelvoAEstudiar. Fue hermoso poder compartir con ustedes este momento tan importante, ahora se vienen nuevos desafíos! Sigan así, siempre para adelante!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360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- 2017-12-16 10:03:01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📌🔊 ATENCIÓN! INAUGURAMOS EL MIÉRCOLES 20 DE DICIEMBRE
¡Te espero!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83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- 2017-12-03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 A TODOS LOS MÉDICOS!
En especial a los que todos los días con sus conocimientos y calidez con los pacientes, hacen que nuestra salud pública sea cada vez mejor. Un fuerte abrazo y adelante!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72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- 2017-12-20 21:05:27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en vivo! Sumate a la inauguración del tan esperado Centro de Especialidades Médicas Ambulatorias “Héroes de Malvinas” #CEMAFE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767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6E66B-7AFD-4390-8D23-E69672DF96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773422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60712-6766-46FE-8ABF-4FA8075AE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6B82D6-A24C-4FD2-9E5A-F20B3396EF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2537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91873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9266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6458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4789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5912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9095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8583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1739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39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- 2017-12-13 11:36:40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FELICITACIONES GRADUADOS 👨‍🎓👩‍🎓
Nuevos alumnos del EEMPA Nº 1321 se graduaron con el #VuelvoAEstudiar. Felicitaciones por este gran logro, por toda la fuerza de voluntad y las ganas que pusieron! Son nuestro #OrgulloSantafesino👏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2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- 2017-12-03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SANTA FE LA SALUD NO ES SÓLO UN DERECHO, SINO UNA REALIDAD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390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- 2017-12-07 11:31:47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ENERGÍAS EN MOVIMIENTO 🚙♻️
Los avances tecnológicos son cada vez más grandes y rápidos y en Santa Fe no nos vamos a quedar atrás! Por eso presentamos el Polo de la Automoción, donde vamos a investigar con industrias, universidades y centros tecnológicos para poner en marcha vehículos impulsados por energías renovables!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25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- 2017-12-20 10:34:27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HAY GANANCIAS EN LA ECONOMÍA SOCIAL
Los legisladores votaron la eliminación de los artículos de la reforma tributaria que gravaban con impuesto a las ganancias a Cooperativas y Mutuales. Un gran triunfo de todos y una gran participación en el debate de nuestro diputado Luis Contigiani. Mirá 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630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F0B53-83E5-42A2-A558-10E51B3C04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911522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83581-8102-4B58-B46C-4EA281899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4005FA-F922-4828-925A-A9EE3D95BB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3233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06255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0771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6075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3425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8386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380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434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6978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87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- 2017-12-28 20:30:00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 HICIMOS EN SANTA FE💪
Así estamos pavimentando la Ruta Provincial 3 en el departamento Vera, una de las obras que llevamos adelante desde el Plan del Norte, un plan de desarrollo para nuestro norte santafesino. Conocelo: http://bit.ly/PlanNorte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045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- 2017-12-29 11:12:14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 HICIMOS EN SANTA FE💪
En un año abrimos las puertas de 3 nuevos hospitales que le muestran al país que una salud pública de calidad, inclusiva e igualitaria es posible:
🏥 En Venado Tuerto el hospital de alta complejidad más moderno del país
🏥 En Ceres el mejor hospital de segundo nivel de la Argentina
🏥 En Santa Fe el CEMAFE para la atención de especialidades médicas ambulatorias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153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- 2017-12-02 11:30:00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SUS MARCAS, LISTOS, FUERA!
Tenemos una nueva pista de atletismo en  #SanJavier, legado de #SantaFeJuega! El deporte es fundamental para la vida de nuestros chicos: es salud, inclusión, compromiso y amistad.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482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83934-07EE-44AB-A9B4-53E686B964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773819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702F1-A3DC-4F9F-BB3B-AD53AE6C4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B86BEB-7E8C-41E6-BC1A-53D717BE3D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0288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52205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1840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3104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5756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6578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4853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2806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4811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358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- 2017-12-17 10:33:00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📌🔊 ATENCIÓN! INAUGURAMOS EL MIÉRCOLES 20 DE DICIEMBRE
Te espero para festejar la Inauguración del Cemafe en nuestra ciudad capital! Desde las 19:30 va a haber shows de ITATI BARRIONUEVO y Los Nocheros - Oficial. Nos vemos ahí😊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988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386CA-F33D-44A4-8F67-6FE713A51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542055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01A6A-9C3A-4505-928A-76FC663A8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A30D00-6019-411C-9B12-F1129D9B84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6272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40A19-1D02-4E39-B289-FA5ED109D6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656B5-3F58-4F0B-AA68-074C1464E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8972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746AC-CC9F-4FB4-832C-F8979CD6C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97D4A3-04C5-4EDC-86F2-5148EE6DAB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8789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CBC96-3486-4274-9699-39F93612A2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B8E6E-404F-4EC5-8206-F74D42FF5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954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C0C23-BD8E-4918-9AA7-DBBE505F8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13526B-C7B5-47BA-B3CE-56BDC9151B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0628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2ACF0-C13C-42C5-BA5D-8502872BF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0A381-B7F2-4383-933A-AD3461095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375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3B211-A5BB-4D73-8895-F47CA052F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4EA6E8-9C1C-40D1-946D-699DEDB7AF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7523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8399E-DD05-4502-8F2D-12ABBC1984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1F447-65E2-447C-9466-EBE9E0684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380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948D3-B5E8-4DCA-8587-B96F6D6A6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CE8C0F-655E-4937-AACD-FBDB6C9BC5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014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9A90B-2AC8-4288-AEF9-79760498B9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74A2C-05E4-4588-B5CB-6673FACCC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806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0BCE6-FE40-417A-875B-A9B010156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D5C79A-6A4E-415C-B7C9-958D6B4610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1115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35B48-FD27-4216-856E-597A6D3EAE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DE2E0-9A76-466E-A77F-3853493F5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7532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67240-FDAA-4DB7-A38C-F3B92ED76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6F8C6A-B0E8-435D-8626-4991A0368E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8051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7F129C-2173-44A1-8028-44C42520D1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A4F65-8834-499B-B745-3B466F93D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4658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87E9E-4D5E-4A05-81C3-B1A0C964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CD98B0-0874-444B-B03C-5FF842962D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6815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AE134-AEB0-45F6-87FE-52682D1454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23DF9-7E3B-4891-91BE-660537D6B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38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35785-9263-4086-8211-AB0E236DB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817B33-D236-4801-BE24-1C33A45F05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2293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130037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4468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072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8906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3519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67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Mónica Herrera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88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Romi Baez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65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Sandra Varela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976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Lidia Beatriz Caldini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976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Pochy Lalla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28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Flia González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26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Angel Enrique Turchio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51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Silvia Raimundo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385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Lázaro Nicolás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91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Juana Olmos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155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105D0-CCDC-4151-B98D-F69792FA87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086234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E8C32-0DFF-4D8D-A4A0-EFAC362B5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5393FE-5302-4551-83D2-032900355D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2579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486650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93909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1468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1864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8506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995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Mary Cadevila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39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Delia Leonor Alegre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1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Mirta Roca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12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Marcelo Bellini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Graciela Mohamad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812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A0299-63BB-4AD3-966E-32A4368B4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319685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B13A1-390F-4997-8663-DA1CDDE5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A37375-D040-4EC3-8A06-407634C7C9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6017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AC69D-FBA0-4D9A-BA46-858A37DDF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8357F-E551-4318-B384-789DE252E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1203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901</Words>
  <Application>Microsoft Office PowerPoint</Application>
  <PresentationFormat>On-screen Show (4:3)</PresentationFormat>
  <Paragraphs>445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Reporte Facebook</vt:lpstr>
      <vt:lpstr>Facebook Fans Total</vt:lpstr>
      <vt:lpstr>Facebook Key Metrics Table</vt:lpstr>
      <vt:lpstr>Facebook Key Metrics Radar</vt:lpstr>
      <vt:lpstr>Facebook Interaction Rate</vt:lpstr>
      <vt:lpstr>Facebook Fans Change Per Weekday</vt:lpstr>
      <vt:lpstr>Facebook Fans Change</vt:lpstr>
      <vt:lpstr>Facebook Own Posts Table - 1 of 9</vt:lpstr>
      <vt:lpstr>Facebook Own Posts Table - 2 of 9</vt:lpstr>
      <vt:lpstr>Facebook Own Posts Table - 3 of 9</vt:lpstr>
      <vt:lpstr>Facebook Own Posts Table - 4 of 9</vt:lpstr>
      <vt:lpstr>Facebook Own Posts Table - 5 of 9</vt:lpstr>
      <vt:lpstr>Facebook Own Posts Table - 6 of 9</vt:lpstr>
      <vt:lpstr>Facebook Own Posts Table - 7 of 9</vt:lpstr>
      <vt:lpstr>Facebook Own Posts Table - 8 of 9</vt:lpstr>
      <vt:lpstr>Facebook Own Posts Table - 9 of 9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2018-01-02T09:38:16Z</dcterms:created>
  <dcterms:modified xsi:type="dcterms:W3CDTF">2018-01-02T09:39:06Z</dcterms:modified>
</cp:coreProperties>
</file>