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80" r:id="rId24"/>
    <p:sldId id="281" r:id="rId25"/>
    <p:sldId id="282" r:id="rId2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7"/>
      <p:bold r:id="rId28"/>
      <p:italic r:id="rId29"/>
      <p:boldItalic r:id="rId3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1.fntdata"/><Relationship Id="rId30" Type="http://schemas.openxmlformats.org/officeDocument/2006/relationships/font" Target="fonts/font4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Gobierno de Santa Fe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43070</c:v>
                </c:pt>
                <c:pt idx="1">
                  <c:v>43071</c:v>
                </c:pt>
                <c:pt idx="2">
                  <c:v>43072</c:v>
                </c:pt>
                <c:pt idx="3">
                  <c:v>43073</c:v>
                </c:pt>
                <c:pt idx="4">
                  <c:v>43074</c:v>
                </c:pt>
                <c:pt idx="5">
                  <c:v>43075</c:v>
                </c:pt>
                <c:pt idx="6">
                  <c:v>43076</c:v>
                </c:pt>
                <c:pt idx="7">
                  <c:v>43077</c:v>
                </c:pt>
                <c:pt idx="8">
                  <c:v>43078</c:v>
                </c:pt>
                <c:pt idx="9">
                  <c:v>43079</c:v>
                </c:pt>
                <c:pt idx="10">
                  <c:v>43080</c:v>
                </c:pt>
                <c:pt idx="11">
                  <c:v>43081</c:v>
                </c:pt>
                <c:pt idx="12">
                  <c:v>43082</c:v>
                </c:pt>
                <c:pt idx="13">
                  <c:v>43083</c:v>
                </c:pt>
                <c:pt idx="14">
                  <c:v>43084</c:v>
                </c:pt>
                <c:pt idx="15">
                  <c:v>43085</c:v>
                </c:pt>
                <c:pt idx="16">
                  <c:v>43086</c:v>
                </c:pt>
                <c:pt idx="17">
                  <c:v>43087</c:v>
                </c:pt>
                <c:pt idx="18">
                  <c:v>43088</c:v>
                </c:pt>
                <c:pt idx="19">
                  <c:v>43089</c:v>
                </c:pt>
                <c:pt idx="20">
                  <c:v>43090</c:v>
                </c:pt>
                <c:pt idx="21">
                  <c:v>43091</c:v>
                </c:pt>
                <c:pt idx="22">
                  <c:v>43092</c:v>
                </c:pt>
                <c:pt idx="23">
                  <c:v>43093</c:v>
                </c:pt>
                <c:pt idx="24">
                  <c:v>43094</c:v>
                </c:pt>
                <c:pt idx="25">
                  <c:v>43095</c:v>
                </c:pt>
                <c:pt idx="26">
                  <c:v>43096</c:v>
                </c:pt>
                <c:pt idx="27">
                  <c:v>43097</c:v>
                </c:pt>
                <c:pt idx="28">
                  <c:v>43098</c:v>
                </c:pt>
                <c:pt idx="29">
                  <c:v>43099</c:v>
                </c:pt>
                <c:pt idx="30">
                  <c:v>43100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410372</c:v>
                </c:pt>
                <c:pt idx="1">
                  <c:v>410380</c:v>
                </c:pt>
                <c:pt idx="2">
                  <c:v>410403</c:v>
                </c:pt>
                <c:pt idx="3">
                  <c:v>410614</c:v>
                </c:pt>
                <c:pt idx="4">
                  <c:v>411001</c:v>
                </c:pt>
                <c:pt idx="5">
                  <c:v>411282</c:v>
                </c:pt>
                <c:pt idx="6">
                  <c:v>411570</c:v>
                </c:pt>
                <c:pt idx="7">
                  <c:v>411767</c:v>
                </c:pt>
                <c:pt idx="8">
                  <c:v>411969</c:v>
                </c:pt>
                <c:pt idx="9">
                  <c:v>412196</c:v>
                </c:pt>
                <c:pt idx="10">
                  <c:v>412504</c:v>
                </c:pt>
                <c:pt idx="11">
                  <c:v>412819</c:v>
                </c:pt>
                <c:pt idx="12">
                  <c:v>413137</c:v>
                </c:pt>
                <c:pt idx="13">
                  <c:v>413459</c:v>
                </c:pt>
                <c:pt idx="14">
                  <c:v>413774</c:v>
                </c:pt>
                <c:pt idx="15">
                  <c:v>414177</c:v>
                </c:pt>
                <c:pt idx="16">
                  <c:v>414577</c:v>
                </c:pt>
                <c:pt idx="17">
                  <c:v>415004</c:v>
                </c:pt>
                <c:pt idx="18">
                  <c:v>415482</c:v>
                </c:pt>
                <c:pt idx="19">
                  <c:v>415891</c:v>
                </c:pt>
                <c:pt idx="20">
                  <c:v>416245</c:v>
                </c:pt>
                <c:pt idx="21">
                  <c:v>416557</c:v>
                </c:pt>
                <c:pt idx="22">
                  <c:v>416881</c:v>
                </c:pt>
                <c:pt idx="23">
                  <c:v>417158</c:v>
                </c:pt>
                <c:pt idx="24">
                  <c:v>417404</c:v>
                </c:pt>
                <c:pt idx="25">
                  <c:v>417851</c:v>
                </c:pt>
                <c:pt idx="26">
                  <c:v>418353</c:v>
                </c:pt>
                <c:pt idx="27">
                  <c:v>418879</c:v>
                </c:pt>
                <c:pt idx="28">
                  <c:v>419051</c:v>
                </c:pt>
                <c:pt idx="29">
                  <c:v>419126</c:v>
                </c:pt>
                <c:pt idx="30">
                  <c:v>419168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A15-4753-9B3D-42519231573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8940080"/>
        <c:axId val="298934176"/>
      </c:lineChart>
      <c:dateAx>
        <c:axId val="29894008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8934176"/>
        <c:crosses val="autoZero"/>
        <c:auto val="1"/>
        <c:lblOffset val="100"/>
        <c:baseTimeUnit val="days"/>
      </c:dateAx>
      <c:valAx>
        <c:axId val="2989341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89400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Gobierno de Santa Fe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100</c:v>
                </c:pt>
                <c:pt idx="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C18-430E-95E1-4E4CAFE6A24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00619016"/>
        <c:axId val="300618688"/>
      </c:radarChart>
      <c:catAx>
        <c:axId val="3006190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0618688"/>
        <c:crosses val="autoZero"/>
        <c:auto val="1"/>
        <c:lblAlgn val="ctr"/>
        <c:lblOffset val="100"/>
        <c:noMultiLvlLbl val="0"/>
      </c:catAx>
      <c:valAx>
        <c:axId val="3006186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06190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Gobierno de Santa Fe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43070</c:v>
                </c:pt>
                <c:pt idx="1">
                  <c:v>43071</c:v>
                </c:pt>
                <c:pt idx="2">
                  <c:v>43072</c:v>
                </c:pt>
                <c:pt idx="3">
                  <c:v>43073</c:v>
                </c:pt>
                <c:pt idx="4">
                  <c:v>43074</c:v>
                </c:pt>
                <c:pt idx="5">
                  <c:v>43075</c:v>
                </c:pt>
                <c:pt idx="6">
                  <c:v>43076</c:v>
                </c:pt>
                <c:pt idx="7">
                  <c:v>43077</c:v>
                </c:pt>
                <c:pt idx="8">
                  <c:v>43078</c:v>
                </c:pt>
                <c:pt idx="9">
                  <c:v>43079</c:v>
                </c:pt>
                <c:pt idx="10">
                  <c:v>43080</c:v>
                </c:pt>
                <c:pt idx="11">
                  <c:v>43081</c:v>
                </c:pt>
                <c:pt idx="12">
                  <c:v>43082</c:v>
                </c:pt>
                <c:pt idx="13">
                  <c:v>43083</c:v>
                </c:pt>
                <c:pt idx="14">
                  <c:v>43084</c:v>
                </c:pt>
                <c:pt idx="15">
                  <c:v>43085</c:v>
                </c:pt>
                <c:pt idx="16">
                  <c:v>43086</c:v>
                </c:pt>
                <c:pt idx="17">
                  <c:v>43087</c:v>
                </c:pt>
                <c:pt idx="18">
                  <c:v>43088</c:v>
                </c:pt>
                <c:pt idx="19">
                  <c:v>43089</c:v>
                </c:pt>
                <c:pt idx="20">
                  <c:v>43090</c:v>
                </c:pt>
                <c:pt idx="21">
                  <c:v>43091</c:v>
                </c:pt>
                <c:pt idx="22">
                  <c:v>43092</c:v>
                </c:pt>
                <c:pt idx="23">
                  <c:v>43093</c:v>
                </c:pt>
                <c:pt idx="24">
                  <c:v>43094</c:v>
                </c:pt>
                <c:pt idx="25">
                  <c:v>43095</c:v>
                </c:pt>
                <c:pt idx="26">
                  <c:v>43096</c:v>
                </c:pt>
                <c:pt idx="27">
                  <c:v>43097</c:v>
                </c:pt>
                <c:pt idx="28">
                  <c:v>43098</c:v>
                </c:pt>
                <c:pt idx="29">
                  <c:v>43099</c:v>
                </c:pt>
                <c:pt idx="30">
                  <c:v>43100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0.11209751509052</c:v>
                </c:pt>
                <c:pt idx="1">
                  <c:v>1.5839132892761999E-2</c:v>
                </c:pt>
                <c:pt idx="2">
                  <c:v>1.5107543781418001E-2</c:v>
                </c:pt>
                <c:pt idx="3">
                  <c:v>0.26138345659523998</c:v>
                </c:pt>
                <c:pt idx="4">
                  <c:v>2.9079348696589999</c:v>
                </c:pt>
                <c:pt idx="5">
                  <c:v>0.52962365709088</c:v>
                </c:pt>
                <c:pt idx="6">
                  <c:v>4.8125300783130001E-2</c:v>
                </c:pt>
                <c:pt idx="7">
                  <c:v>2.7935132193903998E-2</c:v>
                </c:pt>
                <c:pt idx="8">
                  <c:v>3.3991472996202997E-2</c:v>
                </c:pt>
                <c:pt idx="9">
                  <c:v>1.0648366101892</c:v>
                </c:pt>
                <c:pt idx="10">
                  <c:v>0.37456044622286999</c:v>
                </c:pt>
                <c:pt idx="11">
                  <c:v>0.24063335280048001</c:v>
                </c:pt>
                <c:pt idx="12">
                  <c:v>2.1123401246556002</c:v>
                </c:pt>
                <c:pt idx="13">
                  <c:v>0.16428823754288999</c:v>
                </c:pt>
                <c:pt idx="14">
                  <c:v>0.56731364357278002</c:v>
                </c:pt>
                <c:pt idx="15">
                  <c:v>0</c:v>
                </c:pt>
                <c:pt idx="16">
                  <c:v>0</c:v>
                </c:pt>
                <c:pt idx="17">
                  <c:v>0.45866583090238</c:v>
                </c:pt>
                <c:pt idx="18">
                  <c:v>0.26851747049317998</c:v>
                </c:pt>
                <c:pt idx="19">
                  <c:v>0.53556049518145998</c:v>
                </c:pt>
                <c:pt idx="20">
                  <c:v>1.5382101002721</c:v>
                </c:pt>
                <c:pt idx="21">
                  <c:v>1.0595555726331001</c:v>
                </c:pt>
                <c:pt idx="22">
                  <c:v>0.50501656991882005</c:v>
                </c:pt>
                <c:pt idx="23">
                  <c:v>9.1122946436493005E-3</c:v>
                </c:pt>
                <c:pt idx="24">
                  <c:v>6.0390959569210999E-2</c:v>
                </c:pt>
                <c:pt idx="25">
                  <c:v>0.18150167493960001</c:v>
                </c:pt>
                <c:pt idx="26">
                  <c:v>1.5307269517965001E-2</c:v>
                </c:pt>
                <c:pt idx="27">
                  <c:v>2.4366006077168999E-2</c:v>
                </c:pt>
                <c:pt idx="28">
                  <c:v>3.5291730812836</c:v>
                </c:pt>
                <c:pt idx="29">
                  <c:v>1.0530008017409</c:v>
                </c:pt>
                <c:pt idx="30">
                  <c:v>3.4116908864909E-2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34C-45EB-AD8B-DA487063695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0498328"/>
        <c:axId val="300495376"/>
      </c:lineChart>
      <c:dateAx>
        <c:axId val="3004983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0495376"/>
        <c:crosses val="autoZero"/>
        <c:auto val="1"/>
        <c:lblOffset val="100"/>
        <c:baseTimeUnit val="days"/>
      </c:dateAx>
      <c:valAx>
        <c:axId val="3004953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04983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Gobierno de Santa Fe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298</c:v>
                </c:pt>
                <c:pt idx="1">
                  <c:v>407</c:v>
                </c:pt>
                <c:pt idx="2">
                  <c:v>378</c:v>
                </c:pt>
                <c:pt idx="3">
                  <c:v>373</c:v>
                </c:pt>
                <c:pt idx="4">
                  <c:v>205</c:v>
                </c:pt>
                <c:pt idx="5">
                  <c:v>202</c:v>
                </c:pt>
                <c:pt idx="6">
                  <c:v>194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C0A-42E2-9431-7E245796DF6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00497672"/>
        <c:axId val="300498984"/>
      </c:barChart>
      <c:catAx>
        <c:axId val="3004976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0498984"/>
        <c:crosses val="autoZero"/>
        <c:auto val="1"/>
        <c:lblAlgn val="ctr"/>
        <c:lblOffset val="100"/>
        <c:noMultiLvlLbl val="0"/>
      </c:catAx>
      <c:valAx>
        <c:axId val="3004989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04976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Gobierno de Santa Fe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43070</c:v>
                </c:pt>
                <c:pt idx="1">
                  <c:v>43071</c:v>
                </c:pt>
                <c:pt idx="2">
                  <c:v>43072</c:v>
                </c:pt>
                <c:pt idx="3">
                  <c:v>43073</c:v>
                </c:pt>
                <c:pt idx="4">
                  <c:v>43074</c:v>
                </c:pt>
                <c:pt idx="5">
                  <c:v>43075</c:v>
                </c:pt>
                <c:pt idx="6">
                  <c:v>43076</c:v>
                </c:pt>
                <c:pt idx="7">
                  <c:v>43077</c:v>
                </c:pt>
                <c:pt idx="8">
                  <c:v>43078</c:v>
                </c:pt>
                <c:pt idx="9">
                  <c:v>43079</c:v>
                </c:pt>
                <c:pt idx="10">
                  <c:v>43080</c:v>
                </c:pt>
                <c:pt idx="11">
                  <c:v>43081</c:v>
                </c:pt>
                <c:pt idx="12">
                  <c:v>43082</c:v>
                </c:pt>
                <c:pt idx="13">
                  <c:v>43083</c:v>
                </c:pt>
                <c:pt idx="14">
                  <c:v>43084</c:v>
                </c:pt>
                <c:pt idx="15">
                  <c:v>43085</c:v>
                </c:pt>
                <c:pt idx="16">
                  <c:v>43086</c:v>
                </c:pt>
                <c:pt idx="17">
                  <c:v>43087</c:v>
                </c:pt>
                <c:pt idx="18">
                  <c:v>43088</c:v>
                </c:pt>
                <c:pt idx="19">
                  <c:v>43089</c:v>
                </c:pt>
                <c:pt idx="20">
                  <c:v>43090</c:v>
                </c:pt>
                <c:pt idx="21">
                  <c:v>43091</c:v>
                </c:pt>
                <c:pt idx="22">
                  <c:v>43092</c:v>
                </c:pt>
                <c:pt idx="23">
                  <c:v>43093</c:v>
                </c:pt>
                <c:pt idx="24">
                  <c:v>43094</c:v>
                </c:pt>
                <c:pt idx="25">
                  <c:v>43095</c:v>
                </c:pt>
                <c:pt idx="26">
                  <c:v>43096</c:v>
                </c:pt>
                <c:pt idx="27">
                  <c:v>43097</c:v>
                </c:pt>
                <c:pt idx="28">
                  <c:v>43098</c:v>
                </c:pt>
                <c:pt idx="29">
                  <c:v>43099</c:v>
                </c:pt>
                <c:pt idx="30">
                  <c:v>43100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30</c:v>
                </c:pt>
                <c:pt idx="1">
                  <c:v>8</c:v>
                </c:pt>
                <c:pt idx="2">
                  <c:v>23</c:v>
                </c:pt>
                <c:pt idx="3">
                  <c:v>211</c:v>
                </c:pt>
                <c:pt idx="4">
                  <c:v>387</c:v>
                </c:pt>
                <c:pt idx="5">
                  <c:v>281</c:v>
                </c:pt>
                <c:pt idx="6">
                  <c:v>288</c:v>
                </c:pt>
                <c:pt idx="7">
                  <c:v>197</c:v>
                </c:pt>
                <c:pt idx="8">
                  <c:v>202</c:v>
                </c:pt>
                <c:pt idx="9">
                  <c:v>227</c:v>
                </c:pt>
                <c:pt idx="10">
                  <c:v>308</c:v>
                </c:pt>
                <c:pt idx="11">
                  <c:v>315</c:v>
                </c:pt>
                <c:pt idx="12">
                  <c:v>318</c:v>
                </c:pt>
                <c:pt idx="13">
                  <c:v>322</c:v>
                </c:pt>
                <c:pt idx="14">
                  <c:v>315</c:v>
                </c:pt>
                <c:pt idx="15">
                  <c:v>403</c:v>
                </c:pt>
                <c:pt idx="16">
                  <c:v>400</c:v>
                </c:pt>
                <c:pt idx="17">
                  <c:v>427</c:v>
                </c:pt>
                <c:pt idx="18">
                  <c:v>478</c:v>
                </c:pt>
                <c:pt idx="19">
                  <c:v>409</c:v>
                </c:pt>
                <c:pt idx="20">
                  <c:v>354</c:v>
                </c:pt>
                <c:pt idx="21">
                  <c:v>312</c:v>
                </c:pt>
                <c:pt idx="22">
                  <c:v>324</c:v>
                </c:pt>
                <c:pt idx="23">
                  <c:v>277</c:v>
                </c:pt>
                <c:pt idx="24">
                  <c:v>246</c:v>
                </c:pt>
                <c:pt idx="25">
                  <c:v>447</c:v>
                </c:pt>
                <c:pt idx="26">
                  <c:v>502</c:v>
                </c:pt>
                <c:pt idx="27">
                  <c:v>526</c:v>
                </c:pt>
                <c:pt idx="28">
                  <c:v>172</c:v>
                </c:pt>
                <c:pt idx="29">
                  <c:v>75</c:v>
                </c:pt>
                <c:pt idx="30">
                  <c:v>42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F06-4AC7-AD9B-68C4677EB92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23744912"/>
        <c:axId val="223744256"/>
      </c:lineChart>
      <c:dateAx>
        <c:axId val="2237449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3744256"/>
        <c:crosses val="autoZero"/>
        <c:auto val="1"/>
        <c:lblOffset val="100"/>
        <c:baseTimeUnit val="days"/>
      </c:dateAx>
      <c:valAx>
        <c:axId val="2237442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37449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Gobierno de Santa Fe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43070</c:v>
                </c:pt>
                <c:pt idx="1">
                  <c:v>43071</c:v>
                </c:pt>
                <c:pt idx="2">
                  <c:v>43072</c:v>
                </c:pt>
                <c:pt idx="3">
                  <c:v>43073</c:v>
                </c:pt>
                <c:pt idx="4">
                  <c:v>43074</c:v>
                </c:pt>
                <c:pt idx="5">
                  <c:v>43075</c:v>
                </c:pt>
                <c:pt idx="6">
                  <c:v>43076</c:v>
                </c:pt>
                <c:pt idx="7">
                  <c:v>43077</c:v>
                </c:pt>
                <c:pt idx="8">
                  <c:v>43078</c:v>
                </c:pt>
                <c:pt idx="9">
                  <c:v>43079</c:v>
                </c:pt>
                <c:pt idx="10">
                  <c:v>43080</c:v>
                </c:pt>
                <c:pt idx="11">
                  <c:v>43081</c:v>
                </c:pt>
                <c:pt idx="12">
                  <c:v>43082</c:v>
                </c:pt>
                <c:pt idx="13">
                  <c:v>43083</c:v>
                </c:pt>
                <c:pt idx="14">
                  <c:v>43084</c:v>
                </c:pt>
                <c:pt idx="15">
                  <c:v>43085</c:v>
                </c:pt>
                <c:pt idx="16">
                  <c:v>43086</c:v>
                </c:pt>
                <c:pt idx="17">
                  <c:v>43087</c:v>
                </c:pt>
                <c:pt idx="18">
                  <c:v>43088</c:v>
                </c:pt>
                <c:pt idx="19">
                  <c:v>43089</c:v>
                </c:pt>
                <c:pt idx="20">
                  <c:v>43090</c:v>
                </c:pt>
                <c:pt idx="21">
                  <c:v>43091</c:v>
                </c:pt>
                <c:pt idx="22">
                  <c:v>43092</c:v>
                </c:pt>
                <c:pt idx="23">
                  <c:v>43093</c:v>
                </c:pt>
                <c:pt idx="24">
                  <c:v>43094</c:v>
                </c:pt>
                <c:pt idx="25">
                  <c:v>43095</c:v>
                </c:pt>
                <c:pt idx="26">
                  <c:v>43096</c:v>
                </c:pt>
                <c:pt idx="27">
                  <c:v>43097</c:v>
                </c:pt>
                <c:pt idx="28">
                  <c:v>43098</c:v>
                </c:pt>
                <c:pt idx="29">
                  <c:v>43099</c:v>
                </c:pt>
                <c:pt idx="30">
                  <c:v>43100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</c:v>
                </c:pt>
                <c:pt idx="1">
                  <c:v>1</c:v>
                </c:pt>
                <c:pt idx="2">
                  <c:v>1</c:v>
                </c:pt>
                <c:pt idx="3">
                  <c:v>3</c:v>
                </c:pt>
                <c:pt idx="4">
                  <c:v>1</c:v>
                </c:pt>
                <c:pt idx="5">
                  <c:v>2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2</c:v>
                </c:pt>
                <c:pt idx="11">
                  <c:v>1</c:v>
                </c:pt>
                <c:pt idx="12">
                  <c:v>2</c:v>
                </c:pt>
                <c:pt idx="13">
                  <c:v>1</c:v>
                </c:pt>
                <c:pt idx="14">
                  <c:v>2</c:v>
                </c:pt>
                <c:pt idx="15">
                  <c:v>0</c:v>
                </c:pt>
                <c:pt idx="16">
                  <c:v>0</c:v>
                </c:pt>
                <c:pt idx="17">
                  <c:v>2</c:v>
                </c:pt>
                <c:pt idx="18">
                  <c:v>1</c:v>
                </c:pt>
                <c:pt idx="19">
                  <c:v>4</c:v>
                </c:pt>
                <c:pt idx="20">
                  <c:v>2</c:v>
                </c:pt>
                <c:pt idx="21">
                  <c:v>2</c:v>
                </c:pt>
                <c:pt idx="22">
                  <c:v>2</c:v>
                </c:pt>
                <c:pt idx="23">
                  <c:v>1</c:v>
                </c:pt>
                <c:pt idx="24">
                  <c:v>1</c:v>
                </c:pt>
                <c:pt idx="25">
                  <c:v>1</c:v>
                </c:pt>
                <c:pt idx="26">
                  <c:v>1</c:v>
                </c:pt>
                <c:pt idx="27">
                  <c:v>1</c:v>
                </c:pt>
                <c:pt idx="28">
                  <c:v>1</c:v>
                </c:pt>
                <c:pt idx="29">
                  <c:v>1</c:v>
                </c:pt>
                <c:pt idx="3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30D-49A4-8990-EB27D7C9D32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76377576"/>
        <c:axId val="376375608"/>
      </c:lineChart>
      <c:dateAx>
        <c:axId val="3763775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6375608"/>
        <c:crosses val="autoZero"/>
        <c:auto val="1"/>
        <c:lblOffset val="100"/>
        <c:baseTimeUnit val="days"/>
      </c:dateAx>
      <c:valAx>
        <c:axId val="3763756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63775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Gobierno de Santa Fe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8</c:v>
                </c:pt>
                <c:pt idx="1">
                  <c:v>4</c:v>
                </c:pt>
                <c:pt idx="2">
                  <c:v>9</c:v>
                </c:pt>
                <c:pt idx="3">
                  <c:v>5</c:v>
                </c:pt>
                <c:pt idx="4">
                  <c:v>8</c:v>
                </c:pt>
                <c:pt idx="5">
                  <c:v>5</c:v>
                </c:pt>
                <c:pt idx="6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204-443B-AD39-E2E783529BB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76374952"/>
        <c:axId val="376368064"/>
      </c:barChart>
      <c:catAx>
        <c:axId val="3763749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6368064"/>
        <c:crosses val="autoZero"/>
        <c:auto val="1"/>
        <c:lblAlgn val="ctr"/>
        <c:lblOffset val="100"/>
        <c:noMultiLvlLbl val="0"/>
      </c:catAx>
      <c:valAx>
        <c:axId val="3763680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63749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Gobierno de Santa Fe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0.31237191696603001</c:v>
                </c:pt>
                <c:pt idx="1">
                  <c:v>0.89278395255202003</c:v>
                </c:pt>
                <c:pt idx="2">
                  <c:v>0.82431226945054004</c:v>
                </c:pt>
                <c:pt idx="3">
                  <c:v>0.66441642356005004</c:v>
                </c:pt>
                <c:pt idx="4">
                  <c:v>0.88416471779539996</c:v>
                </c:pt>
                <c:pt idx="5">
                  <c:v>0.42563348361742998</c:v>
                </c:pt>
                <c:pt idx="6">
                  <c:v>0.27913060250258998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545-4B09-A7A6-F02E413FA43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52758928"/>
        <c:axId val="352759256"/>
      </c:barChart>
      <c:catAx>
        <c:axId val="3527589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2759256"/>
        <c:crosses val="autoZero"/>
        <c:auto val="1"/>
        <c:lblAlgn val="ctr"/>
        <c:lblOffset val="100"/>
        <c:noMultiLvlLbl val="0"/>
      </c:catAx>
      <c:valAx>
        <c:axId val="3527592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27589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Event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Gobierno de Santa Fe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8A0-4DBC-A879-8FB0A444F03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Gobierno de Santa Fe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8A0-4DBC-A879-8FB0A444F03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Live Video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Gobierno de Santa Fe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8A0-4DBC-A879-8FB0A444F03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Gobierno de Santa Fe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8A0-4DBC-A879-8FB0A444F034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Gobierno de Santa Fe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08A0-4DBC-A879-8FB0A444F03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00493080"/>
        <c:axId val="298939096"/>
      </c:barChart>
      <c:catAx>
        <c:axId val="3004930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8939096"/>
        <c:crosses val="autoZero"/>
        <c:auto val="1"/>
        <c:lblAlgn val="ctr"/>
        <c:lblOffset val="100"/>
        <c:noMultiLvlLbl val="0"/>
      </c:catAx>
      <c:valAx>
        <c:axId val="2989390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04930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Gobierno de Santa Fe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1.4991657906664999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1.0512002005959999</c:v>
                </c:pt>
                <c:pt idx="11">
                  <c:v>0.40219085001178001</c:v>
                </c:pt>
                <c:pt idx="12">
                  <c:v>1.2097757485495999</c:v>
                </c:pt>
                <c:pt idx="13">
                  <c:v>4.7737990761010998E-2</c:v>
                </c:pt>
                <c:pt idx="14">
                  <c:v>0.26509050930167999</c:v>
                </c:pt>
                <c:pt idx="15">
                  <c:v>0</c:v>
                </c:pt>
                <c:pt idx="16">
                  <c:v>1.2891668515107</c:v>
                </c:pt>
                <c:pt idx="17">
                  <c:v>0.36816117117204</c:v>
                </c:pt>
                <c:pt idx="18">
                  <c:v>0.14851819347869999</c:v>
                </c:pt>
                <c:pt idx="19">
                  <c:v>6.7990471689925003E-2</c:v>
                </c:pt>
                <c:pt idx="20">
                  <c:v>0.57104763190634</c:v>
                </c:pt>
                <c:pt idx="21">
                  <c:v>0.30459088381184002</c:v>
                </c:pt>
                <c:pt idx="22">
                  <c:v>0.46934320882879998</c:v>
                </c:pt>
                <c:pt idx="23">
                  <c:v>0.11862167401220999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75D-42BB-ABB9-6C630450410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78479544"/>
        <c:axId val="378481512"/>
      </c:lineChart>
      <c:catAx>
        <c:axId val="3784795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8481512"/>
        <c:crosses val="autoZero"/>
        <c:auto val="1"/>
        <c:lblAlgn val="ctr"/>
        <c:lblOffset val="100"/>
        <c:noMultiLvlLbl val="0"/>
      </c:catAx>
      <c:valAx>
        <c:axId val="3784815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84795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Gobierno de Santa Fe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2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</c:v>
                </c:pt>
                <c:pt idx="11">
                  <c:v>14</c:v>
                </c:pt>
                <c:pt idx="12">
                  <c:v>7</c:v>
                </c:pt>
                <c:pt idx="13">
                  <c:v>1</c:v>
                </c:pt>
                <c:pt idx="14">
                  <c:v>2</c:v>
                </c:pt>
                <c:pt idx="15">
                  <c:v>0</c:v>
                </c:pt>
                <c:pt idx="16">
                  <c:v>3</c:v>
                </c:pt>
                <c:pt idx="17">
                  <c:v>2</c:v>
                </c:pt>
                <c:pt idx="18">
                  <c:v>1</c:v>
                </c:pt>
                <c:pt idx="19">
                  <c:v>1</c:v>
                </c:pt>
                <c:pt idx="20">
                  <c:v>2</c:v>
                </c:pt>
                <c:pt idx="21">
                  <c:v>3</c:v>
                </c:pt>
                <c:pt idx="22">
                  <c:v>3</c:v>
                </c:pt>
                <c:pt idx="23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311-4A8D-8961-D15920FE4EF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78487416"/>
        <c:axId val="378484792"/>
      </c:lineChart>
      <c:catAx>
        <c:axId val="3784874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8484792"/>
        <c:crosses val="autoZero"/>
        <c:auto val="1"/>
        <c:lblAlgn val="ctr"/>
        <c:lblOffset val="100"/>
        <c:noMultiLvlLbl val="0"/>
      </c:catAx>
      <c:valAx>
        <c:axId val="3784847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84874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Gobierno de Santa Fe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Live Video</c:v>
                </c:pt>
                <c:pt idx="6">
                  <c:v>Live Audio</c:v>
                </c:pt>
                <c:pt idx="7">
                  <c:v>Note</c:v>
                </c:pt>
                <c:pt idx="8">
                  <c:v>Misc</c:v>
                </c:pt>
              </c:strCache>
            </c:strRef>
          </c:cat>
          <c:val>
            <c:numRef>
              <c:f>Sheet1!$B$2:$B$10</c:f>
              <c:numCache>
                <c:formatCode>General</c:formatCode>
                <c:ptCount val="9"/>
                <c:pt idx="0">
                  <c:v>0</c:v>
                </c:pt>
                <c:pt idx="1">
                  <c:v>2.7928415827397999E-2</c:v>
                </c:pt>
                <c:pt idx="2">
                  <c:v>0.91703483779023998</c:v>
                </c:pt>
                <c:pt idx="3">
                  <c:v>0</c:v>
                </c:pt>
                <c:pt idx="4">
                  <c:v>0.46140566035922997</c:v>
                </c:pt>
                <c:pt idx="5">
                  <c:v>0.29253975697673001</c:v>
                </c:pt>
                <c:pt idx="6">
                  <c:v>0</c:v>
                </c:pt>
                <c:pt idx="7">
                  <c:v>0</c:v>
                </c:pt>
                <c:pt idx="8">
                  <c:v>8.0478715434029E-2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652-438B-9C75-47AFB7C3B59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78482168"/>
        <c:axId val="378482496"/>
      </c:barChart>
      <c:catAx>
        <c:axId val="3784821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8482496"/>
        <c:crosses val="autoZero"/>
        <c:auto val="1"/>
        <c:lblAlgn val="ctr"/>
        <c:lblOffset val="100"/>
        <c:noMultiLvlLbl val="0"/>
      </c:catAx>
      <c:valAx>
        <c:axId val="3784824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84821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Gobierno de Santa Fe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83372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BCC-4C7A-8EC8-05B2A560ED0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Gobierno de Santa Fe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8824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BCC-4C7A-8EC8-05B2A560ED0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Gobierno de Santa Fe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399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BCC-4C7A-8EC8-05B2A560ED08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Gobierno de Santa Fe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309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BCC-4C7A-8EC8-05B2A560ED08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Gobierno de Santa Fe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0BCC-4C7A-8EC8-05B2A560ED08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Gobierno de Santa Fe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152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0BCC-4C7A-8EC8-05B2A560ED08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Gobierno de Santa Fe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5902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0BCC-4C7A-8EC8-05B2A560ED08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Gobierno de Santa Fe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  <c:pt idx="0">
                  <c:v>13465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0BCC-4C7A-8EC8-05B2A560ED0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78464128"/>
        <c:axId val="378465440"/>
      </c:barChart>
      <c:catAx>
        <c:axId val="3784641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8465440"/>
        <c:crosses val="autoZero"/>
        <c:auto val="1"/>
        <c:lblAlgn val="ctr"/>
        <c:lblOffset val="100"/>
        <c:noMultiLvlLbl val="0"/>
      </c:catAx>
      <c:valAx>
        <c:axId val="3784654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84641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Gobierno de Santa Fe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D99-4EF5-A75F-3613B1C9E21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52581144"/>
        <c:axId val="352594592"/>
      </c:barChart>
      <c:catAx>
        <c:axId val="3525811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2594592"/>
        <c:crosses val="autoZero"/>
        <c:auto val="1"/>
        <c:lblAlgn val="ctr"/>
        <c:lblOffset val="100"/>
        <c:noMultiLvlLbl val="0"/>
      </c:catAx>
      <c:valAx>
        <c:axId val="3525945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25811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C25EC6-273E-4578-AED4-4E9DD6C18D4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Facebook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FE16176-DAEF-44D8-87BC-E37BFAD245D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17370172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3E3AAF-BCDA-4CFB-807C-7542B69A88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81F4FE4-9FC4-4282-AAEC-4578F850A16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3125456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13134F-3113-4D95-9E9A-0B6C7538C35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F4D815-6F22-48E3-8A59-F19DAE9B40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75299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27CA04-3A8E-4862-BCD3-801661422D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4BD5817-0670-49D7-969D-DB3754D3B52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7522712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6256275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80915150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88310255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76620882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706091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28917801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06881234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64892801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80017646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3682290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87725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Gobierno de Santa Fe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419168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13465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0.6309%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841629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86B0DF-4E8C-4443-85DE-C398DEBDA6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25074822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7B7B08-A416-4480-B234-E6D224DF62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A2CED1D-ECBF-49B8-A6A7-A708EB11377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7643780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0E407E2-F715-4AB4-BB66-2BAAA3C1102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A0DC78-30EF-42DF-9887-C75D402EF9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98307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2AA554-5333-4801-83F7-0A7730EF7E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01AA758-84C3-4F6F-9FE6-895EC4A9BF7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7219809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7E040A-6C36-4185-8596-4C022A53AB8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D7D70B-D3C8-4346-BE8F-F161694FC2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43538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C6BBB5-0098-499D-93FE-151244B26B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Per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9B9FCB4-686F-48C0-91B1-093F3CF958B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6790272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C81900-4B57-4308-8961-4393815A826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A9714E-59ED-4CA9-AA40-897D5D878D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22122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7840B3-728D-4D84-A35A-EA06F00684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101E63F-2338-45FF-B91B-5D42DE91E27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8820418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E913D6-66C0-4045-A8D3-B5E6C4833BA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4FAFBA-B5CC-45D8-A900-8050B2E26F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43415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BDEF00-E339-4970-9B7D-248462DE5C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9F2F300-300A-4B96-B1D0-E975E8A0E40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3141349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5742823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073403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096303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457072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205324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930571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208323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425908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40412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Gobierno de Santa Fe - 2017-12-29 12:32:43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¡Felicitaciones Dire! 👏🏻👩‍🏫👏🏻
Desde este mes tenemos 2300 nuevos directores en Escuelas de Nivel Inicial, Primario y Especial. El ofrecimiento de cargos es un hecho histórico de nuestra provincia porque logra la titularización en un proceso de concurso y capacitación para seguir construyendo mejor educación pública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3.5284%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09456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Gobierno de Santa Fe - 2017-12-21 01:00:14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¡Bienvenido #CEMAFE 🏥! 55 especialidades, 42 consultorios, 8 puestos oncológicos y 3 quirófanos con para la ciudad capital y toda su región
Los santafesinos vivimos un día histórico y HOY celebramos que seguimos construyendo en nuestra provincia la mejor salud pública del país 💪👨‍⚕👩‍⚕💪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2.9271%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4736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Gobierno de Santa Fe - 2017-12-05 12:08:00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HOY miles de nuestros jóvenes dicen VUELVO A ESTUDIAR 📐🎒📚 
HOY estamos construyendo juntos el futuro de nuestra provincia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2.9066%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21564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Gobierno de Santa Fe - 2017-12-13 16:24:58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¡Felices 48 años túnel subfluvial! 🚗👬👪👭🚗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2.3506%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202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F2C4D5-9262-4E6A-8F3A-317FFDF883F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24440239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59FCC6-C679-4024-AAAB-A15D6879C6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- 2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B090638-4CD8-4787-98C2-82B146AC89F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2739553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6480839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446243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189590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039303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020548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636336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123232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705532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16136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Gobierno de Santa Fe - 2017-12-13 11:43:00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¡Las obras siguen! Ya van más de 1200 km de rutas provinciales nuevas y reparadas 🚌🏗️🚘 Miralas a todas entrando en santafe.gob.ar/presente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1.8725%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02734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Gobierno de Santa Fe - 2017-12-22 16:54:35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¿Sabés qué es el #CEMAFE 🏥? Te mostramos todos los detalles del centro de especialidades médicas ambulatorias más moderno del país que inauguramos en nuestra ciudad capital ¡Subí el volumen! 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1.4886%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78489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Gobierno de Santa Fe - 2017-12-30 12:02:00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Según Google, Horacio Guarany fue uno de los músicos más buscados por los argentinos durante este año. Nuestro #OrgulloSantafesino desde Alto Verde para todo el país 🎤💚🎤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1.0529%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43759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Gobierno de Santa Fe - 2017-12-10 11:30:00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HOY nuestras pymes no bajan sus persianas porque tienen créditos a tasa subsidiada 🐮🏭🍓 
HOY estamos construyendo juntos el futuro de nuestra provincia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1.0645%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594590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5E54F8-B9D3-46A2-A1A3-5B5BBAEC7CF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10071709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925734-C44A-41BC-9DB2-9740E27EA7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- 3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A59F35B-D543-4587-A878-E4B5979696A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5487707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6282780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499646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292860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797414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36283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416764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392454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830084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5961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Gobierno de Santa Fe - 2017-12-15 10:02:00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📢 ¡Avisale a todos! 📢 El martes hacemos una gran fiesta por la Inauguración del Cemafe de nuestra ciudad capital y vamos a ser muchos para abrir sus puertas. Te esperamos desde las 19:30h con los shows de:
🎤 ITATI BARRIONUEVO
🎤 Los Nocheros - Oficial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1.0537%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56073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Gobierno de Santa Fe - 2017-12-06 20:10:00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¡El legado que deja #SANTAFEJUEGA! 
En San Javier nuestros jóvenes ya tienen su nueva pista de atletismo 🏅🏆🏅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1.0275%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44967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Gobierno de Santa Fe - 2017-12-20 22:21:34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EN VIVO desde Santa Fe 
Los Nocheros e Itatí Barrionuevo en la inauguración del #CEMAFE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0.8925%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Live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37557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Gobierno de Santa Fe - 2017-12-23 12:00:00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Hay cosas de las fiestas que no podemos manejar, hay otras que sí. Este finde conducí responsablemente  🎄🚘🎄🚘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0.8621%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65099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AC299C-770B-4E3F-96F8-146C471B3B0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30050889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2F2832-7BA1-48B7-A524-E3364B9FB5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- 4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2D4209E-D98F-4A6A-8A23-E18EE71DD93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2720455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7649810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469851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334540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79542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312345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847624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856094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582547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337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Gobierno de Santa Fe - 2017-12-20 11:07:00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HOY los santafesinos vivimos otro día histórico 😷🏥😷
Inauguramos el Centro de Especialidades Médicas Ambulatorias de la ciudad capital, seguimos construyendo en la provincia la mejor salud pública del país ¡Nos vemos en el #CEMAFE!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0.7918%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62553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Gobierno de Santa Fe - 2017-12-11 11:32:00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¡Obreros trabajando! La cooperativa Carlos Gardel sigue en La Palmera de Rosario para que los vecinos del barrio vivan mejor 👷🚧👷 
Con el #PlanABRE llegamos al corazón de cada casa ocupándonos de sus realidades, ya hicimos posible la apertura de calles, pavimento y el acceso al agua potable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0.6805%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65296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Gobierno de Santa Fe - 2017-12-18 17:10:37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⚠ CAMBIO DE FECHA ⚠ La inauguración del #CEMAFE 🏥 se realizará el miércoles 20
Te esperamos desde las 19:30 con un gran show de luces y música en nuestra ciudad capital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0.6557%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20107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DEE919-AD54-4547-A7F4-039F24FD11D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40598137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1F678C-E6CC-4253-81D9-3F422BCF57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- 5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7776DAC-A168-4A7E-A06B-E060D517770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6319898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0363621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321701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708919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601138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851364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857493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506324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320951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43177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Gobierno de Santa Fe - 2017-12-22 21:00:00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⚠ Nueva fecha: sábado 23 ⚠ La capital vuelve a llenarse de música, ferias y un gran show de fuegos artificiales 🎉🌉🎇🎇
Así va a ser #LaNocheDeLosDeseos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0.6297%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62792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Gobierno de Santa Fe - 2017-12-04 11:43:00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HOY abrimos los barrios ✨🌃🏀✨
Llegamos al corazón de cada casa acercando protección social, con infraestructura para estar más seguros, documentación, educación y capacitación laboral. También construimos lazos con los clubes de barrio para fortalecer sus vidas sociales y deportivas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0.4742%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83546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Gobierno de Santa Fe - 2017-12-20 22:10:20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Los Nocheros e Itati Barrionuevo en la inauguración del #CEMAFE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0.3638%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Live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30488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Gobierno de Santa Fe - 2017-12-19 14:12:09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😷🏥😷 ¡Llega otro día histórico para la salud pública! 😷🏥😷 Este miércoles inauguramos el #CEMAFE de nuestra ciudad capital y vamos a ser muchos para abrir sus puertas. Te esperamos desde las 19:30, hay fiesta con:
🎶 ITATI BARRIONUEVO
🎶 Los Nocheros - Oficial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0.2684%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667588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54DA0C-094E-4DBE-A60E-ABEBCA7772D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36953753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E0E7FD-B67B-4194-9632-0ECCA07FA9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- 6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B3F1021-EE82-409E-A44F-B0F38DFFA6C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971329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8854821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041906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477049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883620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903185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365537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635718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324411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02275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Gobierno de Santa Fe - 2017-12-18 14:58:00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En La Palmera de Rosario se ven las mejoras, el #PlanABRE llegó al corazón de cada casa con infraestructura para vivir mejor y estar más seguros. HOY hay agua, tenemos pavimento y llegó la luz eléctrica ¡Mirá cómo cambió el barrio! 🏗️💡🚰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0.2612%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69083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Gobierno de Santa Fe - 2017-12-12 11:58:00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😷🏥😷 ¡Es inmenso! Cada vez falta menos para la Inauguración del Cemafe, así estamos equipando el nuevo edificio de la salud pública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0.2405%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09454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Gobierno de Santa Fe - 2017-12-04 21:34:09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Desde la Legislatura de Santa Fe, en vivo presentando la #LeyEducaciónSantaFe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0.1900%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Live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41849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Gobierno de Santa Fe - 2017-12-26 11:20:09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¡Plenos propietarios! 🏘️🤩🏙️ 
Con las escrituras que entregamos en #SantaFe y #Rosario ya sumamos más de 4 mil en toda la provincia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0.1814%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28241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Gobierno de Santa Fe - 2017-12-14 11:48:51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Falta muy poco para inaugurarlo y así estamos equipando el Cemafe ¡Deslizá el dedo sobre la foto!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0.1642%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617461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406E00-5225-4A31-AC64-3C48C5406DB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17258207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D5A338-77E7-46EA-BFD4-94B520914A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- 7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DDC61B8-FF17-4B69-86A0-1E5CE0E2DF5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0319765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8371947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544794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905477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052609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514119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055391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563362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864213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88838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Gobierno de Santa Fe - 2017-12-21 18:02:54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¿Tenés planes para este viernes? Los santafesinos tenemos mucho para celebrar y por eso la ciudad capital vuelve a llenarse de música, ferias y un gran show de fuegos artificiales 🎉🌉🎇🎇
Nos encontramos desde las 19:30 en el puente más lindo, así va a ser #LaNocheDeLosDeseos ⤵️⤵️⤵️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0.1480%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14771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DB9972-47AD-425D-9B55-44FDD36B134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405915249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A6EE9F-BA05-44EC-9812-D0C882E183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FE5AA02-F17E-4AB4-B2EE-B30F8BF49E6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9175581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8677E8-FC8A-49A8-B175-783C0F89703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6638A0-5148-4DDF-8C11-D98C337B75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750576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40E7AE-732C-4461-B579-53B1A7D68D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19553AF-560E-491E-BD09-F442BC428A0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8245165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CD9A8A-EEAC-4D92-98D2-EAA7B8A8CBA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B5EA76-97B2-45D1-88D1-7275A78A48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025090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15019C-F0C4-4668-8032-700A6C741E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8899B87-A47B-4F29-B25A-D6DB34A0A3B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107242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A951CB-5014-4ABB-B399-814220F2A09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034488-360C-4B0C-9CDC-1F21634125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373050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25D143-3056-49A8-974B-E5D602BAF3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5F29949-CCEE-4CC3-936D-5F71DB3450C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6191290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7B0878-796D-46EB-BA31-559C01C138F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1CDBA6-0183-4121-B171-8DC5CA7811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476940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E2A8F9-4F8C-49A8-9942-52C8FEECE1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6243092-7B31-419A-8327-A03F6C0B7FC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5341846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78D1B5-670C-467B-8CF4-AA4B5D61234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5E16AF-0683-4BC0-AEEC-6075CA1D9A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071100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65AAF9-6EB0-4ACD-B9B1-BCB07F37AD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90D8108-F70B-459A-9B29-93D94235681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0152902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C03F9A-2DC3-4EF1-8EF8-4F3AE1E4441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6AA8BC-D6F5-42D0-9178-3BEB85FF27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281115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E7E45A-3D68-4DA2-A000-BAE0BF5CD6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8562303-CDF2-4ADA-8F4F-045EC6BF348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1095952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091B72-A1BE-411B-9F91-6D61FF81A1C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93D592-14BE-490A-8311-8DB2C3EC38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362206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2E14B1-D975-4522-BDC4-7CCFC8901E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DA1E05E-A29B-4F3A-9EDB-5798AAE4855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7611739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B4C311-D01E-4B13-97D9-08B1A735CBD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643910-AD83-4E73-8BFB-C89F5AA15C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628352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0E9A7D-2E20-4162-928C-87ADF6C175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Influencers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6533DA6-B1F8-4E95-B6B9-31BA0980C7A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580331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75622027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1549333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063125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64291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473989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10229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Graciela Sotelo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Gobierno de Santa Fe (42)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69862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Nati Sanchez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Gobierno de Santa Fe (30)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30362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Verónica Stefano Abero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Gobierno de Santa Fe (25)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74310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Mónica Herrera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Gobierno de Santa Fe (25)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09910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Cynthia Ciastkowski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Gobierno de Santa Fe (24)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87068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Valeria Verónica Stefano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Gobierno de Santa Fe (23)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57247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Noelia Soledad Del Pozo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Gobierno de Santa Fe (22)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16342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Sandra Bernal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Gobierno de Santa Fe (18)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03695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Angel Enrique Turchio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Gobierno de Santa Fe (17)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03026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Emilse Molina Chirino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Gobierno de Santa Fe (16)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439443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32416C-7E23-41A7-9F7C-D47390E90B3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118989111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0DDB47-3930-495E-B5DB-DE23EC12D8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Influencers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140CB48-7489-41CE-AF0C-0A794873F8E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0045975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74991522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2539809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205482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260898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000083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19561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Marta Albornoz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Gobierno de Santa Fe (15)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01763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Marcelo Mendoza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Gobierno de Santa Fe (14)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16523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Graciela Giacomino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Gobierno de Santa Fe (13)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94065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Amelia Iman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Gobierno de Santa Fe (13)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1853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Monica Mossin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Gobierno de Santa Fe (13)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99630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4BF020-D758-4911-A586-AA3AC7EBC30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245820210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9DE084-24A0-4AA5-8C7A-4B0C4A88D7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Response Times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3C424D7-69CC-4E80-B3CB-7447FD87F2D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3297261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F9E042-EC56-45BE-B82B-373CCCF77AB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09A31B-6DA1-4DEA-AC90-7F501976A6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188005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946</Words>
  <Application>Microsoft Office PowerPoint</Application>
  <PresentationFormat>On-screen Show (4:3)</PresentationFormat>
  <Paragraphs>425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8" baseType="lpstr">
      <vt:lpstr>Calibri</vt:lpstr>
      <vt:lpstr>Arial</vt:lpstr>
      <vt:lpstr>quintly_template</vt:lpstr>
      <vt:lpstr>Reporte Facebook</vt:lpstr>
      <vt:lpstr>Facebook Fans Total</vt:lpstr>
      <vt:lpstr>Facebook Key Metrics Table</vt:lpstr>
      <vt:lpstr>Facebook Key Metrics Radar</vt:lpstr>
      <vt:lpstr>Facebook Interaction Rate</vt:lpstr>
      <vt:lpstr>Facebook Fans Change Per Weekday</vt:lpstr>
      <vt:lpstr>Facebook Fans Change</vt:lpstr>
      <vt:lpstr>Facebook Own Posts Table - 1 of 7</vt:lpstr>
      <vt:lpstr>Facebook Own Posts Table - 2 of 7</vt:lpstr>
      <vt:lpstr>Facebook Own Posts Table - 3 of 7</vt:lpstr>
      <vt:lpstr>Facebook Own Posts Table - 4 of 7</vt:lpstr>
      <vt:lpstr>Facebook Own Posts Table - 5 of 7</vt:lpstr>
      <vt:lpstr>Facebook Own Posts Table - 6 of 7</vt:lpstr>
      <vt:lpstr>Facebook Own Posts Table - 7 of 7</vt:lpstr>
      <vt:lpstr>Facebook Own Posts</vt:lpstr>
      <vt:lpstr>Facebook Own Posts By Weekday</vt:lpstr>
      <vt:lpstr>Facebook Interaction Rate By Weekday</vt:lpstr>
      <vt:lpstr>Facebook Post Type Distribution</vt:lpstr>
      <vt:lpstr>Facebook Interaction Rate By Hour</vt:lpstr>
      <vt:lpstr>Facebook Own Posts By Hour</vt:lpstr>
      <vt:lpstr>Facebook Interaction Rate By Post Type</vt:lpstr>
      <vt:lpstr>Facebook Interactions Distribution</vt:lpstr>
      <vt:lpstr>Facebook Key Influencers - 1 of 2</vt:lpstr>
      <vt:lpstr>Facebook Key Influencers - 2 of 2</vt:lpstr>
      <vt:lpstr>Facebook Response Times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Facebook</dc:title>
  <dc:creator>Administrator</dc:creator>
  <cp:lastModifiedBy>Administrator</cp:lastModifiedBy>
  <cp:revision>1</cp:revision>
  <dcterms:created xsi:type="dcterms:W3CDTF">2018-01-02T09:34:40Z</dcterms:created>
  <dcterms:modified xsi:type="dcterms:W3CDTF">2018-01-02T09:35:28Z</dcterms:modified>
</cp:coreProperties>
</file>