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42" d="100"/>
          <a:sy n="42" d="100"/>
        </p:scale>
        <p:origin x="72" y="78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Sheet1!$B$2:$B$6</c:f>
              <c:numCache>
                <c:formatCode>General</c:formatCode>
                <c:ptCount val="5"/>
                <c:pt idx="0">
                  <c:v>100</c:v>
                </c:pt>
                <c:pt idx="1">
                  <c:v>100</c:v>
                </c:pt>
                <c:pt idx="2">
                  <c:v>100</c:v>
                </c:pt>
                <c:pt idx="3">
                  <c:v>100</c:v>
                </c:pt>
                <c:pt idx="4">
                  <c:v>100</c:v>
                </c:pt>
              </c:numCache>
            </c:numRef>
          </c:val>
          <c:extLst>
            <c:ext xmlns:c16="http://schemas.microsoft.com/office/drawing/2014/chart" uri="{C3380CC4-5D6E-409C-BE32-E72D297353CC}">
              <c16:uniqueId val="{00000000-23D3-47A0-8E6B-30118203C9E1}"/>
            </c:ext>
          </c:extLst>
        </c:ser>
        <c:dLbls>
          <c:showLegendKey val="0"/>
          <c:showVal val="0"/>
          <c:showCatName val="0"/>
          <c:showSerName val="0"/>
          <c:showPercent val="0"/>
          <c:showBubbleSize val="0"/>
        </c:dLbls>
        <c:axId val="288429712"/>
        <c:axId val="288430696"/>
      </c:radarChart>
      <c:catAx>
        <c:axId val="28842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430696"/>
        <c:crosses val="autoZero"/>
        <c:auto val="1"/>
        <c:lblAlgn val="ctr"/>
        <c:lblOffset val="100"/>
        <c:noMultiLvlLbl val="0"/>
      </c:catAx>
      <c:valAx>
        <c:axId val="288430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429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Sheet1!$A$2:$A$31</c:f>
              <c:numCache>
                <c:formatCode>m/d/yyyy</c:formatCode>
                <c:ptCount val="30"/>
                <c:pt idx="0">
                  <c:v>43047</c:v>
                </c:pt>
                <c:pt idx="1">
                  <c:v>43048</c:v>
                </c:pt>
                <c:pt idx="2">
                  <c:v>43049</c:v>
                </c:pt>
                <c:pt idx="3">
                  <c:v>43050</c:v>
                </c:pt>
                <c:pt idx="4">
                  <c:v>43051</c:v>
                </c:pt>
                <c:pt idx="5">
                  <c:v>43052</c:v>
                </c:pt>
                <c:pt idx="6">
                  <c:v>43053</c:v>
                </c:pt>
                <c:pt idx="7">
                  <c:v>43054</c:v>
                </c:pt>
                <c:pt idx="8">
                  <c:v>43055</c:v>
                </c:pt>
                <c:pt idx="9">
                  <c:v>43056</c:v>
                </c:pt>
                <c:pt idx="10">
                  <c:v>43057</c:v>
                </c:pt>
                <c:pt idx="11">
                  <c:v>43058</c:v>
                </c:pt>
                <c:pt idx="12">
                  <c:v>43059</c:v>
                </c:pt>
                <c:pt idx="13">
                  <c:v>43060</c:v>
                </c:pt>
                <c:pt idx="14">
                  <c:v>43061</c:v>
                </c:pt>
                <c:pt idx="15">
                  <c:v>43062</c:v>
                </c:pt>
                <c:pt idx="16">
                  <c:v>43063</c:v>
                </c:pt>
                <c:pt idx="17">
                  <c:v>43064</c:v>
                </c:pt>
                <c:pt idx="18">
                  <c:v>43065</c:v>
                </c:pt>
                <c:pt idx="19">
                  <c:v>43066</c:v>
                </c:pt>
                <c:pt idx="20">
                  <c:v>43067</c:v>
                </c:pt>
                <c:pt idx="21">
                  <c:v>43068</c:v>
                </c:pt>
                <c:pt idx="22">
                  <c:v>43069</c:v>
                </c:pt>
                <c:pt idx="23">
                  <c:v>43070</c:v>
                </c:pt>
                <c:pt idx="24">
                  <c:v>43071</c:v>
                </c:pt>
                <c:pt idx="25">
                  <c:v>43072</c:v>
                </c:pt>
                <c:pt idx="26">
                  <c:v>43073</c:v>
                </c:pt>
                <c:pt idx="27">
                  <c:v>43074</c:v>
                </c:pt>
                <c:pt idx="28">
                  <c:v>43075</c:v>
                </c:pt>
                <c:pt idx="29">
                  <c:v>43076</c:v>
                </c:pt>
              </c:numCache>
            </c:numRef>
          </c:cat>
          <c:val>
            <c:numRef>
              <c:f>Sheet1!$B$2:$B$31</c:f>
              <c:numCache>
                <c:formatCode>General</c:formatCode>
                <c:ptCount val="30"/>
                <c:pt idx="0">
                  <c:v>12560</c:v>
                </c:pt>
                <c:pt idx="1">
                  <c:v>12655</c:v>
                </c:pt>
                <c:pt idx="2">
                  <c:v>12745</c:v>
                </c:pt>
                <c:pt idx="3">
                  <c:v>12802</c:v>
                </c:pt>
                <c:pt idx="4">
                  <c:v>12842</c:v>
                </c:pt>
                <c:pt idx="5">
                  <c:v>12899</c:v>
                </c:pt>
                <c:pt idx="6">
                  <c:v>12959</c:v>
                </c:pt>
                <c:pt idx="7">
                  <c:v>13041</c:v>
                </c:pt>
                <c:pt idx="8">
                  <c:v>13101</c:v>
                </c:pt>
                <c:pt idx="9">
                  <c:v>13146</c:v>
                </c:pt>
                <c:pt idx="10">
                  <c:v>13183</c:v>
                </c:pt>
                <c:pt idx="11">
                  <c:v>13219</c:v>
                </c:pt>
                <c:pt idx="12">
                  <c:v>13269</c:v>
                </c:pt>
                <c:pt idx="13">
                  <c:v>13354</c:v>
                </c:pt>
                <c:pt idx="14">
                  <c:v>13428</c:v>
                </c:pt>
                <c:pt idx="15">
                  <c:v>13505</c:v>
                </c:pt>
                <c:pt idx="16">
                  <c:v>13560</c:v>
                </c:pt>
                <c:pt idx="17">
                  <c:v>13587</c:v>
                </c:pt>
                <c:pt idx="18">
                  <c:v>13613</c:v>
                </c:pt>
                <c:pt idx="19">
                  <c:v>13659</c:v>
                </c:pt>
                <c:pt idx="20">
                  <c:v>13701</c:v>
                </c:pt>
                <c:pt idx="21">
                  <c:v>13737</c:v>
                </c:pt>
                <c:pt idx="22">
                  <c:v>13784</c:v>
                </c:pt>
                <c:pt idx="23">
                  <c:v>13818</c:v>
                </c:pt>
                <c:pt idx="24">
                  <c:v>13847</c:v>
                </c:pt>
                <c:pt idx="25">
                  <c:v>13876</c:v>
                </c:pt>
                <c:pt idx="26">
                  <c:v>13902</c:v>
                </c:pt>
                <c:pt idx="27">
                  <c:v>13946</c:v>
                </c:pt>
                <c:pt idx="28">
                  <c:v>13983</c:v>
                </c:pt>
                <c:pt idx="29">
                  <c:v>14015</c:v>
                </c:pt>
              </c:numCache>
            </c:numRef>
          </c:val>
          <c:smooth val="0"/>
          <c:extLst>
            <c:ext xmlns:c16="http://schemas.microsoft.com/office/drawing/2014/chart" uri="{C3380CC4-5D6E-409C-BE32-E72D297353CC}">
              <c16:uniqueId val="{00000000-5369-4560-A87C-80E5BDACD75D}"/>
            </c:ext>
          </c:extLst>
        </c:ser>
        <c:dLbls>
          <c:showLegendKey val="0"/>
          <c:showVal val="0"/>
          <c:showCatName val="0"/>
          <c:showSerName val="0"/>
          <c:showPercent val="0"/>
          <c:showBubbleSize val="0"/>
        </c:dLbls>
        <c:smooth val="0"/>
        <c:axId val="286756696"/>
        <c:axId val="286757680"/>
      </c:lineChart>
      <c:dateAx>
        <c:axId val="286756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57680"/>
        <c:crosses val="autoZero"/>
        <c:auto val="1"/>
        <c:lblOffset val="100"/>
        <c:baseTimeUnit val="days"/>
      </c:dateAx>
      <c:valAx>
        <c:axId val="286757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56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Sheet1!$A$2:$A$31</c:f>
              <c:numCache>
                <c:formatCode>m/d/yyyy</c:formatCode>
                <c:ptCount val="30"/>
                <c:pt idx="0">
                  <c:v>43047</c:v>
                </c:pt>
                <c:pt idx="1">
                  <c:v>43048</c:v>
                </c:pt>
                <c:pt idx="2">
                  <c:v>43049</c:v>
                </c:pt>
                <c:pt idx="3">
                  <c:v>43050</c:v>
                </c:pt>
                <c:pt idx="4">
                  <c:v>43051</c:v>
                </c:pt>
                <c:pt idx="5">
                  <c:v>43052</c:v>
                </c:pt>
                <c:pt idx="6">
                  <c:v>43053</c:v>
                </c:pt>
                <c:pt idx="7">
                  <c:v>43054</c:v>
                </c:pt>
                <c:pt idx="8">
                  <c:v>43055</c:v>
                </c:pt>
                <c:pt idx="9">
                  <c:v>43056</c:v>
                </c:pt>
                <c:pt idx="10">
                  <c:v>43057</c:v>
                </c:pt>
                <c:pt idx="11">
                  <c:v>43058</c:v>
                </c:pt>
                <c:pt idx="12">
                  <c:v>43059</c:v>
                </c:pt>
                <c:pt idx="13">
                  <c:v>43060</c:v>
                </c:pt>
                <c:pt idx="14">
                  <c:v>43061</c:v>
                </c:pt>
                <c:pt idx="15">
                  <c:v>43062</c:v>
                </c:pt>
                <c:pt idx="16">
                  <c:v>43063</c:v>
                </c:pt>
                <c:pt idx="17">
                  <c:v>43064</c:v>
                </c:pt>
                <c:pt idx="18">
                  <c:v>43065</c:v>
                </c:pt>
                <c:pt idx="19">
                  <c:v>43066</c:v>
                </c:pt>
                <c:pt idx="20">
                  <c:v>43067</c:v>
                </c:pt>
                <c:pt idx="21">
                  <c:v>43068</c:v>
                </c:pt>
                <c:pt idx="22">
                  <c:v>43069</c:v>
                </c:pt>
                <c:pt idx="23">
                  <c:v>43070</c:v>
                </c:pt>
                <c:pt idx="24">
                  <c:v>43071</c:v>
                </c:pt>
                <c:pt idx="25">
                  <c:v>43072</c:v>
                </c:pt>
                <c:pt idx="26">
                  <c:v>43073</c:v>
                </c:pt>
                <c:pt idx="27">
                  <c:v>43074</c:v>
                </c:pt>
                <c:pt idx="28">
                  <c:v>43075</c:v>
                </c:pt>
                <c:pt idx="29">
                  <c:v>43076</c:v>
                </c:pt>
              </c:numCache>
            </c:numRef>
          </c:cat>
          <c:val>
            <c:numRef>
              <c:f>Sheet1!$B$2:$B$31</c:f>
              <c:numCache>
                <c:formatCode>General</c:formatCode>
                <c:ptCount val="30"/>
                <c:pt idx="0">
                  <c:v>120</c:v>
                </c:pt>
                <c:pt idx="1">
                  <c:v>95</c:v>
                </c:pt>
                <c:pt idx="2">
                  <c:v>90</c:v>
                </c:pt>
                <c:pt idx="3">
                  <c:v>57</c:v>
                </c:pt>
                <c:pt idx="4">
                  <c:v>40</c:v>
                </c:pt>
                <c:pt idx="5">
                  <c:v>57</c:v>
                </c:pt>
                <c:pt idx="6">
                  <c:v>60</c:v>
                </c:pt>
                <c:pt idx="7">
                  <c:v>82</c:v>
                </c:pt>
                <c:pt idx="8">
                  <c:v>60</c:v>
                </c:pt>
                <c:pt idx="9">
                  <c:v>45</c:v>
                </c:pt>
                <c:pt idx="10">
                  <c:v>37</c:v>
                </c:pt>
                <c:pt idx="11">
                  <c:v>36</c:v>
                </c:pt>
                <c:pt idx="12">
                  <c:v>50</c:v>
                </c:pt>
                <c:pt idx="13">
                  <c:v>85</c:v>
                </c:pt>
                <c:pt idx="14">
                  <c:v>74</c:v>
                </c:pt>
                <c:pt idx="15">
                  <c:v>77</c:v>
                </c:pt>
                <c:pt idx="16">
                  <c:v>55</c:v>
                </c:pt>
                <c:pt idx="17">
                  <c:v>27</c:v>
                </c:pt>
                <c:pt idx="18">
                  <c:v>26</c:v>
                </c:pt>
                <c:pt idx="19">
                  <c:v>46</c:v>
                </c:pt>
                <c:pt idx="20">
                  <c:v>42</c:v>
                </c:pt>
                <c:pt idx="21">
                  <c:v>36</c:v>
                </c:pt>
                <c:pt idx="22">
                  <c:v>47</c:v>
                </c:pt>
                <c:pt idx="23">
                  <c:v>34</c:v>
                </c:pt>
                <c:pt idx="24">
                  <c:v>29</c:v>
                </c:pt>
                <c:pt idx="25">
                  <c:v>29</c:v>
                </c:pt>
                <c:pt idx="26">
                  <c:v>26</c:v>
                </c:pt>
                <c:pt idx="27">
                  <c:v>44</c:v>
                </c:pt>
                <c:pt idx="28">
                  <c:v>37</c:v>
                </c:pt>
                <c:pt idx="29">
                  <c:v>32</c:v>
                </c:pt>
              </c:numCache>
            </c:numRef>
          </c:val>
          <c:smooth val="0"/>
          <c:extLst>
            <c:ext xmlns:c16="http://schemas.microsoft.com/office/drawing/2014/chart" uri="{C3380CC4-5D6E-409C-BE32-E72D297353CC}">
              <c16:uniqueId val="{00000000-4C07-4EB7-ACD4-2B259F1FB926}"/>
            </c:ext>
          </c:extLst>
        </c:ser>
        <c:dLbls>
          <c:showLegendKey val="0"/>
          <c:showVal val="0"/>
          <c:showCatName val="0"/>
          <c:showSerName val="0"/>
          <c:showPercent val="0"/>
          <c:showBubbleSize val="0"/>
        </c:dLbls>
        <c:smooth val="0"/>
        <c:axId val="290083440"/>
        <c:axId val="290084424"/>
      </c:lineChart>
      <c:dateAx>
        <c:axId val="290083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84424"/>
        <c:crosses val="autoZero"/>
        <c:auto val="1"/>
        <c:lblOffset val="100"/>
        <c:baseTimeUnit val="days"/>
      </c:dateAx>
      <c:valAx>
        <c:axId val="290084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8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Sheet1!$A$2:$A$31</c:f>
              <c:numCache>
                <c:formatCode>m/d/yyyy</c:formatCode>
                <c:ptCount val="30"/>
                <c:pt idx="0">
                  <c:v>43047</c:v>
                </c:pt>
                <c:pt idx="1">
                  <c:v>43048</c:v>
                </c:pt>
                <c:pt idx="2">
                  <c:v>43049</c:v>
                </c:pt>
                <c:pt idx="3">
                  <c:v>43050</c:v>
                </c:pt>
                <c:pt idx="4">
                  <c:v>43051</c:v>
                </c:pt>
                <c:pt idx="5">
                  <c:v>43052</c:v>
                </c:pt>
                <c:pt idx="6">
                  <c:v>43053</c:v>
                </c:pt>
                <c:pt idx="7">
                  <c:v>43054</c:v>
                </c:pt>
                <c:pt idx="8">
                  <c:v>43055</c:v>
                </c:pt>
                <c:pt idx="9">
                  <c:v>43056</c:v>
                </c:pt>
                <c:pt idx="10">
                  <c:v>43057</c:v>
                </c:pt>
                <c:pt idx="11">
                  <c:v>43058</c:v>
                </c:pt>
                <c:pt idx="12">
                  <c:v>43059</c:v>
                </c:pt>
                <c:pt idx="13">
                  <c:v>43060</c:v>
                </c:pt>
                <c:pt idx="14">
                  <c:v>43061</c:v>
                </c:pt>
                <c:pt idx="15">
                  <c:v>43062</c:v>
                </c:pt>
                <c:pt idx="16">
                  <c:v>43063</c:v>
                </c:pt>
                <c:pt idx="17">
                  <c:v>43064</c:v>
                </c:pt>
                <c:pt idx="18">
                  <c:v>43065</c:v>
                </c:pt>
                <c:pt idx="19">
                  <c:v>43066</c:v>
                </c:pt>
                <c:pt idx="20">
                  <c:v>43067</c:v>
                </c:pt>
                <c:pt idx="21">
                  <c:v>43068</c:v>
                </c:pt>
                <c:pt idx="22">
                  <c:v>43069</c:v>
                </c:pt>
                <c:pt idx="23">
                  <c:v>43070</c:v>
                </c:pt>
                <c:pt idx="24">
                  <c:v>43071</c:v>
                </c:pt>
                <c:pt idx="25">
                  <c:v>43072</c:v>
                </c:pt>
                <c:pt idx="26">
                  <c:v>43073</c:v>
                </c:pt>
                <c:pt idx="27">
                  <c:v>43074</c:v>
                </c:pt>
                <c:pt idx="28">
                  <c:v>43075</c:v>
                </c:pt>
                <c:pt idx="29">
                  <c:v>43076</c:v>
                </c:pt>
              </c:numCache>
            </c:numRef>
          </c:cat>
          <c:val>
            <c:numRef>
              <c:f>Sheet1!$B$2:$B$31</c:f>
              <c:numCache>
                <c:formatCode>General</c:formatCode>
                <c:ptCount val="30"/>
                <c:pt idx="0">
                  <c:v>0</c:v>
                </c:pt>
                <c:pt idx="1">
                  <c:v>2</c:v>
                </c:pt>
                <c:pt idx="2">
                  <c:v>2</c:v>
                </c:pt>
                <c:pt idx="3">
                  <c:v>1</c:v>
                </c:pt>
                <c:pt idx="4">
                  <c:v>1</c:v>
                </c:pt>
                <c:pt idx="5">
                  <c:v>4</c:v>
                </c:pt>
                <c:pt idx="6">
                  <c:v>1</c:v>
                </c:pt>
                <c:pt idx="7">
                  <c:v>0</c:v>
                </c:pt>
                <c:pt idx="8">
                  <c:v>0</c:v>
                </c:pt>
                <c:pt idx="9">
                  <c:v>2</c:v>
                </c:pt>
                <c:pt idx="10">
                  <c:v>1</c:v>
                </c:pt>
                <c:pt idx="11">
                  <c:v>1</c:v>
                </c:pt>
                <c:pt idx="12">
                  <c:v>0</c:v>
                </c:pt>
                <c:pt idx="13">
                  <c:v>1</c:v>
                </c:pt>
                <c:pt idx="14">
                  <c:v>1</c:v>
                </c:pt>
                <c:pt idx="15">
                  <c:v>0</c:v>
                </c:pt>
                <c:pt idx="16">
                  <c:v>0</c:v>
                </c:pt>
                <c:pt idx="17">
                  <c:v>2</c:v>
                </c:pt>
                <c:pt idx="18">
                  <c:v>2</c:v>
                </c:pt>
                <c:pt idx="19">
                  <c:v>1</c:v>
                </c:pt>
                <c:pt idx="20">
                  <c:v>1</c:v>
                </c:pt>
                <c:pt idx="21">
                  <c:v>1</c:v>
                </c:pt>
                <c:pt idx="22">
                  <c:v>0</c:v>
                </c:pt>
                <c:pt idx="23">
                  <c:v>2</c:v>
                </c:pt>
                <c:pt idx="24">
                  <c:v>1</c:v>
                </c:pt>
                <c:pt idx="25">
                  <c:v>1</c:v>
                </c:pt>
                <c:pt idx="26">
                  <c:v>1</c:v>
                </c:pt>
                <c:pt idx="27">
                  <c:v>0</c:v>
                </c:pt>
                <c:pt idx="28">
                  <c:v>1</c:v>
                </c:pt>
                <c:pt idx="29">
                  <c:v>1</c:v>
                </c:pt>
              </c:numCache>
            </c:numRef>
          </c:val>
          <c:smooth val="0"/>
          <c:extLst>
            <c:ext xmlns:c16="http://schemas.microsoft.com/office/drawing/2014/chart" uri="{C3380CC4-5D6E-409C-BE32-E72D297353CC}">
              <c16:uniqueId val="{00000000-493B-4E53-9722-65C5359762AA}"/>
            </c:ext>
          </c:extLst>
        </c:ser>
        <c:dLbls>
          <c:showLegendKey val="0"/>
          <c:showVal val="0"/>
          <c:showCatName val="0"/>
          <c:showSerName val="0"/>
          <c:showPercent val="0"/>
          <c:showBubbleSize val="0"/>
        </c:dLbls>
        <c:smooth val="0"/>
        <c:axId val="290826096"/>
        <c:axId val="290822488"/>
      </c:lineChart>
      <c:dateAx>
        <c:axId val="290826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22488"/>
        <c:crosses val="autoZero"/>
        <c:auto val="1"/>
        <c:lblOffset val="100"/>
        <c:baseTimeUnit val="days"/>
      </c:dateAx>
      <c:valAx>
        <c:axId val="290822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2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Sheet1!$A$2:$A$31</c:f>
              <c:numCache>
                <c:formatCode>m/d/yyyy</c:formatCode>
                <c:ptCount val="30"/>
                <c:pt idx="0">
                  <c:v>43047</c:v>
                </c:pt>
                <c:pt idx="1">
                  <c:v>43048</c:v>
                </c:pt>
                <c:pt idx="2">
                  <c:v>43049</c:v>
                </c:pt>
                <c:pt idx="3">
                  <c:v>43050</c:v>
                </c:pt>
                <c:pt idx="4">
                  <c:v>43051</c:v>
                </c:pt>
                <c:pt idx="5">
                  <c:v>43052</c:v>
                </c:pt>
                <c:pt idx="6">
                  <c:v>43053</c:v>
                </c:pt>
                <c:pt idx="7">
                  <c:v>43054</c:v>
                </c:pt>
                <c:pt idx="8">
                  <c:v>43055</c:v>
                </c:pt>
                <c:pt idx="9">
                  <c:v>43056</c:v>
                </c:pt>
                <c:pt idx="10">
                  <c:v>43057</c:v>
                </c:pt>
                <c:pt idx="11">
                  <c:v>43058</c:v>
                </c:pt>
                <c:pt idx="12">
                  <c:v>43059</c:v>
                </c:pt>
                <c:pt idx="13">
                  <c:v>43060</c:v>
                </c:pt>
                <c:pt idx="14">
                  <c:v>43061</c:v>
                </c:pt>
                <c:pt idx="15">
                  <c:v>43062</c:v>
                </c:pt>
                <c:pt idx="16">
                  <c:v>43063</c:v>
                </c:pt>
                <c:pt idx="17">
                  <c:v>43064</c:v>
                </c:pt>
                <c:pt idx="18">
                  <c:v>43065</c:v>
                </c:pt>
                <c:pt idx="19">
                  <c:v>43066</c:v>
                </c:pt>
                <c:pt idx="20">
                  <c:v>43067</c:v>
                </c:pt>
                <c:pt idx="21">
                  <c:v>43068</c:v>
                </c:pt>
                <c:pt idx="22">
                  <c:v>43069</c:v>
                </c:pt>
                <c:pt idx="23">
                  <c:v>43070</c:v>
                </c:pt>
                <c:pt idx="24">
                  <c:v>43071</c:v>
                </c:pt>
                <c:pt idx="25">
                  <c:v>43072</c:v>
                </c:pt>
                <c:pt idx="26">
                  <c:v>43073</c:v>
                </c:pt>
                <c:pt idx="27">
                  <c:v>43074</c:v>
                </c:pt>
                <c:pt idx="28">
                  <c:v>43075</c:v>
                </c:pt>
                <c:pt idx="29">
                  <c:v>43076</c:v>
                </c:pt>
              </c:numCache>
            </c:numRef>
          </c:cat>
          <c:val>
            <c:numRef>
              <c:f>Sheet1!$B$2:$B$31</c:f>
              <c:numCache>
                <c:formatCode>General</c:formatCode>
                <c:ptCount val="30"/>
                <c:pt idx="0">
                  <c:v>0</c:v>
                </c:pt>
                <c:pt idx="1">
                  <c:v>7.5354961529308997E-2</c:v>
                </c:pt>
                <c:pt idx="2">
                  <c:v>8.2677165354331006E-2</c:v>
                </c:pt>
                <c:pt idx="3">
                  <c:v>2.3487042981289001E-2</c:v>
                </c:pt>
                <c:pt idx="4">
                  <c:v>3.8995476524723002E-2</c:v>
                </c:pt>
                <c:pt idx="5">
                  <c:v>6.0217560217560001E-2</c:v>
                </c:pt>
                <c:pt idx="6">
                  <c:v>1.5469100471808E-2</c:v>
                </c:pt>
                <c:pt idx="7">
                  <c:v>0</c:v>
                </c:pt>
                <c:pt idx="8">
                  <c:v>0</c:v>
                </c:pt>
                <c:pt idx="9">
                  <c:v>7.2391983540348995E-2</c:v>
                </c:pt>
                <c:pt idx="10">
                  <c:v>3.7982376177454001E-2</c:v>
                </c:pt>
                <c:pt idx="11">
                  <c:v>5.3026285887433001E-2</c:v>
                </c:pt>
                <c:pt idx="12">
                  <c:v>0</c:v>
                </c:pt>
                <c:pt idx="13">
                  <c:v>6.0100668619938E-2</c:v>
                </c:pt>
                <c:pt idx="14">
                  <c:v>0.11201553282055</c:v>
                </c:pt>
                <c:pt idx="15">
                  <c:v>0</c:v>
                </c:pt>
                <c:pt idx="16">
                  <c:v>0</c:v>
                </c:pt>
                <c:pt idx="17">
                  <c:v>7.3675679658145005E-2</c:v>
                </c:pt>
                <c:pt idx="18">
                  <c:v>3.3088235294118001E-2</c:v>
                </c:pt>
                <c:pt idx="19">
                  <c:v>0.16133763567028001</c:v>
                </c:pt>
                <c:pt idx="20">
                  <c:v>2.9239766081871E-2</c:v>
                </c:pt>
                <c:pt idx="21">
                  <c:v>3.6445805087834002E-2</c:v>
                </c:pt>
                <c:pt idx="22">
                  <c:v>0</c:v>
                </c:pt>
                <c:pt idx="23">
                  <c:v>6.5212665748859006E-2</c:v>
                </c:pt>
                <c:pt idx="24">
                  <c:v>3.6148062463852E-2</c:v>
                </c:pt>
                <c:pt idx="25">
                  <c:v>3.6072433446359999E-2</c:v>
                </c:pt>
                <c:pt idx="26">
                  <c:v>2.8799769601842998E-2</c:v>
                </c:pt>
                <c:pt idx="27">
                  <c:v>0</c:v>
                </c:pt>
                <c:pt idx="28">
                  <c:v>3.5806359209396003E-2</c:v>
                </c:pt>
                <c:pt idx="29">
                  <c:v>6.4290306450460993E-2</c:v>
                </c:pt>
              </c:numCache>
            </c:numRef>
          </c:val>
          <c:smooth val="0"/>
          <c:extLst>
            <c:ext xmlns:c16="http://schemas.microsoft.com/office/drawing/2014/chart" uri="{C3380CC4-5D6E-409C-BE32-E72D297353CC}">
              <c16:uniqueId val="{00000000-33F6-4D12-93A8-6B0CD1E3E64A}"/>
            </c:ext>
          </c:extLst>
        </c:ser>
        <c:dLbls>
          <c:showLegendKey val="0"/>
          <c:showVal val="0"/>
          <c:showCatName val="0"/>
          <c:showSerName val="0"/>
          <c:showPercent val="0"/>
          <c:showBubbleSize val="0"/>
        </c:dLbls>
        <c:smooth val="0"/>
        <c:axId val="290828392"/>
        <c:axId val="290827408"/>
      </c:lineChart>
      <c:dateAx>
        <c:axId val="290828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27408"/>
        <c:crosses val="autoZero"/>
        <c:auto val="1"/>
        <c:lblOffset val="100"/>
        <c:baseTimeUnit val="days"/>
      </c:dateAx>
      <c:valAx>
        <c:axId val="29082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2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239</c:v>
                </c:pt>
              </c:numCache>
            </c:numRef>
          </c:val>
          <c:extLst>
            <c:ext xmlns:c16="http://schemas.microsoft.com/office/drawing/2014/chart" uri="{C3380CC4-5D6E-409C-BE32-E72D297353CC}">
              <c16:uniqueId val="{00000000-BA6A-45BB-8F5C-46EC3E91AE28}"/>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2</c:v>
                </c:pt>
              </c:numCache>
            </c:numRef>
          </c:val>
          <c:extLst>
            <c:ext xmlns:c16="http://schemas.microsoft.com/office/drawing/2014/chart" uri="{C3380CC4-5D6E-409C-BE32-E72D297353CC}">
              <c16:uniqueId val="{00000001-BA6A-45BB-8F5C-46EC3E91AE28}"/>
            </c:ext>
          </c:extLst>
        </c:ser>
        <c:dLbls>
          <c:showLegendKey val="0"/>
          <c:showVal val="0"/>
          <c:showCatName val="0"/>
          <c:showSerName val="0"/>
          <c:showPercent val="0"/>
          <c:showBubbleSize val="0"/>
        </c:dLbls>
        <c:gapWidth val="150"/>
        <c:overlap val="100"/>
        <c:axId val="230516800"/>
        <c:axId val="230514176"/>
      </c:barChart>
      <c:catAx>
        <c:axId val="230516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514176"/>
        <c:crosses val="autoZero"/>
        <c:auto val="1"/>
        <c:lblAlgn val="ctr"/>
        <c:lblOffset val="100"/>
        <c:noMultiLvlLbl val="0"/>
      </c:catAx>
      <c:valAx>
        <c:axId val="230514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516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Sheet1!$A$2:$A$31</c:f>
              <c:numCache>
                <c:formatCode>m/d/yyyy</c:formatCode>
                <c:ptCount val="30"/>
                <c:pt idx="0">
                  <c:v>43047</c:v>
                </c:pt>
                <c:pt idx="1">
                  <c:v>43048</c:v>
                </c:pt>
                <c:pt idx="2">
                  <c:v>43049</c:v>
                </c:pt>
                <c:pt idx="3">
                  <c:v>43050</c:v>
                </c:pt>
                <c:pt idx="4">
                  <c:v>43051</c:v>
                </c:pt>
                <c:pt idx="5">
                  <c:v>43052</c:v>
                </c:pt>
                <c:pt idx="6">
                  <c:v>43053</c:v>
                </c:pt>
                <c:pt idx="7">
                  <c:v>43054</c:v>
                </c:pt>
                <c:pt idx="8">
                  <c:v>43055</c:v>
                </c:pt>
                <c:pt idx="9">
                  <c:v>43056</c:v>
                </c:pt>
                <c:pt idx="10">
                  <c:v>43057</c:v>
                </c:pt>
                <c:pt idx="11">
                  <c:v>43058</c:v>
                </c:pt>
                <c:pt idx="12">
                  <c:v>43059</c:v>
                </c:pt>
                <c:pt idx="13">
                  <c:v>43060</c:v>
                </c:pt>
                <c:pt idx="14">
                  <c:v>43061</c:v>
                </c:pt>
                <c:pt idx="15">
                  <c:v>43062</c:v>
                </c:pt>
                <c:pt idx="16">
                  <c:v>43063</c:v>
                </c:pt>
                <c:pt idx="17">
                  <c:v>43064</c:v>
                </c:pt>
                <c:pt idx="18">
                  <c:v>43065</c:v>
                </c:pt>
                <c:pt idx="19">
                  <c:v>43066</c:v>
                </c:pt>
                <c:pt idx="20">
                  <c:v>43067</c:v>
                </c:pt>
                <c:pt idx="21">
                  <c:v>43068</c:v>
                </c:pt>
                <c:pt idx="22">
                  <c:v>43069</c:v>
                </c:pt>
                <c:pt idx="23">
                  <c:v>43070</c:v>
                </c:pt>
                <c:pt idx="24">
                  <c:v>43071</c:v>
                </c:pt>
                <c:pt idx="25">
                  <c:v>43072</c:v>
                </c:pt>
                <c:pt idx="26">
                  <c:v>43073</c:v>
                </c:pt>
                <c:pt idx="27">
                  <c:v>43074</c:v>
                </c:pt>
                <c:pt idx="28">
                  <c:v>43075</c:v>
                </c:pt>
                <c:pt idx="29">
                  <c:v>43076</c:v>
                </c:pt>
              </c:numCache>
            </c:numRef>
          </c:cat>
          <c:val>
            <c:numRef>
              <c:f>Sheet1!$B$2:$B$31</c:f>
              <c:numCache>
                <c:formatCode>General</c:formatCode>
                <c:ptCount val="30"/>
                <c:pt idx="0">
                  <c:v>0</c:v>
                </c:pt>
                <c:pt idx="1">
                  <c:v>7.5354961529308997E-2</c:v>
                </c:pt>
                <c:pt idx="2">
                  <c:v>8.2677165354331006E-2</c:v>
                </c:pt>
                <c:pt idx="3">
                  <c:v>2.3487042981289001E-2</c:v>
                </c:pt>
                <c:pt idx="4">
                  <c:v>3.8995476524723002E-2</c:v>
                </c:pt>
                <c:pt idx="5">
                  <c:v>6.0217560217560001E-2</c:v>
                </c:pt>
                <c:pt idx="6">
                  <c:v>1.5469100471808E-2</c:v>
                </c:pt>
                <c:pt idx="7">
                  <c:v>0</c:v>
                </c:pt>
                <c:pt idx="8">
                  <c:v>0</c:v>
                </c:pt>
                <c:pt idx="9">
                  <c:v>7.2391983540348995E-2</c:v>
                </c:pt>
                <c:pt idx="10">
                  <c:v>3.7982376177454001E-2</c:v>
                </c:pt>
                <c:pt idx="11">
                  <c:v>5.3026285887433001E-2</c:v>
                </c:pt>
                <c:pt idx="12">
                  <c:v>0</c:v>
                </c:pt>
                <c:pt idx="13">
                  <c:v>6.0100668619938E-2</c:v>
                </c:pt>
                <c:pt idx="14">
                  <c:v>0.11201553282055</c:v>
                </c:pt>
                <c:pt idx="15">
                  <c:v>0</c:v>
                </c:pt>
                <c:pt idx="16">
                  <c:v>0</c:v>
                </c:pt>
                <c:pt idx="17">
                  <c:v>7.3675679658145005E-2</c:v>
                </c:pt>
                <c:pt idx="18">
                  <c:v>3.3088235294118001E-2</c:v>
                </c:pt>
                <c:pt idx="19">
                  <c:v>0.16133763567028001</c:v>
                </c:pt>
                <c:pt idx="20">
                  <c:v>2.9239766081871E-2</c:v>
                </c:pt>
                <c:pt idx="21">
                  <c:v>3.6445805087834002E-2</c:v>
                </c:pt>
                <c:pt idx="22">
                  <c:v>0</c:v>
                </c:pt>
                <c:pt idx="23">
                  <c:v>6.5212665748859006E-2</c:v>
                </c:pt>
                <c:pt idx="24">
                  <c:v>3.6148062463852E-2</c:v>
                </c:pt>
                <c:pt idx="25">
                  <c:v>3.6072433446359999E-2</c:v>
                </c:pt>
                <c:pt idx="26">
                  <c:v>2.8799769601842998E-2</c:v>
                </c:pt>
                <c:pt idx="27">
                  <c:v>0</c:v>
                </c:pt>
                <c:pt idx="28">
                  <c:v>3.5806359209396003E-2</c:v>
                </c:pt>
                <c:pt idx="29">
                  <c:v>6.4290306450460993E-2</c:v>
                </c:pt>
              </c:numCache>
            </c:numRef>
          </c:val>
          <c:smooth val="0"/>
          <c:extLst>
            <c:ext xmlns:c16="http://schemas.microsoft.com/office/drawing/2014/chart" uri="{C3380CC4-5D6E-409C-BE32-E72D297353CC}">
              <c16:uniqueId val="{00000000-EE9C-4493-836D-393598C0EF0D}"/>
            </c:ext>
          </c:extLst>
        </c:ser>
        <c:dLbls>
          <c:showLegendKey val="0"/>
          <c:showVal val="0"/>
          <c:showCatName val="0"/>
          <c:showSerName val="0"/>
          <c:showPercent val="0"/>
          <c:showBubbleSize val="0"/>
        </c:dLbls>
        <c:smooth val="0"/>
        <c:axId val="230511224"/>
        <c:axId val="230513520"/>
      </c:lineChart>
      <c:dateAx>
        <c:axId val="230511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513520"/>
        <c:crosses val="autoZero"/>
        <c:auto val="1"/>
        <c:lblOffset val="100"/>
        <c:baseTimeUnit val="days"/>
      </c:dateAx>
      <c:valAx>
        <c:axId val="230513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51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0">
                  <c:v>0.10853554539111999</c:v>
                </c:pt>
                <c:pt idx="1">
                  <c:v>5.6755221685992001E-2</c:v>
                </c:pt>
                <c:pt idx="2">
                  <c:v>0</c:v>
                </c:pt>
                <c:pt idx="3">
                  <c:v>0</c:v>
                </c:pt>
              </c:numCache>
            </c:numRef>
          </c:val>
          <c:extLst>
            <c:ext xmlns:c16="http://schemas.microsoft.com/office/drawing/2014/chart" uri="{C3380CC4-5D6E-409C-BE32-E72D297353CC}">
              <c16:uniqueId val="{00000000-AC8E-4152-9BC3-3CDA9769B5E6}"/>
            </c:ext>
          </c:extLst>
        </c:ser>
        <c:dLbls>
          <c:showLegendKey val="0"/>
          <c:showVal val="0"/>
          <c:showCatName val="0"/>
          <c:showSerName val="0"/>
          <c:showPercent val="0"/>
          <c:showBubbleSize val="0"/>
        </c:dLbls>
        <c:gapWidth val="219"/>
        <c:overlap val="-27"/>
        <c:axId val="290824784"/>
        <c:axId val="290826424"/>
      </c:barChart>
      <c:catAx>
        <c:axId val="290824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26424"/>
        <c:crosses val="autoZero"/>
        <c:auto val="1"/>
        <c:lblAlgn val="ctr"/>
        <c:lblOffset val="100"/>
        <c:noMultiLvlLbl val="0"/>
      </c:catAx>
      <c:valAx>
        <c:axId val="290826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24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3.6466978522206997E-2</c:v>
                </c:pt>
                <c:pt idx="11">
                  <c:v>6.7904028972385996E-2</c:v>
                </c:pt>
                <c:pt idx="12">
                  <c:v>8.4251295206479004E-2</c:v>
                </c:pt>
                <c:pt idx="13">
                  <c:v>6.4131582918364002E-2</c:v>
                </c:pt>
                <c:pt idx="14">
                  <c:v>4.5269352648257002E-2</c:v>
                </c:pt>
                <c:pt idx="15">
                  <c:v>0</c:v>
                </c:pt>
                <c:pt idx="16">
                  <c:v>5.6586690810321E-2</c:v>
                </c:pt>
                <c:pt idx="17">
                  <c:v>9.8083597404556994E-2</c:v>
                </c:pt>
                <c:pt idx="18">
                  <c:v>9.8083597404556994E-2</c:v>
                </c:pt>
                <c:pt idx="19">
                  <c:v>0</c:v>
                </c:pt>
                <c:pt idx="20">
                  <c:v>0</c:v>
                </c:pt>
                <c:pt idx="21">
                  <c:v>0</c:v>
                </c:pt>
                <c:pt idx="22">
                  <c:v>0</c:v>
                </c:pt>
                <c:pt idx="23">
                  <c:v>0</c:v>
                </c:pt>
              </c:numCache>
            </c:numRef>
          </c:val>
          <c:smooth val="0"/>
          <c:extLst>
            <c:ext xmlns:c16="http://schemas.microsoft.com/office/drawing/2014/chart" uri="{C3380CC4-5D6E-409C-BE32-E72D297353CC}">
              <c16:uniqueId val="{00000000-24F4-407D-AC8B-B5BB6FEAC138}"/>
            </c:ext>
          </c:extLst>
        </c:ser>
        <c:dLbls>
          <c:showLegendKey val="0"/>
          <c:showVal val="0"/>
          <c:showCatName val="0"/>
          <c:showSerName val="0"/>
          <c:showPercent val="0"/>
          <c:showBubbleSize val="0"/>
        </c:dLbls>
        <c:smooth val="0"/>
        <c:axId val="290907472"/>
        <c:axId val="290908456"/>
      </c:lineChart>
      <c:catAx>
        <c:axId val="290907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08456"/>
        <c:crosses val="autoZero"/>
        <c:auto val="1"/>
        <c:lblAlgn val="ctr"/>
        <c:lblOffset val="100"/>
        <c:noMultiLvlLbl val="0"/>
      </c:catAx>
      <c:valAx>
        <c:axId val="29090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07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7.1498457138556001E-2</c:v>
                </c:pt>
                <c:pt idx="1">
                  <c:v>3.5122049120693999E-2</c:v>
                </c:pt>
                <c:pt idx="2">
                  <c:v>6.2717944858383001E-2</c:v>
                </c:pt>
                <c:pt idx="3">
                  <c:v>7.0244098241388997E-2</c:v>
                </c:pt>
                <c:pt idx="4">
                  <c:v>7.2752816035724005E-2</c:v>
                </c:pt>
                <c:pt idx="5">
                  <c:v>4.9672612327838997E-2</c:v>
                </c:pt>
                <c:pt idx="6">
                  <c:v>3.9135997591631E-2</c:v>
                </c:pt>
              </c:numCache>
            </c:numRef>
          </c:val>
          <c:extLst>
            <c:ext xmlns:c16="http://schemas.microsoft.com/office/drawing/2014/chart" uri="{C3380CC4-5D6E-409C-BE32-E72D297353CC}">
              <c16:uniqueId val="{00000000-5399-4048-9DCD-9412C323D615}"/>
            </c:ext>
          </c:extLst>
        </c:ser>
        <c:dLbls>
          <c:showLegendKey val="0"/>
          <c:showVal val="0"/>
          <c:showCatName val="0"/>
          <c:showSerName val="0"/>
          <c:showPercent val="0"/>
          <c:showBubbleSize val="0"/>
        </c:dLbls>
        <c:gapWidth val="219"/>
        <c:overlap val="-27"/>
        <c:axId val="290913704"/>
        <c:axId val="290906160"/>
      </c:barChart>
      <c:catAx>
        <c:axId val="290913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06160"/>
        <c:crosses val="autoZero"/>
        <c:auto val="1"/>
        <c:lblAlgn val="ctr"/>
        <c:lblOffset val="100"/>
        <c:noMultiLvlLbl val="0"/>
      </c:catAx>
      <c:valAx>
        <c:axId val="290906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13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Sheet1!$A$2:$A$31</c:f>
              <c:numCache>
                <c:formatCode>m/d/yyyy</c:formatCode>
                <c:ptCount val="30"/>
                <c:pt idx="0">
                  <c:v>43047</c:v>
                </c:pt>
                <c:pt idx="1">
                  <c:v>43048</c:v>
                </c:pt>
                <c:pt idx="2">
                  <c:v>43049</c:v>
                </c:pt>
                <c:pt idx="3">
                  <c:v>43050</c:v>
                </c:pt>
                <c:pt idx="4">
                  <c:v>43051</c:v>
                </c:pt>
                <c:pt idx="5">
                  <c:v>43052</c:v>
                </c:pt>
                <c:pt idx="6">
                  <c:v>43053</c:v>
                </c:pt>
                <c:pt idx="7">
                  <c:v>43054</c:v>
                </c:pt>
                <c:pt idx="8">
                  <c:v>43055</c:v>
                </c:pt>
                <c:pt idx="9">
                  <c:v>43056</c:v>
                </c:pt>
                <c:pt idx="10">
                  <c:v>43057</c:v>
                </c:pt>
                <c:pt idx="11">
                  <c:v>43058</c:v>
                </c:pt>
                <c:pt idx="12">
                  <c:v>43059</c:v>
                </c:pt>
                <c:pt idx="13">
                  <c:v>43060</c:v>
                </c:pt>
                <c:pt idx="14">
                  <c:v>43061</c:v>
                </c:pt>
                <c:pt idx="15">
                  <c:v>43062</c:v>
                </c:pt>
                <c:pt idx="16">
                  <c:v>43063</c:v>
                </c:pt>
                <c:pt idx="17">
                  <c:v>43064</c:v>
                </c:pt>
                <c:pt idx="18">
                  <c:v>43065</c:v>
                </c:pt>
                <c:pt idx="19">
                  <c:v>43066</c:v>
                </c:pt>
                <c:pt idx="20">
                  <c:v>43067</c:v>
                </c:pt>
                <c:pt idx="21">
                  <c:v>43068</c:v>
                </c:pt>
                <c:pt idx="22">
                  <c:v>43069</c:v>
                </c:pt>
                <c:pt idx="23">
                  <c:v>43070</c:v>
                </c:pt>
                <c:pt idx="24">
                  <c:v>43071</c:v>
                </c:pt>
                <c:pt idx="25">
                  <c:v>43072</c:v>
                </c:pt>
                <c:pt idx="26">
                  <c:v>43073</c:v>
                </c:pt>
                <c:pt idx="27">
                  <c:v>43074</c:v>
                </c:pt>
                <c:pt idx="28">
                  <c:v>43075</c:v>
                </c:pt>
                <c:pt idx="29">
                  <c:v>43076</c:v>
                </c:pt>
              </c:numCache>
            </c:numRef>
          </c:cat>
          <c:val>
            <c:numRef>
              <c:f>Sheet1!$B$2:$B$31</c:f>
              <c:numCache>
                <c:formatCode>General</c:formatCode>
                <c:ptCount val="30"/>
                <c:pt idx="0">
                  <c:v>0</c:v>
                </c:pt>
                <c:pt idx="1">
                  <c:v>9</c:v>
                </c:pt>
                <c:pt idx="2">
                  <c:v>10</c:v>
                </c:pt>
                <c:pt idx="3">
                  <c:v>3</c:v>
                </c:pt>
                <c:pt idx="4">
                  <c:v>5</c:v>
                </c:pt>
                <c:pt idx="5">
                  <c:v>7</c:v>
                </c:pt>
                <c:pt idx="6">
                  <c:v>2</c:v>
                </c:pt>
                <c:pt idx="7">
                  <c:v>0</c:v>
                </c:pt>
                <c:pt idx="8">
                  <c:v>0</c:v>
                </c:pt>
                <c:pt idx="9">
                  <c:v>9</c:v>
                </c:pt>
                <c:pt idx="10">
                  <c:v>5</c:v>
                </c:pt>
                <c:pt idx="11">
                  <c:v>7</c:v>
                </c:pt>
                <c:pt idx="12">
                  <c:v>0</c:v>
                </c:pt>
                <c:pt idx="13">
                  <c:v>8</c:v>
                </c:pt>
                <c:pt idx="14">
                  <c:v>15</c:v>
                </c:pt>
                <c:pt idx="15">
                  <c:v>0</c:v>
                </c:pt>
                <c:pt idx="16">
                  <c:v>0</c:v>
                </c:pt>
                <c:pt idx="17">
                  <c:v>10</c:v>
                </c:pt>
                <c:pt idx="18">
                  <c:v>4</c:v>
                </c:pt>
                <c:pt idx="19">
                  <c:v>22</c:v>
                </c:pt>
                <c:pt idx="20">
                  <c:v>4</c:v>
                </c:pt>
                <c:pt idx="21">
                  <c:v>5</c:v>
                </c:pt>
                <c:pt idx="22">
                  <c:v>0</c:v>
                </c:pt>
                <c:pt idx="23">
                  <c:v>9</c:v>
                </c:pt>
                <c:pt idx="24">
                  <c:v>5</c:v>
                </c:pt>
                <c:pt idx="25">
                  <c:v>5</c:v>
                </c:pt>
                <c:pt idx="26">
                  <c:v>4</c:v>
                </c:pt>
                <c:pt idx="27">
                  <c:v>0</c:v>
                </c:pt>
                <c:pt idx="28">
                  <c:v>5</c:v>
                </c:pt>
                <c:pt idx="29">
                  <c:v>9</c:v>
                </c:pt>
              </c:numCache>
            </c:numRef>
          </c:val>
          <c:smooth val="0"/>
          <c:extLst>
            <c:ext xmlns:c16="http://schemas.microsoft.com/office/drawing/2014/chart" uri="{C3380CC4-5D6E-409C-BE32-E72D297353CC}">
              <c16:uniqueId val="{00000000-E2C0-47DE-A3CD-DE8740252F84}"/>
            </c:ext>
          </c:extLst>
        </c:ser>
        <c:dLbls>
          <c:showLegendKey val="0"/>
          <c:showVal val="0"/>
          <c:showCatName val="0"/>
          <c:showSerName val="0"/>
          <c:showPercent val="0"/>
          <c:showBubbleSize val="0"/>
        </c:dLbls>
        <c:smooth val="0"/>
        <c:axId val="232359848"/>
        <c:axId val="232365752"/>
      </c:lineChart>
      <c:dateAx>
        <c:axId val="232359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365752"/>
        <c:crosses val="autoZero"/>
        <c:auto val="1"/>
        <c:lblOffset val="100"/>
        <c:baseTimeUnit val="days"/>
      </c:dateAx>
      <c:valAx>
        <c:axId val="232365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359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Sheet1!$A$2:$A$31</c:f>
              <c:numCache>
                <c:formatCode>m/d/yyyy</c:formatCode>
                <c:ptCount val="30"/>
                <c:pt idx="0">
                  <c:v>43047</c:v>
                </c:pt>
                <c:pt idx="1">
                  <c:v>43048</c:v>
                </c:pt>
                <c:pt idx="2">
                  <c:v>43049</c:v>
                </c:pt>
                <c:pt idx="3">
                  <c:v>43050</c:v>
                </c:pt>
                <c:pt idx="4">
                  <c:v>43051</c:v>
                </c:pt>
                <c:pt idx="5">
                  <c:v>43052</c:v>
                </c:pt>
                <c:pt idx="6">
                  <c:v>43053</c:v>
                </c:pt>
                <c:pt idx="7">
                  <c:v>43054</c:v>
                </c:pt>
                <c:pt idx="8">
                  <c:v>43055</c:v>
                </c:pt>
                <c:pt idx="9">
                  <c:v>43056</c:v>
                </c:pt>
                <c:pt idx="10">
                  <c:v>43057</c:v>
                </c:pt>
                <c:pt idx="11">
                  <c:v>43058</c:v>
                </c:pt>
                <c:pt idx="12">
                  <c:v>43059</c:v>
                </c:pt>
                <c:pt idx="13">
                  <c:v>43060</c:v>
                </c:pt>
                <c:pt idx="14">
                  <c:v>43061</c:v>
                </c:pt>
                <c:pt idx="15">
                  <c:v>43062</c:v>
                </c:pt>
                <c:pt idx="16">
                  <c:v>43063</c:v>
                </c:pt>
                <c:pt idx="17">
                  <c:v>43064</c:v>
                </c:pt>
                <c:pt idx="18">
                  <c:v>43065</c:v>
                </c:pt>
                <c:pt idx="19">
                  <c:v>43066</c:v>
                </c:pt>
                <c:pt idx="20">
                  <c:v>43067</c:v>
                </c:pt>
                <c:pt idx="21">
                  <c:v>43068</c:v>
                </c:pt>
                <c:pt idx="22">
                  <c:v>43069</c:v>
                </c:pt>
                <c:pt idx="23">
                  <c:v>43070</c:v>
                </c:pt>
                <c:pt idx="24">
                  <c:v>43071</c:v>
                </c:pt>
                <c:pt idx="25">
                  <c:v>43072</c:v>
                </c:pt>
                <c:pt idx="26">
                  <c:v>43073</c:v>
                </c:pt>
                <c:pt idx="27">
                  <c:v>43074</c:v>
                </c:pt>
                <c:pt idx="28">
                  <c:v>43075</c:v>
                </c:pt>
                <c:pt idx="29">
                  <c:v>43076</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5E2F-426C-AF44-6E5FCD1EAFA3}"/>
            </c:ext>
          </c:extLst>
        </c:ser>
        <c:dLbls>
          <c:showLegendKey val="0"/>
          <c:showVal val="0"/>
          <c:showCatName val="0"/>
          <c:showSerName val="0"/>
          <c:showPercent val="0"/>
          <c:showBubbleSize val="0"/>
        </c:dLbls>
        <c:smooth val="0"/>
        <c:axId val="232365424"/>
        <c:axId val="232366408"/>
      </c:lineChart>
      <c:dateAx>
        <c:axId val="232365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366408"/>
        <c:crosses val="autoZero"/>
        <c:auto val="1"/>
        <c:lblOffset val="100"/>
        <c:baseTimeUnit val="days"/>
      </c:dateAx>
      <c:valAx>
        <c:axId val="232366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36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Sheet1!$A$2:$A$31</c:f>
              <c:numCache>
                <c:formatCode>m/d/yyyy</c:formatCode>
                <c:ptCount val="30"/>
                <c:pt idx="0">
                  <c:v>43047</c:v>
                </c:pt>
                <c:pt idx="1">
                  <c:v>43048</c:v>
                </c:pt>
                <c:pt idx="2">
                  <c:v>43049</c:v>
                </c:pt>
                <c:pt idx="3">
                  <c:v>43050</c:v>
                </c:pt>
                <c:pt idx="4">
                  <c:v>43051</c:v>
                </c:pt>
                <c:pt idx="5">
                  <c:v>43052</c:v>
                </c:pt>
                <c:pt idx="6">
                  <c:v>43053</c:v>
                </c:pt>
                <c:pt idx="7">
                  <c:v>43054</c:v>
                </c:pt>
                <c:pt idx="8">
                  <c:v>43055</c:v>
                </c:pt>
                <c:pt idx="9">
                  <c:v>43056</c:v>
                </c:pt>
                <c:pt idx="10">
                  <c:v>43057</c:v>
                </c:pt>
                <c:pt idx="11">
                  <c:v>43058</c:v>
                </c:pt>
                <c:pt idx="12">
                  <c:v>43059</c:v>
                </c:pt>
                <c:pt idx="13">
                  <c:v>43060</c:v>
                </c:pt>
                <c:pt idx="14">
                  <c:v>43061</c:v>
                </c:pt>
                <c:pt idx="15">
                  <c:v>43062</c:v>
                </c:pt>
                <c:pt idx="16">
                  <c:v>43063</c:v>
                </c:pt>
                <c:pt idx="17">
                  <c:v>43064</c:v>
                </c:pt>
                <c:pt idx="18">
                  <c:v>43065</c:v>
                </c:pt>
                <c:pt idx="19">
                  <c:v>43066</c:v>
                </c:pt>
                <c:pt idx="20">
                  <c:v>43067</c:v>
                </c:pt>
                <c:pt idx="21">
                  <c:v>43068</c:v>
                </c:pt>
                <c:pt idx="22">
                  <c:v>43069</c:v>
                </c:pt>
                <c:pt idx="23">
                  <c:v>43070</c:v>
                </c:pt>
                <c:pt idx="24">
                  <c:v>43071</c:v>
                </c:pt>
                <c:pt idx="25">
                  <c:v>43072</c:v>
                </c:pt>
                <c:pt idx="26">
                  <c:v>43073</c:v>
                </c:pt>
                <c:pt idx="27">
                  <c:v>43074</c:v>
                </c:pt>
                <c:pt idx="28">
                  <c:v>43075</c:v>
                </c:pt>
                <c:pt idx="29">
                  <c:v>43076</c:v>
                </c:pt>
              </c:numCache>
            </c:numRef>
          </c:cat>
          <c:val>
            <c:numRef>
              <c:f>Sheet1!$B$2:$B$31</c:f>
              <c:numCache>
                <c:formatCode>General</c:formatCode>
                <c:ptCount val="30"/>
                <c:pt idx="0">
                  <c:v>0</c:v>
                </c:pt>
                <c:pt idx="1">
                  <c:v>9</c:v>
                </c:pt>
                <c:pt idx="2">
                  <c:v>10</c:v>
                </c:pt>
                <c:pt idx="3">
                  <c:v>3</c:v>
                </c:pt>
                <c:pt idx="4">
                  <c:v>5</c:v>
                </c:pt>
                <c:pt idx="5">
                  <c:v>7</c:v>
                </c:pt>
                <c:pt idx="6">
                  <c:v>2</c:v>
                </c:pt>
                <c:pt idx="7">
                  <c:v>0</c:v>
                </c:pt>
                <c:pt idx="8">
                  <c:v>0</c:v>
                </c:pt>
                <c:pt idx="9">
                  <c:v>9</c:v>
                </c:pt>
                <c:pt idx="10">
                  <c:v>5</c:v>
                </c:pt>
                <c:pt idx="11">
                  <c:v>7</c:v>
                </c:pt>
                <c:pt idx="12">
                  <c:v>0</c:v>
                </c:pt>
                <c:pt idx="13">
                  <c:v>8</c:v>
                </c:pt>
                <c:pt idx="14">
                  <c:v>15</c:v>
                </c:pt>
                <c:pt idx="15">
                  <c:v>0</c:v>
                </c:pt>
                <c:pt idx="16">
                  <c:v>0</c:v>
                </c:pt>
                <c:pt idx="17">
                  <c:v>10</c:v>
                </c:pt>
                <c:pt idx="18">
                  <c:v>4</c:v>
                </c:pt>
                <c:pt idx="19">
                  <c:v>22</c:v>
                </c:pt>
                <c:pt idx="20">
                  <c:v>4</c:v>
                </c:pt>
                <c:pt idx="21">
                  <c:v>5</c:v>
                </c:pt>
                <c:pt idx="22">
                  <c:v>0</c:v>
                </c:pt>
                <c:pt idx="23">
                  <c:v>9</c:v>
                </c:pt>
                <c:pt idx="24">
                  <c:v>5</c:v>
                </c:pt>
                <c:pt idx="25">
                  <c:v>5</c:v>
                </c:pt>
                <c:pt idx="26">
                  <c:v>4</c:v>
                </c:pt>
                <c:pt idx="27">
                  <c:v>0</c:v>
                </c:pt>
                <c:pt idx="28">
                  <c:v>5</c:v>
                </c:pt>
                <c:pt idx="29">
                  <c:v>9</c:v>
                </c:pt>
              </c:numCache>
            </c:numRef>
          </c:val>
          <c:smooth val="0"/>
          <c:extLst>
            <c:ext xmlns:c16="http://schemas.microsoft.com/office/drawing/2014/chart" uri="{C3380CC4-5D6E-409C-BE32-E72D297353CC}">
              <c16:uniqueId val="{00000000-910A-4ACD-B418-D3C12A15DF1F}"/>
            </c:ext>
          </c:extLst>
        </c:ser>
        <c:dLbls>
          <c:showLegendKey val="0"/>
          <c:showVal val="0"/>
          <c:showCatName val="0"/>
          <c:showSerName val="0"/>
          <c:showPercent val="0"/>
          <c:showBubbleSize val="0"/>
        </c:dLbls>
        <c:smooth val="0"/>
        <c:axId val="232368704"/>
        <c:axId val="232358536"/>
      </c:lineChart>
      <c:dateAx>
        <c:axId val="232368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358536"/>
        <c:crosses val="autoZero"/>
        <c:auto val="1"/>
        <c:lblOffset val="100"/>
        <c:baseTimeUnit val="days"/>
      </c:dateAx>
      <c:valAx>
        <c:axId val="232358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36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0</c:v>
                </c:pt>
              </c:numCache>
            </c:numRef>
          </c:val>
          <c:extLst>
            <c:ext xmlns:c16="http://schemas.microsoft.com/office/drawing/2014/chart" uri="{C3380CC4-5D6E-409C-BE32-E72D297353CC}">
              <c16:uniqueId val="{00000000-B03A-487A-A131-04DAFA56BF18}"/>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0</c:v>
                </c:pt>
              </c:numCache>
            </c:numRef>
          </c:val>
          <c:extLst>
            <c:ext xmlns:c16="http://schemas.microsoft.com/office/drawing/2014/chart" uri="{C3380CC4-5D6E-409C-BE32-E72D297353CC}">
              <c16:uniqueId val="{00000001-B03A-487A-A131-04DAFA56BF18}"/>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30</c:v>
                </c:pt>
              </c:numCache>
            </c:numRef>
          </c:val>
          <c:extLst>
            <c:ext xmlns:c16="http://schemas.microsoft.com/office/drawing/2014/chart" uri="{C3380CC4-5D6E-409C-BE32-E72D297353CC}">
              <c16:uniqueId val="{00000002-B03A-487A-A131-04DAFA56BF18}"/>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1</c:v>
                </c:pt>
              </c:numCache>
            </c:numRef>
          </c:val>
          <c:extLst>
            <c:ext xmlns:c16="http://schemas.microsoft.com/office/drawing/2014/chart" uri="{C3380CC4-5D6E-409C-BE32-E72D297353CC}">
              <c16:uniqueId val="{00000003-B03A-487A-A131-04DAFA56BF18}"/>
            </c:ext>
          </c:extLst>
        </c:ser>
        <c:dLbls>
          <c:showLegendKey val="0"/>
          <c:showVal val="0"/>
          <c:showCatName val="0"/>
          <c:showSerName val="0"/>
          <c:showPercent val="0"/>
          <c:showBubbleSize val="0"/>
        </c:dLbls>
        <c:gapWidth val="150"/>
        <c:overlap val="100"/>
        <c:axId val="232369360"/>
        <c:axId val="232371656"/>
      </c:barChart>
      <c:catAx>
        <c:axId val="232369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371656"/>
        <c:crosses val="autoZero"/>
        <c:auto val="1"/>
        <c:lblAlgn val="ctr"/>
        <c:lblOffset val="100"/>
        <c:noMultiLvlLbl val="0"/>
      </c:catAx>
      <c:valAx>
        <c:axId val="232371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369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3</c:v>
                </c:pt>
                <c:pt idx="2">
                  <c:v>3</c:v>
                </c:pt>
                <c:pt idx="3">
                  <c:v>3</c:v>
                </c:pt>
                <c:pt idx="4">
                  <c:v>6</c:v>
                </c:pt>
                <c:pt idx="5">
                  <c:v>5</c:v>
                </c:pt>
                <c:pt idx="6">
                  <c:v>5</c:v>
                </c:pt>
              </c:numCache>
            </c:numRef>
          </c:val>
          <c:extLst>
            <c:ext xmlns:c16="http://schemas.microsoft.com/office/drawing/2014/chart" uri="{C3380CC4-5D6E-409C-BE32-E72D297353CC}">
              <c16:uniqueId val="{00000000-E597-469E-AB7E-B2BA2952D6CA}"/>
            </c:ext>
          </c:extLst>
        </c:ser>
        <c:dLbls>
          <c:showLegendKey val="0"/>
          <c:showVal val="0"/>
          <c:showCatName val="0"/>
          <c:showSerName val="0"/>
          <c:showPercent val="0"/>
          <c:showBubbleSize val="0"/>
        </c:dLbls>
        <c:gapWidth val="219"/>
        <c:overlap val="-27"/>
        <c:axId val="285815704"/>
        <c:axId val="285816032"/>
      </c:barChart>
      <c:catAx>
        <c:axId val="285815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16032"/>
        <c:crosses val="autoZero"/>
        <c:auto val="1"/>
        <c:lblAlgn val="ctr"/>
        <c:lblOffset val="100"/>
        <c:noMultiLvlLbl val="0"/>
      </c:catAx>
      <c:valAx>
        <c:axId val="28581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1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45</c:v>
                </c:pt>
                <c:pt idx="1">
                  <c:v>58</c:v>
                </c:pt>
                <c:pt idx="2">
                  <c:v>70</c:v>
                </c:pt>
                <c:pt idx="3">
                  <c:v>62</c:v>
                </c:pt>
                <c:pt idx="4">
                  <c:v>56</c:v>
                </c:pt>
                <c:pt idx="5">
                  <c:v>38</c:v>
                </c:pt>
                <c:pt idx="6">
                  <c:v>33</c:v>
                </c:pt>
              </c:numCache>
            </c:numRef>
          </c:val>
          <c:extLst>
            <c:ext xmlns:c16="http://schemas.microsoft.com/office/drawing/2014/chart" uri="{C3380CC4-5D6E-409C-BE32-E72D297353CC}">
              <c16:uniqueId val="{00000000-0E9D-474E-9AF3-D9DD8A43D1B2}"/>
            </c:ext>
          </c:extLst>
        </c:ser>
        <c:dLbls>
          <c:showLegendKey val="0"/>
          <c:showVal val="0"/>
          <c:showCatName val="0"/>
          <c:showSerName val="0"/>
          <c:showPercent val="0"/>
          <c:showBubbleSize val="0"/>
        </c:dLbls>
        <c:gapWidth val="219"/>
        <c:overlap val="-27"/>
        <c:axId val="285812424"/>
        <c:axId val="285811768"/>
      </c:barChart>
      <c:catAx>
        <c:axId val="285812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11768"/>
        <c:crosses val="autoZero"/>
        <c:auto val="1"/>
        <c:lblAlgn val="ctr"/>
        <c:lblOffset val="100"/>
        <c:noMultiLvlLbl val="0"/>
      </c:catAx>
      <c:valAx>
        <c:axId val="28581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12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12</c:v>
                </c:pt>
                <c:pt idx="11">
                  <c:v>3</c:v>
                </c:pt>
                <c:pt idx="12">
                  <c:v>6</c:v>
                </c:pt>
                <c:pt idx="13">
                  <c:v>2</c:v>
                </c:pt>
                <c:pt idx="14">
                  <c:v>3</c:v>
                </c:pt>
                <c:pt idx="15">
                  <c:v>0</c:v>
                </c:pt>
                <c:pt idx="16">
                  <c:v>2</c:v>
                </c:pt>
                <c:pt idx="17">
                  <c:v>1</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0-27A2-4DB7-9CB5-3D3A2468EEEE}"/>
            </c:ext>
          </c:extLst>
        </c:ser>
        <c:dLbls>
          <c:showLegendKey val="0"/>
          <c:showVal val="0"/>
          <c:showCatName val="0"/>
          <c:showSerName val="0"/>
          <c:showPercent val="0"/>
          <c:showBubbleSize val="0"/>
        </c:dLbls>
        <c:smooth val="0"/>
        <c:axId val="285811440"/>
        <c:axId val="285818984"/>
      </c:lineChart>
      <c:catAx>
        <c:axId val="285811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18984"/>
        <c:crosses val="autoZero"/>
        <c:auto val="1"/>
        <c:lblAlgn val="ctr"/>
        <c:lblOffset val="100"/>
        <c:noMultiLvlLbl val="0"/>
      </c:catAx>
      <c:valAx>
        <c:axId val="285818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11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7B397-487B-47A8-B7B9-4EFB5A310856}"/>
              </a:ext>
            </a:extLst>
          </p:cNvPr>
          <p:cNvSpPr>
            <a:spLocks noGrp="1"/>
          </p:cNvSpPr>
          <p:nvPr>
            <p:ph type="ctrTitle"/>
          </p:nvPr>
        </p:nvSpPr>
        <p:spPr/>
        <p:txBody>
          <a:bodyPr/>
          <a:lstStyle/>
          <a:p>
            <a:r>
              <a:rPr lang="en-US"/>
              <a:t>Reporte LinkedIn</a:t>
            </a:r>
          </a:p>
        </p:txBody>
      </p:sp>
      <p:sp>
        <p:nvSpPr>
          <p:cNvPr id="3" name="Subtitle 2">
            <a:extLst>
              <a:ext uri="{FF2B5EF4-FFF2-40B4-BE49-F238E27FC236}">
                <a16:creationId xmlns:a16="http://schemas.microsoft.com/office/drawing/2014/main" id="{5BA6DA6F-6757-439A-BCCD-11F528EF269F}"/>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484468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B1895-17F8-4D73-8AF2-3BBACB1CC8E9}"/>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7A0224D1-D055-4914-8378-056A94BEE1C5}"/>
              </a:ext>
            </a:extLst>
          </p:cNvPr>
          <p:cNvGraphicFramePr>
            <a:graphicFrameLocks noGrp="1"/>
          </p:cNvGraphicFramePr>
          <p:nvPr>
            <p:ph type="tbl" sz="quarter" idx="13"/>
            <p:extLst>
              <p:ext uri="{D42A27DB-BD31-4B8C-83A1-F6EECF244321}">
                <p14:modId xmlns:p14="http://schemas.microsoft.com/office/powerpoint/2010/main" val="2818671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06987743"/>
                    </a:ext>
                  </a:extLst>
                </a:gridCol>
                <a:gridCol w="1069848">
                  <a:extLst>
                    <a:ext uri="{9D8B030D-6E8A-4147-A177-3AD203B41FA5}">
                      <a16:colId xmlns:a16="http://schemas.microsoft.com/office/drawing/2014/main" val="3712476378"/>
                    </a:ext>
                  </a:extLst>
                </a:gridCol>
                <a:gridCol w="1069848">
                  <a:extLst>
                    <a:ext uri="{9D8B030D-6E8A-4147-A177-3AD203B41FA5}">
                      <a16:colId xmlns:a16="http://schemas.microsoft.com/office/drawing/2014/main" val="145004743"/>
                    </a:ext>
                  </a:extLst>
                </a:gridCol>
                <a:gridCol w="1069848">
                  <a:extLst>
                    <a:ext uri="{9D8B030D-6E8A-4147-A177-3AD203B41FA5}">
                      <a16:colId xmlns:a16="http://schemas.microsoft.com/office/drawing/2014/main" val="2944611788"/>
                    </a:ext>
                  </a:extLst>
                </a:gridCol>
                <a:gridCol w="1069848">
                  <a:extLst>
                    <a:ext uri="{9D8B030D-6E8A-4147-A177-3AD203B41FA5}">
                      <a16:colId xmlns:a16="http://schemas.microsoft.com/office/drawing/2014/main" val="244546274"/>
                    </a:ext>
                  </a:extLst>
                </a:gridCol>
                <a:gridCol w="1069848">
                  <a:extLst>
                    <a:ext uri="{9D8B030D-6E8A-4147-A177-3AD203B41FA5}">
                      <a16:colId xmlns:a16="http://schemas.microsoft.com/office/drawing/2014/main" val="1730569580"/>
                    </a:ext>
                  </a:extLst>
                </a:gridCol>
                <a:gridCol w="1069848">
                  <a:extLst>
                    <a:ext uri="{9D8B030D-6E8A-4147-A177-3AD203B41FA5}">
                      <a16:colId xmlns:a16="http://schemas.microsoft.com/office/drawing/2014/main" val="19095429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29779511"/>
                  </a:ext>
                </a:extLst>
              </a:tr>
              <a:tr h="370840">
                <a:tc>
                  <a:txBody>
                    <a:bodyPr/>
                    <a:lstStyle/>
                    <a:p>
                      <a:r>
                        <a:rPr lang="en-US" sz="1000"/>
                        <a:t>Banco BHD León</a:t>
                      </a:r>
                    </a:p>
                  </a:txBody>
                  <a:tcPr/>
                </a:tc>
                <a:tc>
                  <a:txBody>
                    <a:bodyPr/>
                    <a:lstStyle/>
                    <a:p>
                      <a:r>
                        <a:rPr lang="en-US" sz="1000"/>
                        <a:t>14015</a:t>
                      </a:r>
                    </a:p>
                  </a:txBody>
                  <a:tcPr/>
                </a:tc>
                <a:tc>
                  <a:txBody>
                    <a:bodyPr/>
                    <a:lstStyle/>
                    <a:p>
                      <a:r>
                        <a:rPr lang="en-US" sz="1000"/>
                        <a:t>1575</a:t>
                      </a:r>
                    </a:p>
                  </a:txBody>
                  <a:tcPr/>
                </a:tc>
                <a:tc>
                  <a:txBody>
                    <a:bodyPr/>
                    <a:lstStyle/>
                    <a:p>
                      <a:r>
                        <a:rPr lang="en-US" sz="1000"/>
                        <a:t>31</a:t>
                      </a:r>
                    </a:p>
                  </a:txBody>
                  <a:tcPr/>
                </a:tc>
                <a:tc>
                  <a:txBody>
                    <a:bodyPr/>
                    <a:lstStyle/>
                    <a:p>
                      <a:r>
                        <a:rPr lang="en-US" sz="1000"/>
                        <a:t>239</a:t>
                      </a:r>
                    </a:p>
                  </a:txBody>
                  <a:tcPr/>
                </a:tc>
                <a:tc>
                  <a:txBody>
                    <a:bodyPr/>
                    <a:lstStyle/>
                    <a:p>
                      <a:r>
                        <a:rPr lang="en-US" sz="1000"/>
                        <a:t>2</a:t>
                      </a:r>
                    </a:p>
                  </a:txBody>
                  <a:tcPr/>
                </a:tc>
                <a:tc>
                  <a:txBody>
                    <a:bodyPr/>
                    <a:lstStyle/>
                    <a:p>
                      <a:r>
                        <a:rPr lang="en-US" sz="1000"/>
                        <a:t>0.0588%</a:t>
                      </a:r>
                    </a:p>
                  </a:txBody>
                  <a:tcPr/>
                </a:tc>
                <a:extLst>
                  <a:ext uri="{0D108BD9-81ED-4DB2-BD59-A6C34878D82A}">
                    <a16:rowId xmlns:a16="http://schemas.microsoft.com/office/drawing/2014/main" val="3490953838"/>
                  </a:ext>
                </a:extLst>
              </a:tr>
            </a:tbl>
          </a:graphicData>
        </a:graphic>
      </p:graphicFrame>
      <p:sp>
        <p:nvSpPr>
          <p:cNvPr id="4" name="Text Placeholder 3">
            <a:extLst>
              <a:ext uri="{FF2B5EF4-FFF2-40B4-BE49-F238E27FC236}">
                <a16:creationId xmlns:a16="http://schemas.microsoft.com/office/drawing/2014/main" id="{286DC17D-2EC8-4124-A935-E18EB4B89831}"/>
              </a:ext>
            </a:extLst>
          </p:cNvPr>
          <p:cNvSpPr>
            <a:spLocks noGrp="1"/>
          </p:cNvSpPr>
          <p:nvPr>
            <p:ph type="body" sz="quarter" idx="14"/>
          </p:nvPr>
        </p:nvSpPr>
        <p:spPr/>
        <p:txBody>
          <a:bodyPr/>
          <a:lstStyle/>
          <a:p>
            <a:r>
              <a:rPr lang="en-US"/>
              <a:t>11/08/2017 - 12/07/2017</a:t>
            </a:r>
          </a:p>
        </p:txBody>
      </p:sp>
    </p:spTree>
    <p:extLst>
      <p:ext uri="{BB962C8B-B14F-4D97-AF65-F5344CB8AC3E}">
        <p14:creationId xmlns:p14="http://schemas.microsoft.com/office/powerpoint/2010/main" val="3217665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12ADE-B829-4B9B-A995-7BC298221EC2}"/>
              </a:ext>
            </a:extLst>
          </p:cNvPr>
          <p:cNvSpPr>
            <a:spLocks noGrp="1"/>
          </p:cNvSpPr>
          <p:nvPr>
            <p:ph type="title"/>
          </p:nvPr>
        </p:nvSpPr>
        <p:spPr/>
        <p:txBody>
          <a:bodyPr/>
          <a:lstStyle/>
          <a:p>
            <a:r>
              <a:rPr lang="en-US"/>
              <a:t>LinkedIn Key Metrics Radar</a:t>
            </a:r>
          </a:p>
        </p:txBody>
      </p:sp>
      <p:graphicFrame>
        <p:nvGraphicFramePr>
          <p:cNvPr id="6" name="Chart Placeholder 5">
            <a:extLst>
              <a:ext uri="{FF2B5EF4-FFF2-40B4-BE49-F238E27FC236}">
                <a16:creationId xmlns:a16="http://schemas.microsoft.com/office/drawing/2014/main" id="{051D5826-016B-491E-8A63-8AEE8ADF8A6C}"/>
              </a:ext>
            </a:extLst>
          </p:cNvPr>
          <p:cNvGraphicFramePr>
            <a:graphicFrameLocks noGrp="1"/>
          </p:cNvGraphicFramePr>
          <p:nvPr>
            <p:ph type="chart" sz="quarter" idx="13"/>
            <p:extLst>
              <p:ext uri="{D42A27DB-BD31-4B8C-83A1-F6EECF244321}">
                <p14:modId xmlns:p14="http://schemas.microsoft.com/office/powerpoint/2010/main" val="3420665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694258-D04E-41AB-943F-43450DD5B277}"/>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2F2E0422-E9DA-4253-AB93-81CAB9D7A7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9724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70464-A8AA-43BD-AAAC-2200DCFF7635}"/>
              </a:ext>
            </a:extLst>
          </p:cNvPr>
          <p:cNvSpPr>
            <a:spLocks noGrp="1"/>
          </p:cNvSpPr>
          <p:nvPr>
            <p:ph type="title"/>
          </p:nvPr>
        </p:nvSpPr>
        <p:spPr/>
        <p:txBody>
          <a:bodyPr/>
          <a:lstStyle/>
          <a:p>
            <a:r>
              <a:rPr lang="en-US"/>
              <a:t>LinkedIn Followers Total</a:t>
            </a:r>
          </a:p>
        </p:txBody>
      </p:sp>
      <p:graphicFrame>
        <p:nvGraphicFramePr>
          <p:cNvPr id="6" name="Chart Placeholder 5">
            <a:extLst>
              <a:ext uri="{FF2B5EF4-FFF2-40B4-BE49-F238E27FC236}">
                <a16:creationId xmlns:a16="http://schemas.microsoft.com/office/drawing/2014/main" id="{FAD3C58C-2F50-43EC-A5F5-8431610F31BC}"/>
              </a:ext>
            </a:extLst>
          </p:cNvPr>
          <p:cNvGraphicFramePr>
            <a:graphicFrameLocks noGrp="1"/>
          </p:cNvGraphicFramePr>
          <p:nvPr>
            <p:ph type="chart" sz="quarter" idx="13"/>
            <p:extLst>
              <p:ext uri="{D42A27DB-BD31-4B8C-83A1-F6EECF244321}">
                <p14:modId xmlns:p14="http://schemas.microsoft.com/office/powerpoint/2010/main" val="3011372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76FCD8-D417-4732-A047-C030F6D62EC8}"/>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B3B15879-519A-4584-853D-3C391C26D1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6286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9C03C-BB71-4A3F-A46F-82388DA794A9}"/>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0E6CDE08-87E2-4115-B4CA-2EE6BF5D1B83}"/>
              </a:ext>
            </a:extLst>
          </p:cNvPr>
          <p:cNvGraphicFramePr>
            <a:graphicFrameLocks noGrp="1"/>
          </p:cNvGraphicFramePr>
          <p:nvPr>
            <p:ph type="chart" sz="quarter" idx="13"/>
            <p:extLst>
              <p:ext uri="{D42A27DB-BD31-4B8C-83A1-F6EECF244321}">
                <p14:modId xmlns:p14="http://schemas.microsoft.com/office/powerpoint/2010/main" val="958525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4721A2-DF94-4741-944D-BBADF13F6DED}"/>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91E8E082-4C3A-40AE-A36F-669B9A8F0C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7809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6F145-E14F-432D-89E4-3ED6C3971817}"/>
              </a:ext>
            </a:extLst>
          </p:cNvPr>
          <p:cNvSpPr>
            <a:spLocks noGrp="1"/>
          </p:cNvSpPr>
          <p:nvPr>
            <p:ph type="title"/>
          </p:nvPr>
        </p:nvSpPr>
        <p:spPr/>
        <p:txBody>
          <a:bodyPr/>
          <a:lstStyle/>
          <a:p>
            <a:r>
              <a:rPr lang="en-US"/>
              <a:t>LinkedIn Updates</a:t>
            </a:r>
          </a:p>
        </p:txBody>
      </p:sp>
      <p:graphicFrame>
        <p:nvGraphicFramePr>
          <p:cNvPr id="6" name="Chart Placeholder 5">
            <a:extLst>
              <a:ext uri="{FF2B5EF4-FFF2-40B4-BE49-F238E27FC236}">
                <a16:creationId xmlns:a16="http://schemas.microsoft.com/office/drawing/2014/main" id="{DA6FAD89-3A7B-49DC-BBF8-C9124D197A24}"/>
              </a:ext>
            </a:extLst>
          </p:cNvPr>
          <p:cNvGraphicFramePr>
            <a:graphicFrameLocks noGrp="1"/>
          </p:cNvGraphicFramePr>
          <p:nvPr>
            <p:ph type="chart" sz="quarter" idx="13"/>
            <p:extLst>
              <p:ext uri="{D42A27DB-BD31-4B8C-83A1-F6EECF244321}">
                <p14:modId xmlns:p14="http://schemas.microsoft.com/office/powerpoint/2010/main" val="582847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54B46D-7E47-4657-A64E-5D08417E0587}"/>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D1B04270-50B7-467C-884F-3B8C36A95D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3863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03D53-EA1E-4DB4-94D8-A7BEC117BFC9}"/>
              </a:ext>
            </a:extLst>
          </p:cNvPr>
          <p:cNvSpPr>
            <a:spLocks noGrp="1"/>
          </p:cNvSpPr>
          <p:nvPr>
            <p:ph type="title"/>
          </p:nvPr>
        </p:nvSpPr>
        <p:spPr/>
        <p:txBody>
          <a:bodyPr/>
          <a:lstStyle/>
          <a:p>
            <a:r>
              <a:rPr lang="en-US"/>
              <a:t>LinkedIn Interaction Rate</a:t>
            </a:r>
          </a:p>
        </p:txBody>
      </p:sp>
      <p:graphicFrame>
        <p:nvGraphicFramePr>
          <p:cNvPr id="6" name="Chart Placeholder 5">
            <a:extLst>
              <a:ext uri="{FF2B5EF4-FFF2-40B4-BE49-F238E27FC236}">
                <a16:creationId xmlns:a16="http://schemas.microsoft.com/office/drawing/2014/main" id="{28F44AC3-9C53-4ED7-9746-F65EAFB13106}"/>
              </a:ext>
            </a:extLst>
          </p:cNvPr>
          <p:cNvGraphicFramePr>
            <a:graphicFrameLocks noGrp="1"/>
          </p:cNvGraphicFramePr>
          <p:nvPr>
            <p:ph type="chart" sz="quarter" idx="13"/>
            <p:extLst>
              <p:ext uri="{D42A27DB-BD31-4B8C-83A1-F6EECF244321}">
                <p14:modId xmlns:p14="http://schemas.microsoft.com/office/powerpoint/2010/main" val="2511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D31446-F53B-4F2A-9035-73E3B615A520}"/>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FF2925DB-7842-4391-8F37-50A1410A46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8245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EA645-182B-42E6-BDC2-6AEC488D6028}"/>
              </a:ext>
            </a:extLst>
          </p:cNvPr>
          <p:cNvSpPr>
            <a:spLocks noGrp="1"/>
          </p:cNvSpPr>
          <p:nvPr>
            <p:ph type="title"/>
          </p:nvPr>
        </p:nvSpPr>
        <p:spPr/>
        <p:txBody>
          <a:bodyPr/>
          <a:lstStyle/>
          <a:p>
            <a:r>
              <a:rPr lang="en-US"/>
              <a:t>LinkedIn Interactions Distribution</a:t>
            </a:r>
          </a:p>
        </p:txBody>
      </p:sp>
      <p:graphicFrame>
        <p:nvGraphicFramePr>
          <p:cNvPr id="6" name="Chart Placeholder 5">
            <a:extLst>
              <a:ext uri="{FF2B5EF4-FFF2-40B4-BE49-F238E27FC236}">
                <a16:creationId xmlns:a16="http://schemas.microsoft.com/office/drawing/2014/main" id="{A4F84778-7CD5-43E1-9E51-5BFDEF032818}"/>
              </a:ext>
            </a:extLst>
          </p:cNvPr>
          <p:cNvGraphicFramePr>
            <a:graphicFrameLocks noGrp="1"/>
          </p:cNvGraphicFramePr>
          <p:nvPr>
            <p:ph type="chart" sz="quarter" idx="13"/>
            <p:extLst>
              <p:ext uri="{D42A27DB-BD31-4B8C-83A1-F6EECF244321}">
                <p14:modId xmlns:p14="http://schemas.microsoft.com/office/powerpoint/2010/main" val="4250955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C9468A-62DC-4A8D-86B8-7CD47FA28DF9}"/>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CE2BE8BC-32D0-4284-BF4A-F88BBAA5FD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2679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D6E20-6F5E-4F40-9367-956487AFA7CD}"/>
              </a:ext>
            </a:extLst>
          </p:cNvPr>
          <p:cNvSpPr>
            <a:spLocks noGrp="1"/>
          </p:cNvSpPr>
          <p:nvPr>
            <p:ph type="title"/>
          </p:nvPr>
        </p:nvSpPr>
        <p:spPr/>
        <p:txBody>
          <a:bodyPr/>
          <a:lstStyle/>
          <a:p>
            <a:r>
              <a:rPr lang="en-US"/>
              <a:t>LinkedIn Interaction Rate</a:t>
            </a:r>
          </a:p>
        </p:txBody>
      </p:sp>
      <p:graphicFrame>
        <p:nvGraphicFramePr>
          <p:cNvPr id="6" name="Chart Placeholder 5">
            <a:extLst>
              <a:ext uri="{FF2B5EF4-FFF2-40B4-BE49-F238E27FC236}">
                <a16:creationId xmlns:a16="http://schemas.microsoft.com/office/drawing/2014/main" id="{AAB5AF0C-C428-4BEE-84EA-20B7F9A582AE}"/>
              </a:ext>
            </a:extLst>
          </p:cNvPr>
          <p:cNvGraphicFramePr>
            <a:graphicFrameLocks noGrp="1"/>
          </p:cNvGraphicFramePr>
          <p:nvPr>
            <p:ph type="chart" sz="quarter" idx="13"/>
            <p:extLst>
              <p:ext uri="{D42A27DB-BD31-4B8C-83A1-F6EECF244321}">
                <p14:modId xmlns:p14="http://schemas.microsoft.com/office/powerpoint/2010/main" val="3124469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9D659C-012B-4B33-9E7A-8714AD7496B3}"/>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57C74F5A-DE78-4DB6-94E1-86471AE9FF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9098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CA87A-E226-4E6D-ABAB-ACFA0A4C41D0}"/>
              </a:ext>
            </a:extLst>
          </p:cNvPr>
          <p:cNvSpPr>
            <a:spLocks noGrp="1"/>
          </p:cNvSpPr>
          <p:nvPr>
            <p:ph type="title"/>
          </p:nvPr>
        </p:nvSpPr>
        <p:spPr/>
        <p:txBody>
          <a:bodyPr/>
          <a:lstStyle/>
          <a:p>
            <a:r>
              <a:rPr lang="en-US"/>
              <a:t>LinkedIn Interaction Rate By Update Type</a:t>
            </a:r>
          </a:p>
        </p:txBody>
      </p:sp>
      <p:graphicFrame>
        <p:nvGraphicFramePr>
          <p:cNvPr id="6" name="Chart Placeholder 5">
            <a:extLst>
              <a:ext uri="{FF2B5EF4-FFF2-40B4-BE49-F238E27FC236}">
                <a16:creationId xmlns:a16="http://schemas.microsoft.com/office/drawing/2014/main" id="{80324E3D-EC48-4B24-82CA-C970DA0A76F7}"/>
              </a:ext>
            </a:extLst>
          </p:cNvPr>
          <p:cNvGraphicFramePr>
            <a:graphicFrameLocks noGrp="1"/>
          </p:cNvGraphicFramePr>
          <p:nvPr>
            <p:ph type="chart" sz="quarter" idx="13"/>
            <p:extLst>
              <p:ext uri="{D42A27DB-BD31-4B8C-83A1-F6EECF244321}">
                <p14:modId xmlns:p14="http://schemas.microsoft.com/office/powerpoint/2010/main" val="3127082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BFB5F3-4105-42AF-A320-F1196981B6F4}"/>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6503482F-E440-4CBA-9D55-8F63383758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6693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A9566-C79D-48DE-A7BF-E7598A04C5AF}"/>
              </a:ext>
            </a:extLst>
          </p:cNvPr>
          <p:cNvSpPr>
            <a:spLocks noGrp="1"/>
          </p:cNvSpPr>
          <p:nvPr>
            <p:ph type="title"/>
          </p:nvPr>
        </p:nvSpPr>
        <p:spPr/>
        <p:txBody>
          <a:bodyPr/>
          <a:lstStyle/>
          <a:p>
            <a:r>
              <a:rPr lang="en-US"/>
              <a:t>LinkedIn Interaction Rate By Hour</a:t>
            </a:r>
          </a:p>
        </p:txBody>
      </p:sp>
      <p:graphicFrame>
        <p:nvGraphicFramePr>
          <p:cNvPr id="6" name="Chart Placeholder 5">
            <a:extLst>
              <a:ext uri="{FF2B5EF4-FFF2-40B4-BE49-F238E27FC236}">
                <a16:creationId xmlns:a16="http://schemas.microsoft.com/office/drawing/2014/main" id="{3FAE4AD4-52C1-446D-8379-A1A70A123AC1}"/>
              </a:ext>
            </a:extLst>
          </p:cNvPr>
          <p:cNvGraphicFramePr>
            <a:graphicFrameLocks noGrp="1"/>
          </p:cNvGraphicFramePr>
          <p:nvPr>
            <p:ph type="chart" sz="quarter" idx="13"/>
            <p:extLst>
              <p:ext uri="{D42A27DB-BD31-4B8C-83A1-F6EECF244321}">
                <p14:modId xmlns:p14="http://schemas.microsoft.com/office/powerpoint/2010/main" val="40673972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8815E2-CD2F-46E6-8C9C-8DF37AEA0267}"/>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20F9B622-BF3F-4744-8D25-1DE470655F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999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FD4CC-AF59-4484-B52F-35C014EDADF5}"/>
              </a:ext>
            </a:extLst>
          </p:cNvPr>
          <p:cNvSpPr>
            <a:spLocks noGrp="1"/>
          </p:cNvSpPr>
          <p:nvPr>
            <p:ph type="title"/>
          </p:nvPr>
        </p:nvSpPr>
        <p:spPr/>
        <p:txBody>
          <a:bodyPr/>
          <a:lstStyle/>
          <a:p>
            <a:r>
              <a:rPr lang="en-US"/>
              <a:t>LinkedIn Interaction Rate By Weekday</a:t>
            </a:r>
          </a:p>
        </p:txBody>
      </p:sp>
      <p:graphicFrame>
        <p:nvGraphicFramePr>
          <p:cNvPr id="6" name="Chart Placeholder 5">
            <a:extLst>
              <a:ext uri="{FF2B5EF4-FFF2-40B4-BE49-F238E27FC236}">
                <a16:creationId xmlns:a16="http://schemas.microsoft.com/office/drawing/2014/main" id="{8D697A05-1930-4D9D-ADB7-BE018BE9CF5D}"/>
              </a:ext>
            </a:extLst>
          </p:cNvPr>
          <p:cNvGraphicFramePr>
            <a:graphicFrameLocks noGrp="1"/>
          </p:cNvGraphicFramePr>
          <p:nvPr>
            <p:ph type="chart" sz="quarter" idx="13"/>
            <p:extLst>
              <p:ext uri="{D42A27DB-BD31-4B8C-83A1-F6EECF244321}">
                <p14:modId xmlns:p14="http://schemas.microsoft.com/office/powerpoint/2010/main" val="35933995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691CB4-F559-47A6-9D36-BD7211480BD5}"/>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43E6451D-BF79-49A0-A108-D8D48E3B31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7956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FDC47-BB9D-4DE8-857A-355301F1D140}"/>
              </a:ext>
            </a:extLst>
          </p:cNvPr>
          <p:cNvSpPr>
            <a:spLocks noGrp="1"/>
          </p:cNvSpPr>
          <p:nvPr>
            <p:ph type="title"/>
          </p:nvPr>
        </p:nvSpPr>
        <p:spPr/>
        <p:txBody>
          <a:bodyPr/>
          <a:lstStyle/>
          <a:p>
            <a:r>
              <a:rPr lang="en-US"/>
              <a:t>LinkedIn Average Likes Per Update</a:t>
            </a:r>
          </a:p>
        </p:txBody>
      </p:sp>
      <p:graphicFrame>
        <p:nvGraphicFramePr>
          <p:cNvPr id="6" name="Chart Placeholder 5">
            <a:extLst>
              <a:ext uri="{FF2B5EF4-FFF2-40B4-BE49-F238E27FC236}">
                <a16:creationId xmlns:a16="http://schemas.microsoft.com/office/drawing/2014/main" id="{BEA01A3A-C634-4161-8F8E-01951BAFEE42}"/>
              </a:ext>
            </a:extLst>
          </p:cNvPr>
          <p:cNvGraphicFramePr>
            <a:graphicFrameLocks noGrp="1"/>
          </p:cNvGraphicFramePr>
          <p:nvPr>
            <p:ph type="chart" sz="quarter" idx="13"/>
            <p:extLst>
              <p:ext uri="{D42A27DB-BD31-4B8C-83A1-F6EECF244321}">
                <p14:modId xmlns:p14="http://schemas.microsoft.com/office/powerpoint/2010/main" val="4014797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6ECD76-D332-4B2F-AAE9-5DF124E95013}"/>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B42719B8-D741-4B3B-ACB5-F21DABA54C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1569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43BFA-EEDD-4E77-AD0C-CD882DADB69D}"/>
              </a:ext>
            </a:extLst>
          </p:cNvPr>
          <p:cNvSpPr>
            <a:spLocks noGrp="1"/>
          </p:cNvSpPr>
          <p:nvPr>
            <p:ph type="title"/>
          </p:nvPr>
        </p:nvSpPr>
        <p:spPr/>
        <p:txBody>
          <a:bodyPr/>
          <a:lstStyle/>
          <a:p>
            <a:r>
              <a:rPr lang="en-US"/>
              <a:t>LinkedIn Average Comments Per Update</a:t>
            </a:r>
          </a:p>
        </p:txBody>
      </p:sp>
      <p:graphicFrame>
        <p:nvGraphicFramePr>
          <p:cNvPr id="6" name="Chart Placeholder 5">
            <a:extLst>
              <a:ext uri="{FF2B5EF4-FFF2-40B4-BE49-F238E27FC236}">
                <a16:creationId xmlns:a16="http://schemas.microsoft.com/office/drawing/2014/main" id="{496F29BB-4585-4A7E-A741-C5E5D8A6C2B1}"/>
              </a:ext>
            </a:extLst>
          </p:cNvPr>
          <p:cNvGraphicFramePr>
            <a:graphicFrameLocks noGrp="1"/>
          </p:cNvGraphicFramePr>
          <p:nvPr>
            <p:ph type="chart" sz="quarter" idx="13"/>
            <p:extLst>
              <p:ext uri="{D42A27DB-BD31-4B8C-83A1-F6EECF244321}">
                <p14:modId xmlns:p14="http://schemas.microsoft.com/office/powerpoint/2010/main" val="4276138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F2F015-1155-42BD-B69B-E25D7C6A3E74}"/>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D19DADA1-FA59-45D0-BAD4-FDAB3F7BAB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33070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C5DA7-1EAF-4922-AFE8-F12AF118EA0E}"/>
              </a:ext>
            </a:extLst>
          </p:cNvPr>
          <p:cNvSpPr>
            <a:spLocks noGrp="1"/>
          </p:cNvSpPr>
          <p:nvPr>
            <p:ph type="title"/>
          </p:nvPr>
        </p:nvSpPr>
        <p:spPr/>
        <p:txBody>
          <a:bodyPr/>
          <a:lstStyle/>
          <a:p>
            <a:r>
              <a:rPr lang="en-US"/>
              <a:t>LinkedIn Average Interactions Per Update</a:t>
            </a:r>
          </a:p>
        </p:txBody>
      </p:sp>
      <p:graphicFrame>
        <p:nvGraphicFramePr>
          <p:cNvPr id="6" name="Chart Placeholder 5">
            <a:extLst>
              <a:ext uri="{FF2B5EF4-FFF2-40B4-BE49-F238E27FC236}">
                <a16:creationId xmlns:a16="http://schemas.microsoft.com/office/drawing/2014/main" id="{EEBC5D15-92E5-46A6-B582-22A5A6D4653F}"/>
              </a:ext>
            </a:extLst>
          </p:cNvPr>
          <p:cNvGraphicFramePr>
            <a:graphicFrameLocks noGrp="1"/>
          </p:cNvGraphicFramePr>
          <p:nvPr>
            <p:ph type="chart" sz="quarter" idx="13"/>
            <p:extLst>
              <p:ext uri="{D42A27DB-BD31-4B8C-83A1-F6EECF244321}">
                <p14:modId xmlns:p14="http://schemas.microsoft.com/office/powerpoint/2010/main" val="4160728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C5C5A4-B103-4C70-A159-891BB5677B9E}"/>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BE1319F1-8DE8-4620-8598-D578A93804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8546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60A99-46F1-4F6C-A771-232742C74E0C}"/>
              </a:ext>
            </a:extLst>
          </p:cNvPr>
          <p:cNvSpPr>
            <a:spLocks noGrp="1"/>
          </p:cNvSpPr>
          <p:nvPr>
            <p:ph type="title"/>
          </p:nvPr>
        </p:nvSpPr>
        <p:spPr/>
        <p:txBody>
          <a:bodyPr/>
          <a:lstStyle/>
          <a:p>
            <a:r>
              <a:rPr lang="en-US"/>
              <a:t>LinkedIn Updates Type Distribution</a:t>
            </a:r>
          </a:p>
        </p:txBody>
      </p:sp>
      <p:graphicFrame>
        <p:nvGraphicFramePr>
          <p:cNvPr id="6" name="Chart Placeholder 5">
            <a:extLst>
              <a:ext uri="{FF2B5EF4-FFF2-40B4-BE49-F238E27FC236}">
                <a16:creationId xmlns:a16="http://schemas.microsoft.com/office/drawing/2014/main" id="{FA6C8821-EF15-48D5-BB12-C59E1F5851F8}"/>
              </a:ext>
            </a:extLst>
          </p:cNvPr>
          <p:cNvGraphicFramePr>
            <a:graphicFrameLocks noGrp="1"/>
          </p:cNvGraphicFramePr>
          <p:nvPr>
            <p:ph type="chart" sz="quarter" idx="13"/>
            <p:extLst>
              <p:ext uri="{D42A27DB-BD31-4B8C-83A1-F6EECF244321}">
                <p14:modId xmlns:p14="http://schemas.microsoft.com/office/powerpoint/2010/main" val="14815728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5C3852-6BEC-4267-8EDB-D0D30FB2A693}"/>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ED452C20-88B4-4457-B198-CAD1278C48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4650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14404-1047-4AF0-8FCE-4E6F50D58FCA}"/>
              </a:ext>
            </a:extLst>
          </p:cNvPr>
          <p:cNvSpPr>
            <a:spLocks noGrp="1"/>
          </p:cNvSpPr>
          <p:nvPr>
            <p:ph type="title"/>
          </p:nvPr>
        </p:nvSpPr>
        <p:spPr/>
        <p:txBody>
          <a:bodyPr/>
          <a:lstStyle/>
          <a:p>
            <a:r>
              <a:rPr lang="en-US"/>
              <a:t>LinkedIn Updates By Weekday</a:t>
            </a:r>
          </a:p>
        </p:txBody>
      </p:sp>
      <p:graphicFrame>
        <p:nvGraphicFramePr>
          <p:cNvPr id="6" name="Chart Placeholder 5">
            <a:extLst>
              <a:ext uri="{FF2B5EF4-FFF2-40B4-BE49-F238E27FC236}">
                <a16:creationId xmlns:a16="http://schemas.microsoft.com/office/drawing/2014/main" id="{65FAC891-5275-4087-A4C1-2E31CD27531A}"/>
              </a:ext>
            </a:extLst>
          </p:cNvPr>
          <p:cNvGraphicFramePr>
            <a:graphicFrameLocks noGrp="1"/>
          </p:cNvGraphicFramePr>
          <p:nvPr>
            <p:ph type="chart" sz="quarter" idx="13"/>
            <p:extLst>
              <p:ext uri="{D42A27DB-BD31-4B8C-83A1-F6EECF244321}">
                <p14:modId xmlns:p14="http://schemas.microsoft.com/office/powerpoint/2010/main" val="3253207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CE2ED0-A3AD-47DF-9132-82C3665A2DFD}"/>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8CF72885-49CE-41B7-897B-AC2FCB65B4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6719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39630-F6C3-46F3-8F71-480E89C2A652}"/>
              </a:ext>
            </a:extLst>
          </p:cNvPr>
          <p:cNvSpPr>
            <a:spLocks noGrp="1"/>
          </p:cNvSpPr>
          <p:nvPr>
            <p:ph type="title"/>
          </p:nvPr>
        </p:nvSpPr>
        <p:spPr/>
        <p:txBody>
          <a:bodyPr/>
          <a:lstStyle/>
          <a:p>
            <a:r>
              <a:rPr lang="en-US"/>
              <a:t>LinkedIn Followers Change Per Weekday</a:t>
            </a:r>
          </a:p>
        </p:txBody>
      </p:sp>
      <p:graphicFrame>
        <p:nvGraphicFramePr>
          <p:cNvPr id="6" name="Chart Placeholder 5">
            <a:extLst>
              <a:ext uri="{FF2B5EF4-FFF2-40B4-BE49-F238E27FC236}">
                <a16:creationId xmlns:a16="http://schemas.microsoft.com/office/drawing/2014/main" id="{505701D8-D412-499F-B0D4-9CE702E22A48}"/>
              </a:ext>
            </a:extLst>
          </p:cNvPr>
          <p:cNvGraphicFramePr>
            <a:graphicFrameLocks noGrp="1"/>
          </p:cNvGraphicFramePr>
          <p:nvPr>
            <p:ph type="chart" sz="quarter" idx="13"/>
            <p:extLst>
              <p:ext uri="{D42A27DB-BD31-4B8C-83A1-F6EECF244321}">
                <p14:modId xmlns:p14="http://schemas.microsoft.com/office/powerpoint/2010/main" val="3740076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7A3AC6-C731-407E-9990-73130D2B3D39}"/>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72348F5D-5E91-465B-8E52-BA0832DAF8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26556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D88DC-41FC-4130-8885-F2EC2F70C75D}"/>
              </a:ext>
            </a:extLst>
          </p:cNvPr>
          <p:cNvSpPr>
            <a:spLocks noGrp="1"/>
          </p:cNvSpPr>
          <p:nvPr>
            <p:ph type="title"/>
          </p:nvPr>
        </p:nvSpPr>
        <p:spPr/>
        <p:txBody>
          <a:bodyPr/>
          <a:lstStyle/>
          <a:p>
            <a:r>
              <a:rPr lang="en-US"/>
              <a:t>LinkedIn Updates By Hour</a:t>
            </a:r>
          </a:p>
        </p:txBody>
      </p:sp>
      <p:graphicFrame>
        <p:nvGraphicFramePr>
          <p:cNvPr id="6" name="Chart Placeholder 5">
            <a:extLst>
              <a:ext uri="{FF2B5EF4-FFF2-40B4-BE49-F238E27FC236}">
                <a16:creationId xmlns:a16="http://schemas.microsoft.com/office/drawing/2014/main" id="{C61CD516-34F0-41AF-881F-DD6E598BC432}"/>
              </a:ext>
            </a:extLst>
          </p:cNvPr>
          <p:cNvGraphicFramePr>
            <a:graphicFrameLocks noGrp="1"/>
          </p:cNvGraphicFramePr>
          <p:nvPr>
            <p:ph type="chart" sz="quarter" idx="13"/>
            <p:extLst>
              <p:ext uri="{D42A27DB-BD31-4B8C-83A1-F6EECF244321}">
                <p14:modId xmlns:p14="http://schemas.microsoft.com/office/powerpoint/2010/main" val="15991435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6C0D90-B94A-4423-B9E0-25901BAB56BB}"/>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323449A6-8822-48EC-81E8-1F93309082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69005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E93CF-0E7A-438B-908E-5EF53E190DF9}"/>
              </a:ext>
            </a:extLst>
          </p:cNvPr>
          <p:cNvSpPr>
            <a:spLocks noGrp="1"/>
          </p:cNvSpPr>
          <p:nvPr>
            <p:ph type="title"/>
          </p:nvPr>
        </p:nvSpPr>
        <p:spPr/>
        <p:txBody>
          <a:bodyPr/>
          <a:lstStyle/>
          <a:p>
            <a:r>
              <a:rPr lang="en-US"/>
              <a:t>LinkedIn Updates Table - 1 of 7</a:t>
            </a:r>
          </a:p>
        </p:txBody>
      </p:sp>
      <p:graphicFrame>
        <p:nvGraphicFramePr>
          <p:cNvPr id="5" name="Table Placeholder 4">
            <a:extLst>
              <a:ext uri="{FF2B5EF4-FFF2-40B4-BE49-F238E27FC236}">
                <a16:creationId xmlns:a16="http://schemas.microsoft.com/office/drawing/2014/main" id="{78C4FF8C-74B0-47C7-8967-C13AC196FD11}"/>
              </a:ext>
            </a:extLst>
          </p:cNvPr>
          <p:cNvGraphicFramePr>
            <a:graphicFrameLocks noGrp="1"/>
          </p:cNvGraphicFramePr>
          <p:nvPr>
            <p:ph type="tbl" sz="quarter" idx="13"/>
            <p:extLst>
              <p:ext uri="{D42A27DB-BD31-4B8C-83A1-F6EECF244321}">
                <p14:modId xmlns:p14="http://schemas.microsoft.com/office/powerpoint/2010/main" val="500351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04372199"/>
                    </a:ext>
                  </a:extLst>
                </a:gridCol>
                <a:gridCol w="987552">
                  <a:extLst>
                    <a:ext uri="{9D8B030D-6E8A-4147-A177-3AD203B41FA5}">
                      <a16:colId xmlns:a16="http://schemas.microsoft.com/office/drawing/2014/main" val="1619406432"/>
                    </a:ext>
                  </a:extLst>
                </a:gridCol>
                <a:gridCol w="987552">
                  <a:extLst>
                    <a:ext uri="{9D8B030D-6E8A-4147-A177-3AD203B41FA5}">
                      <a16:colId xmlns:a16="http://schemas.microsoft.com/office/drawing/2014/main" val="1958080658"/>
                    </a:ext>
                  </a:extLst>
                </a:gridCol>
                <a:gridCol w="987552">
                  <a:extLst>
                    <a:ext uri="{9D8B030D-6E8A-4147-A177-3AD203B41FA5}">
                      <a16:colId xmlns:a16="http://schemas.microsoft.com/office/drawing/2014/main" val="2592663512"/>
                    </a:ext>
                  </a:extLst>
                </a:gridCol>
                <a:gridCol w="987552">
                  <a:extLst>
                    <a:ext uri="{9D8B030D-6E8A-4147-A177-3AD203B41FA5}">
                      <a16:colId xmlns:a16="http://schemas.microsoft.com/office/drawing/2014/main" val="2681153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7075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- 2017-11-27 11:14:51</a:t>
                      </a:r>
                      <a:r>
                        <a:rPr kumimoji="0" lang="es-ES" sz="1000" b="0" i="0" u="none" strike="noStrike" kern="1200" cap="none" spc="0" normalizeH="0" baseline="0" noProof="0">
                          <a:ln>
                            <a:noFill/>
                          </a:ln>
                          <a:solidFill>
                            <a:prstClr val="black"/>
                          </a:solidFill>
                          <a:effectLst/>
                          <a:uLnTx/>
                          <a:uFillTx/>
                          <a:latin typeface="+mn-lt"/>
                          <a:ea typeface="+mn-ea"/>
                          <a:cs typeface="+mn-cs"/>
                        </a:rPr>
                        <a:t>
#MujerSinViolencia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28011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- 2017-11-22 12:30:10</a:t>
                      </a:r>
                      <a:r>
                        <a:rPr kumimoji="0" lang="es-ES" sz="1000" b="0" i="0" u="none" strike="noStrike" kern="1200" cap="none" spc="0" normalizeH="0" baseline="0" noProof="0">
                          <a:ln>
                            <a:noFill/>
                          </a:ln>
                          <a:solidFill>
                            <a:prstClr val="black"/>
                          </a:solidFill>
                          <a:effectLst/>
                          <a:uLnTx/>
                          <a:uFillTx/>
                          <a:latin typeface="+mn-lt"/>
                          <a:ea typeface="+mn-ea"/>
                          <a:cs typeface="+mn-cs"/>
                        </a:rPr>
                        <a:t>
Aumenta la presencia digital de tu marca auxiliándote de profesionales creativos que diseñen e implementen estrategias de marca en los medios digitales y den a conocer al mercado tu actividad comercial. #NegociosBHDLeon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Para conocer más sobre temas y consejos relevantes para tu negocio, contacta a nuestra Asesora y Coach Profesional Ejecutivo de Negocios Astrid Encarnación De la Cruz de @ascoachservices al sitio Web www.ascoachservices.com o tel. 829.945.7505.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60732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- 2017-11-13 17:44:24</a:t>
                      </a:r>
                      <a:r>
                        <a:rPr kumimoji="0" lang="es-ES" sz="1000" b="0" i="0" u="none" strike="noStrike" kern="1200" cap="none" spc="0" normalizeH="0" baseline="0" noProof="0">
                          <a:ln>
                            <a:noFill/>
                          </a:ln>
                          <a:solidFill>
                            <a:prstClr val="black"/>
                          </a:solidFill>
                          <a:effectLst/>
                          <a:uLnTx/>
                          <a:uFillTx/>
                          <a:latin typeface="+mn-lt"/>
                          <a:ea typeface="+mn-ea"/>
                          <a:cs typeface="+mn-cs"/>
                        </a:rPr>
                        <a:t>
Ahorre tiempo realizando el pago de sus seguros a través de Internet Banking o Móvil Banking Empresarial. Puede pagar los seguros de Autoseguros, ARS Palic Salud, MAPFRE BHD Seguros, General de Seguros, La Colonial, Banesco Seguros, Primera ARS, Seguros Pepín y Seguros Sura.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355425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- 2017-11-25 11:30:45</a:t>
                      </a:r>
                      <a:r>
                        <a:rPr kumimoji="0" lang="es-ES" sz="1000" b="0" i="0" u="none" strike="noStrike" kern="1200" cap="none" spc="0" normalizeH="0" baseline="0" noProof="0">
                          <a:ln>
                            <a:noFill/>
                          </a:ln>
                          <a:solidFill>
                            <a:prstClr val="black"/>
                          </a:solidFill>
                          <a:effectLst/>
                          <a:uLnTx/>
                          <a:uFillTx/>
                          <a:latin typeface="+mn-lt"/>
                          <a:ea typeface="+mn-ea"/>
                          <a:cs typeface="+mn-cs"/>
                        </a:rPr>
                        <a:t>
Día internacional de la no violencia contra la mujer. #MujerSinViolencia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5410239"/>
                  </a:ext>
                </a:extLst>
              </a:tr>
            </a:tbl>
          </a:graphicData>
        </a:graphic>
      </p:graphicFrame>
      <p:sp>
        <p:nvSpPr>
          <p:cNvPr id="4" name="Text Placeholder 3">
            <a:extLst>
              <a:ext uri="{FF2B5EF4-FFF2-40B4-BE49-F238E27FC236}">
                <a16:creationId xmlns:a16="http://schemas.microsoft.com/office/drawing/2014/main" id="{7390E342-9344-4916-A1AF-C4DBD900325A}"/>
              </a:ext>
            </a:extLst>
          </p:cNvPr>
          <p:cNvSpPr>
            <a:spLocks noGrp="1"/>
          </p:cNvSpPr>
          <p:nvPr>
            <p:ph type="body" sz="quarter" idx="14"/>
          </p:nvPr>
        </p:nvSpPr>
        <p:spPr/>
        <p:txBody>
          <a:bodyPr/>
          <a:lstStyle/>
          <a:p>
            <a:r>
              <a:rPr lang="en-US"/>
              <a:t>11/08/2017 - 12/07/2017</a:t>
            </a:r>
          </a:p>
        </p:txBody>
      </p:sp>
    </p:spTree>
    <p:extLst>
      <p:ext uri="{BB962C8B-B14F-4D97-AF65-F5344CB8AC3E}">
        <p14:creationId xmlns:p14="http://schemas.microsoft.com/office/powerpoint/2010/main" val="3440740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AD647-AEFE-4D60-9638-6DFE463071B6}"/>
              </a:ext>
            </a:extLst>
          </p:cNvPr>
          <p:cNvSpPr>
            <a:spLocks noGrp="1"/>
          </p:cNvSpPr>
          <p:nvPr>
            <p:ph type="title"/>
          </p:nvPr>
        </p:nvSpPr>
        <p:spPr/>
        <p:txBody>
          <a:bodyPr/>
          <a:lstStyle/>
          <a:p>
            <a:r>
              <a:rPr lang="en-US"/>
              <a:t>LinkedIn Updates Table - 2 of 7</a:t>
            </a:r>
          </a:p>
        </p:txBody>
      </p:sp>
      <p:graphicFrame>
        <p:nvGraphicFramePr>
          <p:cNvPr id="5" name="Table Placeholder 4">
            <a:extLst>
              <a:ext uri="{FF2B5EF4-FFF2-40B4-BE49-F238E27FC236}">
                <a16:creationId xmlns:a16="http://schemas.microsoft.com/office/drawing/2014/main" id="{36457EAF-AAC8-4BB2-B58D-8B841366314A}"/>
              </a:ext>
            </a:extLst>
          </p:cNvPr>
          <p:cNvGraphicFramePr>
            <a:graphicFrameLocks noGrp="1"/>
          </p:cNvGraphicFramePr>
          <p:nvPr>
            <p:ph type="tbl" sz="quarter" idx="13"/>
            <p:extLst>
              <p:ext uri="{D42A27DB-BD31-4B8C-83A1-F6EECF244321}">
                <p14:modId xmlns:p14="http://schemas.microsoft.com/office/powerpoint/2010/main" val="2864501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30553407"/>
                    </a:ext>
                  </a:extLst>
                </a:gridCol>
                <a:gridCol w="987552">
                  <a:extLst>
                    <a:ext uri="{9D8B030D-6E8A-4147-A177-3AD203B41FA5}">
                      <a16:colId xmlns:a16="http://schemas.microsoft.com/office/drawing/2014/main" val="3577492895"/>
                    </a:ext>
                  </a:extLst>
                </a:gridCol>
                <a:gridCol w="987552">
                  <a:extLst>
                    <a:ext uri="{9D8B030D-6E8A-4147-A177-3AD203B41FA5}">
                      <a16:colId xmlns:a16="http://schemas.microsoft.com/office/drawing/2014/main" val="998132690"/>
                    </a:ext>
                  </a:extLst>
                </a:gridCol>
                <a:gridCol w="987552">
                  <a:extLst>
                    <a:ext uri="{9D8B030D-6E8A-4147-A177-3AD203B41FA5}">
                      <a16:colId xmlns:a16="http://schemas.microsoft.com/office/drawing/2014/main" val="3448736132"/>
                    </a:ext>
                  </a:extLst>
                </a:gridCol>
                <a:gridCol w="987552">
                  <a:extLst>
                    <a:ext uri="{9D8B030D-6E8A-4147-A177-3AD203B41FA5}">
                      <a16:colId xmlns:a16="http://schemas.microsoft.com/office/drawing/2014/main" val="2365916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8119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- 2017-11-10 16:45:04</a:t>
                      </a:r>
                      <a:r>
                        <a:rPr kumimoji="0" lang="es-ES" sz="1000" b="0" i="0" u="none" strike="noStrike" kern="1200" cap="none" spc="0" normalizeH="0" baseline="0" noProof="0">
                          <a:ln>
                            <a:noFill/>
                          </a:ln>
                          <a:solidFill>
                            <a:prstClr val="black"/>
                          </a:solidFill>
                          <a:effectLst/>
                          <a:uLnTx/>
                          <a:uFillTx/>
                          <a:latin typeface="+mn-lt"/>
                          <a:ea typeface="+mn-ea"/>
                          <a:cs typeface="+mn-cs"/>
                        </a:rPr>
                        <a:t>
A partir de hoy cierra nuestra sucursal de la Av. San Martín esq. Máximo Gómez para trabajos de mantenimiento. Retomará su horario habitual el 11 de diciembre de 2017. Los clientes de esta oficina pueden dirigirse a las sucursales más cercanas ubicadas en: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Sucursal Sambil, Av. John F. Kennedy esq. Ave. Máximo Gomez.</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Sucursal John F. Kennedy esq. Av. Tiradentes, Naco.</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Sucursal Galerías 360, Av. John F. Kennedy Km. 5 1/2</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(En las instalaciones de Ferretería Americana Departamentos)</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Sucursal El Vergel, Av. 27 de Febrero No. 50.</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Sucursal Villa Consuelo, Calle Eusebio Manzueta No.122.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77083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- 2017-11-09 10:30:03</a:t>
                      </a:r>
                      <a:r>
                        <a:rPr kumimoji="0" lang="es-ES" sz="1000" b="0" i="0" u="none" strike="noStrike" kern="1200" cap="none" spc="0" normalizeH="0" baseline="0" noProof="0">
                          <a:ln>
                            <a:noFill/>
                          </a:ln>
                          <a:solidFill>
                            <a:prstClr val="black"/>
                          </a:solidFill>
                          <a:effectLst/>
                          <a:uLnTx/>
                          <a:uFillTx/>
                          <a:latin typeface="+mn-lt"/>
                          <a:ea typeface="+mn-ea"/>
                          <a:cs typeface="+mn-cs"/>
                        </a:rPr>
                        <a:t>
Implementa una gestión efectiva de las cuentas por cobrar de tu empresa, sin afectar la relación con los clientes ni el flujo de efectivo. #BHDLeónNegocios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Participa de nuestros Talleres de Capacitación gratuitamente en el Centro MIPYMES UNPHU durante la Temporada BHD León para Negocios Pyme llenando el formulario disponible en este enlace</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https://lnkd.in/eRpetg5</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Más información en centropymes@unphu.edu.do o llamando al 809-562-6601 ext. 1183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63836449"/>
                  </a:ext>
                </a:extLst>
              </a:tr>
            </a:tbl>
          </a:graphicData>
        </a:graphic>
      </p:graphicFrame>
      <p:sp>
        <p:nvSpPr>
          <p:cNvPr id="4" name="Text Placeholder 3">
            <a:extLst>
              <a:ext uri="{FF2B5EF4-FFF2-40B4-BE49-F238E27FC236}">
                <a16:creationId xmlns:a16="http://schemas.microsoft.com/office/drawing/2014/main" id="{67560F7C-7C37-4E4E-848E-2225551BA7D7}"/>
              </a:ext>
            </a:extLst>
          </p:cNvPr>
          <p:cNvSpPr>
            <a:spLocks noGrp="1"/>
          </p:cNvSpPr>
          <p:nvPr>
            <p:ph type="body" sz="quarter" idx="14"/>
          </p:nvPr>
        </p:nvSpPr>
        <p:spPr/>
        <p:txBody>
          <a:bodyPr/>
          <a:lstStyle/>
          <a:p>
            <a:r>
              <a:rPr lang="en-US"/>
              <a:t>11/08/2017 - 12/07/2017</a:t>
            </a:r>
          </a:p>
        </p:txBody>
      </p:sp>
    </p:spTree>
    <p:extLst>
      <p:ext uri="{BB962C8B-B14F-4D97-AF65-F5344CB8AC3E}">
        <p14:creationId xmlns:p14="http://schemas.microsoft.com/office/powerpoint/2010/main" val="22018333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B7BF5-1240-4A65-B5BD-899BD0F9951C}"/>
              </a:ext>
            </a:extLst>
          </p:cNvPr>
          <p:cNvSpPr>
            <a:spLocks noGrp="1"/>
          </p:cNvSpPr>
          <p:nvPr>
            <p:ph type="title"/>
          </p:nvPr>
        </p:nvSpPr>
        <p:spPr/>
        <p:txBody>
          <a:bodyPr/>
          <a:lstStyle/>
          <a:p>
            <a:r>
              <a:rPr lang="en-US"/>
              <a:t>LinkedIn Updates Table - 3 of 7</a:t>
            </a:r>
          </a:p>
        </p:txBody>
      </p:sp>
      <p:graphicFrame>
        <p:nvGraphicFramePr>
          <p:cNvPr id="5" name="Table Placeholder 4">
            <a:extLst>
              <a:ext uri="{FF2B5EF4-FFF2-40B4-BE49-F238E27FC236}">
                <a16:creationId xmlns:a16="http://schemas.microsoft.com/office/drawing/2014/main" id="{2D386576-A866-4E03-80A1-09473BB7EFCC}"/>
              </a:ext>
            </a:extLst>
          </p:cNvPr>
          <p:cNvGraphicFramePr>
            <a:graphicFrameLocks noGrp="1"/>
          </p:cNvGraphicFramePr>
          <p:nvPr>
            <p:ph type="tbl" sz="quarter" idx="13"/>
            <p:extLst>
              <p:ext uri="{D42A27DB-BD31-4B8C-83A1-F6EECF244321}">
                <p14:modId xmlns:p14="http://schemas.microsoft.com/office/powerpoint/2010/main" val="35495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95388736"/>
                    </a:ext>
                  </a:extLst>
                </a:gridCol>
                <a:gridCol w="987552">
                  <a:extLst>
                    <a:ext uri="{9D8B030D-6E8A-4147-A177-3AD203B41FA5}">
                      <a16:colId xmlns:a16="http://schemas.microsoft.com/office/drawing/2014/main" val="1291097271"/>
                    </a:ext>
                  </a:extLst>
                </a:gridCol>
                <a:gridCol w="987552">
                  <a:extLst>
                    <a:ext uri="{9D8B030D-6E8A-4147-A177-3AD203B41FA5}">
                      <a16:colId xmlns:a16="http://schemas.microsoft.com/office/drawing/2014/main" val="263338341"/>
                    </a:ext>
                  </a:extLst>
                </a:gridCol>
                <a:gridCol w="987552">
                  <a:extLst>
                    <a:ext uri="{9D8B030D-6E8A-4147-A177-3AD203B41FA5}">
                      <a16:colId xmlns:a16="http://schemas.microsoft.com/office/drawing/2014/main" val="2516107608"/>
                    </a:ext>
                  </a:extLst>
                </a:gridCol>
                <a:gridCol w="987552">
                  <a:extLst>
                    <a:ext uri="{9D8B030D-6E8A-4147-A177-3AD203B41FA5}">
                      <a16:colId xmlns:a16="http://schemas.microsoft.com/office/drawing/2014/main" val="655136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9744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- 2017-12-01 17:06:33</a:t>
                      </a:r>
                      <a:r>
                        <a:rPr kumimoji="0" lang="es-ES" sz="1000" b="0" i="0" u="none" strike="noStrike" kern="1200" cap="none" spc="0" normalizeH="0" baseline="0" noProof="0">
                          <a:ln>
                            <a:noFill/>
                          </a:ln>
                          <a:solidFill>
                            <a:prstClr val="black"/>
                          </a:solidFill>
                          <a:effectLst/>
                          <a:uLnTx/>
                          <a:uFillTx/>
                          <a:latin typeface="+mn-lt"/>
                          <a:ea typeface="+mn-ea"/>
                          <a:cs typeface="+mn-cs"/>
                        </a:rPr>
                        <a:t>
El personal de nuestro Centro de Contacto (809.243.5000 y 1.809.200.2445) asistirá hoy a su fiesta de Navidad de 6:00 p.m. a 10:00 p.m. Durante estas horas, te invitamos a utilizar los canales de autoatención.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Si necesitas los servicios del personal de Autorizaciones y Prevención de Fraudes, puedes llamar al teléfono 809.243.5282. También puedes contactarnos a través del correo electrónico servicioalcliente@bhdleon.com.do.</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Gracias por tu comprensión.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6317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- 2017-11-17 15:00:14</a:t>
                      </a:r>
                      <a:r>
                        <a:rPr kumimoji="0" lang="es-ES" sz="1000" b="0" i="0" u="none" strike="noStrike" kern="1200" cap="none" spc="0" normalizeH="0" baseline="0" noProof="0">
                          <a:ln>
                            <a:noFill/>
                          </a:ln>
                          <a:solidFill>
                            <a:prstClr val="black"/>
                          </a:solidFill>
                          <a:effectLst/>
                          <a:uLnTx/>
                          <a:uFillTx/>
                          <a:latin typeface="+mn-lt"/>
                          <a:ea typeface="+mn-ea"/>
                          <a:cs typeface="+mn-cs"/>
                        </a:rPr>
                        <a:t>
Como cliente Élite disfrutas de atención preferencial en tus solicitudes de crédito y servicio, así como en la atención de tus llamadas a nuestro Centro de Contacto al 809-243-5000.</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Siempre te ponemos primero.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33587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- 2017-11-13 11:00:23</a:t>
                      </a:r>
                      <a:r>
                        <a:rPr kumimoji="0" lang="es-ES" sz="1000" b="0" i="0" u="none" strike="noStrike" kern="1200" cap="none" spc="0" normalizeH="0" baseline="0" noProof="0">
                          <a:ln>
                            <a:noFill/>
                          </a:ln>
                          <a:solidFill>
                            <a:prstClr val="black"/>
                          </a:solidFill>
                          <a:effectLst/>
                          <a:uLnTx/>
                          <a:uFillTx/>
                          <a:latin typeface="+mn-lt"/>
                          <a:ea typeface="+mn-ea"/>
                          <a:cs typeface="+mn-cs"/>
                        </a:rPr>
                        <a:t>
Conoce los nuevos horarios para las sucursales de Boca Chica, John F.  Kennedy, Megacentro I, Megacentro II, Oficina Principal, Oficina Principal en Santiago, Sambil, Olé Las Américas y Privada.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90799923"/>
                  </a:ext>
                </a:extLst>
              </a:tr>
            </a:tbl>
          </a:graphicData>
        </a:graphic>
      </p:graphicFrame>
      <p:sp>
        <p:nvSpPr>
          <p:cNvPr id="4" name="Text Placeholder 3">
            <a:extLst>
              <a:ext uri="{FF2B5EF4-FFF2-40B4-BE49-F238E27FC236}">
                <a16:creationId xmlns:a16="http://schemas.microsoft.com/office/drawing/2014/main" id="{C0B24CC0-8A31-4276-A6BF-7E1D84656B7A}"/>
              </a:ext>
            </a:extLst>
          </p:cNvPr>
          <p:cNvSpPr>
            <a:spLocks noGrp="1"/>
          </p:cNvSpPr>
          <p:nvPr>
            <p:ph type="body" sz="quarter" idx="14"/>
          </p:nvPr>
        </p:nvSpPr>
        <p:spPr/>
        <p:txBody>
          <a:bodyPr/>
          <a:lstStyle/>
          <a:p>
            <a:r>
              <a:rPr lang="en-US"/>
              <a:t>11/08/2017 - 12/07/2017</a:t>
            </a:r>
          </a:p>
        </p:txBody>
      </p:sp>
    </p:spTree>
    <p:extLst>
      <p:ext uri="{BB962C8B-B14F-4D97-AF65-F5344CB8AC3E}">
        <p14:creationId xmlns:p14="http://schemas.microsoft.com/office/powerpoint/2010/main" val="2808854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D1ECF-2CF6-48C7-B7D2-4181A64B5351}"/>
              </a:ext>
            </a:extLst>
          </p:cNvPr>
          <p:cNvSpPr>
            <a:spLocks noGrp="1"/>
          </p:cNvSpPr>
          <p:nvPr>
            <p:ph type="title"/>
          </p:nvPr>
        </p:nvSpPr>
        <p:spPr/>
        <p:txBody>
          <a:bodyPr/>
          <a:lstStyle/>
          <a:p>
            <a:r>
              <a:rPr lang="en-US"/>
              <a:t>LinkedIn Updates Table - 4 of 7</a:t>
            </a:r>
          </a:p>
        </p:txBody>
      </p:sp>
      <p:graphicFrame>
        <p:nvGraphicFramePr>
          <p:cNvPr id="5" name="Table Placeholder 4">
            <a:extLst>
              <a:ext uri="{FF2B5EF4-FFF2-40B4-BE49-F238E27FC236}">
                <a16:creationId xmlns:a16="http://schemas.microsoft.com/office/drawing/2014/main" id="{73E41022-2D7A-42BC-B784-8B37A6F92CD2}"/>
              </a:ext>
            </a:extLst>
          </p:cNvPr>
          <p:cNvGraphicFramePr>
            <a:graphicFrameLocks noGrp="1"/>
          </p:cNvGraphicFramePr>
          <p:nvPr>
            <p:ph type="tbl" sz="quarter" idx="13"/>
            <p:extLst>
              <p:ext uri="{D42A27DB-BD31-4B8C-83A1-F6EECF244321}">
                <p14:modId xmlns:p14="http://schemas.microsoft.com/office/powerpoint/2010/main" val="1495046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83020202"/>
                    </a:ext>
                  </a:extLst>
                </a:gridCol>
                <a:gridCol w="987552">
                  <a:extLst>
                    <a:ext uri="{9D8B030D-6E8A-4147-A177-3AD203B41FA5}">
                      <a16:colId xmlns:a16="http://schemas.microsoft.com/office/drawing/2014/main" val="4153364696"/>
                    </a:ext>
                  </a:extLst>
                </a:gridCol>
                <a:gridCol w="987552">
                  <a:extLst>
                    <a:ext uri="{9D8B030D-6E8A-4147-A177-3AD203B41FA5}">
                      <a16:colId xmlns:a16="http://schemas.microsoft.com/office/drawing/2014/main" val="2976636114"/>
                    </a:ext>
                  </a:extLst>
                </a:gridCol>
                <a:gridCol w="987552">
                  <a:extLst>
                    <a:ext uri="{9D8B030D-6E8A-4147-A177-3AD203B41FA5}">
                      <a16:colId xmlns:a16="http://schemas.microsoft.com/office/drawing/2014/main" val="1940795824"/>
                    </a:ext>
                  </a:extLst>
                </a:gridCol>
                <a:gridCol w="987552">
                  <a:extLst>
                    <a:ext uri="{9D8B030D-6E8A-4147-A177-3AD203B41FA5}">
                      <a16:colId xmlns:a16="http://schemas.microsoft.com/office/drawing/2014/main" val="963490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9527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- 2017-12-07 11:00:16</a:t>
                      </a:r>
                      <a:r>
                        <a:rPr kumimoji="0" lang="es-ES" sz="1000" b="0" i="0" u="none" strike="noStrike" kern="1200" cap="none" spc="0" normalizeH="0" baseline="0" noProof="0">
                          <a:ln>
                            <a:noFill/>
                          </a:ln>
                          <a:solidFill>
                            <a:prstClr val="black"/>
                          </a:solidFill>
                          <a:effectLst/>
                          <a:uLnTx/>
                          <a:uFillTx/>
                          <a:latin typeface="+mn-lt"/>
                          <a:ea typeface="+mn-ea"/>
                          <a:cs typeface="+mn-cs"/>
                        </a:rPr>
                        <a:t>
Con buena organización, un equipo de trabajo motivado e inversión en recursos tecnológicos y de imagen, puedes ampliar tu linea de servicios y ofertas en el mercado. #BHDLeonNegocios</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Para conocer más sobre temas y consejos relevantes para tu negocio, contacta a nuestra Asesora y Coach Profesional Ejecutivo de Negocios Astrid Encarnación De la Cruz de @ascoachservices al sitio Web www.ascoachservices.com o tel. 829.945.7505.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84427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- 2017-11-09 09:45:03</a:t>
                      </a:r>
                      <a:r>
                        <a:rPr kumimoji="0" lang="es-ES" sz="1000" b="0" i="0" u="none" strike="noStrike" kern="1200" cap="none" spc="0" normalizeH="0" baseline="0" noProof="0">
                          <a:ln>
                            <a:noFill/>
                          </a:ln>
                          <a:solidFill>
                            <a:prstClr val="black"/>
                          </a:solidFill>
                          <a:effectLst/>
                          <a:uLnTx/>
                          <a:uFillTx/>
                          <a:latin typeface="+mn-lt"/>
                          <a:ea typeface="+mn-ea"/>
                          <a:cs typeface="+mn-cs"/>
                        </a:rPr>
                        <a:t>
- Préstamos comerciales con tasas fijas hasta 6 años.</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Talleres de capacitación empresarial gratis.</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Nómina empresarial sin comisión hasta enero 2018.</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Aprovecha estos beneficios y más hasta el 17 de noviembre.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17144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- 2017-11-10 10:34:12</a:t>
                      </a:r>
                      <a:r>
                        <a:rPr kumimoji="0" lang="es-ES" sz="1000" b="0" i="0" u="none" strike="noStrike" kern="1200" cap="none" spc="0" normalizeH="0" baseline="0" noProof="0">
                          <a:ln>
                            <a:noFill/>
                          </a:ln>
                          <a:solidFill>
                            <a:prstClr val="black"/>
                          </a:solidFill>
                          <a:effectLst/>
                          <a:uLnTx/>
                          <a:uFillTx/>
                          <a:latin typeface="+mn-lt"/>
                          <a:ea typeface="+mn-ea"/>
                          <a:cs typeface="+mn-cs"/>
                        </a:rPr>
                        <a:t>
Conoce los nuevos horarios extendidos para las sucursales de Megacentro I, Megacentro II, Sambil y Olé Las Américas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37338629"/>
                  </a:ext>
                </a:extLst>
              </a:tr>
            </a:tbl>
          </a:graphicData>
        </a:graphic>
      </p:graphicFrame>
      <p:sp>
        <p:nvSpPr>
          <p:cNvPr id="4" name="Text Placeholder 3">
            <a:extLst>
              <a:ext uri="{FF2B5EF4-FFF2-40B4-BE49-F238E27FC236}">
                <a16:creationId xmlns:a16="http://schemas.microsoft.com/office/drawing/2014/main" id="{717F6CE0-947D-42AB-9177-51303BC02499}"/>
              </a:ext>
            </a:extLst>
          </p:cNvPr>
          <p:cNvSpPr>
            <a:spLocks noGrp="1"/>
          </p:cNvSpPr>
          <p:nvPr>
            <p:ph type="body" sz="quarter" idx="14"/>
          </p:nvPr>
        </p:nvSpPr>
        <p:spPr/>
        <p:txBody>
          <a:bodyPr/>
          <a:lstStyle/>
          <a:p>
            <a:r>
              <a:rPr lang="en-US"/>
              <a:t>11/08/2017 - 12/07/2017</a:t>
            </a:r>
          </a:p>
        </p:txBody>
      </p:sp>
    </p:spTree>
    <p:extLst>
      <p:ext uri="{BB962C8B-B14F-4D97-AF65-F5344CB8AC3E}">
        <p14:creationId xmlns:p14="http://schemas.microsoft.com/office/powerpoint/2010/main" val="8168017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2A3A2-3C64-4CA0-801C-AA257906122B}"/>
              </a:ext>
            </a:extLst>
          </p:cNvPr>
          <p:cNvSpPr>
            <a:spLocks noGrp="1"/>
          </p:cNvSpPr>
          <p:nvPr>
            <p:ph type="title"/>
          </p:nvPr>
        </p:nvSpPr>
        <p:spPr/>
        <p:txBody>
          <a:bodyPr/>
          <a:lstStyle/>
          <a:p>
            <a:r>
              <a:rPr lang="en-US"/>
              <a:t>LinkedIn Updates Table - 5 of 7</a:t>
            </a:r>
          </a:p>
        </p:txBody>
      </p:sp>
      <p:graphicFrame>
        <p:nvGraphicFramePr>
          <p:cNvPr id="5" name="Table Placeholder 4">
            <a:extLst>
              <a:ext uri="{FF2B5EF4-FFF2-40B4-BE49-F238E27FC236}">
                <a16:creationId xmlns:a16="http://schemas.microsoft.com/office/drawing/2014/main" id="{FBBA64E9-1427-4540-8027-5CD7CDED39E9}"/>
              </a:ext>
            </a:extLst>
          </p:cNvPr>
          <p:cNvGraphicFramePr>
            <a:graphicFrameLocks noGrp="1"/>
          </p:cNvGraphicFramePr>
          <p:nvPr>
            <p:ph type="tbl" sz="quarter" idx="13"/>
            <p:extLst>
              <p:ext uri="{D42A27DB-BD31-4B8C-83A1-F6EECF244321}">
                <p14:modId xmlns:p14="http://schemas.microsoft.com/office/powerpoint/2010/main" val="232245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68558493"/>
                    </a:ext>
                  </a:extLst>
                </a:gridCol>
                <a:gridCol w="987552">
                  <a:extLst>
                    <a:ext uri="{9D8B030D-6E8A-4147-A177-3AD203B41FA5}">
                      <a16:colId xmlns:a16="http://schemas.microsoft.com/office/drawing/2014/main" val="2814265271"/>
                    </a:ext>
                  </a:extLst>
                </a:gridCol>
                <a:gridCol w="987552">
                  <a:extLst>
                    <a:ext uri="{9D8B030D-6E8A-4147-A177-3AD203B41FA5}">
                      <a16:colId xmlns:a16="http://schemas.microsoft.com/office/drawing/2014/main" val="3931188114"/>
                    </a:ext>
                  </a:extLst>
                </a:gridCol>
                <a:gridCol w="987552">
                  <a:extLst>
                    <a:ext uri="{9D8B030D-6E8A-4147-A177-3AD203B41FA5}">
                      <a16:colId xmlns:a16="http://schemas.microsoft.com/office/drawing/2014/main" val="239118896"/>
                    </a:ext>
                  </a:extLst>
                </a:gridCol>
                <a:gridCol w="987552">
                  <a:extLst>
                    <a:ext uri="{9D8B030D-6E8A-4147-A177-3AD203B41FA5}">
                      <a16:colId xmlns:a16="http://schemas.microsoft.com/office/drawing/2014/main" val="2196768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0361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- 2017-11-17 10:30:11</a:t>
                      </a:r>
                      <a:r>
                        <a:rPr kumimoji="0" lang="es-ES" sz="1000" b="0" i="0" u="none" strike="noStrike" kern="1200" cap="none" spc="0" normalizeH="0" baseline="0" noProof="0">
                          <a:ln>
                            <a:noFill/>
                          </a:ln>
                          <a:solidFill>
                            <a:prstClr val="black"/>
                          </a:solidFill>
                          <a:effectLst/>
                          <a:uLnTx/>
                          <a:uFillTx/>
                          <a:latin typeface="+mn-lt"/>
                          <a:ea typeface="+mn-ea"/>
                          <a:cs typeface="+mn-cs"/>
                        </a:rPr>
                        <a:t>
En la era digital, utiliza las fuentes de fácil acceso a información, como lo son las redes sociales y las páginas web, para enterar al mercado de los servicios y productos que oferta tu negocio.  #NegociosBHDLeon</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Para conocer más sobre temas y consejos relevantes para tu negocio, contacta a nuestra Asesora y Coach Profesional Ejecutivo de Negocios Astrid Encarnación De la Cruz de @ascoachservices al sitio Web www.ascoachservices.com o tel. 829.945.7505.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70702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- 2017-11-21 11:00:07</a:t>
                      </a:r>
                      <a:r>
                        <a:rPr kumimoji="0" lang="es-ES" sz="1000" b="0" i="0" u="none" strike="noStrike" kern="1200" cap="none" spc="0" normalizeH="0" baseline="0" noProof="0">
                          <a:ln>
                            <a:noFill/>
                          </a:ln>
                          <a:solidFill>
                            <a:prstClr val="black"/>
                          </a:solidFill>
                          <a:effectLst/>
                          <a:uLnTx/>
                          <a:uFillTx/>
                          <a:latin typeface="+mn-lt"/>
                          <a:ea typeface="+mn-ea"/>
                          <a:cs typeface="+mn-cs"/>
                        </a:rPr>
                        <a:t>
Maneje eficientemente la asignación de combustible de sus empleados con la Tarjeta Móvilcard BHD León. Solicítala a través de su ejecutivo de cuentas o llamando al 809-243-5000 opción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06377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- 2017-11-19 09:00:06</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30603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- 2017-11-13 13:45:07</a:t>
                      </a:r>
                      <a:r>
                        <a:rPr kumimoji="0" lang="es-ES" sz="1000" b="0" i="0" u="none" strike="noStrike" kern="1200" cap="none" spc="0" normalizeH="0" baseline="0" noProof="0">
                          <a:ln>
                            <a:noFill/>
                          </a:ln>
                          <a:solidFill>
                            <a:prstClr val="black"/>
                          </a:solidFill>
                          <a:effectLst/>
                          <a:uLnTx/>
                          <a:uFillTx/>
                          <a:latin typeface="+mn-lt"/>
                          <a:ea typeface="+mn-ea"/>
                          <a:cs typeface="+mn-cs"/>
                        </a:rPr>
                        <a:t>
- Préstamos comerciales con tasas fijas hasta 6 años.</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Talleres de capacitación empresarial gratis.</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Nómina empresarial sin comisión hasta enero 2018.</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Aprovecha estos beneficios y más hasta el 17 de noviembre.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50948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- 2017-11-25 09:00:09</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56854988"/>
                  </a:ext>
                </a:extLst>
              </a:tr>
            </a:tbl>
          </a:graphicData>
        </a:graphic>
      </p:graphicFrame>
      <p:sp>
        <p:nvSpPr>
          <p:cNvPr id="4" name="Text Placeholder 3">
            <a:extLst>
              <a:ext uri="{FF2B5EF4-FFF2-40B4-BE49-F238E27FC236}">
                <a16:creationId xmlns:a16="http://schemas.microsoft.com/office/drawing/2014/main" id="{277392AE-96AE-4DA4-AF1F-27D70A755749}"/>
              </a:ext>
            </a:extLst>
          </p:cNvPr>
          <p:cNvSpPr>
            <a:spLocks noGrp="1"/>
          </p:cNvSpPr>
          <p:nvPr>
            <p:ph type="body" sz="quarter" idx="14"/>
          </p:nvPr>
        </p:nvSpPr>
        <p:spPr/>
        <p:txBody>
          <a:bodyPr/>
          <a:lstStyle/>
          <a:p>
            <a:r>
              <a:rPr lang="en-US"/>
              <a:t>11/08/2017 - 12/07/2017</a:t>
            </a:r>
          </a:p>
        </p:txBody>
      </p:sp>
    </p:spTree>
    <p:extLst>
      <p:ext uri="{BB962C8B-B14F-4D97-AF65-F5344CB8AC3E}">
        <p14:creationId xmlns:p14="http://schemas.microsoft.com/office/powerpoint/2010/main" val="530694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BC5A1-BFC7-4CF2-874A-83039E82CAA9}"/>
              </a:ext>
            </a:extLst>
          </p:cNvPr>
          <p:cNvSpPr>
            <a:spLocks noGrp="1"/>
          </p:cNvSpPr>
          <p:nvPr>
            <p:ph type="title"/>
          </p:nvPr>
        </p:nvSpPr>
        <p:spPr/>
        <p:txBody>
          <a:bodyPr/>
          <a:lstStyle/>
          <a:p>
            <a:r>
              <a:rPr lang="en-US"/>
              <a:t>LinkedIn Updates Table - 6 of 7</a:t>
            </a:r>
          </a:p>
        </p:txBody>
      </p:sp>
      <p:graphicFrame>
        <p:nvGraphicFramePr>
          <p:cNvPr id="5" name="Table Placeholder 4">
            <a:extLst>
              <a:ext uri="{FF2B5EF4-FFF2-40B4-BE49-F238E27FC236}">
                <a16:creationId xmlns:a16="http://schemas.microsoft.com/office/drawing/2014/main" id="{81CF1FBA-7E45-4D8D-A785-E45F78DC9540}"/>
              </a:ext>
            </a:extLst>
          </p:cNvPr>
          <p:cNvGraphicFramePr>
            <a:graphicFrameLocks noGrp="1"/>
          </p:cNvGraphicFramePr>
          <p:nvPr>
            <p:ph type="tbl" sz="quarter" idx="13"/>
            <p:extLst>
              <p:ext uri="{D42A27DB-BD31-4B8C-83A1-F6EECF244321}">
                <p14:modId xmlns:p14="http://schemas.microsoft.com/office/powerpoint/2010/main" val="1659383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65425359"/>
                    </a:ext>
                  </a:extLst>
                </a:gridCol>
                <a:gridCol w="987552">
                  <a:extLst>
                    <a:ext uri="{9D8B030D-6E8A-4147-A177-3AD203B41FA5}">
                      <a16:colId xmlns:a16="http://schemas.microsoft.com/office/drawing/2014/main" val="3871122061"/>
                    </a:ext>
                  </a:extLst>
                </a:gridCol>
                <a:gridCol w="987552">
                  <a:extLst>
                    <a:ext uri="{9D8B030D-6E8A-4147-A177-3AD203B41FA5}">
                      <a16:colId xmlns:a16="http://schemas.microsoft.com/office/drawing/2014/main" val="3145580609"/>
                    </a:ext>
                  </a:extLst>
                </a:gridCol>
                <a:gridCol w="987552">
                  <a:extLst>
                    <a:ext uri="{9D8B030D-6E8A-4147-A177-3AD203B41FA5}">
                      <a16:colId xmlns:a16="http://schemas.microsoft.com/office/drawing/2014/main" val="4168347050"/>
                    </a:ext>
                  </a:extLst>
                </a:gridCol>
                <a:gridCol w="987552">
                  <a:extLst>
                    <a:ext uri="{9D8B030D-6E8A-4147-A177-3AD203B41FA5}">
                      <a16:colId xmlns:a16="http://schemas.microsoft.com/office/drawing/2014/main" val="2708397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2690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- 2017-11-26 13:10:26</a:t>
                      </a:r>
                      <a:r>
                        <a:rPr kumimoji="0" lang="es-ES" sz="1000" b="0" i="0" u="none" strike="noStrike" kern="1200" cap="none" spc="0" normalizeH="0" baseline="0" noProof="0">
                          <a:ln>
                            <a:noFill/>
                          </a:ln>
                          <a:solidFill>
                            <a:prstClr val="black"/>
                          </a:solidFill>
                          <a:effectLst/>
                          <a:uLnTx/>
                          <a:uFillTx/>
                          <a:latin typeface="+mn-lt"/>
                          <a:ea typeface="+mn-ea"/>
                          <a:cs typeface="+mn-cs"/>
                        </a:rPr>
                        <a:t>
Día internacional de la no violencia contra la mujer. #MujerSinViolencia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18870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- 2017-12-01 13:01:05</a:t>
                      </a:r>
                      <a:r>
                        <a:rPr kumimoji="0" lang="es-ES" sz="1000" b="0" i="0" u="none" strike="noStrike" kern="1200" cap="none" spc="0" normalizeH="0" baseline="0" noProof="0">
                          <a:ln>
                            <a:noFill/>
                          </a:ln>
                          <a:solidFill>
                            <a:prstClr val="black"/>
                          </a:solidFill>
                          <a:effectLst/>
                          <a:uLnTx/>
                          <a:uFillTx/>
                          <a:latin typeface="+mn-lt"/>
                          <a:ea typeface="+mn-ea"/>
                          <a:cs typeface="+mn-cs"/>
                        </a:rPr>
                        <a:t>
Esta #Navidad da alegría a más de 80,000 niños y niñas al adquirir una Tarjeta de Esperanza por RD$60 en tu sucursal BHD León más cercana o en las fundaciones participantes.</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Aldeas Infantiles SOS, Fundación Red de Misericordia, Instituto de Ayuda al Sordo Santa Rosa, Manitas en las Calles, Muchachos y Muchachas con Don Bosco, Patronato Benéfico Oriental, Fundación La Merced y Fundación Pedro Martínez. #TarjetasDeEsperanza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69520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- 2017-11-12 09:00:07</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31345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- 2017-11-18 09:00:10</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65701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- 2017-11-29 11:45:09</a:t>
                      </a:r>
                      <a:r>
                        <a:rPr kumimoji="0" lang="es-ES" sz="1000" b="0" i="0" u="none" strike="noStrike" kern="1200" cap="none" spc="0" normalizeH="0" baseline="0" noProof="0">
                          <a:ln>
                            <a:noFill/>
                          </a:ln>
                          <a:solidFill>
                            <a:prstClr val="black"/>
                          </a:solidFill>
                          <a:effectLst/>
                          <a:uLnTx/>
                          <a:uFillTx/>
                          <a:latin typeface="+mn-lt"/>
                          <a:ea typeface="+mn-ea"/>
                          <a:cs typeface="+mn-cs"/>
                        </a:rPr>
                        <a:t>
La Tarjeta Visa Business BHD León le brinda asistencia a través de Visa Seguro de Autos con un seguro de alquiler de vehículos con cobertura mundial por daños al vehículo por colisión, robo y/o incendio accidental. Conoce más en visaempresarial.com/do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35965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- 2017-12-02 09:00:08</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00901362"/>
                  </a:ext>
                </a:extLst>
              </a:tr>
            </a:tbl>
          </a:graphicData>
        </a:graphic>
      </p:graphicFrame>
      <p:sp>
        <p:nvSpPr>
          <p:cNvPr id="4" name="Text Placeholder 3">
            <a:extLst>
              <a:ext uri="{FF2B5EF4-FFF2-40B4-BE49-F238E27FC236}">
                <a16:creationId xmlns:a16="http://schemas.microsoft.com/office/drawing/2014/main" id="{F09AD43D-DA82-4CD6-AAFF-614443BAB007}"/>
              </a:ext>
            </a:extLst>
          </p:cNvPr>
          <p:cNvSpPr>
            <a:spLocks noGrp="1"/>
          </p:cNvSpPr>
          <p:nvPr>
            <p:ph type="body" sz="quarter" idx="14"/>
          </p:nvPr>
        </p:nvSpPr>
        <p:spPr/>
        <p:txBody>
          <a:bodyPr/>
          <a:lstStyle/>
          <a:p>
            <a:r>
              <a:rPr lang="en-US"/>
              <a:t>11/08/2017 - 12/07/2017</a:t>
            </a:r>
          </a:p>
        </p:txBody>
      </p:sp>
    </p:spTree>
    <p:extLst>
      <p:ext uri="{BB962C8B-B14F-4D97-AF65-F5344CB8AC3E}">
        <p14:creationId xmlns:p14="http://schemas.microsoft.com/office/powerpoint/2010/main" val="29159389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1C07A-6309-4C79-BB2E-098AD2F6C73F}"/>
              </a:ext>
            </a:extLst>
          </p:cNvPr>
          <p:cNvSpPr>
            <a:spLocks noGrp="1"/>
          </p:cNvSpPr>
          <p:nvPr>
            <p:ph type="title"/>
          </p:nvPr>
        </p:nvSpPr>
        <p:spPr/>
        <p:txBody>
          <a:bodyPr/>
          <a:lstStyle/>
          <a:p>
            <a:r>
              <a:rPr lang="en-US"/>
              <a:t>LinkedIn Updates Table - 7 of 7</a:t>
            </a:r>
          </a:p>
        </p:txBody>
      </p:sp>
      <p:graphicFrame>
        <p:nvGraphicFramePr>
          <p:cNvPr id="5" name="Table Placeholder 4">
            <a:extLst>
              <a:ext uri="{FF2B5EF4-FFF2-40B4-BE49-F238E27FC236}">
                <a16:creationId xmlns:a16="http://schemas.microsoft.com/office/drawing/2014/main" id="{499C15E2-2C1C-496E-BA8B-1DC7398EF9BB}"/>
              </a:ext>
            </a:extLst>
          </p:cNvPr>
          <p:cNvGraphicFramePr>
            <a:graphicFrameLocks noGrp="1"/>
          </p:cNvGraphicFramePr>
          <p:nvPr>
            <p:ph type="tbl" sz="quarter" idx="13"/>
            <p:extLst>
              <p:ext uri="{D42A27DB-BD31-4B8C-83A1-F6EECF244321}">
                <p14:modId xmlns:p14="http://schemas.microsoft.com/office/powerpoint/2010/main" val="3564190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92005442"/>
                    </a:ext>
                  </a:extLst>
                </a:gridCol>
                <a:gridCol w="987552">
                  <a:extLst>
                    <a:ext uri="{9D8B030D-6E8A-4147-A177-3AD203B41FA5}">
                      <a16:colId xmlns:a16="http://schemas.microsoft.com/office/drawing/2014/main" val="1989520831"/>
                    </a:ext>
                  </a:extLst>
                </a:gridCol>
                <a:gridCol w="987552">
                  <a:extLst>
                    <a:ext uri="{9D8B030D-6E8A-4147-A177-3AD203B41FA5}">
                      <a16:colId xmlns:a16="http://schemas.microsoft.com/office/drawing/2014/main" val="3172945460"/>
                    </a:ext>
                  </a:extLst>
                </a:gridCol>
                <a:gridCol w="987552">
                  <a:extLst>
                    <a:ext uri="{9D8B030D-6E8A-4147-A177-3AD203B41FA5}">
                      <a16:colId xmlns:a16="http://schemas.microsoft.com/office/drawing/2014/main" val="3921526944"/>
                    </a:ext>
                  </a:extLst>
                </a:gridCol>
                <a:gridCol w="987552">
                  <a:extLst>
                    <a:ext uri="{9D8B030D-6E8A-4147-A177-3AD203B41FA5}">
                      <a16:colId xmlns:a16="http://schemas.microsoft.com/office/drawing/2014/main" val="2241004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8042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- 2017-12-03 09:00:07</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17963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- 2017-12-06 09:30:10</a:t>
                      </a:r>
                      <a:r>
                        <a:rPr kumimoji="0" lang="es-ES" sz="1000" b="0" i="0" u="none" strike="noStrike" kern="1200" cap="none" spc="0" normalizeH="0" baseline="0" noProof="0">
                          <a:ln>
                            <a:noFill/>
                          </a:ln>
                          <a:solidFill>
                            <a:prstClr val="black"/>
                          </a:solidFill>
                          <a:effectLst/>
                          <a:uLnTx/>
                          <a:uFillTx/>
                          <a:latin typeface="+mn-lt"/>
                          <a:ea typeface="+mn-ea"/>
                          <a:cs typeface="+mn-cs"/>
                        </a:rPr>
                        <a:t>
Puedes adquirir las Tarjetas de Esperanza por RD$60 en tu sucursal BHD León más cercana o en las fundaciones participantes.</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Aldeas Infantiles SOS, Fundación Red de Misericordia, Instituto de Ayuda al Sordo Santa Rosa, Manitas en las Calles, Muchachos y Muchachas con Don Bosco, Patronato Benéfico Oriental, Fundación La Merced y Fundación Pedro Martínez. #TarjetasDeEsperanza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71751430"/>
                  </a:ext>
                </a:extLst>
              </a:tr>
            </a:tbl>
          </a:graphicData>
        </a:graphic>
      </p:graphicFrame>
      <p:sp>
        <p:nvSpPr>
          <p:cNvPr id="4" name="Text Placeholder 3">
            <a:extLst>
              <a:ext uri="{FF2B5EF4-FFF2-40B4-BE49-F238E27FC236}">
                <a16:creationId xmlns:a16="http://schemas.microsoft.com/office/drawing/2014/main" id="{B4307636-9CCE-4122-8240-FC5F7F0B7D59}"/>
              </a:ext>
            </a:extLst>
          </p:cNvPr>
          <p:cNvSpPr>
            <a:spLocks noGrp="1"/>
          </p:cNvSpPr>
          <p:nvPr>
            <p:ph type="body" sz="quarter" idx="14"/>
          </p:nvPr>
        </p:nvSpPr>
        <p:spPr/>
        <p:txBody>
          <a:bodyPr/>
          <a:lstStyle/>
          <a:p>
            <a:r>
              <a:rPr lang="en-US"/>
              <a:t>11/08/2017 - 12/07/2017</a:t>
            </a:r>
          </a:p>
        </p:txBody>
      </p:sp>
    </p:spTree>
    <p:extLst>
      <p:ext uri="{BB962C8B-B14F-4D97-AF65-F5344CB8AC3E}">
        <p14:creationId xmlns:p14="http://schemas.microsoft.com/office/powerpoint/2010/main" val="31332949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586</Words>
  <Application>Microsoft Office PowerPoint</Application>
  <PresentationFormat>On-screen Show (4:3)</PresentationFormat>
  <Paragraphs>275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Reporte LinkedIn</vt:lpstr>
      <vt:lpstr>LinkedIn Key Metrics Table</vt:lpstr>
      <vt:lpstr>LinkedIn Key Metrics Radar</vt:lpstr>
      <vt:lpstr>LinkedIn Followers Total</vt:lpstr>
      <vt:lpstr>LinkedIn Followers Change</vt:lpstr>
      <vt:lpstr>LinkedIn Updates</vt:lpstr>
      <vt:lpstr>LinkedIn Interaction Rate</vt:lpstr>
      <vt:lpstr>LinkedIn Interactions Distribution</vt:lpstr>
      <vt:lpstr>LinkedIn Interaction Rate</vt:lpstr>
      <vt:lpstr>LinkedIn Interaction Rate By Update Type</vt:lpstr>
      <vt:lpstr>LinkedIn Interaction Rate By Hour</vt:lpstr>
      <vt:lpstr>LinkedIn Interaction Rate By Weekday</vt:lpstr>
      <vt:lpstr>LinkedIn Average Likes Per Update</vt:lpstr>
      <vt:lpstr>LinkedIn Average Comments Per Update</vt:lpstr>
      <vt:lpstr>LinkedIn Average Interactions Per Update</vt:lpstr>
      <vt:lpstr>LinkedIn Updates Type Distribution</vt:lpstr>
      <vt:lpstr>LinkedIn Updates By Weekday</vt:lpstr>
      <vt:lpstr>LinkedIn Followers Change Per Weekday</vt:lpstr>
      <vt:lpstr>LinkedIn Updates By Hour</vt:lpstr>
      <vt:lpstr>LinkedIn Updates Table - 1 of 7</vt:lpstr>
      <vt:lpstr>LinkedIn Updates Table - 2 of 7</vt:lpstr>
      <vt:lpstr>LinkedIn Updates Table - 3 of 7</vt:lpstr>
      <vt:lpstr>LinkedIn Updates Table - 4 of 7</vt:lpstr>
      <vt:lpstr>LinkedIn Updates Table - 5 of 7</vt:lpstr>
      <vt:lpstr>LinkedIn Updates Table - 6 of 7</vt:lpstr>
      <vt:lpstr>LinkedIn Updates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LinkedIn</dc:title>
  <dc:creator>Administrator</dc:creator>
  <cp:lastModifiedBy>Administrator</cp:lastModifiedBy>
  <cp:revision>1</cp:revision>
  <dcterms:created xsi:type="dcterms:W3CDTF">2017-12-14T12:44:15Z</dcterms:created>
  <dcterms:modified xsi:type="dcterms:W3CDTF">2017-12-14T12:45:09Z</dcterms:modified>
</cp:coreProperties>
</file>