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4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bhdleon (Banco BHD León)</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100</c:v>
                </c:pt>
                <c:pt idx="3">
                  <c:v>100</c:v>
                </c:pt>
                <c:pt idx="4">
                  <c:v>100</c:v>
                </c:pt>
                <c:pt idx="5">
                  <c:v>100</c:v>
                </c:pt>
                <c:pt idx="6">
                  <c:v>100</c:v>
                </c:pt>
                <c:pt idx="7">
                  <c:v>100</c:v>
                </c:pt>
              </c:numCache>
            </c:numRef>
          </c:val>
          <c:extLst>
            <c:ext xmlns:c16="http://schemas.microsoft.com/office/drawing/2014/chart" uri="{C3380CC4-5D6E-409C-BE32-E72D297353CC}">
              <c16:uniqueId val="{00000000-EF86-4A09-9536-F4C5E72551C9}"/>
            </c:ext>
          </c:extLst>
        </c:ser>
        <c:dLbls>
          <c:showLegendKey val="0"/>
          <c:showVal val="0"/>
          <c:showCatName val="0"/>
          <c:showSerName val="0"/>
          <c:showPercent val="0"/>
          <c:showBubbleSize val="0"/>
        </c:dLbls>
        <c:axId val="276554696"/>
        <c:axId val="276554040"/>
      </c:radarChart>
      <c:catAx>
        <c:axId val="276554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554040"/>
        <c:crosses val="autoZero"/>
        <c:auto val="1"/>
        <c:lblAlgn val="ctr"/>
        <c:lblOffset val="100"/>
        <c:noMultiLvlLbl val="0"/>
      </c:catAx>
      <c:valAx>
        <c:axId val="276554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554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bhdleon (Banco BHD León)</c:v>
                </c:pt>
              </c:strCache>
            </c:strRef>
          </c:tx>
          <c:spPr>
            <a:ln w="28575" cap="rnd">
              <a:solidFill>
                <a:schemeClr val="accent1"/>
              </a:solidFill>
              <a:round/>
            </a:ln>
            <a:effectLst/>
          </c:spPr>
          <c:marker>
            <c:symbol val="none"/>
          </c:marker>
          <c:cat>
            <c:numRef>
              <c:f>Sheet1!$A$2:$A$31</c:f>
              <c:numCache>
                <c:formatCode>m/d/yyyy</c:formatCode>
                <c:ptCount val="30"/>
                <c:pt idx="0">
                  <c:v>43047</c:v>
                </c:pt>
                <c:pt idx="1">
                  <c:v>43048</c:v>
                </c:pt>
                <c:pt idx="2">
                  <c:v>43049</c:v>
                </c:pt>
                <c:pt idx="3">
                  <c:v>43050</c:v>
                </c:pt>
                <c:pt idx="4">
                  <c:v>43051</c:v>
                </c:pt>
                <c:pt idx="5">
                  <c:v>43052</c:v>
                </c:pt>
                <c:pt idx="6">
                  <c:v>43053</c:v>
                </c:pt>
                <c:pt idx="7">
                  <c:v>43054</c:v>
                </c:pt>
                <c:pt idx="8">
                  <c:v>43055</c:v>
                </c:pt>
                <c:pt idx="9">
                  <c:v>43056</c:v>
                </c:pt>
                <c:pt idx="10">
                  <c:v>43057</c:v>
                </c:pt>
                <c:pt idx="11">
                  <c:v>43058</c:v>
                </c:pt>
                <c:pt idx="12">
                  <c:v>43059</c:v>
                </c:pt>
                <c:pt idx="13">
                  <c:v>43060</c:v>
                </c:pt>
                <c:pt idx="14">
                  <c:v>43061</c:v>
                </c:pt>
                <c:pt idx="15">
                  <c:v>43062</c:v>
                </c:pt>
                <c:pt idx="16">
                  <c:v>43063</c:v>
                </c:pt>
                <c:pt idx="17">
                  <c:v>43064</c:v>
                </c:pt>
                <c:pt idx="18">
                  <c:v>43065</c:v>
                </c:pt>
                <c:pt idx="19">
                  <c:v>43066</c:v>
                </c:pt>
                <c:pt idx="20">
                  <c:v>43067</c:v>
                </c:pt>
                <c:pt idx="21">
                  <c:v>43068</c:v>
                </c:pt>
                <c:pt idx="22">
                  <c:v>43069</c:v>
                </c:pt>
                <c:pt idx="23">
                  <c:v>43070</c:v>
                </c:pt>
                <c:pt idx="24">
                  <c:v>43071</c:v>
                </c:pt>
                <c:pt idx="25">
                  <c:v>43072</c:v>
                </c:pt>
                <c:pt idx="26">
                  <c:v>43073</c:v>
                </c:pt>
                <c:pt idx="27">
                  <c:v>43074</c:v>
                </c:pt>
                <c:pt idx="28">
                  <c:v>43075</c:v>
                </c:pt>
                <c:pt idx="29">
                  <c:v>43076</c:v>
                </c:pt>
              </c:numCache>
            </c:numRef>
          </c:cat>
          <c:val>
            <c:numRef>
              <c:f>Sheet1!$B$2:$B$31</c:f>
              <c:numCache>
                <c:formatCode>General</c:formatCode>
                <c:ptCount val="30"/>
                <c:pt idx="0">
                  <c:v>39583</c:v>
                </c:pt>
                <c:pt idx="1">
                  <c:v>39630</c:v>
                </c:pt>
                <c:pt idx="2">
                  <c:v>39669</c:v>
                </c:pt>
                <c:pt idx="3">
                  <c:v>39712</c:v>
                </c:pt>
                <c:pt idx="4">
                  <c:v>39748</c:v>
                </c:pt>
                <c:pt idx="5">
                  <c:v>39781</c:v>
                </c:pt>
                <c:pt idx="6">
                  <c:v>39835</c:v>
                </c:pt>
                <c:pt idx="7">
                  <c:v>39899</c:v>
                </c:pt>
                <c:pt idx="8">
                  <c:v>39968</c:v>
                </c:pt>
                <c:pt idx="9">
                  <c:v>40014</c:v>
                </c:pt>
                <c:pt idx="10">
                  <c:v>40053</c:v>
                </c:pt>
                <c:pt idx="11">
                  <c:v>40093</c:v>
                </c:pt>
                <c:pt idx="12">
                  <c:v>40131</c:v>
                </c:pt>
                <c:pt idx="13">
                  <c:v>40257</c:v>
                </c:pt>
                <c:pt idx="14">
                  <c:v>40331</c:v>
                </c:pt>
                <c:pt idx="15">
                  <c:v>40409</c:v>
                </c:pt>
                <c:pt idx="16">
                  <c:v>40519</c:v>
                </c:pt>
                <c:pt idx="17">
                  <c:v>40588</c:v>
                </c:pt>
                <c:pt idx="18">
                  <c:v>40622</c:v>
                </c:pt>
                <c:pt idx="19">
                  <c:v>40685</c:v>
                </c:pt>
                <c:pt idx="20">
                  <c:v>40750</c:v>
                </c:pt>
                <c:pt idx="21">
                  <c:v>40813</c:v>
                </c:pt>
                <c:pt idx="22">
                  <c:v>40896</c:v>
                </c:pt>
                <c:pt idx="23">
                  <c:v>40965</c:v>
                </c:pt>
                <c:pt idx="24">
                  <c:v>41085</c:v>
                </c:pt>
                <c:pt idx="25">
                  <c:v>41145</c:v>
                </c:pt>
                <c:pt idx="26">
                  <c:v>41179</c:v>
                </c:pt>
                <c:pt idx="27">
                  <c:v>41230</c:v>
                </c:pt>
                <c:pt idx="28">
                  <c:v>41321</c:v>
                </c:pt>
                <c:pt idx="29">
                  <c:v>41353</c:v>
                </c:pt>
              </c:numCache>
            </c:numRef>
          </c:val>
          <c:smooth val="0"/>
          <c:extLst>
            <c:ext xmlns:c16="http://schemas.microsoft.com/office/drawing/2014/chart" uri="{C3380CC4-5D6E-409C-BE32-E72D297353CC}">
              <c16:uniqueId val="{00000000-B91B-4E96-BE9E-501B97A1433C}"/>
            </c:ext>
          </c:extLst>
        </c:ser>
        <c:dLbls>
          <c:showLegendKey val="0"/>
          <c:showVal val="0"/>
          <c:showCatName val="0"/>
          <c:showSerName val="0"/>
          <c:showPercent val="0"/>
          <c:showBubbleSize val="0"/>
        </c:dLbls>
        <c:smooth val="0"/>
        <c:axId val="217591080"/>
        <c:axId val="217590424"/>
      </c:lineChart>
      <c:dateAx>
        <c:axId val="217591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7590424"/>
        <c:crosses val="autoZero"/>
        <c:auto val="1"/>
        <c:lblOffset val="100"/>
        <c:baseTimeUnit val="days"/>
      </c:dateAx>
      <c:valAx>
        <c:axId val="217590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7591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bhdleon (Banco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42</c:v>
                </c:pt>
                <c:pt idx="1">
                  <c:v>74</c:v>
                </c:pt>
                <c:pt idx="2">
                  <c:v>64</c:v>
                </c:pt>
                <c:pt idx="3">
                  <c:v>62</c:v>
                </c:pt>
                <c:pt idx="4">
                  <c:v>66</c:v>
                </c:pt>
                <c:pt idx="5">
                  <c:v>68</c:v>
                </c:pt>
                <c:pt idx="6">
                  <c:v>43</c:v>
                </c:pt>
              </c:numCache>
            </c:numRef>
          </c:val>
          <c:extLst>
            <c:ext xmlns:c16="http://schemas.microsoft.com/office/drawing/2014/chart" uri="{C3380CC4-5D6E-409C-BE32-E72D297353CC}">
              <c16:uniqueId val="{00000000-FBA1-415C-A6D9-01D48EBE2EDD}"/>
            </c:ext>
          </c:extLst>
        </c:ser>
        <c:dLbls>
          <c:showLegendKey val="0"/>
          <c:showVal val="0"/>
          <c:showCatName val="0"/>
          <c:showSerName val="0"/>
          <c:showPercent val="0"/>
          <c:showBubbleSize val="0"/>
        </c:dLbls>
        <c:gapWidth val="219"/>
        <c:overlap val="-27"/>
        <c:axId val="279845792"/>
        <c:axId val="279851368"/>
      </c:barChart>
      <c:catAx>
        <c:axId val="279845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851368"/>
        <c:crosses val="autoZero"/>
        <c:auto val="1"/>
        <c:lblAlgn val="ctr"/>
        <c:lblOffset val="100"/>
        <c:noMultiLvlLbl val="0"/>
      </c:catAx>
      <c:valAx>
        <c:axId val="279851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845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bhdleon (Banco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1</c:v>
                </c:pt>
                <c:pt idx="10">
                  <c:v>6</c:v>
                </c:pt>
                <c:pt idx="11">
                  <c:v>14</c:v>
                </c:pt>
                <c:pt idx="12">
                  <c:v>19</c:v>
                </c:pt>
                <c:pt idx="13">
                  <c:v>9</c:v>
                </c:pt>
                <c:pt idx="14">
                  <c:v>5</c:v>
                </c:pt>
                <c:pt idx="15">
                  <c:v>4</c:v>
                </c:pt>
                <c:pt idx="16">
                  <c:v>6</c:v>
                </c:pt>
                <c:pt idx="17">
                  <c:v>4</c:v>
                </c:pt>
                <c:pt idx="18">
                  <c:v>4</c:v>
                </c:pt>
                <c:pt idx="19">
                  <c:v>3</c:v>
                </c:pt>
                <c:pt idx="20">
                  <c:v>1</c:v>
                </c:pt>
                <c:pt idx="21">
                  <c:v>1</c:v>
                </c:pt>
                <c:pt idx="22">
                  <c:v>0</c:v>
                </c:pt>
                <c:pt idx="23">
                  <c:v>1</c:v>
                </c:pt>
              </c:numCache>
            </c:numRef>
          </c:val>
          <c:smooth val="0"/>
          <c:extLst>
            <c:ext xmlns:c16="http://schemas.microsoft.com/office/drawing/2014/chart" uri="{C3380CC4-5D6E-409C-BE32-E72D297353CC}">
              <c16:uniqueId val="{00000000-F5FB-4B4A-A861-10ADA30BA173}"/>
            </c:ext>
          </c:extLst>
        </c:ser>
        <c:dLbls>
          <c:showLegendKey val="0"/>
          <c:showVal val="0"/>
          <c:showCatName val="0"/>
          <c:showSerName val="0"/>
          <c:showPercent val="0"/>
          <c:showBubbleSize val="0"/>
        </c:dLbls>
        <c:smooth val="0"/>
        <c:axId val="163486376"/>
        <c:axId val="163491296"/>
      </c:lineChart>
      <c:catAx>
        <c:axId val="163486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3491296"/>
        <c:crosses val="autoZero"/>
        <c:auto val="1"/>
        <c:lblAlgn val="ctr"/>
        <c:lblOffset val="100"/>
        <c:noMultiLvlLbl val="0"/>
      </c:catAx>
      <c:valAx>
        <c:axId val="163491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3486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bhdleon (Banco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0.10627517856702</c:v>
                </c:pt>
                <c:pt idx="10">
                  <c:v>0.10998245223795999</c:v>
                </c:pt>
                <c:pt idx="11">
                  <c:v>0.11199055880972</c:v>
                </c:pt>
                <c:pt idx="12">
                  <c:v>0.17671337831492001</c:v>
                </c:pt>
                <c:pt idx="13">
                  <c:v>0.1387851169122</c:v>
                </c:pt>
                <c:pt idx="14">
                  <c:v>0.10421558208315999</c:v>
                </c:pt>
                <c:pt idx="15">
                  <c:v>0.26000346012209002</c:v>
                </c:pt>
                <c:pt idx="16">
                  <c:v>0.24660235233380001</c:v>
                </c:pt>
                <c:pt idx="17">
                  <c:v>0.12851882059267</c:v>
                </c:pt>
                <c:pt idx="18">
                  <c:v>0.24004597019352</c:v>
                </c:pt>
                <c:pt idx="19">
                  <c:v>0.27631546427423997</c:v>
                </c:pt>
                <c:pt idx="20">
                  <c:v>0.10380366278639</c:v>
                </c:pt>
                <c:pt idx="21">
                  <c:v>0.61787894515705999</c:v>
                </c:pt>
                <c:pt idx="22">
                  <c:v>0.67966683967276997</c:v>
                </c:pt>
                <c:pt idx="23">
                  <c:v>0.34848372506858</c:v>
                </c:pt>
              </c:numCache>
            </c:numRef>
          </c:val>
          <c:smooth val="0"/>
          <c:extLst>
            <c:ext xmlns:c16="http://schemas.microsoft.com/office/drawing/2014/chart" uri="{C3380CC4-5D6E-409C-BE32-E72D297353CC}">
              <c16:uniqueId val="{00000000-2CF0-40BF-93B5-D3F088F8E5DA}"/>
            </c:ext>
          </c:extLst>
        </c:ser>
        <c:dLbls>
          <c:showLegendKey val="0"/>
          <c:showVal val="0"/>
          <c:showCatName val="0"/>
          <c:showSerName val="0"/>
          <c:showPercent val="0"/>
          <c:showBubbleSize val="0"/>
        </c:dLbls>
        <c:smooth val="0"/>
        <c:axId val="163485720"/>
        <c:axId val="163492280"/>
      </c:lineChart>
      <c:catAx>
        <c:axId val="163485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3492280"/>
        <c:crosses val="autoZero"/>
        <c:auto val="1"/>
        <c:lblAlgn val="ctr"/>
        <c:lblOffset val="100"/>
        <c:noMultiLvlLbl val="0"/>
      </c:catAx>
      <c:valAx>
        <c:axId val="163492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3485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bhdleon (Banco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16</c:v>
                </c:pt>
                <c:pt idx="1">
                  <c:v>18</c:v>
                </c:pt>
                <c:pt idx="2">
                  <c:v>23</c:v>
                </c:pt>
                <c:pt idx="3">
                  <c:v>20</c:v>
                </c:pt>
                <c:pt idx="4">
                  <c:v>21</c:v>
                </c:pt>
                <c:pt idx="5">
                  <c:v>5</c:v>
                </c:pt>
                <c:pt idx="6">
                  <c:v>4</c:v>
                </c:pt>
              </c:numCache>
            </c:numRef>
          </c:val>
          <c:extLst>
            <c:ext xmlns:c16="http://schemas.microsoft.com/office/drawing/2014/chart" uri="{C3380CC4-5D6E-409C-BE32-E72D297353CC}">
              <c16:uniqueId val="{00000000-E276-4B8F-9936-6D37276BAC20}"/>
            </c:ext>
          </c:extLst>
        </c:ser>
        <c:dLbls>
          <c:showLegendKey val="0"/>
          <c:showVal val="0"/>
          <c:showCatName val="0"/>
          <c:showSerName val="0"/>
          <c:showPercent val="0"/>
          <c:showBubbleSize val="0"/>
        </c:dLbls>
        <c:gapWidth val="219"/>
        <c:overlap val="-27"/>
        <c:axId val="218057432"/>
        <c:axId val="218058416"/>
      </c:barChart>
      <c:catAx>
        <c:axId val="218057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8058416"/>
        <c:crosses val="autoZero"/>
        <c:auto val="1"/>
        <c:lblAlgn val="ctr"/>
        <c:lblOffset val="100"/>
        <c:noMultiLvlLbl val="0"/>
      </c:catAx>
      <c:valAx>
        <c:axId val="218058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8057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bhdleon (Banco BHD León)</c:v>
                </c:pt>
              </c:strCache>
            </c:strRef>
          </c:tx>
          <c:spPr>
            <a:solidFill>
              <a:schemeClr val="accent1"/>
            </a:solidFill>
            <a:ln>
              <a:noFill/>
            </a:ln>
            <a:effectLst/>
          </c:spPr>
          <c:invertIfNegative val="0"/>
          <c:cat>
            <c:strRef>
              <c:f>Sheet1!$A$2:$A$4</c:f>
              <c:strCache>
                <c:ptCount val="3"/>
                <c:pt idx="0">
                  <c:v>Images</c:v>
                </c:pt>
                <c:pt idx="1">
                  <c:v>Videos</c:v>
                </c:pt>
                <c:pt idx="2">
                  <c:v>Carousels</c:v>
                </c:pt>
              </c:strCache>
            </c:strRef>
          </c:cat>
          <c:val>
            <c:numRef>
              <c:f>Sheet1!$B$2:$B$4</c:f>
              <c:numCache>
                <c:formatCode>General</c:formatCode>
                <c:ptCount val="3"/>
                <c:pt idx="0">
                  <c:v>0.14510221621703001</c:v>
                </c:pt>
                <c:pt idx="1">
                  <c:v>0.18275672333508999</c:v>
                </c:pt>
                <c:pt idx="2">
                  <c:v>0.26876741927835002</c:v>
                </c:pt>
              </c:numCache>
            </c:numRef>
          </c:val>
          <c:extLst>
            <c:ext xmlns:c16="http://schemas.microsoft.com/office/drawing/2014/chart" uri="{C3380CC4-5D6E-409C-BE32-E72D297353CC}">
              <c16:uniqueId val="{00000000-53C4-4339-9AC5-63AF36A16669}"/>
            </c:ext>
          </c:extLst>
        </c:ser>
        <c:dLbls>
          <c:showLegendKey val="0"/>
          <c:showVal val="0"/>
          <c:showCatName val="0"/>
          <c:showSerName val="0"/>
          <c:showPercent val="0"/>
          <c:showBubbleSize val="0"/>
        </c:dLbls>
        <c:gapWidth val="219"/>
        <c:overlap val="-27"/>
        <c:axId val="218055464"/>
        <c:axId val="218056776"/>
      </c:barChart>
      <c:catAx>
        <c:axId val="218055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8056776"/>
        <c:crosses val="autoZero"/>
        <c:auto val="1"/>
        <c:lblAlgn val="ctr"/>
        <c:lblOffset val="100"/>
        <c:noMultiLvlLbl val="0"/>
      </c:catAx>
      <c:valAx>
        <c:axId val="2180567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8055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c:f>
              <c:strCache>
                <c:ptCount val="1"/>
                <c:pt idx="0">
                  <c:v>bhdleon (Banco BHD León)</c:v>
                </c:pt>
              </c:strCache>
            </c:strRef>
          </c:cat>
          <c:val>
            <c:numRef>
              <c:f>Sheet1!$B$2</c:f>
              <c:numCache>
                <c:formatCode>General</c:formatCode>
                <c:ptCount val="1"/>
                <c:pt idx="0">
                  <c:v>29</c:v>
                </c:pt>
              </c:numCache>
            </c:numRef>
          </c:val>
          <c:extLst>
            <c:ext xmlns:c16="http://schemas.microsoft.com/office/drawing/2014/chart" uri="{C3380CC4-5D6E-409C-BE32-E72D297353CC}">
              <c16:uniqueId val="{00000000-A42F-435D-BD15-A5DF17C999EF}"/>
            </c:ext>
          </c:extLst>
        </c:ser>
        <c:ser>
          <c:idx val="1"/>
          <c:order val="1"/>
          <c:tx>
            <c:strRef>
              <c:f>Sheet1!$C$1</c:f>
              <c:strCache>
                <c:ptCount val="1"/>
                <c:pt idx="0">
                  <c:v>Images</c:v>
                </c:pt>
              </c:strCache>
            </c:strRef>
          </c:tx>
          <c:spPr>
            <a:solidFill>
              <a:schemeClr val="accent2"/>
            </a:solidFill>
            <a:ln>
              <a:noFill/>
            </a:ln>
            <a:effectLst/>
          </c:spPr>
          <c:invertIfNegative val="0"/>
          <c:cat>
            <c:strRef>
              <c:f>Sheet1!$A$2</c:f>
              <c:strCache>
                <c:ptCount val="1"/>
                <c:pt idx="0">
                  <c:v>bhdleon (Banco BHD León)</c:v>
                </c:pt>
              </c:strCache>
            </c:strRef>
          </c:cat>
          <c:val>
            <c:numRef>
              <c:f>Sheet1!$C$2</c:f>
              <c:numCache>
                <c:formatCode>General</c:formatCode>
                <c:ptCount val="1"/>
                <c:pt idx="0">
                  <c:v>63</c:v>
                </c:pt>
              </c:numCache>
            </c:numRef>
          </c:val>
          <c:extLst>
            <c:ext xmlns:c16="http://schemas.microsoft.com/office/drawing/2014/chart" uri="{C3380CC4-5D6E-409C-BE32-E72D297353CC}">
              <c16:uniqueId val="{00000001-A42F-435D-BD15-A5DF17C999EF}"/>
            </c:ext>
          </c:extLst>
        </c:ser>
        <c:ser>
          <c:idx val="2"/>
          <c:order val="2"/>
          <c:tx>
            <c:strRef>
              <c:f>Sheet1!$D$1</c:f>
              <c:strCache>
                <c:ptCount val="1"/>
                <c:pt idx="0">
                  <c:v>Videos</c:v>
                </c:pt>
              </c:strCache>
            </c:strRef>
          </c:tx>
          <c:spPr>
            <a:solidFill>
              <a:schemeClr val="accent3"/>
            </a:solidFill>
            <a:ln>
              <a:noFill/>
            </a:ln>
            <a:effectLst/>
          </c:spPr>
          <c:invertIfNegative val="0"/>
          <c:cat>
            <c:strRef>
              <c:f>Sheet1!$A$2</c:f>
              <c:strCache>
                <c:ptCount val="1"/>
                <c:pt idx="0">
                  <c:v>bhdleon (Banco BHD León)</c:v>
                </c:pt>
              </c:strCache>
            </c:strRef>
          </c:cat>
          <c:val>
            <c:numRef>
              <c:f>Sheet1!$D$2</c:f>
              <c:numCache>
                <c:formatCode>General</c:formatCode>
                <c:ptCount val="1"/>
                <c:pt idx="0">
                  <c:v>15</c:v>
                </c:pt>
              </c:numCache>
            </c:numRef>
          </c:val>
          <c:extLst>
            <c:ext xmlns:c16="http://schemas.microsoft.com/office/drawing/2014/chart" uri="{C3380CC4-5D6E-409C-BE32-E72D297353CC}">
              <c16:uniqueId val="{00000002-A42F-435D-BD15-A5DF17C999EF}"/>
            </c:ext>
          </c:extLst>
        </c:ser>
        <c:dLbls>
          <c:showLegendKey val="0"/>
          <c:showVal val="0"/>
          <c:showCatName val="0"/>
          <c:showSerName val="0"/>
          <c:showPercent val="0"/>
          <c:showBubbleSize val="0"/>
        </c:dLbls>
        <c:gapWidth val="150"/>
        <c:overlap val="100"/>
        <c:axId val="218023360"/>
        <c:axId val="218023688"/>
      </c:barChart>
      <c:catAx>
        <c:axId val="218023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8023688"/>
        <c:crosses val="autoZero"/>
        <c:auto val="1"/>
        <c:lblAlgn val="ctr"/>
        <c:lblOffset val="100"/>
        <c:noMultiLvlLbl val="0"/>
      </c:catAx>
      <c:valAx>
        <c:axId val="2180236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8023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bhdleon (Banco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0.21421246416921999</c:v>
                </c:pt>
                <c:pt idx="1">
                  <c:v>0.23008577421941001</c:v>
                </c:pt>
                <c:pt idx="2">
                  <c:v>0.14901736637859</c:v>
                </c:pt>
                <c:pt idx="3">
                  <c:v>0.15654344173174001</c:v>
                </c:pt>
                <c:pt idx="4">
                  <c:v>0.12626084337065999</c:v>
                </c:pt>
                <c:pt idx="5">
                  <c:v>0.43639418800039997</c:v>
                </c:pt>
                <c:pt idx="6">
                  <c:v>0.19212711278047001</c:v>
                </c:pt>
              </c:numCache>
            </c:numRef>
          </c:val>
          <c:extLst>
            <c:ext xmlns:c16="http://schemas.microsoft.com/office/drawing/2014/chart" uri="{C3380CC4-5D6E-409C-BE32-E72D297353CC}">
              <c16:uniqueId val="{00000000-A55F-4EA1-A9AA-FB39134466A0}"/>
            </c:ext>
          </c:extLst>
        </c:ser>
        <c:dLbls>
          <c:showLegendKey val="0"/>
          <c:showVal val="0"/>
          <c:showCatName val="0"/>
          <c:showSerName val="0"/>
          <c:showPercent val="0"/>
          <c:showBubbleSize val="0"/>
        </c:dLbls>
        <c:gapWidth val="219"/>
        <c:overlap val="-27"/>
        <c:axId val="219686136"/>
        <c:axId val="219689416"/>
      </c:barChart>
      <c:catAx>
        <c:axId val="219686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9689416"/>
        <c:crosses val="autoZero"/>
        <c:auto val="1"/>
        <c:lblAlgn val="ctr"/>
        <c:lblOffset val="100"/>
        <c:noMultiLvlLbl val="0"/>
      </c:catAx>
      <c:valAx>
        <c:axId val="219689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9686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c:f>
              <c:strCache>
                <c:ptCount val="1"/>
                <c:pt idx="0">
                  <c:v>bhdleon (Banco BHD León)</c:v>
                </c:pt>
              </c:strCache>
            </c:strRef>
          </c:cat>
          <c:val>
            <c:numRef>
              <c:f>Sheet1!$B$2</c:f>
              <c:numCache>
                <c:formatCode>General</c:formatCode>
                <c:ptCount val="1"/>
                <c:pt idx="0">
                  <c:v>7659</c:v>
                </c:pt>
              </c:numCache>
            </c:numRef>
          </c:val>
          <c:extLst>
            <c:ext xmlns:c16="http://schemas.microsoft.com/office/drawing/2014/chart" uri="{C3380CC4-5D6E-409C-BE32-E72D297353CC}">
              <c16:uniqueId val="{00000000-E1BC-4B33-9A02-44124BDF14B0}"/>
            </c:ext>
          </c:extLst>
        </c:ser>
        <c:ser>
          <c:idx val="1"/>
          <c:order val="1"/>
          <c:tx>
            <c:strRef>
              <c:f>Sheet1!$C$1</c:f>
              <c:strCache>
                <c:ptCount val="1"/>
                <c:pt idx="0">
                  <c:v>Comments</c:v>
                </c:pt>
              </c:strCache>
            </c:strRef>
          </c:tx>
          <c:spPr>
            <a:solidFill>
              <a:schemeClr val="accent2"/>
            </a:solidFill>
            <a:ln>
              <a:noFill/>
            </a:ln>
            <a:effectLst/>
          </c:spPr>
          <c:invertIfNegative val="0"/>
          <c:cat>
            <c:strRef>
              <c:f>Sheet1!$A$2</c:f>
              <c:strCache>
                <c:ptCount val="1"/>
                <c:pt idx="0">
                  <c:v>bhdleon (Banco BHD León)</c:v>
                </c:pt>
              </c:strCache>
            </c:strRef>
          </c:cat>
          <c:val>
            <c:numRef>
              <c:f>Sheet1!$C$2</c:f>
              <c:numCache>
                <c:formatCode>General</c:formatCode>
                <c:ptCount val="1"/>
                <c:pt idx="0">
                  <c:v>325</c:v>
                </c:pt>
              </c:numCache>
            </c:numRef>
          </c:val>
          <c:extLst>
            <c:ext xmlns:c16="http://schemas.microsoft.com/office/drawing/2014/chart" uri="{C3380CC4-5D6E-409C-BE32-E72D297353CC}">
              <c16:uniqueId val="{00000001-E1BC-4B33-9A02-44124BDF14B0}"/>
            </c:ext>
          </c:extLst>
        </c:ser>
        <c:dLbls>
          <c:showLegendKey val="0"/>
          <c:showVal val="0"/>
          <c:showCatName val="0"/>
          <c:showSerName val="0"/>
          <c:showPercent val="0"/>
          <c:showBubbleSize val="0"/>
        </c:dLbls>
        <c:gapWidth val="150"/>
        <c:overlap val="100"/>
        <c:axId val="219690400"/>
        <c:axId val="219683840"/>
      </c:barChart>
      <c:catAx>
        <c:axId val="219690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9683840"/>
        <c:crosses val="autoZero"/>
        <c:auto val="1"/>
        <c:lblAlgn val="ctr"/>
        <c:lblOffset val="100"/>
        <c:noMultiLvlLbl val="0"/>
      </c:catAx>
      <c:valAx>
        <c:axId val="21968384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196904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AFF588-2F8D-471D-8BED-254277244995}"/>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BECF1B77-8F4C-4519-9164-172039CD1434}"/>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6771256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BF4D5-C425-4234-996F-B5B65D61765E}"/>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E3185FD2-E70F-4628-8B47-F318A25006B8}"/>
              </a:ext>
            </a:extLst>
          </p:cNvPr>
          <p:cNvGraphicFramePr>
            <a:graphicFrameLocks noGrp="1"/>
          </p:cNvGraphicFramePr>
          <p:nvPr>
            <p:ph type="tbl" sz="quarter" idx="13"/>
            <p:extLst>
              <p:ext uri="{D42A27DB-BD31-4B8C-83A1-F6EECF244321}">
                <p14:modId xmlns:p14="http://schemas.microsoft.com/office/powerpoint/2010/main" val="14507191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72231123"/>
                    </a:ext>
                  </a:extLst>
                </a:gridCol>
                <a:gridCol w="699516">
                  <a:extLst>
                    <a:ext uri="{9D8B030D-6E8A-4147-A177-3AD203B41FA5}">
                      <a16:colId xmlns:a16="http://schemas.microsoft.com/office/drawing/2014/main" val="1852856295"/>
                    </a:ext>
                  </a:extLst>
                </a:gridCol>
                <a:gridCol w="699516">
                  <a:extLst>
                    <a:ext uri="{9D8B030D-6E8A-4147-A177-3AD203B41FA5}">
                      <a16:colId xmlns:a16="http://schemas.microsoft.com/office/drawing/2014/main" val="899507797"/>
                    </a:ext>
                  </a:extLst>
                </a:gridCol>
                <a:gridCol w="658368">
                  <a:extLst>
                    <a:ext uri="{9D8B030D-6E8A-4147-A177-3AD203B41FA5}">
                      <a16:colId xmlns:a16="http://schemas.microsoft.com/office/drawing/2014/main" val="2157932230"/>
                    </a:ext>
                  </a:extLst>
                </a:gridCol>
                <a:gridCol w="658368">
                  <a:extLst>
                    <a:ext uri="{9D8B030D-6E8A-4147-A177-3AD203B41FA5}">
                      <a16:colId xmlns:a16="http://schemas.microsoft.com/office/drawing/2014/main" val="24568792"/>
                    </a:ext>
                  </a:extLst>
                </a:gridCol>
                <a:gridCol w="658368">
                  <a:extLst>
                    <a:ext uri="{9D8B030D-6E8A-4147-A177-3AD203B41FA5}">
                      <a16:colId xmlns:a16="http://schemas.microsoft.com/office/drawing/2014/main" val="3666952632"/>
                    </a:ext>
                  </a:extLst>
                </a:gridCol>
                <a:gridCol w="699516">
                  <a:extLst>
                    <a:ext uri="{9D8B030D-6E8A-4147-A177-3AD203B41FA5}">
                      <a16:colId xmlns:a16="http://schemas.microsoft.com/office/drawing/2014/main" val="772139432"/>
                    </a:ext>
                  </a:extLst>
                </a:gridCol>
                <a:gridCol w="699516">
                  <a:extLst>
                    <a:ext uri="{9D8B030D-6E8A-4147-A177-3AD203B41FA5}">
                      <a16:colId xmlns:a16="http://schemas.microsoft.com/office/drawing/2014/main" val="983679260"/>
                    </a:ext>
                  </a:extLst>
                </a:gridCol>
                <a:gridCol w="699516">
                  <a:extLst>
                    <a:ext uri="{9D8B030D-6E8A-4147-A177-3AD203B41FA5}">
                      <a16:colId xmlns:a16="http://schemas.microsoft.com/office/drawing/2014/main" val="84047054"/>
                    </a:ext>
                  </a:extLst>
                </a:gridCol>
                <a:gridCol w="658368">
                  <a:extLst>
                    <a:ext uri="{9D8B030D-6E8A-4147-A177-3AD203B41FA5}">
                      <a16:colId xmlns:a16="http://schemas.microsoft.com/office/drawing/2014/main" val="315978555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40259057"/>
                  </a:ext>
                </a:extLst>
              </a:tr>
              <a:tr h="370840">
                <a:tc>
                  <a:txBody>
                    <a:bodyPr/>
                    <a:lstStyle/>
                    <a:p>
                      <a:r>
                        <a:rPr lang="en-US" sz="1000"/>
                        <a:t>bhdleon (Banco BHD León)</a:t>
                      </a:r>
                    </a:p>
                  </a:txBody>
                  <a:tcPr/>
                </a:tc>
                <a:tc>
                  <a:txBody>
                    <a:bodyPr/>
                    <a:lstStyle/>
                    <a:p>
                      <a:r>
                        <a:rPr lang="en-US" sz="1000"/>
                        <a:t>41353</a:t>
                      </a:r>
                    </a:p>
                  </a:txBody>
                  <a:tcPr/>
                </a:tc>
                <a:tc>
                  <a:txBody>
                    <a:bodyPr/>
                    <a:lstStyle/>
                    <a:p>
                      <a:r>
                        <a:rPr lang="en-US" sz="1000"/>
                        <a:t>1800</a:t>
                      </a:r>
                    </a:p>
                  </a:txBody>
                  <a:tcPr/>
                </a:tc>
                <a:tc>
                  <a:txBody>
                    <a:bodyPr/>
                    <a:lstStyle/>
                    <a:p>
                      <a:r>
                        <a:rPr lang="en-US" sz="1000"/>
                        <a:t>63</a:t>
                      </a:r>
                    </a:p>
                  </a:txBody>
                  <a:tcPr/>
                </a:tc>
                <a:tc>
                  <a:txBody>
                    <a:bodyPr/>
                    <a:lstStyle/>
                    <a:p>
                      <a:r>
                        <a:rPr lang="en-US" sz="1000"/>
                        <a:t>29</a:t>
                      </a:r>
                    </a:p>
                  </a:txBody>
                  <a:tcPr/>
                </a:tc>
                <a:tc>
                  <a:txBody>
                    <a:bodyPr/>
                    <a:lstStyle/>
                    <a:p>
                      <a:r>
                        <a:rPr lang="en-US" sz="1000"/>
                        <a:t>15</a:t>
                      </a:r>
                    </a:p>
                  </a:txBody>
                  <a:tcPr/>
                </a:tc>
                <a:tc>
                  <a:txBody>
                    <a:bodyPr/>
                    <a:lstStyle/>
                    <a:p>
                      <a:r>
                        <a:rPr lang="en-US" sz="1000"/>
                        <a:t>107</a:t>
                      </a:r>
                    </a:p>
                  </a:txBody>
                  <a:tcPr/>
                </a:tc>
                <a:tc>
                  <a:txBody>
                    <a:bodyPr/>
                    <a:lstStyle/>
                    <a:p>
                      <a:r>
                        <a:rPr lang="en-US" sz="1000"/>
                        <a:t>7659</a:t>
                      </a:r>
                    </a:p>
                  </a:txBody>
                  <a:tcPr/>
                </a:tc>
                <a:tc>
                  <a:txBody>
                    <a:bodyPr/>
                    <a:lstStyle/>
                    <a:p>
                      <a:r>
                        <a:rPr lang="en-US" sz="1000"/>
                        <a:t>325</a:t>
                      </a:r>
                    </a:p>
                  </a:txBody>
                  <a:tcPr/>
                </a:tc>
                <a:tc>
                  <a:txBody>
                    <a:bodyPr/>
                    <a:lstStyle/>
                    <a:p>
                      <a:r>
                        <a:rPr lang="en-US" sz="1000"/>
                        <a:t>0.1845%</a:t>
                      </a:r>
                    </a:p>
                  </a:txBody>
                  <a:tcPr/>
                </a:tc>
                <a:extLst>
                  <a:ext uri="{0D108BD9-81ED-4DB2-BD59-A6C34878D82A}">
                    <a16:rowId xmlns:a16="http://schemas.microsoft.com/office/drawing/2014/main" val="2270240072"/>
                  </a:ext>
                </a:extLst>
              </a:tr>
            </a:tbl>
          </a:graphicData>
        </a:graphic>
      </p:graphicFrame>
      <p:sp>
        <p:nvSpPr>
          <p:cNvPr id="4" name="Text Placeholder 3">
            <a:extLst>
              <a:ext uri="{FF2B5EF4-FFF2-40B4-BE49-F238E27FC236}">
                <a16:creationId xmlns:a16="http://schemas.microsoft.com/office/drawing/2014/main" id="{F010829A-756B-4514-BF01-C84314903E8C}"/>
              </a:ext>
            </a:extLst>
          </p:cNvPr>
          <p:cNvSpPr>
            <a:spLocks noGrp="1"/>
          </p:cNvSpPr>
          <p:nvPr>
            <p:ph type="body" sz="quarter" idx="14"/>
          </p:nvPr>
        </p:nvSpPr>
        <p:spPr/>
        <p:txBody>
          <a:bodyPr/>
          <a:lstStyle/>
          <a:p>
            <a:r>
              <a:rPr lang="en-US"/>
              <a:t>11/08/2017 - 12/07/2017</a:t>
            </a:r>
          </a:p>
        </p:txBody>
      </p:sp>
    </p:spTree>
    <p:extLst>
      <p:ext uri="{BB962C8B-B14F-4D97-AF65-F5344CB8AC3E}">
        <p14:creationId xmlns:p14="http://schemas.microsoft.com/office/powerpoint/2010/main" val="11276292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E1D0D-4334-4E5C-98E3-939167515116}"/>
              </a:ext>
            </a:extLst>
          </p:cNvPr>
          <p:cNvSpPr>
            <a:spLocks noGrp="1"/>
          </p:cNvSpPr>
          <p:nvPr>
            <p:ph type="title"/>
          </p:nvPr>
        </p:nvSpPr>
        <p:spPr/>
        <p:txBody>
          <a:bodyPr/>
          <a:lstStyle/>
          <a:p>
            <a:r>
              <a:rPr lang="en-US"/>
              <a:t>Instagram Key Metrics Radar</a:t>
            </a:r>
          </a:p>
        </p:txBody>
      </p:sp>
      <p:graphicFrame>
        <p:nvGraphicFramePr>
          <p:cNvPr id="6" name="Chart Placeholder 5">
            <a:extLst>
              <a:ext uri="{FF2B5EF4-FFF2-40B4-BE49-F238E27FC236}">
                <a16:creationId xmlns:a16="http://schemas.microsoft.com/office/drawing/2014/main" id="{479E0D3F-6269-4A0D-B9F3-43FFA22691B8}"/>
              </a:ext>
            </a:extLst>
          </p:cNvPr>
          <p:cNvGraphicFramePr>
            <a:graphicFrameLocks noGrp="1"/>
          </p:cNvGraphicFramePr>
          <p:nvPr>
            <p:ph type="chart" sz="quarter" idx="13"/>
            <p:extLst>
              <p:ext uri="{D42A27DB-BD31-4B8C-83A1-F6EECF244321}">
                <p14:modId xmlns:p14="http://schemas.microsoft.com/office/powerpoint/2010/main" val="19131049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7AE84A-588E-4712-863A-5DFB68A3F3C8}"/>
              </a:ext>
            </a:extLst>
          </p:cNvPr>
          <p:cNvSpPr>
            <a:spLocks noGrp="1"/>
          </p:cNvSpPr>
          <p:nvPr>
            <p:ph type="body" sz="quarter" idx="14"/>
          </p:nvPr>
        </p:nvSpPr>
        <p:spPr/>
        <p:txBody>
          <a:bodyPr/>
          <a:lstStyle/>
          <a:p>
            <a:r>
              <a:rPr lang="en-US"/>
              <a:t>11/08/2017 - 12/07/2017</a:t>
            </a:r>
          </a:p>
        </p:txBody>
      </p:sp>
      <p:sp>
        <p:nvSpPr>
          <p:cNvPr id="5" name="Footer Placeholder 4">
            <a:extLst>
              <a:ext uri="{FF2B5EF4-FFF2-40B4-BE49-F238E27FC236}">
                <a16:creationId xmlns:a16="http://schemas.microsoft.com/office/drawing/2014/main" id="{9980C603-7CCA-4D85-9F4C-124A535787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952155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D1C13-EBA2-4E63-806E-3053978C473D}"/>
              </a:ext>
            </a:extLst>
          </p:cNvPr>
          <p:cNvSpPr>
            <a:spLocks noGrp="1"/>
          </p:cNvSpPr>
          <p:nvPr>
            <p:ph type="title"/>
          </p:nvPr>
        </p:nvSpPr>
        <p:spPr/>
        <p:txBody>
          <a:bodyPr/>
          <a:lstStyle/>
          <a:p>
            <a:r>
              <a:rPr lang="en-US"/>
              <a:t>Instagram Followers Total</a:t>
            </a:r>
          </a:p>
        </p:txBody>
      </p:sp>
      <p:graphicFrame>
        <p:nvGraphicFramePr>
          <p:cNvPr id="6" name="Chart Placeholder 5">
            <a:extLst>
              <a:ext uri="{FF2B5EF4-FFF2-40B4-BE49-F238E27FC236}">
                <a16:creationId xmlns:a16="http://schemas.microsoft.com/office/drawing/2014/main" id="{2A6FFF02-6F6C-4284-AF20-EF9E6F8C2725}"/>
              </a:ext>
            </a:extLst>
          </p:cNvPr>
          <p:cNvGraphicFramePr>
            <a:graphicFrameLocks noGrp="1"/>
          </p:cNvGraphicFramePr>
          <p:nvPr>
            <p:ph type="chart" sz="quarter" idx="13"/>
            <p:extLst>
              <p:ext uri="{D42A27DB-BD31-4B8C-83A1-F6EECF244321}">
                <p14:modId xmlns:p14="http://schemas.microsoft.com/office/powerpoint/2010/main" val="42937622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17ABCD1-F252-430C-90FB-A45E0784B395}"/>
              </a:ext>
            </a:extLst>
          </p:cNvPr>
          <p:cNvSpPr>
            <a:spLocks noGrp="1"/>
          </p:cNvSpPr>
          <p:nvPr>
            <p:ph type="body" sz="quarter" idx="14"/>
          </p:nvPr>
        </p:nvSpPr>
        <p:spPr/>
        <p:txBody>
          <a:bodyPr/>
          <a:lstStyle/>
          <a:p>
            <a:r>
              <a:rPr lang="en-US"/>
              <a:t>11/08/2017 - 12/07/2017</a:t>
            </a:r>
          </a:p>
        </p:txBody>
      </p:sp>
      <p:sp>
        <p:nvSpPr>
          <p:cNvPr id="5" name="Footer Placeholder 4">
            <a:extLst>
              <a:ext uri="{FF2B5EF4-FFF2-40B4-BE49-F238E27FC236}">
                <a16:creationId xmlns:a16="http://schemas.microsoft.com/office/drawing/2014/main" id="{36ACC6E3-E4F7-47A2-BFCC-1D76AA4862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740583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FBEF9-927A-4F5F-92CD-AC7A429FCB93}"/>
              </a:ext>
            </a:extLst>
          </p:cNvPr>
          <p:cNvSpPr>
            <a:spLocks noGrp="1"/>
          </p:cNvSpPr>
          <p:nvPr>
            <p:ph type="title"/>
          </p:nvPr>
        </p:nvSpPr>
        <p:spPr/>
        <p:txBody>
          <a:bodyPr/>
          <a:lstStyle/>
          <a:p>
            <a:r>
              <a:rPr lang="en-US"/>
              <a:t>Instagram Followers Change Per Weekday</a:t>
            </a:r>
          </a:p>
        </p:txBody>
      </p:sp>
      <p:graphicFrame>
        <p:nvGraphicFramePr>
          <p:cNvPr id="6" name="Chart Placeholder 5">
            <a:extLst>
              <a:ext uri="{FF2B5EF4-FFF2-40B4-BE49-F238E27FC236}">
                <a16:creationId xmlns:a16="http://schemas.microsoft.com/office/drawing/2014/main" id="{E6A3EB49-0E47-48CF-BBD9-3FCA49FE9FDD}"/>
              </a:ext>
            </a:extLst>
          </p:cNvPr>
          <p:cNvGraphicFramePr>
            <a:graphicFrameLocks noGrp="1"/>
          </p:cNvGraphicFramePr>
          <p:nvPr>
            <p:ph type="chart" sz="quarter" idx="13"/>
            <p:extLst>
              <p:ext uri="{D42A27DB-BD31-4B8C-83A1-F6EECF244321}">
                <p14:modId xmlns:p14="http://schemas.microsoft.com/office/powerpoint/2010/main" val="6205494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53CF3E-4AE9-4EAC-BA7B-8D7F1F222F1C}"/>
              </a:ext>
            </a:extLst>
          </p:cNvPr>
          <p:cNvSpPr>
            <a:spLocks noGrp="1"/>
          </p:cNvSpPr>
          <p:nvPr>
            <p:ph type="body" sz="quarter" idx="14"/>
          </p:nvPr>
        </p:nvSpPr>
        <p:spPr/>
        <p:txBody>
          <a:bodyPr/>
          <a:lstStyle/>
          <a:p>
            <a:r>
              <a:rPr lang="en-US"/>
              <a:t>11/08/2017 - 12/07/2017</a:t>
            </a:r>
          </a:p>
        </p:txBody>
      </p:sp>
      <p:sp>
        <p:nvSpPr>
          <p:cNvPr id="5" name="Footer Placeholder 4">
            <a:extLst>
              <a:ext uri="{FF2B5EF4-FFF2-40B4-BE49-F238E27FC236}">
                <a16:creationId xmlns:a16="http://schemas.microsoft.com/office/drawing/2014/main" id="{E226FC74-B515-4765-99C2-76259F55E7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0187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1829A-2E01-4BF5-A085-B8922BE032A0}"/>
              </a:ext>
            </a:extLst>
          </p:cNvPr>
          <p:cNvSpPr>
            <a:spLocks noGrp="1"/>
          </p:cNvSpPr>
          <p:nvPr>
            <p:ph type="title"/>
          </p:nvPr>
        </p:nvSpPr>
        <p:spPr/>
        <p:txBody>
          <a:bodyPr/>
          <a:lstStyle/>
          <a:p>
            <a:r>
              <a:rPr lang="en-US"/>
              <a:t>Instagram Posts By Hour</a:t>
            </a:r>
          </a:p>
        </p:txBody>
      </p:sp>
      <p:graphicFrame>
        <p:nvGraphicFramePr>
          <p:cNvPr id="6" name="Chart Placeholder 5">
            <a:extLst>
              <a:ext uri="{FF2B5EF4-FFF2-40B4-BE49-F238E27FC236}">
                <a16:creationId xmlns:a16="http://schemas.microsoft.com/office/drawing/2014/main" id="{599ABFAE-2F1D-4E44-84B7-7A665E15B6F5}"/>
              </a:ext>
            </a:extLst>
          </p:cNvPr>
          <p:cNvGraphicFramePr>
            <a:graphicFrameLocks noGrp="1"/>
          </p:cNvGraphicFramePr>
          <p:nvPr>
            <p:ph type="chart" sz="quarter" idx="13"/>
            <p:extLst>
              <p:ext uri="{D42A27DB-BD31-4B8C-83A1-F6EECF244321}">
                <p14:modId xmlns:p14="http://schemas.microsoft.com/office/powerpoint/2010/main" val="12424744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84000F-91B0-4B71-A494-0A9D29BD478F}"/>
              </a:ext>
            </a:extLst>
          </p:cNvPr>
          <p:cNvSpPr>
            <a:spLocks noGrp="1"/>
          </p:cNvSpPr>
          <p:nvPr>
            <p:ph type="body" sz="quarter" idx="14"/>
          </p:nvPr>
        </p:nvSpPr>
        <p:spPr/>
        <p:txBody>
          <a:bodyPr/>
          <a:lstStyle/>
          <a:p>
            <a:r>
              <a:rPr lang="en-US"/>
              <a:t>11/08/2017 - 12/07/2017</a:t>
            </a:r>
          </a:p>
        </p:txBody>
      </p:sp>
      <p:sp>
        <p:nvSpPr>
          <p:cNvPr id="5" name="Footer Placeholder 4">
            <a:extLst>
              <a:ext uri="{FF2B5EF4-FFF2-40B4-BE49-F238E27FC236}">
                <a16:creationId xmlns:a16="http://schemas.microsoft.com/office/drawing/2014/main" id="{A8A8B983-1226-4B34-8FDE-40E75263F0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639084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ADBAC5-8102-4F2E-886C-70A84522F6BC}"/>
              </a:ext>
            </a:extLst>
          </p:cNvPr>
          <p:cNvSpPr>
            <a:spLocks noGrp="1"/>
          </p:cNvSpPr>
          <p:nvPr>
            <p:ph type="title"/>
          </p:nvPr>
        </p:nvSpPr>
        <p:spPr/>
        <p:txBody>
          <a:bodyPr/>
          <a:lstStyle/>
          <a:p>
            <a:r>
              <a:rPr lang="en-US"/>
              <a:t>Instagram Interaction Rate By Hour</a:t>
            </a:r>
          </a:p>
        </p:txBody>
      </p:sp>
      <p:graphicFrame>
        <p:nvGraphicFramePr>
          <p:cNvPr id="6" name="Chart Placeholder 5">
            <a:extLst>
              <a:ext uri="{FF2B5EF4-FFF2-40B4-BE49-F238E27FC236}">
                <a16:creationId xmlns:a16="http://schemas.microsoft.com/office/drawing/2014/main" id="{75D5F3C3-E9CE-4482-9CA4-CB2134F68798}"/>
              </a:ext>
            </a:extLst>
          </p:cNvPr>
          <p:cNvGraphicFramePr>
            <a:graphicFrameLocks noGrp="1"/>
          </p:cNvGraphicFramePr>
          <p:nvPr>
            <p:ph type="chart" sz="quarter" idx="13"/>
            <p:extLst>
              <p:ext uri="{D42A27DB-BD31-4B8C-83A1-F6EECF244321}">
                <p14:modId xmlns:p14="http://schemas.microsoft.com/office/powerpoint/2010/main" val="18051254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E0FAE2-5A40-4CF2-B213-21863CE6651A}"/>
              </a:ext>
            </a:extLst>
          </p:cNvPr>
          <p:cNvSpPr>
            <a:spLocks noGrp="1"/>
          </p:cNvSpPr>
          <p:nvPr>
            <p:ph type="body" sz="quarter" idx="14"/>
          </p:nvPr>
        </p:nvSpPr>
        <p:spPr/>
        <p:txBody>
          <a:bodyPr/>
          <a:lstStyle/>
          <a:p>
            <a:r>
              <a:rPr lang="en-US"/>
              <a:t>11/08/2017 - 12/07/2017</a:t>
            </a:r>
          </a:p>
        </p:txBody>
      </p:sp>
      <p:sp>
        <p:nvSpPr>
          <p:cNvPr id="5" name="Footer Placeholder 4">
            <a:extLst>
              <a:ext uri="{FF2B5EF4-FFF2-40B4-BE49-F238E27FC236}">
                <a16:creationId xmlns:a16="http://schemas.microsoft.com/office/drawing/2014/main" id="{ADBAB5C7-BC49-46B2-BAA9-B4DE07A485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58292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B3BD2-DD3A-4DDA-A179-728054CB5BE7}"/>
              </a:ext>
            </a:extLst>
          </p:cNvPr>
          <p:cNvSpPr>
            <a:spLocks noGrp="1"/>
          </p:cNvSpPr>
          <p:nvPr>
            <p:ph type="title"/>
          </p:nvPr>
        </p:nvSpPr>
        <p:spPr/>
        <p:txBody>
          <a:bodyPr/>
          <a:lstStyle/>
          <a:p>
            <a:r>
              <a:rPr lang="en-US"/>
              <a:t>Instagram Posts By Weekday</a:t>
            </a:r>
          </a:p>
        </p:txBody>
      </p:sp>
      <p:graphicFrame>
        <p:nvGraphicFramePr>
          <p:cNvPr id="6" name="Chart Placeholder 5">
            <a:extLst>
              <a:ext uri="{FF2B5EF4-FFF2-40B4-BE49-F238E27FC236}">
                <a16:creationId xmlns:a16="http://schemas.microsoft.com/office/drawing/2014/main" id="{5DF56793-E0BC-4520-93E1-3C03A0F3A434}"/>
              </a:ext>
            </a:extLst>
          </p:cNvPr>
          <p:cNvGraphicFramePr>
            <a:graphicFrameLocks noGrp="1"/>
          </p:cNvGraphicFramePr>
          <p:nvPr>
            <p:ph type="chart" sz="quarter" idx="13"/>
            <p:extLst>
              <p:ext uri="{D42A27DB-BD31-4B8C-83A1-F6EECF244321}">
                <p14:modId xmlns:p14="http://schemas.microsoft.com/office/powerpoint/2010/main" val="16962819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C752A2-D75A-4AFE-9D48-BEFCE30B9A00}"/>
              </a:ext>
            </a:extLst>
          </p:cNvPr>
          <p:cNvSpPr>
            <a:spLocks noGrp="1"/>
          </p:cNvSpPr>
          <p:nvPr>
            <p:ph type="body" sz="quarter" idx="14"/>
          </p:nvPr>
        </p:nvSpPr>
        <p:spPr/>
        <p:txBody>
          <a:bodyPr/>
          <a:lstStyle/>
          <a:p>
            <a:r>
              <a:rPr lang="en-US"/>
              <a:t>11/08/2017 - 12/07/2017</a:t>
            </a:r>
          </a:p>
        </p:txBody>
      </p:sp>
      <p:sp>
        <p:nvSpPr>
          <p:cNvPr id="5" name="Footer Placeholder 4">
            <a:extLst>
              <a:ext uri="{FF2B5EF4-FFF2-40B4-BE49-F238E27FC236}">
                <a16:creationId xmlns:a16="http://schemas.microsoft.com/office/drawing/2014/main" id="{570BA60F-6335-4C17-8375-F5F51ED2712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112574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0A1B9-27D0-4D92-BEE4-1339AAF6EEF9}"/>
              </a:ext>
            </a:extLst>
          </p:cNvPr>
          <p:cNvSpPr>
            <a:spLocks noGrp="1"/>
          </p:cNvSpPr>
          <p:nvPr>
            <p:ph type="title"/>
          </p:nvPr>
        </p:nvSpPr>
        <p:spPr/>
        <p:txBody>
          <a:bodyPr/>
          <a:lstStyle/>
          <a:p>
            <a:r>
              <a:rPr lang="en-US"/>
              <a:t>Instagram Interaction Rate By Post Type</a:t>
            </a:r>
          </a:p>
        </p:txBody>
      </p:sp>
      <p:graphicFrame>
        <p:nvGraphicFramePr>
          <p:cNvPr id="6" name="Chart Placeholder 5">
            <a:extLst>
              <a:ext uri="{FF2B5EF4-FFF2-40B4-BE49-F238E27FC236}">
                <a16:creationId xmlns:a16="http://schemas.microsoft.com/office/drawing/2014/main" id="{63F09199-7F51-4FDA-BF5E-0C94ED21E822}"/>
              </a:ext>
            </a:extLst>
          </p:cNvPr>
          <p:cNvGraphicFramePr>
            <a:graphicFrameLocks noGrp="1"/>
          </p:cNvGraphicFramePr>
          <p:nvPr>
            <p:ph type="chart" sz="quarter" idx="13"/>
            <p:extLst>
              <p:ext uri="{D42A27DB-BD31-4B8C-83A1-F6EECF244321}">
                <p14:modId xmlns:p14="http://schemas.microsoft.com/office/powerpoint/2010/main" val="38321454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AD3426-1A65-4506-BE05-F966227A2222}"/>
              </a:ext>
            </a:extLst>
          </p:cNvPr>
          <p:cNvSpPr>
            <a:spLocks noGrp="1"/>
          </p:cNvSpPr>
          <p:nvPr>
            <p:ph type="body" sz="quarter" idx="14"/>
          </p:nvPr>
        </p:nvSpPr>
        <p:spPr/>
        <p:txBody>
          <a:bodyPr/>
          <a:lstStyle/>
          <a:p>
            <a:r>
              <a:rPr lang="en-US"/>
              <a:t>11/08/2017 - 12/07/2017</a:t>
            </a:r>
          </a:p>
        </p:txBody>
      </p:sp>
      <p:sp>
        <p:nvSpPr>
          <p:cNvPr id="5" name="Footer Placeholder 4">
            <a:extLst>
              <a:ext uri="{FF2B5EF4-FFF2-40B4-BE49-F238E27FC236}">
                <a16:creationId xmlns:a16="http://schemas.microsoft.com/office/drawing/2014/main" id="{46F717B6-FA0E-4874-9E30-22340A2336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36527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B0062E-C0F2-478C-B07D-52EBABA63C05}"/>
              </a:ext>
            </a:extLst>
          </p:cNvPr>
          <p:cNvSpPr>
            <a:spLocks noGrp="1"/>
          </p:cNvSpPr>
          <p:nvPr>
            <p:ph type="title"/>
          </p:nvPr>
        </p:nvSpPr>
        <p:spPr/>
        <p:txBody>
          <a:bodyPr/>
          <a:lstStyle/>
          <a:p>
            <a:r>
              <a:rPr lang="en-US"/>
              <a:t>Instagram Posts Type Distribution</a:t>
            </a:r>
          </a:p>
        </p:txBody>
      </p:sp>
      <p:graphicFrame>
        <p:nvGraphicFramePr>
          <p:cNvPr id="6" name="Chart Placeholder 5">
            <a:extLst>
              <a:ext uri="{FF2B5EF4-FFF2-40B4-BE49-F238E27FC236}">
                <a16:creationId xmlns:a16="http://schemas.microsoft.com/office/drawing/2014/main" id="{7C9A3CD3-CA36-4AD7-AFDD-14C0D07E5AA0}"/>
              </a:ext>
            </a:extLst>
          </p:cNvPr>
          <p:cNvGraphicFramePr>
            <a:graphicFrameLocks noGrp="1"/>
          </p:cNvGraphicFramePr>
          <p:nvPr>
            <p:ph type="chart" sz="quarter" idx="13"/>
            <p:extLst>
              <p:ext uri="{D42A27DB-BD31-4B8C-83A1-F6EECF244321}">
                <p14:modId xmlns:p14="http://schemas.microsoft.com/office/powerpoint/2010/main" val="29714641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969E5D-B052-4FB6-88EE-5E3CA6600A27}"/>
              </a:ext>
            </a:extLst>
          </p:cNvPr>
          <p:cNvSpPr>
            <a:spLocks noGrp="1"/>
          </p:cNvSpPr>
          <p:nvPr>
            <p:ph type="body" sz="quarter" idx="14"/>
          </p:nvPr>
        </p:nvSpPr>
        <p:spPr/>
        <p:txBody>
          <a:bodyPr/>
          <a:lstStyle/>
          <a:p>
            <a:r>
              <a:rPr lang="en-US"/>
              <a:t>11/08/2017 - 12/07/2017</a:t>
            </a:r>
          </a:p>
        </p:txBody>
      </p:sp>
      <p:sp>
        <p:nvSpPr>
          <p:cNvPr id="5" name="Footer Placeholder 4">
            <a:extLst>
              <a:ext uri="{FF2B5EF4-FFF2-40B4-BE49-F238E27FC236}">
                <a16:creationId xmlns:a16="http://schemas.microsoft.com/office/drawing/2014/main" id="{293FB5D6-A693-4BE9-9B79-F4B1B73C5A5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35304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2A247-136F-45AA-8424-D2C58A7813AC}"/>
              </a:ext>
            </a:extLst>
          </p:cNvPr>
          <p:cNvSpPr>
            <a:spLocks noGrp="1"/>
          </p:cNvSpPr>
          <p:nvPr>
            <p:ph type="title"/>
          </p:nvPr>
        </p:nvSpPr>
        <p:spPr/>
        <p:txBody>
          <a:bodyPr/>
          <a:lstStyle/>
          <a:p>
            <a:r>
              <a:rPr lang="en-US"/>
              <a:t>Instagram Interaction Rate By Weekday</a:t>
            </a:r>
          </a:p>
        </p:txBody>
      </p:sp>
      <p:graphicFrame>
        <p:nvGraphicFramePr>
          <p:cNvPr id="6" name="Chart Placeholder 5">
            <a:extLst>
              <a:ext uri="{FF2B5EF4-FFF2-40B4-BE49-F238E27FC236}">
                <a16:creationId xmlns:a16="http://schemas.microsoft.com/office/drawing/2014/main" id="{8142AB5F-B2A0-4066-B0C4-A1E5CF5F25DD}"/>
              </a:ext>
            </a:extLst>
          </p:cNvPr>
          <p:cNvGraphicFramePr>
            <a:graphicFrameLocks noGrp="1"/>
          </p:cNvGraphicFramePr>
          <p:nvPr>
            <p:ph type="chart" sz="quarter" idx="13"/>
            <p:extLst>
              <p:ext uri="{D42A27DB-BD31-4B8C-83A1-F6EECF244321}">
                <p14:modId xmlns:p14="http://schemas.microsoft.com/office/powerpoint/2010/main" val="29435786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4031DB8-0721-4D99-84BB-48413BB2E6B2}"/>
              </a:ext>
            </a:extLst>
          </p:cNvPr>
          <p:cNvSpPr>
            <a:spLocks noGrp="1"/>
          </p:cNvSpPr>
          <p:nvPr>
            <p:ph type="body" sz="quarter" idx="14"/>
          </p:nvPr>
        </p:nvSpPr>
        <p:spPr/>
        <p:txBody>
          <a:bodyPr/>
          <a:lstStyle/>
          <a:p>
            <a:r>
              <a:rPr lang="en-US"/>
              <a:t>11/08/2017 - 12/07/2017</a:t>
            </a:r>
          </a:p>
        </p:txBody>
      </p:sp>
      <p:sp>
        <p:nvSpPr>
          <p:cNvPr id="5" name="Footer Placeholder 4">
            <a:extLst>
              <a:ext uri="{FF2B5EF4-FFF2-40B4-BE49-F238E27FC236}">
                <a16:creationId xmlns:a16="http://schemas.microsoft.com/office/drawing/2014/main" id="{F584D973-24DC-44E5-A809-5FA577056F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370025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6090F-A215-40F7-82BC-A0E74FB6696F}"/>
              </a:ext>
            </a:extLst>
          </p:cNvPr>
          <p:cNvSpPr>
            <a:spLocks noGrp="1"/>
          </p:cNvSpPr>
          <p:nvPr>
            <p:ph type="title"/>
          </p:nvPr>
        </p:nvSpPr>
        <p:spPr/>
        <p:txBody>
          <a:bodyPr/>
          <a:lstStyle/>
          <a:p>
            <a:r>
              <a:rPr lang="en-US"/>
              <a:t>Instagram Interactions Distribution</a:t>
            </a:r>
          </a:p>
        </p:txBody>
      </p:sp>
      <p:graphicFrame>
        <p:nvGraphicFramePr>
          <p:cNvPr id="6" name="Chart Placeholder 5">
            <a:extLst>
              <a:ext uri="{FF2B5EF4-FFF2-40B4-BE49-F238E27FC236}">
                <a16:creationId xmlns:a16="http://schemas.microsoft.com/office/drawing/2014/main" id="{7134D62C-133A-485E-AEDA-7E6A05260199}"/>
              </a:ext>
            </a:extLst>
          </p:cNvPr>
          <p:cNvGraphicFramePr>
            <a:graphicFrameLocks noGrp="1"/>
          </p:cNvGraphicFramePr>
          <p:nvPr>
            <p:ph type="chart" sz="quarter" idx="13"/>
            <p:extLst>
              <p:ext uri="{D42A27DB-BD31-4B8C-83A1-F6EECF244321}">
                <p14:modId xmlns:p14="http://schemas.microsoft.com/office/powerpoint/2010/main" val="33771586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1C1048-438C-4B41-89EE-D7C69651E4A8}"/>
              </a:ext>
            </a:extLst>
          </p:cNvPr>
          <p:cNvSpPr>
            <a:spLocks noGrp="1"/>
          </p:cNvSpPr>
          <p:nvPr>
            <p:ph type="body" sz="quarter" idx="14"/>
          </p:nvPr>
        </p:nvSpPr>
        <p:spPr/>
        <p:txBody>
          <a:bodyPr/>
          <a:lstStyle/>
          <a:p>
            <a:r>
              <a:rPr lang="en-US"/>
              <a:t>11/08/2017 - 12/07/2017</a:t>
            </a:r>
          </a:p>
        </p:txBody>
      </p:sp>
      <p:sp>
        <p:nvSpPr>
          <p:cNvPr id="5" name="Footer Placeholder 4">
            <a:extLst>
              <a:ext uri="{FF2B5EF4-FFF2-40B4-BE49-F238E27FC236}">
                <a16:creationId xmlns:a16="http://schemas.microsoft.com/office/drawing/2014/main" id="{AF08767F-0CA6-4537-9349-D8CD9356208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777917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2E64A6-0344-43B0-9BC6-D62A3CF32E4F}"/>
              </a:ext>
            </a:extLst>
          </p:cNvPr>
          <p:cNvSpPr>
            <a:spLocks noGrp="1"/>
          </p:cNvSpPr>
          <p:nvPr>
            <p:ph type="title"/>
          </p:nvPr>
        </p:nvSpPr>
        <p:spPr/>
        <p:txBody>
          <a:bodyPr/>
          <a:lstStyle/>
          <a:p>
            <a:r>
              <a:rPr lang="en-US"/>
              <a:t>Instagram Posts Table - 1 of 3</a:t>
            </a:r>
          </a:p>
        </p:txBody>
      </p:sp>
      <p:graphicFrame>
        <p:nvGraphicFramePr>
          <p:cNvPr id="5" name="Table Placeholder 4">
            <a:extLst>
              <a:ext uri="{FF2B5EF4-FFF2-40B4-BE49-F238E27FC236}">
                <a16:creationId xmlns:a16="http://schemas.microsoft.com/office/drawing/2014/main" id="{30C96663-FAED-4486-9B6C-D5E0A6277FAF}"/>
              </a:ext>
            </a:extLst>
          </p:cNvPr>
          <p:cNvGraphicFramePr>
            <a:graphicFrameLocks noGrp="1"/>
          </p:cNvGraphicFramePr>
          <p:nvPr>
            <p:ph type="tbl" sz="quarter" idx="13"/>
            <p:extLst>
              <p:ext uri="{D42A27DB-BD31-4B8C-83A1-F6EECF244321}">
                <p14:modId xmlns:p14="http://schemas.microsoft.com/office/powerpoint/2010/main" val="471930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26978579"/>
                    </a:ext>
                  </a:extLst>
                </a:gridCol>
                <a:gridCol w="987552">
                  <a:extLst>
                    <a:ext uri="{9D8B030D-6E8A-4147-A177-3AD203B41FA5}">
                      <a16:colId xmlns:a16="http://schemas.microsoft.com/office/drawing/2014/main" val="2081871589"/>
                    </a:ext>
                  </a:extLst>
                </a:gridCol>
                <a:gridCol w="987552">
                  <a:extLst>
                    <a:ext uri="{9D8B030D-6E8A-4147-A177-3AD203B41FA5}">
                      <a16:colId xmlns:a16="http://schemas.microsoft.com/office/drawing/2014/main" val="4118746050"/>
                    </a:ext>
                  </a:extLst>
                </a:gridCol>
                <a:gridCol w="987552">
                  <a:extLst>
                    <a:ext uri="{9D8B030D-6E8A-4147-A177-3AD203B41FA5}">
                      <a16:colId xmlns:a16="http://schemas.microsoft.com/office/drawing/2014/main" val="374568032"/>
                    </a:ext>
                  </a:extLst>
                </a:gridCol>
                <a:gridCol w="987552">
                  <a:extLst>
                    <a:ext uri="{9D8B030D-6E8A-4147-A177-3AD203B41FA5}">
                      <a16:colId xmlns:a16="http://schemas.microsoft.com/office/drawing/2014/main" val="3999956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00975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- 2017-12-05 21:48:38</a:t>
                      </a:r>
                      <a:r>
                        <a:rPr kumimoji="0" lang="es-ES" sz="1000" b="0" i="0" u="none" strike="noStrike" kern="1200" cap="none" spc="0" normalizeH="0" baseline="0" noProof="0">
                          <a:ln>
                            <a:noFill/>
                          </a:ln>
                          <a:solidFill>
                            <a:prstClr val="black"/>
                          </a:solidFill>
                          <a:effectLst/>
                          <a:uLnTx/>
                          <a:uFillTx/>
                          <a:latin typeface="+mn-lt"/>
                          <a:ea typeface="+mn-ea"/>
                          <a:cs typeface="+mn-cs"/>
                        </a:rPr>
                        <a:t>
Hoy estrenamos en exclusiva para la familia BHD León el documental “Hay un país en el mundo”, producción de José Pintor (Pinky). Nos acompañan clientes del Banco y otras figuras de la sociedad, quienes apreciaron la pieza cinematográfica desde la descripción de valores históricos, culturales y sociales que representan al país a través de la explicación de expertos en diferentes áreas y con la intervención musical de artistas icónicos dominicanos #BHDLeón #MejoraTuMundo #HayUnPaísEnElMundo @hayunpaisenelmundo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47537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- 2017-11-30 18:01:25</a:t>
                      </a:r>
                      <a:r>
                        <a:rPr kumimoji="0" lang="es-ES" sz="1000" b="0" i="0" u="none" strike="noStrike" kern="1200" cap="none" spc="0" normalizeH="0" baseline="0" noProof="0">
                          <a:ln>
                            <a:noFill/>
                          </a:ln>
                          <a:solidFill>
                            <a:prstClr val="black"/>
                          </a:solidFill>
                          <a:effectLst/>
                          <a:uLnTx/>
                          <a:uFillTx/>
                          <a:latin typeface="+mn-lt"/>
                          <a:ea typeface="+mn-ea"/>
                          <a:cs typeface="+mn-cs"/>
                        </a:rPr>
                        <a:t>
Celebramos la llegada de la Navidad junto a una parte muy importante de nuestra #FamiliaBHDLeón, los medios de comunicación. Gracias por compartir con nosotros ese momento especial #NavidadBHDLeón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650270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- 2017-11-25 12:24:50</a:t>
                      </a:r>
                      <a:r>
                        <a:rPr kumimoji="0" lang="es-ES" sz="1000" b="0" i="0" u="none" strike="noStrike" kern="1200" cap="none" spc="0" normalizeH="0" baseline="0" noProof="0">
                          <a:ln>
                            <a:noFill/>
                          </a:ln>
                          <a:solidFill>
                            <a:prstClr val="black"/>
                          </a:solidFill>
                          <a:effectLst/>
                          <a:uLnTx/>
                          <a:uFillTx/>
                          <a:latin typeface="+mn-lt"/>
                          <a:ea typeface="+mn-ea"/>
                          <a:cs typeface="+mn-cs"/>
                        </a:rPr>
                        <a:t>
Día internacional de la no violencia contra la mujer. #MujerSinViolencia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957298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- 2017-11-18 16:21:12</a:t>
                      </a:r>
                      <a:r>
                        <a:rPr kumimoji="0" lang="es-ES" sz="1000" b="0" i="0" u="none" strike="noStrike" kern="1200" cap="none" spc="0" normalizeH="0" baseline="0" noProof="0">
                          <a:ln>
                            <a:noFill/>
                          </a:ln>
                          <a:solidFill>
                            <a:prstClr val="black"/>
                          </a:solidFill>
                          <a:effectLst/>
                          <a:uLnTx/>
                          <a:uFillTx/>
                          <a:latin typeface="+mn-lt"/>
                          <a:ea typeface="+mn-ea"/>
                          <a:cs typeface="+mn-cs"/>
                        </a:rPr>
                        <a:t>
Te esperamos en @AnadiveRD para que te lleves el vehículo que deseas con nuestros Préstamos Fleximóvil con hasta 72 meses para pagar. Visita nuestro stand en la #AnadiveAutoferia de la Ciudad Ganadera y disfruta de nuestras tasas preferenciales. #Anadive #BHDLeon #MejoraTuMundo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629090020"/>
                  </a:ext>
                </a:extLst>
              </a:tr>
            </a:tbl>
          </a:graphicData>
        </a:graphic>
      </p:graphicFrame>
      <p:sp>
        <p:nvSpPr>
          <p:cNvPr id="4" name="Text Placeholder 3">
            <a:extLst>
              <a:ext uri="{FF2B5EF4-FFF2-40B4-BE49-F238E27FC236}">
                <a16:creationId xmlns:a16="http://schemas.microsoft.com/office/drawing/2014/main" id="{0CD354CA-D4BB-4C78-866E-024245F7CE8F}"/>
              </a:ext>
            </a:extLst>
          </p:cNvPr>
          <p:cNvSpPr>
            <a:spLocks noGrp="1"/>
          </p:cNvSpPr>
          <p:nvPr>
            <p:ph type="body" sz="quarter" idx="14"/>
          </p:nvPr>
        </p:nvSpPr>
        <p:spPr/>
        <p:txBody>
          <a:bodyPr/>
          <a:lstStyle/>
          <a:p>
            <a:r>
              <a:rPr lang="en-US"/>
              <a:t>11/08/2017 - 12/07/2017</a:t>
            </a:r>
          </a:p>
        </p:txBody>
      </p:sp>
    </p:spTree>
    <p:extLst>
      <p:ext uri="{BB962C8B-B14F-4D97-AF65-F5344CB8AC3E}">
        <p14:creationId xmlns:p14="http://schemas.microsoft.com/office/powerpoint/2010/main" val="283504653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DB0D91-1A61-4C01-ACB9-38D77491AC78}"/>
              </a:ext>
            </a:extLst>
          </p:cNvPr>
          <p:cNvSpPr>
            <a:spLocks noGrp="1"/>
          </p:cNvSpPr>
          <p:nvPr>
            <p:ph type="title"/>
          </p:nvPr>
        </p:nvSpPr>
        <p:spPr/>
        <p:txBody>
          <a:bodyPr/>
          <a:lstStyle/>
          <a:p>
            <a:r>
              <a:rPr lang="en-US"/>
              <a:t>Instagram Posts Table - 2 of 3</a:t>
            </a:r>
          </a:p>
        </p:txBody>
      </p:sp>
      <p:graphicFrame>
        <p:nvGraphicFramePr>
          <p:cNvPr id="5" name="Table Placeholder 4">
            <a:extLst>
              <a:ext uri="{FF2B5EF4-FFF2-40B4-BE49-F238E27FC236}">
                <a16:creationId xmlns:a16="http://schemas.microsoft.com/office/drawing/2014/main" id="{8BBAF2F9-DC72-4CFC-B8DD-B809CE2FF189}"/>
              </a:ext>
            </a:extLst>
          </p:cNvPr>
          <p:cNvGraphicFramePr>
            <a:graphicFrameLocks noGrp="1"/>
          </p:cNvGraphicFramePr>
          <p:nvPr>
            <p:ph type="tbl" sz="quarter" idx="13"/>
            <p:extLst>
              <p:ext uri="{D42A27DB-BD31-4B8C-83A1-F6EECF244321}">
                <p14:modId xmlns:p14="http://schemas.microsoft.com/office/powerpoint/2010/main" val="3247453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473499332"/>
                    </a:ext>
                  </a:extLst>
                </a:gridCol>
                <a:gridCol w="987552">
                  <a:extLst>
                    <a:ext uri="{9D8B030D-6E8A-4147-A177-3AD203B41FA5}">
                      <a16:colId xmlns:a16="http://schemas.microsoft.com/office/drawing/2014/main" val="2289615110"/>
                    </a:ext>
                  </a:extLst>
                </a:gridCol>
                <a:gridCol w="987552">
                  <a:extLst>
                    <a:ext uri="{9D8B030D-6E8A-4147-A177-3AD203B41FA5}">
                      <a16:colId xmlns:a16="http://schemas.microsoft.com/office/drawing/2014/main" val="2187186901"/>
                    </a:ext>
                  </a:extLst>
                </a:gridCol>
                <a:gridCol w="987552">
                  <a:extLst>
                    <a:ext uri="{9D8B030D-6E8A-4147-A177-3AD203B41FA5}">
                      <a16:colId xmlns:a16="http://schemas.microsoft.com/office/drawing/2014/main" val="390998855"/>
                    </a:ext>
                  </a:extLst>
                </a:gridCol>
                <a:gridCol w="987552">
                  <a:extLst>
                    <a:ext uri="{9D8B030D-6E8A-4147-A177-3AD203B41FA5}">
                      <a16:colId xmlns:a16="http://schemas.microsoft.com/office/drawing/2014/main" val="19441375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48895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- 2017-11-27 15:47:48</a:t>
                      </a:r>
                      <a:r>
                        <a:rPr kumimoji="0" lang="es-ES" sz="1000" b="0" i="0" u="none" strike="noStrike" kern="1200" cap="none" spc="0" normalizeH="0" baseline="0" noProof="0">
                          <a:ln>
                            <a:noFill/>
                          </a:ln>
                          <a:solidFill>
                            <a:prstClr val="black"/>
                          </a:solidFill>
                          <a:effectLst/>
                          <a:uLnTx/>
                          <a:uFillTx/>
                          <a:latin typeface="+mn-lt"/>
                          <a:ea typeface="+mn-ea"/>
                          <a:cs typeface="+mn-cs"/>
                        </a:rPr>
                        <a:t>
Las primeras 10 personas en comentar en esta publicación el nombre del personaje de Manny Pérez en @COLAOLaPelicula, recibirán como regalo boletas para la Premier de Tarjeta Mujer #BHDLeon este miércoles 29 de noviembre 2017. #COLAO #MujerMujer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82504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- 2017-11-27 12:24:58</a:t>
                      </a:r>
                      <a:r>
                        <a:rPr kumimoji="0" lang="es-ES" sz="1000" b="0" i="0" u="none" strike="noStrike" kern="1200" cap="none" spc="0" normalizeH="0" baseline="0" noProof="0">
                          <a:ln>
                            <a:noFill/>
                          </a:ln>
                          <a:solidFill>
                            <a:prstClr val="black"/>
                          </a:solidFill>
                          <a:effectLst/>
                          <a:uLnTx/>
                          <a:uFillTx/>
                          <a:latin typeface="+mn-lt"/>
                          <a:ea typeface="+mn-ea"/>
                          <a:cs typeface="+mn-cs"/>
                        </a:rPr>
                        <a:t>
#MujerSinViolencia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017214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- 2017-12-05 22:34:50</a:t>
                      </a:r>
                      <a:r>
                        <a:rPr kumimoji="0" lang="es-ES" sz="1000" b="0" i="0" u="none" strike="noStrike" kern="1200" cap="none" spc="0" normalizeH="0" baseline="0" noProof="0">
                          <a:ln>
                            <a:noFill/>
                          </a:ln>
                          <a:solidFill>
                            <a:prstClr val="black"/>
                          </a:solidFill>
                          <a:effectLst/>
                          <a:uLnTx/>
                          <a:uFillTx/>
                          <a:latin typeface="+mn-lt"/>
                          <a:ea typeface="+mn-ea"/>
                          <a:cs typeface="+mn-cs"/>
                        </a:rPr>
                        <a:t>
Luis Molina Achécar, presidente del Banco BHD León, y José Pintor (Pinky), productor del documental, presentan “Hay un país en el mundo” durante el estreno exclusivo en el Teatro Nacional #BHDLeón #MejoraTuMundo #HayUnPaísEnElMundo @hayunpaisenelmundo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09756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- 2017-12-05 23:24:59</a:t>
                      </a:r>
                      <a:r>
                        <a:rPr kumimoji="0" lang="es-ES" sz="1000" b="0" i="0" u="none" strike="noStrike" kern="1200" cap="none" spc="0" normalizeH="0" baseline="0" noProof="0">
                          <a:ln>
                            <a:noFill/>
                          </a:ln>
                          <a:solidFill>
                            <a:prstClr val="black"/>
                          </a:solidFill>
                          <a:effectLst/>
                          <a:uLnTx/>
                          <a:uFillTx/>
                          <a:latin typeface="+mn-lt"/>
                          <a:ea typeface="+mn-ea"/>
                          <a:cs typeface="+mn-cs"/>
                        </a:rPr>
                        <a:t>
Luis Molina Achécar, presidente del Banco BHD León, y José Pintor (Pinky), productor del documental, presentan “Hay un país en el mundo” durante el estreno exclusivo en el Teatro Nacional #BHDLeón #MejoraTuMundo #HayUnPaísEnElMundo @hayunpaisenelmundo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10732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- 2017-11-29 19:35:59</a:t>
                      </a:r>
                      <a:r>
                        <a:rPr kumimoji="0" lang="es-ES" sz="1000" b="0" i="0" u="none" strike="noStrike" kern="1200" cap="none" spc="0" normalizeH="0" baseline="0" noProof="0">
                          <a:ln>
                            <a:noFill/>
                          </a:ln>
                          <a:solidFill>
                            <a:prstClr val="black"/>
                          </a:solidFill>
                          <a:effectLst/>
                          <a:uLnTx/>
                          <a:uFillTx/>
                          <a:latin typeface="+mn-lt"/>
                          <a:ea typeface="+mn-ea"/>
                          <a:cs typeface="+mn-cs"/>
                        </a:rPr>
                        <a:t>
16 días de activismo contra la violencia de género.  #MujerSinViolencia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65907"/>
                  </a:ext>
                </a:extLst>
              </a:tr>
            </a:tbl>
          </a:graphicData>
        </a:graphic>
      </p:graphicFrame>
      <p:sp>
        <p:nvSpPr>
          <p:cNvPr id="4" name="Text Placeholder 3">
            <a:extLst>
              <a:ext uri="{FF2B5EF4-FFF2-40B4-BE49-F238E27FC236}">
                <a16:creationId xmlns:a16="http://schemas.microsoft.com/office/drawing/2014/main" id="{37BBEDF7-0859-4B12-AA08-D254E9F66885}"/>
              </a:ext>
            </a:extLst>
          </p:cNvPr>
          <p:cNvSpPr>
            <a:spLocks noGrp="1"/>
          </p:cNvSpPr>
          <p:nvPr>
            <p:ph type="body" sz="quarter" idx="14"/>
          </p:nvPr>
        </p:nvSpPr>
        <p:spPr/>
        <p:txBody>
          <a:bodyPr/>
          <a:lstStyle/>
          <a:p>
            <a:r>
              <a:rPr lang="en-US"/>
              <a:t>11/08/2017 - 12/07/2017</a:t>
            </a:r>
          </a:p>
        </p:txBody>
      </p:sp>
    </p:spTree>
    <p:extLst>
      <p:ext uri="{BB962C8B-B14F-4D97-AF65-F5344CB8AC3E}">
        <p14:creationId xmlns:p14="http://schemas.microsoft.com/office/powerpoint/2010/main" val="8111747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584F9-D026-45CE-B733-904BE5CA4678}"/>
              </a:ext>
            </a:extLst>
          </p:cNvPr>
          <p:cNvSpPr>
            <a:spLocks noGrp="1"/>
          </p:cNvSpPr>
          <p:nvPr>
            <p:ph type="title"/>
          </p:nvPr>
        </p:nvSpPr>
        <p:spPr/>
        <p:txBody>
          <a:bodyPr/>
          <a:lstStyle/>
          <a:p>
            <a:r>
              <a:rPr lang="en-US"/>
              <a:t>Instagram Posts Table - 3 of 3</a:t>
            </a:r>
          </a:p>
        </p:txBody>
      </p:sp>
      <p:graphicFrame>
        <p:nvGraphicFramePr>
          <p:cNvPr id="5" name="Table Placeholder 4">
            <a:extLst>
              <a:ext uri="{FF2B5EF4-FFF2-40B4-BE49-F238E27FC236}">
                <a16:creationId xmlns:a16="http://schemas.microsoft.com/office/drawing/2014/main" id="{1392E836-2E9C-4A9C-B5FC-C88F68E7EF09}"/>
              </a:ext>
            </a:extLst>
          </p:cNvPr>
          <p:cNvGraphicFramePr>
            <a:graphicFrameLocks noGrp="1"/>
          </p:cNvGraphicFramePr>
          <p:nvPr>
            <p:ph type="tbl" sz="quarter" idx="13"/>
            <p:extLst>
              <p:ext uri="{D42A27DB-BD31-4B8C-83A1-F6EECF244321}">
                <p14:modId xmlns:p14="http://schemas.microsoft.com/office/powerpoint/2010/main" val="4160484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020085128"/>
                    </a:ext>
                  </a:extLst>
                </a:gridCol>
                <a:gridCol w="987552">
                  <a:extLst>
                    <a:ext uri="{9D8B030D-6E8A-4147-A177-3AD203B41FA5}">
                      <a16:colId xmlns:a16="http://schemas.microsoft.com/office/drawing/2014/main" val="4089506336"/>
                    </a:ext>
                  </a:extLst>
                </a:gridCol>
                <a:gridCol w="987552">
                  <a:extLst>
                    <a:ext uri="{9D8B030D-6E8A-4147-A177-3AD203B41FA5}">
                      <a16:colId xmlns:a16="http://schemas.microsoft.com/office/drawing/2014/main" val="3189015521"/>
                    </a:ext>
                  </a:extLst>
                </a:gridCol>
                <a:gridCol w="987552">
                  <a:extLst>
                    <a:ext uri="{9D8B030D-6E8A-4147-A177-3AD203B41FA5}">
                      <a16:colId xmlns:a16="http://schemas.microsoft.com/office/drawing/2014/main" val="3111955120"/>
                    </a:ext>
                  </a:extLst>
                </a:gridCol>
                <a:gridCol w="987552">
                  <a:extLst>
                    <a:ext uri="{9D8B030D-6E8A-4147-A177-3AD203B41FA5}">
                      <a16:colId xmlns:a16="http://schemas.microsoft.com/office/drawing/2014/main" val="2449757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089296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bhdleon (Banco BHD León) - 2017-12-04 16:13:45</a:t>
                      </a:r>
                      <a:r>
                        <a:rPr kumimoji="0" lang="es-ES" sz="1000" b="0" i="0" u="none" strike="noStrike" kern="1200" cap="none" spc="0" normalizeH="0" baseline="0" noProof="0">
                          <a:ln>
                            <a:noFill/>
                          </a:ln>
                          <a:solidFill>
                            <a:prstClr val="black"/>
                          </a:solidFill>
                          <a:effectLst/>
                          <a:uLnTx/>
                          <a:uFillTx/>
                          <a:latin typeface="+mn-lt"/>
                          <a:ea typeface="+mn-ea"/>
                          <a:cs typeface="+mn-cs"/>
                        </a:rPr>
                        <a:t>
“Hay un país en el mundo”, el documental dirigido por José Pintor @pinkypintor con el apoyo del Banco BHD León, toma su nombre del título del poema más emblemático de República Dominicana, autoría del poeta nacional Pedro Mir. Desde el jueves, 14 de diciembre de 2017 en salas de cine de Downtown Center y Novocentro @caribbeancinemasrd #HayUnPaísEnElMundo @hayunpaisenelmundo @dgcine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623835407"/>
                  </a:ext>
                </a:extLst>
              </a:tr>
            </a:tbl>
          </a:graphicData>
        </a:graphic>
      </p:graphicFrame>
      <p:sp>
        <p:nvSpPr>
          <p:cNvPr id="4" name="Text Placeholder 3">
            <a:extLst>
              <a:ext uri="{FF2B5EF4-FFF2-40B4-BE49-F238E27FC236}">
                <a16:creationId xmlns:a16="http://schemas.microsoft.com/office/drawing/2014/main" id="{15008021-756E-494E-9BD0-DEE0228A4DD4}"/>
              </a:ext>
            </a:extLst>
          </p:cNvPr>
          <p:cNvSpPr>
            <a:spLocks noGrp="1"/>
          </p:cNvSpPr>
          <p:nvPr>
            <p:ph type="body" sz="quarter" idx="14"/>
          </p:nvPr>
        </p:nvSpPr>
        <p:spPr/>
        <p:txBody>
          <a:bodyPr/>
          <a:lstStyle/>
          <a:p>
            <a:r>
              <a:rPr lang="en-US"/>
              <a:t>11/08/2017 - 12/07/2017</a:t>
            </a:r>
          </a:p>
        </p:txBody>
      </p:sp>
    </p:spTree>
    <p:extLst>
      <p:ext uri="{BB962C8B-B14F-4D97-AF65-F5344CB8AC3E}">
        <p14:creationId xmlns:p14="http://schemas.microsoft.com/office/powerpoint/2010/main" val="270572267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324</Words>
  <Application>Microsoft Office PowerPoint</Application>
  <PresentationFormat>On-screen Show (4:3)</PresentationFormat>
  <Paragraphs>125</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quintly_template</vt:lpstr>
      <vt:lpstr>Reporte Instagram</vt:lpstr>
      <vt:lpstr>Instagram Key Metrics Table</vt:lpstr>
      <vt:lpstr>Instagram Key Metrics Radar</vt:lpstr>
      <vt:lpstr>Instagram Followers Total</vt:lpstr>
      <vt:lpstr>Instagram Followers Change Per Weekday</vt:lpstr>
      <vt:lpstr>Instagram Posts By Hour</vt:lpstr>
      <vt:lpstr>Instagram Interaction Rate By Hour</vt:lpstr>
      <vt:lpstr>Instagram Posts By Weekday</vt:lpstr>
      <vt:lpstr>Instagram Interaction Rate By Post Type</vt:lpstr>
      <vt:lpstr>Instagram Posts Type Distribution</vt:lpstr>
      <vt:lpstr>Instagram Interaction Rate By Weekday</vt:lpstr>
      <vt:lpstr>Instagram Interactions Distribution</vt:lpstr>
      <vt:lpstr>Instagram Posts Table - 1 of 3</vt:lpstr>
      <vt:lpstr>Instagram Posts Table - 2 of 3</vt:lpstr>
      <vt:lpstr>Instagram Posts Table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Administrator</dc:creator>
  <cp:lastModifiedBy>Administrator</cp:lastModifiedBy>
  <cp:revision>1</cp:revision>
  <dcterms:created xsi:type="dcterms:W3CDTF">2017-12-13T08:14:54Z</dcterms:created>
  <dcterms:modified xsi:type="dcterms:W3CDTF">2017-12-13T08:15:18Z</dcterms:modified>
</cp:coreProperties>
</file>