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Sheet1!$A$2:$A$31</c:f>
              <c:numCache>
                <c:formatCode>m/d/yyyy</c:formatCode>
                <c:ptCount val="30"/>
                <c:pt idx="0">
                  <c:v>43047</c:v>
                </c:pt>
                <c:pt idx="1">
                  <c:v>43048</c:v>
                </c:pt>
                <c:pt idx="2">
                  <c:v>43049</c:v>
                </c:pt>
                <c:pt idx="3">
                  <c:v>43050</c:v>
                </c:pt>
                <c:pt idx="4">
                  <c:v>43051</c:v>
                </c:pt>
                <c:pt idx="5">
                  <c:v>43052</c:v>
                </c:pt>
                <c:pt idx="6">
                  <c:v>43053</c:v>
                </c:pt>
                <c:pt idx="7">
                  <c:v>43054</c:v>
                </c:pt>
                <c:pt idx="8">
                  <c:v>43055</c:v>
                </c:pt>
                <c:pt idx="9">
                  <c:v>43056</c:v>
                </c:pt>
                <c:pt idx="10">
                  <c:v>43057</c:v>
                </c:pt>
                <c:pt idx="11">
                  <c:v>43058</c:v>
                </c:pt>
                <c:pt idx="12">
                  <c:v>43059</c:v>
                </c:pt>
                <c:pt idx="13">
                  <c:v>43060</c:v>
                </c:pt>
                <c:pt idx="14">
                  <c:v>43061</c:v>
                </c:pt>
                <c:pt idx="15">
                  <c:v>43062</c:v>
                </c:pt>
                <c:pt idx="16">
                  <c:v>43063</c:v>
                </c:pt>
                <c:pt idx="17">
                  <c:v>43064</c:v>
                </c:pt>
                <c:pt idx="18">
                  <c:v>43065</c:v>
                </c:pt>
                <c:pt idx="19">
                  <c:v>43066</c:v>
                </c:pt>
                <c:pt idx="20">
                  <c:v>43067</c:v>
                </c:pt>
                <c:pt idx="21">
                  <c:v>43068</c:v>
                </c:pt>
                <c:pt idx="22">
                  <c:v>43069</c:v>
                </c:pt>
                <c:pt idx="23">
                  <c:v>43070</c:v>
                </c:pt>
                <c:pt idx="24">
                  <c:v>43071</c:v>
                </c:pt>
                <c:pt idx="25">
                  <c:v>43072</c:v>
                </c:pt>
                <c:pt idx="26">
                  <c:v>43073</c:v>
                </c:pt>
                <c:pt idx="27">
                  <c:v>43074</c:v>
                </c:pt>
                <c:pt idx="28">
                  <c:v>43075</c:v>
                </c:pt>
                <c:pt idx="29">
                  <c:v>43076</c:v>
                </c:pt>
              </c:numCache>
            </c:numRef>
          </c:cat>
          <c:val>
            <c:numRef>
              <c:f>Sheet1!$B$2:$B$31</c:f>
              <c:numCache>
                <c:formatCode>General</c:formatCode>
                <c:ptCount val="30"/>
                <c:pt idx="0">
                  <c:v>147749</c:v>
                </c:pt>
                <c:pt idx="1">
                  <c:v>147794</c:v>
                </c:pt>
                <c:pt idx="2">
                  <c:v>147846</c:v>
                </c:pt>
                <c:pt idx="3">
                  <c:v>147890</c:v>
                </c:pt>
                <c:pt idx="4">
                  <c:v>147950</c:v>
                </c:pt>
                <c:pt idx="5">
                  <c:v>148003</c:v>
                </c:pt>
                <c:pt idx="6">
                  <c:v>148086</c:v>
                </c:pt>
                <c:pt idx="7">
                  <c:v>148153</c:v>
                </c:pt>
                <c:pt idx="8">
                  <c:v>148195</c:v>
                </c:pt>
                <c:pt idx="9">
                  <c:v>148251</c:v>
                </c:pt>
                <c:pt idx="10">
                  <c:v>148278</c:v>
                </c:pt>
                <c:pt idx="11">
                  <c:v>148318</c:v>
                </c:pt>
                <c:pt idx="12">
                  <c:v>148349</c:v>
                </c:pt>
                <c:pt idx="13">
                  <c:v>148382</c:v>
                </c:pt>
                <c:pt idx="14">
                  <c:v>148421</c:v>
                </c:pt>
                <c:pt idx="15">
                  <c:v>148525</c:v>
                </c:pt>
                <c:pt idx="16">
                  <c:v>148659</c:v>
                </c:pt>
                <c:pt idx="17">
                  <c:v>148714</c:v>
                </c:pt>
                <c:pt idx="18">
                  <c:v>148721</c:v>
                </c:pt>
                <c:pt idx="19">
                  <c:v>148745</c:v>
                </c:pt>
                <c:pt idx="20">
                  <c:v>148781</c:v>
                </c:pt>
                <c:pt idx="21">
                  <c:v>148824</c:v>
                </c:pt>
                <c:pt idx="22">
                  <c:v>148869</c:v>
                </c:pt>
                <c:pt idx="23">
                  <c:v>148911</c:v>
                </c:pt>
                <c:pt idx="24">
                  <c:v>148946</c:v>
                </c:pt>
                <c:pt idx="25">
                  <c:v>149003</c:v>
                </c:pt>
                <c:pt idx="26">
                  <c:v>149065</c:v>
                </c:pt>
                <c:pt idx="27">
                  <c:v>149138</c:v>
                </c:pt>
                <c:pt idx="28">
                  <c:v>149194</c:v>
                </c:pt>
                <c:pt idx="29">
                  <c:v>149239</c:v>
                </c:pt>
              </c:numCache>
            </c:numRef>
          </c:val>
          <c:smooth val="0"/>
          <c:extLst>
            <c:ext xmlns:c16="http://schemas.microsoft.com/office/drawing/2014/chart" uri="{C3380CC4-5D6E-409C-BE32-E72D297353CC}">
              <c16:uniqueId val="{00000000-8B62-404C-A86D-2C3114596021}"/>
            </c:ext>
          </c:extLst>
        </c:ser>
        <c:dLbls>
          <c:showLegendKey val="0"/>
          <c:showVal val="0"/>
          <c:showCatName val="0"/>
          <c:showSerName val="0"/>
          <c:showPercent val="0"/>
          <c:showBubbleSize val="0"/>
        </c:dLbls>
        <c:smooth val="0"/>
        <c:axId val="220873048"/>
        <c:axId val="220875344"/>
      </c:lineChart>
      <c:dateAx>
        <c:axId val="220873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875344"/>
        <c:crosses val="autoZero"/>
        <c:auto val="1"/>
        <c:lblOffset val="100"/>
        <c:baseTimeUnit val="days"/>
      </c:dateAx>
      <c:valAx>
        <c:axId val="22087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873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E53F-42F6-AE77-540EC7641D8C}"/>
            </c:ext>
          </c:extLst>
        </c:ser>
        <c:dLbls>
          <c:showLegendKey val="0"/>
          <c:showVal val="0"/>
          <c:showCatName val="0"/>
          <c:showSerName val="0"/>
          <c:showPercent val="0"/>
          <c:showBubbleSize val="0"/>
        </c:dLbls>
        <c:axId val="220087680"/>
        <c:axId val="217553344"/>
      </c:radarChart>
      <c:catAx>
        <c:axId val="22008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553344"/>
        <c:crosses val="autoZero"/>
        <c:auto val="1"/>
        <c:lblAlgn val="ctr"/>
        <c:lblOffset val="100"/>
        <c:noMultiLvlLbl val="0"/>
      </c:catAx>
      <c:valAx>
        <c:axId val="21755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08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Sheet1!$A$2:$A$31</c:f>
              <c:numCache>
                <c:formatCode>m/d/yyyy</c:formatCode>
                <c:ptCount val="30"/>
                <c:pt idx="0">
                  <c:v>43047</c:v>
                </c:pt>
                <c:pt idx="1">
                  <c:v>43048</c:v>
                </c:pt>
                <c:pt idx="2">
                  <c:v>43049</c:v>
                </c:pt>
                <c:pt idx="3">
                  <c:v>43050</c:v>
                </c:pt>
                <c:pt idx="4">
                  <c:v>43051</c:v>
                </c:pt>
                <c:pt idx="5">
                  <c:v>43052</c:v>
                </c:pt>
                <c:pt idx="6">
                  <c:v>43053</c:v>
                </c:pt>
                <c:pt idx="7">
                  <c:v>43054</c:v>
                </c:pt>
                <c:pt idx="8">
                  <c:v>43055</c:v>
                </c:pt>
                <c:pt idx="9">
                  <c:v>43056</c:v>
                </c:pt>
                <c:pt idx="10">
                  <c:v>43057</c:v>
                </c:pt>
                <c:pt idx="11">
                  <c:v>43058</c:v>
                </c:pt>
                <c:pt idx="12">
                  <c:v>43059</c:v>
                </c:pt>
                <c:pt idx="13">
                  <c:v>43060</c:v>
                </c:pt>
                <c:pt idx="14">
                  <c:v>43061</c:v>
                </c:pt>
                <c:pt idx="15">
                  <c:v>43062</c:v>
                </c:pt>
                <c:pt idx="16">
                  <c:v>43063</c:v>
                </c:pt>
                <c:pt idx="17">
                  <c:v>43064</c:v>
                </c:pt>
                <c:pt idx="18">
                  <c:v>43065</c:v>
                </c:pt>
                <c:pt idx="19">
                  <c:v>43066</c:v>
                </c:pt>
                <c:pt idx="20">
                  <c:v>43067</c:v>
                </c:pt>
                <c:pt idx="21">
                  <c:v>43068</c:v>
                </c:pt>
                <c:pt idx="22">
                  <c:v>43069</c:v>
                </c:pt>
                <c:pt idx="23">
                  <c:v>43070</c:v>
                </c:pt>
                <c:pt idx="24">
                  <c:v>43071</c:v>
                </c:pt>
                <c:pt idx="25">
                  <c:v>43072</c:v>
                </c:pt>
                <c:pt idx="26">
                  <c:v>43073</c:v>
                </c:pt>
                <c:pt idx="27">
                  <c:v>43074</c:v>
                </c:pt>
                <c:pt idx="28">
                  <c:v>43075</c:v>
                </c:pt>
                <c:pt idx="29">
                  <c:v>43076</c:v>
                </c:pt>
              </c:numCache>
            </c:numRef>
          </c:cat>
          <c:val>
            <c:numRef>
              <c:f>Sheet1!$B$2:$B$31</c:f>
              <c:numCache>
                <c:formatCode>General</c:formatCode>
                <c:ptCount val="30"/>
                <c:pt idx="0">
                  <c:v>9.7477762885341997E-3</c:v>
                </c:pt>
                <c:pt idx="1">
                  <c:v>7.2183761811632002E-3</c:v>
                </c:pt>
                <c:pt idx="2">
                  <c:v>4.9215261804897999E-2</c:v>
                </c:pt>
                <c:pt idx="3">
                  <c:v>8.115346119512E-3</c:v>
                </c:pt>
                <c:pt idx="4">
                  <c:v>6.4223904813413002E-3</c:v>
                </c:pt>
                <c:pt idx="5">
                  <c:v>6.48753851976E-3</c:v>
                </c:pt>
                <c:pt idx="6">
                  <c:v>9.7268379670909007E-3</c:v>
                </c:pt>
                <c:pt idx="7">
                  <c:v>9.2268153759252E-3</c:v>
                </c:pt>
                <c:pt idx="8">
                  <c:v>7.4237045635537E-3</c:v>
                </c:pt>
                <c:pt idx="9">
                  <c:v>4.4527502479372004E-3</c:v>
                </c:pt>
                <c:pt idx="10">
                  <c:v>1.1128797280527E-2</c:v>
                </c:pt>
                <c:pt idx="11">
                  <c:v>6.0688613467477998E-3</c:v>
                </c:pt>
                <c:pt idx="12">
                  <c:v>1.1460699911685E-2</c:v>
                </c:pt>
                <c:pt idx="13">
                  <c:v>7.2456441883193001E-3</c:v>
                </c:pt>
                <c:pt idx="14">
                  <c:v>1.7267403858465001E-2</c:v>
                </c:pt>
                <c:pt idx="15">
                  <c:v>3.4574187450468002E-2</c:v>
                </c:pt>
                <c:pt idx="16">
                  <c:v>7.2105400790659999E-3</c:v>
                </c:pt>
                <c:pt idx="17">
                  <c:v>1.2106048989145E-2</c:v>
                </c:pt>
                <c:pt idx="18">
                  <c:v>1.1094898364007E-2</c:v>
                </c:pt>
                <c:pt idx="19">
                  <c:v>1.0533416704205999E-2</c:v>
                </c:pt>
                <c:pt idx="20">
                  <c:v>1.3847529291558001E-2</c:v>
                </c:pt>
                <c:pt idx="21">
                  <c:v>2.1057064645188001E-2</c:v>
                </c:pt>
                <c:pt idx="22">
                  <c:v>1.0173506270143001E-2</c:v>
                </c:pt>
                <c:pt idx="23">
                  <c:v>7.3880045671300999E-3</c:v>
                </c:pt>
                <c:pt idx="24">
                  <c:v>1.1414911903739E-2</c:v>
                </c:pt>
                <c:pt idx="25">
                  <c:v>1.0740129150053001E-2</c:v>
                </c:pt>
                <c:pt idx="26">
                  <c:v>1.0288480033639E-2</c:v>
                </c:pt>
                <c:pt idx="27">
                  <c:v>9.7728577081498992E-3</c:v>
                </c:pt>
                <c:pt idx="28">
                  <c:v>1.2178825380225E-2</c:v>
                </c:pt>
                <c:pt idx="29">
                  <c:v>3.1274572878690001E-3</c:v>
                </c:pt>
              </c:numCache>
            </c:numRef>
          </c:val>
          <c:smooth val="0"/>
          <c:extLst>
            <c:ext xmlns:c16="http://schemas.microsoft.com/office/drawing/2014/chart" uri="{C3380CC4-5D6E-409C-BE32-E72D297353CC}">
              <c16:uniqueId val="{00000000-C4F3-4A4B-8DB3-C3905E009BBF}"/>
            </c:ext>
          </c:extLst>
        </c:ser>
        <c:dLbls>
          <c:showLegendKey val="0"/>
          <c:showVal val="0"/>
          <c:showCatName val="0"/>
          <c:showSerName val="0"/>
          <c:showPercent val="0"/>
          <c:showBubbleSize val="0"/>
        </c:dLbls>
        <c:smooth val="0"/>
        <c:axId val="281349160"/>
        <c:axId val="281350144"/>
      </c:lineChart>
      <c:dateAx>
        <c:axId val="281349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50144"/>
        <c:crosses val="autoZero"/>
        <c:auto val="1"/>
        <c:lblOffset val="100"/>
        <c:baseTimeUnit val="days"/>
      </c:dateAx>
      <c:valAx>
        <c:axId val="281350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49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43</c:v>
                </c:pt>
                <c:pt idx="1">
                  <c:v>56</c:v>
                </c:pt>
                <c:pt idx="2">
                  <c:v>50</c:v>
                </c:pt>
                <c:pt idx="3">
                  <c:v>56</c:v>
                </c:pt>
                <c:pt idx="4">
                  <c:v>71</c:v>
                </c:pt>
                <c:pt idx="5">
                  <c:v>40</c:v>
                </c:pt>
                <c:pt idx="6">
                  <c:v>41</c:v>
                </c:pt>
              </c:numCache>
            </c:numRef>
          </c:val>
          <c:extLst>
            <c:ext xmlns:c16="http://schemas.microsoft.com/office/drawing/2014/chart" uri="{C3380CC4-5D6E-409C-BE32-E72D297353CC}">
              <c16:uniqueId val="{00000000-69DB-4DF0-96E9-45F7D3025E98}"/>
            </c:ext>
          </c:extLst>
        </c:ser>
        <c:dLbls>
          <c:showLegendKey val="0"/>
          <c:showVal val="0"/>
          <c:showCatName val="0"/>
          <c:showSerName val="0"/>
          <c:showPercent val="0"/>
          <c:showBubbleSize val="0"/>
        </c:dLbls>
        <c:gapWidth val="219"/>
        <c:overlap val="-27"/>
        <c:axId val="281349488"/>
        <c:axId val="217553016"/>
      </c:barChart>
      <c:catAx>
        <c:axId val="281349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553016"/>
        <c:crosses val="autoZero"/>
        <c:auto val="1"/>
        <c:lblAlgn val="ctr"/>
        <c:lblOffset val="100"/>
        <c:noMultiLvlLbl val="0"/>
      </c:catAx>
      <c:valAx>
        <c:axId val="217553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49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Sheet1!$A$2:$A$31</c:f>
              <c:numCache>
                <c:formatCode>m/d/yyyy</c:formatCode>
                <c:ptCount val="30"/>
                <c:pt idx="0">
                  <c:v>43047</c:v>
                </c:pt>
                <c:pt idx="1">
                  <c:v>43048</c:v>
                </c:pt>
                <c:pt idx="2">
                  <c:v>43049</c:v>
                </c:pt>
                <c:pt idx="3">
                  <c:v>43050</c:v>
                </c:pt>
                <c:pt idx="4">
                  <c:v>43051</c:v>
                </c:pt>
                <c:pt idx="5">
                  <c:v>43052</c:v>
                </c:pt>
                <c:pt idx="6">
                  <c:v>43053</c:v>
                </c:pt>
                <c:pt idx="7">
                  <c:v>43054</c:v>
                </c:pt>
                <c:pt idx="8">
                  <c:v>43055</c:v>
                </c:pt>
                <c:pt idx="9">
                  <c:v>43056</c:v>
                </c:pt>
                <c:pt idx="10">
                  <c:v>43057</c:v>
                </c:pt>
                <c:pt idx="11">
                  <c:v>43058</c:v>
                </c:pt>
                <c:pt idx="12">
                  <c:v>43059</c:v>
                </c:pt>
                <c:pt idx="13">
                  <c:v>43060</c:v>
                </c:pt>
                <c:pt idx="14">
                  <c:v>43061</c:v>
                </c:pt>
                <c:pt idx="15">
                  <c:v>43062</c:v>
                </c:pt>
                <c:pt idx="16">
                  <c:v>43063</c:v>
                </c:pt>
                <c:pt idx="17">
                  <c:v>43064</c:v>
                </c:pt>
                <c:pt idx="18">
                  <c:v>43065</c:v>
                </c:pt>
                <c:pt idx="19">
                  <c:v>43066</c:v>
                </c:pt>
                <c:pt idx="20">
                  <c:v>43067</c:v>
                </c:pt>
                <c:pt idx="21">
                  <c:v>43068</c:v>
                </c:pt>
                <c:pt idx="22">
                  <c:v>43069</c:v>
                </c:pt>
                <c:pt idx="23">
                  <c:v>43070</c:v>
                </c:pt>
                <c:pt idx="24">
                  <c:v>43071</c:v>
                </c:pt>
                <c:pt idx="25">
                  <c:v>43072</c:v>
                </c:pt>
                <c:pt idx="26">
                  <c:v>43073</c:v>
                </c:pt>
                <c:pt idx="27">
                  <c:v>43074</c:v>
                </c:pt>
                <c:pt idx="28">
                  <c:v>43075</c:v>
                </c:pt>
                <c:pt idx="29">
                  <c:v>43076</c:v>
                </c:pt>
              </c:numCache>
            </c:numRef>
          </c:cat>
          <c:val>
            <c:numRef>
              <c:f>Sheet1!$B$2:$B$31</c:f>
              <c:numCache>
                <c:formatCode>General</c:formatCode>
                <c:ptCount val="30"/>
                <c:pt idx="0">
                  <c:v>46</c:v>
                </c:pt>
                <c:pt idx="1">
                  <c:v>45</c:v>
                </c:pt>
                <c:pt idx="2">
                  <c:v>52</c:v>
                </c:pt>
                <c:pt idx="3">
                  <c:v>44</c:v>
                </c:pt>
                <c:pt idx="4">
                  <c:v>60</c:v>
                </c:pt>
                <c:pt idx="5">
                  <c:v>53</c:v>
                </c:pt>
                <c:pt idx="6">
                  <c:v>83</c:v>
                </c:pt>
                <c:pt idx="7">
                  <c:v>67</c:v>
                </c:pt>
                <c:pt idx="8">
                  <c:v>42</c:v>
                </c:pt>
                <c:pt idx="9">
                  <c:v>56</c:v>
                </c:pt>
                <c:pt idx="10">
                  <c:v>27</c:v>
                </c:pt>
                <c:pt idx="11">
                  <c:v>40</c:v>
                </c:pt>
                <c:pt idx="12">
                  <c:v>31</c:v>
                </c:pt>
                <c:pt idx="13">
                  <c:v>33</c:v>
                </c:pt>
                <c:pt idx="14">
                  <c:v>39</c:v>
                </c:pt>
                <c:pt idx="15">
                  <c:v>104</c:v>
                </c:pt>
                <c:pt idx="16">
                  <c:v>134</c:v>
                </c:pt>
                <c:pt idx="17">
                  <c:v>55</c:v>
                </c:pt>
                <c:pt idx="18">
                  <c:v>7</c:v>
                </c:pt>
                <c:pt idx="19">
                  <c:v>24</c:v>
                </c:pt>
                <c:pt idx="20">
                  <c:v>36</c:v>
                </c:pt>
                <c:pt idx="21">
                  <c:v>43</c:v>
                </c:pt>
                <c:pt idx="22">
                  <c:v>45</c:v>
                </c:pt>
                <c:pt idx="23">
                  <c:v>42</c:v>
                </c:pt>
                <c:pt idx="24">
                  <c:v>35</c:v>
                </c:pt>
                <c:pt idx="25">
                  <c:v>57</c:v>
                </c:pt>
                <c:pt idx="26">
                  <c:v>62</c:v>
                </c:pt>
                <c:pt idx="27">
                  <c:v>73</c:v>
                </c:pt>
                <c:pt idx="28">
                  <c:v>56</c:v>
                </c:pt>
                <c:pt idx="29">
                  <c:v>45</c:v>
                </c:pt>
              </c:numCache>
            </c:numRef>
          </c:val>
          <c:smooth val="0"/>
          <c:extLst>
            <c:ext xmlns:c16="http://schemas.microsoft.com/office/drawing/2014/chart" uri="{C3380CC4-5D6E-409C-BE32-E72D297353CC}">
              <c16:uniqueId val="{00000000-4D42-4EE2-920E-9A06869E5F6D}"/>
            </c:ext>
          </c:extLst>
        </c:ser>
        <c:dLbls>
          <c:showLegendKey val="0"/>
          <c:showVal val="0"/>
          <c:showCatName val="0"/>
          <c:showSerName val="0"/>
          <c:showPercent val="0"/>
          <c:showBubbleSize val="0"/>
        </c:dLbls>
        <c:smooth val="0"/>
        <c:axId val="282867576"/>
        <c:axId val="282871512"/>
      </c:lineChart>
      <c:dateAx>
        <c:axId val="282867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871512"/>
        <c:crosses val="autoZero"/>
        <c:auto val="1"/>
        <c:lblOffset val="100"/>
        <c:baseTimeUnit val="days"/>
      </c:dateAx>
      <c:valAx>
        <c:axId val="28287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86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Sheet1!$A$2:$A$31</c:f>
              <c:numCache>
                <c:formatCode>m/d/yyyy</c:formatCode>
                <c:ptCount val="30"/>
                <c:pt idx="0">
                  <c:v>43047</c:v>
                </c:pt>
                <c:pt idx="1">
                  <c:v>43048</c:v>
                </c:pt>
                <c:pt idx="2">
                  <c:v>43049</c:v>
                </c:pt>
                <c:pt idx="3">
                  <c:v>43050</c:v>
                </c:pt>
                <c:pt idx="4">
                  <c:v>43051</c:v>
                </c:pt>
                <c:pt idx="5">
                  <c:v>43052</c:v>
                </c:pt>
                <c:pt idx="6">
                  <c:v>43053</c:v>
                </c:pt>
                <c:pt idx="7">
                  <c:v>43054</c:v>
                </c:pt>
                <c:pt idx="8">
                  <c:v>43055</c:v>
                </c:pt>
                <c:pt idx="9">
                  <c:v>43056</c:v>
                </c:pt>
                <c:pt idx="10">
                  <c:v>43057</c:v>
                </c:pt>
                <c:pt idx="11">
                  <c:v>43058</c:v>
                </c:pt>
                <c:pt idx="12">
                  <c:v>43059</c:v>
                </c:pt>
                <c:pt idx="13">
                  <c:v>43060</c:v>
                </c:pt>
                <c:pt idx="14">
                  <c:v>43061</c:v>
                </c:pt>
                <c:pt idx="15">
                  <c:v>43062</c:v>
                </c:pt>
                <c:pt idx="16">
                  <c:v>43063</c:v>
                </c:pt>
                <c:pt idx="17">
                  <c:v>43064</c:v>
                </c:pt>
                <c:pt idx="18">
                  <c:v>43065</c:v>
                </c:pt>
                <c:pt idx="19">
                  <c:v>43066</c:v>
                </c:pt>
                <c:pt idx="20">
                  <c:v>43067</c:v>
                </c:pt>
                <c:pt idx="21">
                  <c:v>43068</c:v>
                </c:pt>
                <c:pt idx="22">
                  <c:v>43069</c:v>
                </c:pt>
                <c:pt idx="23">
                  <c:v>43070</c:v>
                </c:pt>
                <c:pt idx="24">
                  <c:v>43071</c:v>
                </c:pt>
                <c:pt idx="25">
                  <c:v>43072</c:v>
                </c:pt>
                <c:pt idx="26">
                  <c:v>43073</c:v>
                </c:pt>
                <c:pt idx="27">
                  <c:v>43074</c:v>
                </c:pt>
                <c:pt idx="28">
                  <c:v>43075</c:v>
                </c:pt>
                <c:pt idx="29">
                  <c:v>43076</c:v>
                </c:pt>
              </c:numCache>
            </c:numRef>
          </c:cat>
          <c:val>
            <c:numRef>
              <c:f>Sheet1!$B$2:$B$31</c:f>
              <c:numCache>
                <c:formatCode>General</c:formatCode>
                <c:ptCount val="30"/>
                <c:pt idx="0">
                  <c:v>5</c:v>
                </c:pt>
                <c:pt idx="1">
                  <c:v>3</c:v>
                </c:pt>
                <c:pt idx="2">
                  <c:v>8</c:v>
                </c:pt>
                <c:pt idx="3">
                  <c:v>2</c:v>
                </c:pt>
                <c:pt idx="4">
                  <c:v>2</c:v>
                </c:pt>
                <c:pt idx="5">
                  <c:v>5</c:v>
                </c:pt>
                <c:pt idx="6">
                  <c:v>5</c:v>
                </c:pt>
                <c:pt idx="7">
                  <c:v>6</c:v>
                </c:pt>
                <c:pt idx="8">
                  <c:v>5</c:v>
                </c:pt>
                <c:pt idx="9">
                  <c:v>5</c:v>
                </c:pt>
                <c:pt idx="10">
                  <c:v>4</c:v>
                </c:pt>
                <c:pt idx="11">
                  <c:v>3</c:v>
                </c:pt>
                <c:pt idx="12">
                  <c:v>4</c:v>
                </c:pt>
                <c:pt idx="13">
                  <c:v>8</c:v>
                </c:pt>
                <c:pt idx="14">
                  <c:v>8</c:v>
                </c:pt>
                <c:pt idx="15">
                  <c:v>6</c:v>
                </c:pt>
                <c:pt idx="16">
                  <c:v>7</c:v>
                </c:pt>
                <c:pt idx="17">
                  <c:v>4</c:v>
                </c:pt>
                <c:pt idx="18">
                  <c:v>2</c:v>
                </c:pt>
                <c:pt idx="19">
                  <c:v>6</c:v>
                </c:pt>
                <c:pt idx="20">
                  <c:v>5</c:v>
                </c:pt>
                <c:pt idx="21">
                  <c:v>3</c:v>
                </c:pt>
                <c:pt idx="22">
                  <c:v>7</c:v>
                </c:pt>
                <c:pt idx="23">
                  <c:v>5</c:v>
                </c:pt>
                <c:pt idx="24">
                  <c:v>2</c:v>
                </c:pt>
                <c:pt idx="25">
                  <c:v>2</c:v>
                </c:pt>
                <c:pt idx="26">
                  <c:v>3</c:v>
                </c:pt>
                <c:pt idx="27">
                  <c:v>7</c:v>
                </c:pt>
                <c:pt idx="28">
                  <c:v>6</c:v>
                </c:pt>
                <c:pt idx="29">
                  <c:v>6</c:v>
                </c:pt>
              </c:numCache>
            </c:numRef>
          </c:val>
          <c:smooth val="0"/>
          <c:extLst>
            <c:ext xmlns:c16="http://schemas.microsoft.com/office/drawing/2014/chart" uri="{C3380CC4-5D6E-409C-BE32-E72D297353CC}">
              <c16:uniqueId val="{00000000-FE80-40FA-9091-DA3B7BD2E0BC}"/>
            </c:ext>
          </c:extLst>
        </c:ser>
        <c:dLbls>
          <c:showLegendKey val="0"/>
          <c:showVal val="0"/>
          <c:showCatName val="0"/>
          <c:showSerName val="0"/>
          <c:showPercent val="0"/>
          <c:showBubbleSize val="0"/>
        </c:dLbls>
        <c:smooth val="0"/>
        <c:axId val="347336664"/>
        <c:axId val="279614144"/>
      </c:lineChart>
      <c:dateAx>
        <c:axId val="347336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14144"/>
        <c:crosses val="autoZero"/>
        <c:auto val="1"/>
        <c:lblOffset val="100"/>
        <c:baseTimeUnit val="days"/>
      </c:dateAx>
      <c:valAx>
        <c:axId val="27961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3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c:v>
                </c:pt>
                <c:pt idx="1">
                  <c:v>25</c:v>
                </c:pt>
                <c:pt idx="2">
                  <c:v>28</c:v>
                </c:pt>
                <c:pt idx="3">
                  <c:v>27</c:v>
                </c:pt>
                <c:pt idx="4">
                  <c:v>25</c:v>
                </c:pt>
                <c:pt idx="5">
                  <c:v>12</c:v>
                </c:pt>
                <c:pt idx="6">
                  <c:v>9</c:v>
                </c:pt>
              </c:numCache>
            </c:numRef>
          </c:val>
          <c:extLst>
            <c:ext xmlns:c16="http://schemas.microsoft.com/office/drawing/2014/chart" uri="{C3380CC4-5D6E-409C-BE32-E72D297353CC}">
              <c16:uniqueId val="{00000000-C52A-4069-8A05-BCE827671182}"/>
            </c:ext>
          </c:extLst>
        </c:ser>
        <c:dLbls>
          <c:showLegendKey val="0"/>
          <c:showVal val="0"/>
          <c:showCatName val="0"/>
          <c:showSerName val="0"/>
          <c:showPercent val="0"/>
          <c:showBubbleSize val="0"/>
        </c:dLbls>
        <c:gapWidth val="219"/>
        <c:overlap val="-27"/>
        <c:axId val="279624312"/>
        <c:axId val="279616112"/>
      </c:barChart>
      <c:catAx>
        <c:axId val="279624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16112"/>
        <c:crosses val="autoZero"/>
        <c:auto val="1"/>
        <c:lblAlgn val="ctr"/>
        <c:lblOffset val="100"/>
        <c:noMultiLvlLbl val="0"/>
      </c:catAx>
      <c:valAx>
        <c:axId val="27961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2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9.5776409970922995E-3</c:v>
                </c:pt>
                <c:pt idx="1">
                  <c:v>9.7781728554689005E-3</c:v>
                </c:pt>
                <c:pt idx="2">
                  <c:v>1.3516659643776E-2</c:v>
                </c:pt>
                <c:pt idx="3">
                  <c:v>1.3194198144432E-2</c:v>
                </c:pt>
                <c:pt idx="4">
                  <c:v>2.0068150901720001E-2</c:v>
                </c:pt>
                <c:pt idx="5">
                  <c:v>1.0999322082598E-2</c:v>
                </c:pt>
                <c:pt idx="6">
                  <c:v>8.3056105521660002E-3</c:v>
                </c:pt>
              </c:numCache>
            </c:numRef>
          </c:val>
          <c:extLst>
            <c:ext xmlns:c16="http://schemas.microsoft.com/office/drawing/2014/chart" uri="{C3380CC4-5D6E-409C-BE32-E72D297353CC}">
              <c16:uniqueId val="{00000000-F596-4922-9FDA-5A7C88502974}"/>
            </c:ext>
          </c:extLst>
        </c:ser>
        <c:dLbls>
          <c:showLegendKey val="0"/>
          <c:showVal val="0"/>
          <c:showCatName val="0"/>
          <c:showSerName val="0"/>
          <c:showPercent val="0"/>
          <c:showBubbleSize val="0"/>
        </c:dLbls>
        <c:gapWidth val="219"/>
        <c:overlap val="-27"/>
        <c:axId val="279615128"/>
        <c:axId val="279622016"/>
      </c:barChart>
      <c:catAx>
        <c:axId val="279615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22016"/>
        <c:crosses val="autoZero"/>
        <c:auto val="1"/>
        <c:lblAlgn val="ctr"/>
        <c:lblOffset val="100"/>
        <c:noMultiLvlLbl val="0"/>
      </c:catAx>
      <c:valAx>
        <c:axId val="27962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1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2</c:v>
                </c:pt>
              </c:numCache>
            </c:numRef>
          </c:val>
          <c:extLst>
            <c:ext xmlns:c16="http://schemas.microsoft.com/office/drawing/2014/chart" uri="{C3380CC4-5D6E-409C-BE32-E72D297353CC}">
              <c16:uniqueId val="{00000000-7326-42D7-AF61-0388922FD09D}"/>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111</c:v>
                </c:pt>
              </c:numCache>
            </c:numRef>
          </c:val>
          <c:extLst>
            <c:ext xmlns:c16="http://schemas.microsoft.com/office/drawing/2014/chart" uri="{C3380CC4-5D6E-409C-BE32-E72D297353CC}">
              <c16:uniqueId val="{00000001-7326-42D7-AF61-0388922FD09D}"/>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2</c:v>
                </c:pt>
              </c:numCache>
            </c:numRef>
          </c:val>
          <c:extLst>
            <c:ext xmlns:c16="http://schemas.microsoft.com/office/drawing/2014/chart" uri="{C3380CC4-5D6E-409C-BE32-E72D297353CC}">
              <c16:uniqueId val="{00000002-7326-42D7-AF61-0388922FD09D}"/>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29</c:v>
                </c:pt>
              </c:numCache>
            </c:numRef>
          </c:val>
          <c:extLst>
            <c:ext xmlns:c16="http://schemas.microsoft.com/office/drawing/2014/chart" uri="{C3380CC4-5D6E-409C-BE32-E72D297353CC}">
              <c16:uniqueId val="{00000003-7326-42D7-AF61-0388922FD09D}"/>
            </c:ext>
          </c:extLst>
        </c:ser>
        <c:dLbls>
          <c:showLegendKey val="0"/>
          <c:showVal val="0"/>
          <c:showCatName val="0"/>
          <c:showSerName val="0"/>
          <c:showPercent val="0"/>
          <c:showBubbleSize val="0"/>
        </c:dLbls>
        <c:gapWidth val="150"/>
        <c:overlap val="100"/>
        <c:axId val="279631856"/>
        <c:axId val="279626608"/>
      </c:barChart>
      <c:catAx>
        <c:axId val="27963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26608"/>
        <c:crosses val="autoZero"/>
        <c:auto val="1"/>
        <c:lblAlgn val="ctr"/>
        <c:lblOffset val="100"/>
        <c:noMultiLvlLbl val="0"/>
      </c:catAx>
      <c:valAx>
        <c:axId val="279626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3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6.7349591524726998E-3</c:v>
                </c:pt>
                <c:pt idx="2">
                  <c:v>0</c:v>
                </c:pt>
                <c:pt idx="3">
                  <c:v>0</c:v>
                </c:pt>
                <c:pt idx="4">
                  <c:v>0</c:v>
                </c:pt>
                <c:pt idx="5">
                  <c:v>0</c:v>
                </c:pt>
                <c:pt idx="6">
                  <c:v>0</c:v>
                </c:pt>
                <c:pt idx="7">
                  <c:v>0</c:v>
                </c:pt>
                <c:pt idx="8">
                  <c:v>0</c:v>
                </c:pt>
                <c:pt idx="9">
                  <c:v>1.1449430559204001E-2</c:v>
                </c:pt>
                <c:pt idx="10">
                  <c:v>9.5411921326697003E-3</c:v>
                </c:pt>
                <c:pt idx="11">
                  <c:v>2.8643385101399001E-2</c:v>
                </c:pt>
                <c:pt idx="12">
                  <c:v>8.5482173858307999E-3</c:v>
                </c:pt>
                <c:pt idx="13">
                  <c:v>7.2641345144527003E-3</c:v>
                </c:pt>
                <c:pt idx="14">
                  <c:v>1.3854773113658E-2</c:v>
                </c:pt>
                <c:pt idx="15">
                  <c:v>6.3308616033244001E-3</c:v>
                </c:pt>
                <c:pt idx="16">
                  <c:v>6.2298372160373003E-3</c:v>
                </c:pt>
                <c:pt idx="17">
                  <c:v>9.5973167922736996E-3</c:v>
                </c:pt>
                <c:pt idx="18">
                  <c:v>2.3179484416427001E-2</c:v>
                </c:pt>
                <c:pt idx="19">
                  <c:v>1.2729072798172999E-2</c:v>
                </c:pt>
                <c:pt idx="20">
                  <c:v>5.0512193643546003E-3</c:v>
                </c:pt>
                <c:pt idx="21">
                  <c:v>1.4143414220192999E-2</c:v>
                </c:pt>
                <c:pt idx="22">
                  <c:v>6.7349591524726998E-3</c:v>
                </c:pt>
                <c:pt idx="23">
                  <c:v>1.1786178516826999E-2</c:v>
                </c:pt>
              </c:numCache>
            </c:numRef>
          </c:val>
          <c:smooth val="0"/>
          <c:extLst>
            <c:ext xmlns:c16="http://schemas.microsoft.com/office/drawing/2014/chart" uri="{C3380CC4-5D6E-409C-BE32-E72D297353CC}">
              <c16:uniqueId val="{00000000-FB32-4143-8CCA-7650F8A29C24}"/>
            </c:ext>
          </c:extLst>
        </c:ser>
        <c:dLbls>
          <c:showLegendKey val="0"/>
          <c:showVal val="0"/>
          <c:showCatName val="0"/>
          <c:showSerName val="0"/>
          <c:showPercent val="0"/>
          <c:showBubbleSize val="0"/>
        </c:dLbls>
        <c:smooth val="0"/>
        <c:axId val="279629888"/>
        <c:axId val="279633824"/>
      </c:lineChart>
      <c:catAx>
        <c:axId val="279629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33824"/>
        <c:crosses val="autoZero"/>
        <c:auto val="1"/>
        <c:lblAlgn val="ctr"/>
        <c:lblOffset val="100"/>
        <c:noMultiLvlLbl val="0"/>
      </c:catAx>
      <c:valAx>
        <c:axId val="27963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2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1</c:v>
                </c:pt>
                <c:pt idx="2">
                  <c:v>0</c:v>
                </c:pt>
                <c:pt idx="3">
                  <c:v>0</c:v>
                </c:pt>
                <c:pt idx="4">
                  <c:v>0</c:v>
                </c:pt>
                <c:pt idx="5">
                  <c:v>0</c:v>
                </c:pt>
                <c:pt idx="6">
                  <c:v>0</c:v>
                </c:pt>
                <c:pt idx="7">
                  <c:v>0</c:v>
                </c:pt>
                <c:pt idx="8">
                  <c:v>0</c:v>
                </c:pt>
                <c:pt idx="9">
                  <c:v>1</c:v>
                </c:pt>
                <c:pt idx="10">
                  <c:v>24</c:v>
                </c:pt>
                <c:pt idx="11">
                  <c:v>17</c:v>
                </c:pt>
                <c:pt idx="12">
                  <c:v>26</c:v>
                </c:pt>
                <c:pt idx="13">
                  <c:v>14</c:v>
                </c:pt>
                <c:pt idx="14">
                  <c:v>14</c:v>
                </c:pt>
                <c:pt idx="15">
                  <c:v>5</c:v>
                </c:pt>
                <c:pt idx="16">
                  <c:v>8</c:v>
                </c:pt>
                <c:pt idx="17">
                  <c:v>4</c:v>
                </c:pt>
                <c:pt idx="18">
                  <c:v>12</c:v>
                </c:pt>
                <c:pt idx="19">
                  <c:v>10</c:v>
                </c:pt>
                <c:pt idx="20">
                  <c:v>2</c:v>
                </c:pt>
                <c:pt idx="21">
                  <c:v>3</c:v>
                </c:pt>
                <c:pt idx="22">
                  <c:v>1</c:v>
                </c:pt>
                <c:pt idx="23">
                  <c:v>2</c:v>
                </c:pt>
              </c:numCache>
            </c:numRef>
          </c:val>
          <c:smooth val="0"/>
          <c:extLst>
            <c:ext xmlns:c16="http://schemas.microsoft.com/office/drawing/2014/chart" uri="{C3380CC4-5D6E-409C-BE32-E72D297353CC}">
              <c16:uniqueId val="{00000000-168F-45DE-81AF-91857D77FDF5}"/>
            </c:ext>
          </c:extLst>
        </c:ser>
        <c:dLbls>
          <c:showLegendKey val="0"/>
          <c:showVal val="0"/>
          <c:showCatName val="0"/>
          <c:showSerName val="0"/>
          <c:showPercent val="0"/>
          <c:showBubbleSize val="0"/>
        </c:dLbls>
        <c:smooth val="0"/>
        <c:axId val="279630872"/>
        <c:axId val="279628248"/>
      </c:lineChart>
      <c:catAx>
        <c:axId val="279630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28248"/>
        <c:crosses val="autoZero"/>
        <c:auto val="1"/>
        <c:lblAlgn val="ctr"/>
        <c:lblOffset val="100"/>
        <c:noMultiLvlLbl val="0"/>
      </c:catAx>
      <c:valAx>
        <c:axId val="279628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30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5.7195440836328004E-3</c:v>
                </c:pt>
                <c:pt idx="1">
                  <c:v>0</c:v>
                </c:pt>
                <c:pt idx="2">
                  <c:v>9.9259026119682993E-3</c:v>
                </c:pt>
                <c:pt idx="3">
                  <c:v>0</c:v>
                </c:pt>
                <c:pt idx="4">
                  <c:v>1.4708485327916E-2</c:v>
                </c:pt>
                <c:pt idx="5">
                  <c:v>0.16064012553602999</c:v>
                </c:pt>
                <c:pt idx="6">
                  <c:v>0</c:v>
                </c:pt>
                <c:pt idx="7">
                  <c:v>0</c:v>
                </c:pt>
                <c:pt idx="8">
                  <c:v>0</c:v>
                </c:pt>
              </c:numCache>
            </c:numRef>
          </c:val>
          <c:extLst>
            <c:ext xmlns:c16="http://schemas.microsoft.com/office/drawing/2014/chart" uri="{C3380CC4-5D6E-409C-BE32-E72D297353CC}">
              <c16:uniqueId val="{00000000-87B6-4645-973D-A0D6A69E19FA}"/>
            </c:ext>
          </c:extLst>
        </c:ser>
        <c:dLbls>
          <c:showLegendKey val="0"/>
          <c:showVal val="0"/>
          <c:showCatName val="0"/>
          <c:showSerName val="0"/>
          <c:showPercent val="0"/>
          <c:showBubbleSize val="0"/>
        </c:dLbls>
        <c:gapWidth val="219"/>
        <c:overlap val="-27"/>
        <c:axId val="279637104"/>
        <c:axId val="279638088"/>
      </c:barChart>
      <c:catAx>
        <c:axId val="2796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38088"/>
        <c:crosses val="autoZero"/>
        <c:auto val="1"/>
        <c:lblAlgn val="ctr"/>
        <c:lblOffset val="100"/>
        <c:noMultiLvlLbl val="0"/>
      </c:catAx>
      <c:valAx>
        <c:axId val="279638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3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1986</c:v>
                </c:pt>
              </c:numCache>
            </c:numRef>
          </c:val>
          <c:extLst>
            <c:ext xmlns:c16="http://schemas.microsoft.com/office/drawing/2014/chart" uri="{C3380CC4-5D6E-409C-BE32-E72D297353CC}">
              <c16:uniqueId val="{00000000-6753-47DA-ADA4-49530D1A780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76</c:v>
                </c:pt>
              </c:numCache>
            </c:numRef>
          </c:val>
          <c:extLst>
            <c:ext xmlns:c16="http://schemas.microsoft.com/office/drawing/2014/chart" uri="{C3380CC4-5D6E-409C-BE32-E72D297353CC}">
              <c16:uniqueId val="{00000001-6753-47DA-ADA4-49530D1A780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1</c:v>
                </c:pt>
              </c:numCache>
            </c:numRef>
          </c:val>
          <c:extLst>
            <c:ext xmlns:c16="http://schemas.microsoft.com/office/drawing/2014/chart" uri="{C3380CC4-5D6E-409C-BE32-E72D297353CC}">
              <c16:uniqueId val="{00000002-6753-47DA-ADA4-49530D1A780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2</c:v>
                </c:pt>
              </c:numCache>
            </c:numRef>
          </c:val>
          <c:extLst>
            <c:ext xmlns:c16="http://schemas.microsoft.com/office/drawing/2014/chart" uri="{C3380CC4-5D6E-409C-BE32-E72D297353CC}">
              <c16:uniqueId val="{00000003-6753-47DA-ADA4-49530D1A780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Banco BHD León</c:v>
                </c:pt>
              </c:strCache>
            </c:strRef>
          </c:cat>
          <c:val>
            <c:numRef>
              <c:f>Sheet1!$F$2</c:f>
              <c:numCache>
                <c:formatCode>General</c:formatCode>
                <c:ptCount val="1"/>
                <c:pt idx="0">
                  <c:v>1</c:v>
                </c:pt>
              </c:numCache>
            </c:numRef>
          </c:val>
          <c:extLst>
            <c:ext xmlns:c16="http://schemas.microsoft.com/office/drawing/2014/chart" uri="{C3380CC4-5D6E-409C-BE32-E72D297353CC}">
              <c16:uniqueId val="{00000004-6753-47DA-ADA4-49530D1A780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Banco BHD León</c:v>
                </c:pt>
              </c:strCache>
            </c:strRef>
          </c:cat>
          <c:val>
            <c:numRef>
              <c:f>Sheet1!$G$2</c:f>
              <c:numCache>
                <c:formatCode>General</c:formatCode>
                <c:ptCount val="1"/>
                <c:pt idx="0">
                  <c:v>1</c:v>
                </c:pt>
              </c:numCache>
            </c:numRef>
          </c:val>
          <c:extLst>
            <c:ext xmlns:c16="http://schemas.microsoft.com/office/drawing/2014/chart" uri="{C3380CC4-5D6E-409C-BE32-E72D297353CC}">
              <c16:uniqueId val="{00000005-6753-47DA-ADA4-49530D1A780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Banco BHD León</c:v>
                </c:pt>
              </c:strCache>
            </c:strRef>
          </c:cat>
          <c:val>
            <c:numRef>
              <c:f>Sheet1!$H$2</c:f>
              <c:numCache>
                <c:formatCode>General</c:formatCode>
                <c:ptCount val="1"/>
                <c:pt idx="0">
                  <c:v>391</c:v>
                </c:pt>
              </c:numCache>
            </c:numRef>
          </c:val>
          <c:extLst>
            <c:ext xmlns:c16="http://schemas.microsoft.com/office/drawing/2014/chart" uri="{C3380CC4-5D6E-409C-BE32-E72D297353CC}">
              <c16:uniqueId val="{00000006-6753-47DA-ADA4-49530D1A780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Banco BHD León</c:v>
                </c:pt>
              </c:strCache>
            </c:strRef>
          </c:cat>
          <c:val>
            <c:numRef>
              <c:f>Sheet1!$I$2</c:f>
              <c:numCache>
                <c:formatCode>General</c:formatCode>
                <c:ptCount val="1"/>
                <c:pt idx="0">
                  <c:v>304</c:v>
                </c:pt>
              </c:numCache>
            </c:numRef>
          </c:val>
          <c:extLst>
            <c:ext xmlns:c16="http://schemas.microsoft.com/office/drawing/2014/chart" uri="{C3380CC4-5D6E-409C-BE32-E72D297353CC}">
              <c16:uniqueId val="{00000007-6753-47DA-ADA4-49530D1A7804}"/>
            </c:ext>
          </c:extLst>
        </c:ser>
        <c:dLbls>
          <c:showLegendKey val="0"/>
          <c:showVal val="0"/>
          <c:showCatName val="0"/>
          <c:showSerName val="0"/>
          <c:showPercent val="0"/>
          <c:showBubbleSize val="0"/>
        </c:dLbls>
        <c:gapWidth val="150"/>
        <c:overlap val="100"/>
        <c:axId val="279637432"/>
        <c:axId val="279643336"/>
      </c:barChart>
      <c:catAx>
        <c:axId val="27963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43336"/>
        <c:crosses val="autoZero"/>
        <c:auto val="1"/>
        <c:lblAlgn val="ctr"/>
        <c:lblOffset val="100"/>
        <c:noMultiLvlLbl val="0"/>
      </c:catAx>
      <c:valAx>
        <c:axId val="279643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3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92F-4A07-AE3B-1EFFDF7A3773}"/>
            </c:ext>
          </c:extLst>
        </c:ser>
        <c:dLbls>
          <c:showLegendKey val="0"/>
          <c:showVal val="0"/>
          <c:showCatName val="0"/>
          <c:showSerName val="0"/>
          <c:showPercent val="0"/>
          <c:showBubbleSize val="0"/>
        </c:dLbls>
        <c:gapWidth val="219"/>
        <c:overlap val="-27"/>
        <c:axId val="330385752"/>
        <c:axId val="330375256"/>
      </c:barChart>
      <c:catAx>
        <c:axId val="330385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75256"/>
        <c:crosses val="autoZero"/>
        <c:auto val="1"/>
        <c:lblAlgn val="ctr"/>
        <c:lblOffset val="100"/>
        <c:noMultiLvlLbl val="0"/>
      </c:catAx>
      <c:valAx>
        <c:axId val="33037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8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A8C63-48A2-457E-8B29-C82E8AD1E1F4}"/>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0FD95494-237F-405E-A2C2-FA169B5D310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166391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95107-7453-4350-8DB0-9D8BEB48FBBC}"/>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B39166E8-A875-421F-98F6-0851544B6A5C}"/>
              </a:ext>
            </a:extLst>
          </p:cNvPr>
          <p:cNvGraphicFramePr>
            <a:graphicFrameLocks noGrp="1"/>
          </p:cNvGraphicFramePr>
          <p:nvPr>
            <p:ph type="chart" sz="quarter" idx="13"/>
            <p:extLst>
              <p:ext uri="{D42A27DB-BD31-4B8C-83A1-F6EECF244321}">
                <p14:modId xmlns:p14="http://schemas.microsoft.com/office/powerpoint/2010/main" val="1445598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36F3AE-B2A2-48AC-BAE6-A10FE14C705D}"/>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BD894F00-610B-44B5-836E-BC746302BF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6071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2F4EF-6C4B-4742-9C22-FF94C20B8AB0}"/>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AFC25E0B-8FC4-48FC-BCE8-36203969C3DB}"/>
              </a:ext>
            </a:extLst>
          </p:cNvPr>
          <p:cNvGraphicFramePr>
            <a:graphicFrameLocks noGrp="1"/>
          </p:cNvGraphicFramePr>
          <p:nvPr>
            <p:ph type="tbl" sz="quarter" idx="13"/>
            <p:extLst>
              <p:ext uri="{D42A27DB-BD31-4B8C-83A1-F6EECF244321}">
                <p14:modId xmlns:p14="http://schemas.microsoft.com/office/powerpoint/2010/main" val="1705005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15993855"/>
                    </a:ext>
                  </a:extLst>
                </a:gridCol>
                <a:gridCol w="740664">
                  <a:extLst>
                    <a:ext uri="{9D8B030D-6E8A-4147-A177-3AD203B41FA5}">
                      <a16:colId xmlns:a16="http://schemas.microsoft.com/office/drawing/2014/main" val="129011355"/>
                    </a:ext>
                  </a:extLst>
                </a:gridCol>
                <a:gridCol w="740664">
                  <a:extLst>
                    <a:ext uri="{9D8B030D-6E8A-4147-A177-3AD203B41FA5}">
                      <a16:colId xmlns:a16="http://schemas.microsoft.com/office/drawing/2014/main" val="2796883979"/>
                    </a:ext>
                  </a:extLst>
                </a:gridCol>
                <a:gridCol w="740664">
                  <a:extLst>
                    <a:ext uri="{9D8B030D-6E8A-4147-A177-3AD203B41FA5}">
                      <a16:colId xmlns:a16="http://schemas.microsoft.com/office/drawing/2014/main" val="2302834079"/>
                    </a:ext>
                  </a:extLst>
                </a:gridCol>
                <a:gridCol w="740664">
                  <a:extLst>
                    <a:ext uri="{9D8B030D-6E8A-4147-A177-3AD203B41FA5}">
                      <a16:colId xmlns:a16="http://schemas.microsoft.com/office/drawing/2014/main" val="2283638965"/>
                    </a:ext>
                  </a:extLst>
                </a:gridCol>
                <a:gridCol w="740664">
                  <a:extLst>
                    <a:ext uri="{9D8B030D-6E8A-4147-A177-3AD203B41FA5}">
                      <a16:colId xmlns:a16="http://schemas.microsoft.com/office/drawing/2014/main" val="3428436629"/>
                    </a:ext>
                  </a:extLst>
                </a:gridCol>
                <a:gridCol w="740664">
                  <a:extLst>
                    <a:ext uri="{9D8B030D-6E8A-4147-A177-3AD203B41FA5}">
                      <a16:colId xmlns:a16="http://schemas.microsoft.com/office/drawing/2014/main" val="3796207043"/>
                    </a:ext>
                  </a:extLst>
                </a:gridCol>
                <a:gridCol w="740664">
                  <a:extLst>
                    <a:ext uri="{9D8B030D-6E8A-4147-A177-3AD203B41FA5}">
                      <a16:colId xmlns:a16="http://schemas.microsoft.com/office/drawing/2014/main" val="2022667099"/>
                    </a:ext>
                  </a:extLst>
                </a:gridCol>
                <a:gridCol w="740664">
                  <a:extLst>
                    <a:ext uri="{9D8B030D-6E8A-4147-A177-3AD203B41FA5}">
                      <a16:colId xmlns:a16="http://schemas.microsoft.com/office/drawing/2014/main" val="3028282699"/>
                    </a:ext>
                  </a:extLst>
                </a:gridCol>
                <a:gridCol w="740664">
                  <a:extLst>
                    <a:ext uri="{9D8B030D-6E8A-4147-A177-3AD203B41FA5}">
                      <a16:colId xmlns:a16="http://schemas.microsoft.com/office/drawing/2014/main" val="36517637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00443778"/>
                  </a:ext>
                </a:extLst>
              </a:tr>
              <a:tr h="370840">
                <a:tc>
                  <a:txBody>
                    <a:bodyPr/>
                    <a:lstStyle/>
                    <a:p>
                      <a:r>
                        <a:rPr lang="en-US" sz="1000"/>
                        <a:t>Banco BHD León</a:t>
                      </a:r>
                    </a:p>
                  </a:txBody>
                  <a:tcPr/>
                </a:tc>
                <a:tc>
                  <a:txBody>
                    <a:bodyPr/>
                    <a:lstStyle/>
                    <a:p>
                      <a:r>
                        <a:rPr lang="en-US" sz="1000"/>
                        <a:t>149239</a:t>
                      </a:r>
                    </a:p>
                  </a:txBody>
                  <a:tcPr/>
                </a:tc>
                <a:tc>
                  <a:txBody>
                    <a:bodyPr/>
                    <a:lstStyle/>
                    <a:p>
                      <a:r>
                        <a:rPr lang="en-US" sz="1000"/>
                        <a:t>1536</a:t>
                      </a:r>
                    </a:p>
                  </a:txBody>
                  <a:tcPr/>
                </a:tc>
                <a:tc>
                  <a:txBody>
                    <a:bodyPr/>
                    <a:lstStyle/>
                    <a:p>
                      <a:r>
                        <a:rPr lang="en-US" sz="1000"/>
                        <a:t>144</a:t>
                      </a:r>
                    </a:p>
                  </a:txBody>
                  <a:tcPr/>
                </a:tc>
                <a:tc>
                  <a:txBody>
                    <a:bodyPr/>
                    <a:lstStyle/>
                    <a:p>
                      <a:r>
                        <a:rPr lang="en-US" sz="1000"/>
                        <a:t>2067</a:t>
                      </a:r>
                    </a:p>
                  </a:txBody>
                  <a:tcPr/>
                </a:tc>
                <a:tc>
                  <a:txBody>
                    <a:bodyPr/>
                    <a:lstStyle/>
                    <a:p>
                      <a:r>
                        <a:rPr lang="en-US" sz="1000"/>
                        <a:t>391</a:t>
                      </a:r>
                    </a:p>
                  </a:txBody>
                  <a:tcPr/>
                </a:tc>
                <a:tc>
                  <a:txBody>
                    <a:bodyPr/>
                    <a:lstStyle/>
                    <a:p>
                      <a:r>
                        <a:rPr lang="en-US" sz="1000"/>
                        <a:t>304</a:t>
                      </a:r>
                    </a:p>
                  </a:txBody>
                  <a:tcPr/>
                </a:tc>
                <a:tc>
                  <a:txBody>
                    <a:bodyPr/>
                    <a:lstStyle/>
                    <a:p>
                      <a:r>
                        <a:rPr lang="en-US" sz="1000"/>
                        <a:t>0</a:t>
                      </a:r>
                    </a:p>
                  </a:txBody>
                  <a:tcPr/>
                </a:tc>
                <a:tc>
                  <a:txBody>
                    <a:bodyPr/>
                    <a:lstStyle/>
                    <a:p>
                      <a:r>
                        <a:rPr lang="en-US" sz="1000"/>
                        <a:t>0.0129%</a:t>
                      </a:r>
                    </a:p>
                  </a:txBody>
                  <a:tcPr/>
                </a:tc>
                <a:tc>
                  <a:txBody>
                    <a:bodyPr/>
                    <a:lstStyle/>
                    <a:p>
                      <a:r>
                        <a:rPr lang="en-US" sz="1000"/>
                        <a:t>0.0%</a:t>
                      </a:r>
                    </a:p>
                  </a:txBody>
                  <a:tcPr/>
                </a:tc>
                <a:extLst>
                  <a:ext uri="{0D108BD9-81ED-4DB2-BD59-A6C34878D82A}">
                    <a16:rowId xmlns:a16="http://schemas.microsoft.com/office/drawing/2014/main" val="3371742097"/>
                  </a:ext>
                </a:extLst>
              </a:tr>
            </a:tbl>
          </a:graphicData>
        </a:graphic>
      </p:graphicFrame>
      <p:sp>
        <p:nvSpPr>
          <p:cNvPr id="4" name="Text Placeholder 3">
            <a:extLst>
              <a:ext uri="{FF2B5EF4-FFF2-40B4-BE49-F238E27FC236}">
                <a16:creationId xmlns:a16="http://schemas.microsoft.com/office/drawing/2014/main" id="{5DFA9B3B-9005-45F3-B087-02A93C3E9667}"/>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3500773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51D3B-0528-400A-BEC2-28C0A6FFF1DB}"/>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76340C51-BC49-4ED0-99C4-7444E4C2AD21}"/>
              </a:ext>
            </a:extLst>
          </p:cNvPr>
          <p:cNvGraphicFramePr>
            <a:graphicFrameLocks noGrp="1"/>
          </p:cNvGraphicFramePr>
          <p:nvPr>
            <p:ph type="chart" sz="quarter" idx="13"/>
            <p:extLst>
              <p:ext uri="{D42A27DB-BD31-4B8C-83A1-F6EECF244321}">
                <p14:modId xmlns:p14="http://schemas.microsoft.com/office/powerpoint/2010/main" val="2427610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5203C3-E186-408B-91E9-3D5AEB5D5C39}"/>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5E0305E9-2D48-4622-BC08-27F49397D8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871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7B1D9-5408-4144-BB72-58845F397806}"/>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D2893C27-8FBD-4B10-80DB-8A9C8EC32322}"/>
              </a:ext>
            </a:extLst>
          </p:cNvPr>
          <p:cNvGraphicFramePr>
            <a:graphicFrameLocks noGrp="1"/>
          </p:cNvGraphicFramePr>
          <p:nvPr>
            <p:ph type="chart" sz="quarter" idx="13"/>
            <p:extLst>
              <p:ext uri="{D42A27DB-BD31-4B8C-83A1-F6EECF244321}">
                <p14:modId xmlns:p14="http://schemas.microsoft.com/office/powerpoint/2010/main" val="2396726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85485A-7649-425B-B03F-548ACA027084}"/>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92BE16BA-E562-457C-B2F9-15D5FA5C2D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95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7D2E6-AAA2-4278-BF29-4FA5D1A50360}"/>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E25FCA98-6804-4AE1-A9B5-C61B4F6B2072}"/>
              </a:ext>
            </a:extLst>
          </p:cNvPr>
          <p:cNvGraphicFramePr>
            <a:graphicFrameLocks noGrp="1"/>
          </p:cNvGraphicFramePr>
          <p:nvPr>
            <p:ph type="chart" sz="quarter" idx="13"/>
            <p:extLst>
              <p:ext uri="{D42A27DB-BD31-4B8C-83A1-F6EECF244321}">
                <p14:modId xmlns:p14="http://schemas.microsoft.com/office/powerpoint/2010/main" val="1652218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BE6EEC-48A0-4A9C-B623-F6EDFD46859B}"/>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C03B4ABC-150E-4828-9BA8-A20F8A5EE8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0555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6A51A-D896-4C47-BCA8-FDDAE9E55334}"/>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8D878DEB-8405-480A-9C17-1F7427188D39}"/>
              </a:ext>
            </a:extLst>
          </p:cNvPr>
          <p:cNvGraphicFramePr>
            <a:graphicFrameLocks noGrp="1"/>
          </p:cNvGraphicFramePr>
          <p:nvPr>
            <p:ph type="chart" sz="quarter" idx="13"/>
            <p:extLst>
              <p:ext uri="{D42A27DB-BD31-4B8C-83A1-F6EECF244321}">
                <p14:modId xmlns:p14="http://schemas.microsoft.com/office/powerpoint/2010/main" val="247846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69C729-2A85-4F2F-ADB7-5AD0E71F7948}"/>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B6384750-3656-471D-9B76-2F5015F3EA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9210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DDC96-1CC8-4654-B770-077B7FD7AC89}"/>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A356D0A9-4600-4B5A-B50F-AB79F956759F}"/>
              </a:ext>
            </a:extLst>
          </p:cNvPr>
          <p:cNvGraphicFramePr>
            <a:graphicFrameLocks noGrp="1"/>
          </p:cNvGraphicFramePr>
          <p:nvPr>
            <p:ph type="tbl" sz="quarter" idx="13"/>
            <p:extLst>
              <p:ext uri="{D42A27DB-BD31-4B8C-83A1-F6EECF244321}">
                <p14:modId xmlns:p14="http://schemas.microsoft.com/office/powerpoint/2010/main" val="1663520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08582032"/>
                    </a:ext>
                  </a:extLst>
                </a:gridCol>
                <a:gridCol w="658368">
                  <a:extLst>
                    <a:ext uri="{9D8B030D-6E8A-4147-A177-3AD203B41FA5}">
                      <a16:colId xmlns:a16="http://schemas.microsoft.com/office/drawing/2014/main" val="3078092182"/>
                    </a:ext>
                  </a:extLst>
                </a:gridCol>
                <a:gridCol w="658368">
                  <a:extLst>
                    <a:ext uri="{9D8B030D-6E8A-4147-A177-3AD203B41FA5}">
                      <a16:colId xmlns:a16="http://schemas.microsoft.com/office/drawing/2014/main" val="2011586041"/>
                    </a:ext>
                  </a:extLst>
                </a:gridCol>
                <a:gridCol w="658368">
                  <a:extLst>
                    <a:ext uri="{9D8B030D-6E8A-4147-A177-3AD203B41FA5}">
                      <a16:colId xmlns:a16="http://schemas.microsoft.com/office/drawing/2014/main" val="3454868041"/>
                    </a:ext>
                  </a:extLst>
                </a:gridCol>
                <a:gridCol w="658368">
                  <a:extLst>
                    <a:ext uri="{9D8B030D-6E8A-4147-A177-3AD203B41FA5}">
                      <a16:colId xmlns:a16="http://schemas.microsoft.com/office/drawing/2014/main" val="653679337"/>
                    </a:ext>
                  </a:extLst>
                </a:gridCol>
                <a:gridCol w="658368">
                  <a:extLst>
                    <a:ext uri="{9D8B030D-6E8A-4147-A177-3AD203B41FA5}">
                      <a16:colId xmlns:a16="http://schemas.microsoft.com/office/drawing/2014/main" val="2036986582"/>
                    </a:ext>
                  </a:extLst>
                </a:gridCol>
                <a:gridCol w="658368">
                  <a:extLst>
                    <a:ext uri="{9D8B030D-6E8A-4147-A177-3AD203B41FA5}">
                      <a16:colId xmlns:a16="http://schemas.microsoft.com/office/drawing/2014/main" val="1430255007"/>
                    </a:ext>
                  </a:extLst>
                </a:gridCol>
                <a:gridCol w="658368">
                  <a:extLst>
                    <a:ext uri="{9D8B030D-6E8A-4147-A177-3AD203B41FA5}">
                      <a16:colId xmlns:a16="http://schemas.microsoft.com/office/drawing/2014/main" val="531130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2313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- 2017-11-10 11:09:47</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11474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- 2017-11-23 18:49:59</a:t>
                      </a:r>
                      <a:r>
                        <a:rPr kumimoji="0" lang="es-ES" sz="1000" b="0" i="0" u="none" strike="noStrike" kern="1200" cap="none" spc="0" normalizeH="0" baseline="0" noProof="0">
                          <a:ln>
                            <a:noFill/>
                          </a:ln>
                          <a:solidFill>
                            <a:prstClr val="black"/>
                          </a:solidFill>
                          <a:effectLst/>
                          <a:uLnTx/>
                          <a:uFillTx/>
                          <a:latin typeface="+mn-lt"/>
                          <a:ea typeface="+mn-ea"/>
                          <a:cs typeface="+mn-cs"/>
                        </a:rPr>
                        <a:t>
Aprovecha desde este 24 al 26 de noviembre hasta un 80% de descuento en las Tiendas de Ágora Mall y triplica tus Estrellas pagando con tu Tarjeta de Crédito BHD León o en Cuotas BHD 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67427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- 2017-11-10 11:09:47</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88238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- 2017-11-22 14:45:20</a:t>
                      </a:r>
                      <a:r>
                        <a:rPr kumimoji="0" lang="es-ES" sz="1000" b="0" i="0" u="none" strike="noStrike" kern="1200" cap="none" spc="0" normalizeH="0" baseline="0" noProof="0">
                          <a:ln>
                            <a:noFill/>
                          </a:ln>
                          <a:solidFill>
                            <a:prstClr val="black"/>
                          </a:solidFill>
                          <a:effectLst/>
                          <a:uLnTx/>
                          <a:uFillTx/>
                          <a:latin typeface="+mn-lt"/>
                          <a:ea typeface="+mn-ea"/>
                          <a:cs typeface="+mn-cs"/>
                        </a:rPr>
                        <a:t>
Este Black Friday con Préstamos Personales podrás hacer todo lo que quieras.
12.95 fija a 1 año
13.95 fija a 3 años
15.50 fija a 5 años
Solicítalo ya, llamando al 809-243-5000 o visitando cualquiera de nuestras sucursales.
*Oferta válida hasta el 30 de noviembre del 2017. Aplica solo para préstamos nuevos de montos igual o mayor a RD$100,000.00.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95971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- 2017-11-29 19:37:24</a:t>
                      </a:r>
                      <a:r>
                        <a:rPr kumimoji="0" lang="es-ES" sz="1000" b="0" i="0" u="none" strike="noStrike" kern="1200" cap="none" spc="0" normalizeH="0" baseline="0" noProof="0">
                          <a:ln>
                            <a:noFill/>
                          </a:ln>
                          <a:solidFill>
                            <a:prstClr val="black"/>
                          </a:solidFill>
                          <a:effectLst/>
                          <a:uLnTx/>
                          <a:uFillTx/>
                          <a:latin typeface="+mn-lt"/>
                          <a:ea typeface="+mn-ea"/>
                          <a:cs typeface="+mn-cs"/>
                        </a:rPr>
                        <a:t>
16 días de activismo contra la violencia de género.  #MujerSinViolencia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98994631"/>
                  </a:ext>
                </a:extLst>
              </a:tr>
            </a:tbl>
          </a:graphicData>
        </a:graphic>
      </p:graphicFrame>
      <p:sp>
        <p:nvSpPr>
          <p:cNvPr id="4" name="Text Placeholder 3">
            <a:extLst>
              <a:ext uri="{FF2B5EF4-FFF2-40B4-BE49-F238E27FC236}">
                <a16:creationId xmlns:a16="http://schemas.microsoft.com/office/drawing/2014/main" id="{0688B9D8-B53E-4E9A-83AA-A93BDC22166C}"/>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4070282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A1CDD-87BA-4A82-B368-23EA5E8765DB}"/>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47AB73A6-DEC7-4057-BCCA-BF16479B3134}"/>
              </a:ext>
            </a:extLst>
          </p:cNvPr>
          <p:cNvGraphicFramePr>
            <a:graphicFrameLocks noGrp="1"/>
          </p:cNvGraphicFramePr>
          <p:nvPr>
            <p:ph type="tbl" sz="quarter" idx="13"/>
            <p:extLst>
              <p:ext uri="{D42A27DB-BD31-4B8C-83A1-F6EECF244321}">
                <p14:modId xmlns:p14="http://schemas.microsoft.com/office/powerpoint/2010/main" val="2166387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07178914"/>
                    </a:ext>
                  </a:extLst>
                </a:gridCol>
                <a:gridCol w="658368">
                  <a:extLst>
                    <a:ext uri="{9D8B030D-6E8A-4147-A177-3AD203B41FA5}">
                      <a16:colId xmlns:a16="http://schemas.microsoft.com/office/drawing/2014/main" val="1698421450"/>
                    </a:ext>
                  </a:extLst>
                </a:gridCol>
                <a:gridCol w="658368">
                  <a:extLst>
                    <a:ext uri="{9D8B030D-6E8A-4147-A177-3AD203B41FA5}">
                      <a16:colId xmlns:a16="http://schemas.microsoft.com/office/drawing/2014/main" val="789489533"/>
                    </a:ext>
                  </a:extLst>
                </a:gridCol>
                <a:gridCol w="658368">
                  <a:extLst>
                    <a:ext uri="{9D8B030D-6E8A-4147-A177-3AD203B41FA5}">
                      <a16:colId xmlns:a16="http://schemas.microsoft.com/office/drawing/2014/main" val="3336641971"/>
                    </a:ext>
                  </a:extLst>
                </a:gridCol>
                <a:gridCol w="658368">
                  <a:extLst>
                    <a:ext uri="{9D8B030D-6E8A-4147-A177-3AD203B41FA5}">
                      <a16:colId xmlns:a16="http://schemas.microsoft.com/office/drawing/2014/main" val="1458453640"/>
                    </a:ext>
                  </a:extLst>
                </a:gridCol>
                <a:gridCol w="658368">
                  <a:extLst>
                    <a:ext uri="{9D8B030D-6E8A-4147-A177-3AD203B41FA5}">
                      <a16:colId xmlns:a16="http://schemas.microsoft.com/office/drawing/2014/main" val="611419727"/>
                    </a:ext>
                  </a:extLst>
                </a:gridCol>
                <a:gridCol w="658368">
                  <a:extLst>
                    <a:ext uri="{9D8B030D-6E8A-4147-A177-3AD203B41FA5}">
                      <a16:colId xmlns:a16="http://schemas.microsoft.com/office/drawing/2014/main" val="2509743218"/>
                    </a:ext>
                  </a:extLst>
                </a:gridCol>
                <a:gridCol w="658368">
                  <a:extLst>
                    <a:ext uri="{9D8B030D-6E8A-4147-A177-3AD203B41FA5}">
                      <a16:colId xmlns:a16="http://schemas.microsoft.com/office/drawing/2014/main" val="3779271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6354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- 2017-11-30 18:02:38</a:t>
                      </a:r>
                      <a:r>
                        <a:rPr kumimoji="0" lang="es-ES" sz="1000" b="0" i="0" u="none" strike="noStrike" kern="1200" cap="none" spc="0" normalizeH="0" baseline="0" noProof="0">
                          <a:ln>
                            <a:noFill/>
                          </a:ln>
                          <a:solidFill>
                            <a:prstClr val="black"/>
                          </a:solidFill>
                          <a:effectLst/>
                          <a:uLnTx/>
                          <a:uFillTx/>
                          <a:latin typeface="+mn-lt"/>
                          <a:ea typeface="+mn-ea"/>
                          <a:cs typeface="+mn-cs"/>
                        </a:rPr>
                        <a:t>
Celebramos la llegada de la Navidad junto a una parte muy importante de nuestra #FamiliaBHDLeón, los medios de comunicación. Gracias por compartir con nosotros ese momento especial #NavidadBHDLeón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06343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- 2017-11-15 11:01:01</a:t>
                      </a:r>
                      <a:r>
                        <a:rPr kumimoji="0" lang="es-ES" sz="1000" b="0" i="0" u="none" strike="noStrike" kern="1200" cap="none" spc="0" normalizeH="0" baseline="0" noProof="0">
                          <a:ln>
                            <a:noFill/>
                          </a:ln>
                          <a:solidFill>
                            <a:prstClr val="black"/>
                          </a:solidFill>
                          <a:effectLst/>
                          <a:uLnTx/>
                          <a:uFillTx/>
                          <a:latin typeface="+mn-lt"/>
                          <a:ea typeface="+mn-ea"/>
                          <a:cs typeface="+mn-cs"/>
                        </a:rPr>
                        <a:t>
Lo primero que debes hacer a la hora de formalizar tu negocio es definir el nombre y tipo societario (sociedad o empresa), luego debes de pagar los impuestos en la DGII, y registrar tu empresa en la Cámara de Comercio para obtener el Registro Mercantil.
#NegociosBHDLeon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58462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- 2017-11-20 18:00:11</a:t>
                      </a:r>
                      <a:r>
                        <a:rPr kumimoji="0" lang="es-ES" sz="1000" b="0" i="0" u="none" strike="noStrike" kern="1200" cap="none" spc="0" normalizeH="0" baseline="0" noProof="0">
                          <a:ln>
                            <a:noFill/>
                          </a:ln>
                          <a:solidFill>
                            <a:prstClr val="black"/>
                          </a:solidFill>
                          <a:effectLst/>
                          <a:uLnTx/>
                          <a:uFillTx/>
                          <a:latin typeface="+mn-lt"/>
                          <a:ea typeface="+mn-ea"/>
                          <a:cs typeface="+mn-cs"/>
                        </a:rPr>
                        <a:t>
Este Black Friday con Préstamos Personales puedes remodelar tu hogar.
12.95 fija a 1 año
13.95 fija a 3 años
15.50 fija a 5 años
Solicítalo ya, llamando al 809-243-5000 o visitando cualquiera de nuestras sucursales.
*Oferta válida hasta el 30 de noviembre del 2017. Aplica solo para préstamos nuevos de montos igual o mayor a RD$100,000.00.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0089207"/>
                  </a:ext>
                </a:extLst>
              </a:tr>
            </a:tbl>
          </a:graphicData>
        </a:graphic>
      </p:graphicFrame>
      <p:sp>
        <p:nvSpPr>
          <p:cNvPr id="4" name="Text Placeholder 3">
            <a:extLst>
              <a:ext uri="{FF2B5EF4-FFF2-40B4-BE49-F238E27FC236}">
                <a16:creationId xmlns:a16="http://schemas.microsoft.com/office/drawing/2014/main" id="{5273B3C9-1176-454E-9E2B-F67B1628F198}"/>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226656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48874-5095-4F9E-9320-C1DD69AB0538}"/>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0815D0E8-D2B4-4EEE-A979-16B33C5CF908}"/>
              </a:ext>
            </a:extLst>
          </p:cNvPr>
          <p:cNvGraphicFramePr>
            <a:graphicFrameLocks noGrp="1"/>
          </p:cNvGraphicFramePr>
          <p:nvPr>
            <p:ph type="tbl" sz="quarter" idx="13"/>
            <p:extLst>
              <p:ext uri="{D42A27DB-BD31-4B8C-83A1-F6EECF244321}">
                <p14:modId xmlns:p14="http://schemas.microsoft.com/office/powerpoint/2010/main" val="1421303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8720261"/>
                    </a:ext>
                  </a:extLst>
                </a:gridCol>
                <a:gridCol w="658368">
                  <a:extLst>
                    <a:ext uri="{9D8B030D-6E8A-4147-A177-3AD203B41FA5}">
                      <a16:colId xmlns:a16="http://schemas.microsoft.com/office/drawing/2014/main" val="1584479132"/>
                    </a:ext>
                  </a:extLst>
                </a:gridCol>
                <a:gridCol w="658368">
                  <a:extLst>
                    <a:ext uri="{9D8B030D-6E8A-4147-A177-3AD203B41FA5}">
                      <a16:colId xmlns:a16="http://schemas.microsoft.com/office/drawing/2014/main" val="2476481761"/>
                    </a:ext>
                  </a:extLst>
                </a:gridCol>
                <a:gridCol w="658368">
                  <a:extLst>
                    <a:ext uri="{9D8B030D-6E8A-4147-A177-3AD203B41FA5}">
                      <a16:colId xmlns:a16="http://schemas.microsoft.com/office/drawing/2014/main" val="3750581479"/>
                    </a:ext>
                  </a:extLst>
                </a:gridCol>
                <a:gridCol w="658368">
                  <a:extLst>
                    <a:ext uri="{9D8B030D-6E8A-4147-A177-3AD203B41FA5}">
                      <a16:colId xmlns:a16="http://schemas.microsoft.com/office/drawing/2014/main" val="3156886877"/>
                    </a:ext>
                  </a:extLst>
                </a:gridCol>
                <a:gridCol w="658368">
                  <a:extLst>
                    <a:ext uri="{9D8B030D-6E8A-4147-A177-3AD203B41FA5}">
                      <a16:colId xmlns:a16="http://schemas.microsoft.com/office/drawing/2014/main" val="1225090802"/>
                    </a:ext>
                  </a:extLst>
                </a:gridCol>
                <a:gridCol w="658368">
                  <a:extLst>
                    <a:ext uri="{9D8B030D-6E8A-4147-A177-3AD203B41FA5}">
                      <a16:colId xmlns:a16="http://schemas.microsoft.com/office/drawing/2014/main" val="1656248914"/>
                    </a:ext>
                  </a:extLst>
                </a:gridCol>
                <a:gridCol w="658368">
                  <a:extLst>
                    <a:ext uri="{9D8B030D-6E8A-4147-A177-3AD203B41FA5}">
                      <a16:colId xmlns:a16="http://schemas.microsoft.com/office/drawing/2014/main" val="3889736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6145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- 2017-11-28 19:01:58</a:t>
                      </a:r>
                      <a:r>
                        <a:rPr kumimoji="0" lang="es-ES" sz="1000" b="0" i="0" u="none" strike="noStrike" kern="1200" cap="none" spc="0" normalizeH="0" baseline="0" noProof="0">
                          <a:ln>
                            <a:noFill/>
                          </a:ln>
                          <a:solidFill>
                            <a:prstClr val="black"/>
                          </a:solidFill>
                          <a:effectLst/>
                          <a:uLnTx/>
                          <a:uFillTx/>
                          <a:latin typeface="+mn-lt"/>
                          <a:ea typeface="+mn-ea"/>
                          <a:cs typeface="+mn-cs"/>
                        </a:rPr>
                        <a:t>
Tu Tarjeta Mujer BHD León te invita a disfrutar de la película  “Colao” a partir del 30 de Noviembre. #MujerMujer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7742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- 2017-12-05 21:30:45</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2567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- 2017-11-10 11:34:11</a:t>
                      </a:r>
                      <a:r>
                        <a:rPr kumimoji="0" lang="es-ES" sz="1000" b="0" i="0" u="none" strike="noStrike" kern="1200" cap="none" spc="0" normalizeH="0" baseline="0" noProof="0">
                          <a:ln>
                            <a:noFill/>
                          </a:ln>
                          <a:solidFill>
                            <a:prstClr val="black"/>
                          </a:solidFill>
                          <a:effectLst/>
                          <a:uLnTx/>
                          <a:uFillTx/>
                          <a:latin typeface="+mn-lt"/>
                          <a:ea typeface="+mn-ea"/>
                          <a:cs typeface="+mn-cs"/>
                        </a:rPr>
                        <a:t>
Conoce los nuevos horarios extendidos para las sucursales de Megacentro I, Megacentro II, Sambil y Olé Las Américas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1840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- 2017-11-18 16:23:34</a:t>
                      </a:r>
                      <a:r>
                        <a:rPr kumimoji="0" lang="es-ES" sz="1000" b="0" i="0" u="none" strike="noStrike" kern="1200" cap="none" spc="0" normalizeH="0" baseline="0" noProof="0">
                          <a:ln>
                            <a:noFill/>
                          </a:ln>
                          <a:solidFill>
                            <a:prstClr val="black"/>
                          </a:solidFill>
                          <a:effectLst/>
                          <a:uLnTx/>
                          <a:uFillTx/>
                          <a:latin typeface="+mn-lt"/>
                          <a:ea typeface="+mn-ea"/>
                          <a:cs typeface="+mn-cs"/>
                        </a:rPr>
                        <a:t>
Te esperamos en Anadive para que te lleves el vehículo que deseas con nuestros Préstamos Fleximóvil con hasta 72 meses para pagar. Visita nuestro stand en la #AnadiveAutoferia de la Ciudad Ganadera y disfruta de nuestras tasas preferenciales. #Anadive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9705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- 2017-12-06 12:47:26</a:t>
                      </a:r>
                      <a:r>
                        <a:rPr kumimoji="0" lang="es-ES" sz="1000" b="0" i="0" u="none" strike="noStrike" kern="1200" cap="none" spc="0" normalizeH="0" baseline="0" noProof="0">
                          <a:ln>
                            <a:noFill/>
                          </a:ln>
                          <a:solidFill>
                            <a:prstClr val="black"/>
                          </a:solidFill>
                          <a:effectLst/>
                          <a:uLnTx/>
                          <a:uFillTx/>
                          <a:latin typeface="+mn-lt"/>
                          <a:ea typeface="+mn-ea"/>
                          <a:cs typeface="+mn-cs"/>
                        </a:rPr>
                        <a:t>
16 días de activismo contra la violencia de género.  #MujerSinViolencia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1823865"/>
                  </a:ext>
                </a:extLst>
              </a:tr>
            </a:tbl>
          </a:graphicData>
        </a:graphic>
      </p:graphicFrame>
      <p:sp>
        <p:nvSpPr>
          <p:cNvPr id="4" name="Text Placeholder 3">
            <a:extLst>
              <a:ext uri="{FF2B5EF4-FFF2-40B4-BE49-F238E27FC236}">
                <a16:creationId xmlns:a16="http://schemas.microsoft.com/office/drawing/2014/main" id="{5F8AD72F-7625-4036-B710-CF7B8A48D42F}"/>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2894796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73DE8-947A-4968-95C4-9A0211393399}"/>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90DCF2D0-CB09-4D3D-B904-7E932CA8BC3D}"/>
              </a:ext>
            </a:extLst>
          </p:cNvPr>
          <p:cNvGraphicFramePr>
            <a:graphicFrameLocks noGrp="1"/>
          </p:cNvGraphicFramePr>
          <p:nvPr>
            <p:ph type="tbl" sz="quarter" idx="13"/>
            <p:extLst>
              <p:ext uri="{D42A27DB-BD31-4B8C-83A1-F6EECF244321}">
                <p14:modId xmlns:p14="http://schemas.microsoft.com/office/powerpoint/2010/main" val="2977562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94007714"/>
                    </a:ext>
                  </a:extLst>
                </a:gridCol>
                <a:gridCol w="658368">
                  <a:extLst>
                    <a:ext uri="{9D8B030D-6E8A-4147-A177-3AD203B41FA5}">
                      <a16:colId xmlns:a16="http://schemas.microsoft.com/office/drawing/2014/main" val="2059196616"/>
                    </a:ext>
                  </a:extLst>
                </a:gridCol>
                <a:gridCol w="658368">
                  <a:extLst>
                    <a:ext uri="{9D8B030D-6E8A-4147-A177-3AD203B41FA5}">
                      <a16:colId xmlns:a16="http://schemas.microsoft.com/office/drawing/2014/main" val="1746710124"/>
                    </a:ext>
                  </a:extLst>
                </a:gridCol>
                <a:gridCol w="658368">
                  <a:extLst>
                    <a:ext uri="{9D8B030D-6E8A-4147-A177-3AD203B41FA5}">
                      <a16:colId xmlns:a16="http://schemas.microsoft.com/office/drawing/2014/main" val="1169830623"/>
                    </a:ext>
                  </a:extLst>
                </a:gridCol>
                <a:gridCol w="658368">
                  <a:extLst>
                    <a:ext uri="{9D8B030D-6E8A-4147-A177-3AD203B41FA5}">
                      <a16:colId xmlns:a16="http://schemas.microsoft.com/office/drawing/2014/main" val="828895707"/>
                    </a:ext>
                  </a:extLst>
                </a:gridCol>
                <a:gridCol w="658368">
                  <a:extLst>
                    <a:ext uri="{9D8B030D-6E8A-4147-A177-3AD203B41FA5}">
                      <a16:colId xmlns:a16="http://schemas.microsoft.com/office/drawing/2014/main" val="2452590495"/>
                    </a:ext>
                  </a:extLst>
                </a:gridCol>
                <a:gridCol w="658368">
                  <a:extLst>
                    <a:ext uri="{9D8B030D-6E8A-4147-A177-3AD203B41FA5}">
                      <a16:colId xmlns:a16="http://schemas.microsoft.com/office/drawing/2014/main" val="2042403457"/>
                    </a:ext>
                  </a:extLst>
                </a:gridCol>
                <a:gridCol w="658368">
                  <a:extLst>
                    <a:ext uri="{9D8B030D-6E8A-4147-A177-3AD203B41FA5}">
                      <a16:colId xmlns:a16="http://schemas.microsoft.com/office/drawing/2014/main" val="3760650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5889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- 2017-12-06 10:19:11</a:t>
                      </a:r>
                      <a:r>
                        <a:rPr kumimoji="0" lang="es-ES" sz="1000" b="0" i="0" u="none" strike="noStrike" kern="1200" cap="none" spc="0" normalizeH="0" baseline="0" noProof="0">
                          <a:ln>
                            <a:noFill/>
                          </a:ln>
                          <a:solidFill>
                            <a:prstClr val="black"/>
                          </a:solidFill>
                          <a:effectLst/>
                          <a:uLnTx/>
                          <a:uFillTx/>
                          <a:latin typeface="+mn-lt"/>
                          <a:ea typeface="+mn-ea"/>
                          <a:cs typeface="+mn-cs"/>
                        </a:rPr>
                        <a:t>
Estrenamos en exclusiva para la familia BHD León el documental “Hay un país en el mundo”, producción de José Pintor (Pinky). Nos acompañan clientes del Banco y otras figuras de la sociedad, quienes apreciaron la pieza cinematográfica desde la descripción de valores históricos, culturales y sociales que representan al país a través de la explicación de expertos en diferentes áreas y con la intervención musical de artistas icónicos dominicanos #BHDLeón #MejoraTuMundo #HayUnPaísEnElMundo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6571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- 2017-11-25 10:00:10</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9502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- 2017-11-27 11:40:56</a:t>
                      </a:r>
                      <a:r>
                        <a:rPr kumimoji="0" lang="en-US" sz="1000" b="0" i="0" u="none" strike="noStrike" kern="1200" cap="none" spc="0" normalizeH="0" baseline="0" noProof="0">
                          <a:ln>
                            <a:noFill/>
                          </a:ln>
                          <a:solidFill>
                            <a:prstClr val="black"/>
                          </a:solidFill>
                          <a:effectLst/>
                          <a:uLnTx/>
                          <a:uFillTx/>
                          <a:latin typeface="+mn-lt"/>
                          <a:ea typeface="+mn-ea"/>
                          <a:cs typeface="+mn-cs"/>
                        </a:rPr>
                        <a:t>
Ponte el color de tu equipo favorito en esta Temporada de Béisbol Invernal a través de beisbol.bhdleon.com.do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7384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- 2017-11-28 12:30:09</a:t>
                      </a:r>
                      <a:r>
                        <a:rPr kumimoji="0" lang="es-ES" sz="1000" b="0" i="0" u="none" strike="noStrike" kern="1200" cap="none" spc="0" normalizeH="0" baseline="0" noProof="0">
                          <a:ln>
                            <a:noFill/>
                          </a:ln>
                          <a:solidFill>
                            <a:prstClr val="black"/>
                          </a:solidFill>
                          <a:effectLst/>
                          <a:uLnTx/>
                          <a:uFillTx/>
                          <a:latin typeface="+mn-lt"/>
                          <a:ea typeface="+mn-ea"/>
                          <a:cs typeface="+mn-cs"/>
                        </a:rPr>
                        <a:t>
Aprovecha nuestra oferta de financiamiento con cuota fija durante todo el préstamo y adquiere tu apartamento ideal en Suites del Parque. Para más información sobre el financiamiento llámanos al 829-521-9048 y en la constructora al 829-379-6016 / 809-996-3305. El apartamento está ubicado en la Av. José Amado Soler no. 41.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9048534"/>
                  </a:ext>
                </a:extLst>
              </a:tr>
            </a:tbl>
          </a:graphicData>
        </a:graphic>
      </p:graphicFrame>
      <p:sp>
        <p:nvSpPr>
          <p:cNvPr id="4" name="Text Placeholder 3">
            <a:extLst>
              <a:ext uri="{FF2B5EF4-FFF2-40B4-BE49-F238E27FC236}">
                <a16:creationId xmlns:a16="http://schemas.microsoft.com/office/drawing/2014/main" id="{5DF3D4EB-F14A-4B7B-B03F-691470B41C93}"/>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2545253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856FD-CB8A-4550-B741-EE6458848DB3}"/>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D90BE215-4528-4553-BF75-BB7A5A90246D}"/>
              </a:ext>
            </a:extLst>
          </p:cNvPr>
          <p:cNvGraphicFramePr>
            <a:graphicFrameLocks noGrp="1"/>
          </p:cNvGraphicFramePr>
          <p:nvPr>
            <p:ph type="tbl" sz="quarter" idx="13"/>
            <p:extLst>
              <p:ext uri="{D42A27DB-BD31-4B8C-83A1-F6EECF244321}">
                <p14:modId xmlns:p14="http://schemas.microsoft.com/office/powerpoint/2010/main" val="2058150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42704974"/>
                    </a:ext>
                  </a:extLst>
                </a:gridCol>
                <a:gridCol w="658368">
                  <a:extLst>
                    <a:ext uri="{9D8B030D-6E8A-4147-A177-3AD203B41FA5}">
                      <a16:colId xmlns:a16="http://schemas.microsoft.com/office/drawing/2014/main" val="3771312034"/>
                    </a:ext>
                  </a:extLst>
                </a:gridCol>
                <a:gridCol w="658368">
                  <a:extLst>
                    <a:ext uri="{9D8B030D-6E8A-4147-A177-3AD203B41FA5}">
                      <a16:colId xmlns:a16="http://schemas.microsoft.com/office/drawing/2014/main" val="2246601884"/>
                    </a:ext>
                  </a:extLst>
                </a:gridCol>
                <a:gridCol w="658368">
                  <a:extLst>
                    <a:ext uri="{9D8B030D-6E8A-4147-A177-3AD203B41FA5}">
                      <a16:colId xmlns:a16="http://schemas.microsoft.com/office/drawing/2014/main" val="2007071748"/>
                    </a:ext>
                  </a:extLst>
                </a:gridCol>
                <a:gridCol w="658368">
                  <a:extLst>
                    <a:ext uri="{9D8B030D-6E8A-4147-A177-3AD203B41FA5}">
                      <a16:colId xmlns:a16="http://schemas.microsoft.com/office/drawing/2014/main" val="861950492"/>
                    </a:ext>
                  </a:extLst>
                </a:gridCol>
                <a:gridCol w="658368">
                  <a:extLst>
                    <a:ext uri="{9D8B030D-6E8A-4147-A177-3AD203B41FA5}">
                      <a16:colId xmlns:a16="http://schemas.microsoft.com/office/drawing/2014/main" val="508382354"/>
                    </a:ext>
                  </a:extLst>
                </a:gridCol>
                <a:gridCol w="658368">
                  <a:extLst>
                    <a:ext uri="{9D8B030D-6E8A-4147-A177-3AD203B41FA5}">
                      <a16:colId xmlns:a16="http://schemas.microsoft.com/office/drawing/2014/main" val="2222199473"/>
                    </a:ext>
                  </a:extLst>
                </a:gridCol>
                <a:gridCol w="658368">
                  <a:extLst>
                    <a:ext uri="{9D8B030D-6E8A-4147-A177-3AD203B41FA5}">
                      <a16:colId xmlns:a16="http://schemas.microsoft.com/office/drawing/2014/main" val="1938714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8265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- 2017-12-04 14:45:04</a:t>
                      </a:r>
                      <a:r>
                        <a:rPr kumimoji="0" lang="es-ES" sz="1000" b="0" i="0" u="none" strike="noStrike" kern="1200" cap="none" spc="0" normalizeH="0" baseline="0" noProof="0">
                          <a:ln>
                            <a:noFill/>
                          </a:ln>
                          <a:solidFill>
                            <a:prstClr val="black"/>
                          </a:solidFill>
                          <a:effectLst/>
                          <a:uLnTx/>
                          <a:uFillTx/>
                          <a:latin typeface="+mn-lt"/>
                          <a:ea typeface="+mn-ea"/>
                          <a:cs typeface="+mn-cs"/>
                        </a:rPr>
                        <a:t>
“Hay un país en el mundo”, el documental dirigido por José Pintor (Pinky Pintor) con el apoyo del Banco BHD León, toma su nombre del título del poema más emblemático de República Dominicana, autoría del poeta nacional Pedro Mir. Desde el jueves, 14 de diciembre de 2017 en salas de cine de Downtown Center y Novocentro CARIBBEAN CINEMAS REP DOM #HayUnPaísEnElMundo @haynpaisenelmundo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6333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- 2017-11-14 15:30:03</a:t>
                      </a:r>
                      <a:r>
                        <a:rPr kumimoji="0" lang="es-ES" sz="1000" b="0" i="0" u="none" strike="noStrike" kern="1200" cap="none" spc="0" normalizeH="0" baseline="0" noProof="0">
                          <a:ln>
                            <a:noFill/>
                          </a:ln>
                          <a:solidFill>
                            <a:prstClr val="black"/>
                          </a:solidFill>
                          <a:effectLst/>
                          <a:uLnTx/>
                          <a:uFillTx/>
                          <a:latin typeface="+mn-lt"/>
                          <a:ea typeface="+mn-ea"/>
                          <a:cs typeface="+mn-cs"/>
                        </a:rPr>
                        <a:t>
Aprovecha esta oferta con Tarjetas de Crédito, Débito y Prepago BHD León en @akuaaccessorystudio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8637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- 2017-11-25 12:01:30</a:t>
                      </a:r>
                      <a:r>
                        <a:rPr kumimoji="0" lang="es-ES" sz="1000" b="0" i="0" u="none" strike="noStrike" kern="1200" cap="none" spc="0" normalizeH="0" baseline="0" noProof="0">
                          <a:ln>
                            <a:noFill/>
                          </a:ln>
                          <a:solidFill>
                            <a:prstClr val="black"/>
                          </a:solidFill>
                          <a:effectLst/>
                          <a:uLnTx/>
                          <a:uFillTx/>
                          <a:latin typeface="+mn-lt"/>
                          <a:ea typeface="+mn-ea"/>
                          <a:cs typeface="+mn-cs"/>
                        </a:rPr>
                        <a:t>
Ningún imprevisto dañará tu viaje en carretera cuando cuentas con nuestro servicio de Asistencia Vial, el cual pone a tu disposición los servicios de cambio de neumático, paso de corriente, envío de gasolina, mecánica ligera y cerrajería vial, entre otros. #MujerMujerVial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0082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- 2017-11-29 14:45:04</a:t>
                      </a:r>
                      <a:r>
                        <a:rPr kumimoji="0" lang="es-ES" sz="1000" b="0" i="0" u="none" strike="noStrike" kern="1200" cap="none" spc="0" normalizeH="0" baseline="0" noProof="0">
                          <a:ln>
                            <a:noFill/>
                          </a:ln>
                          <a:solidFill>
                            <a:prstClr val="black"/>
                          </a:solidFill>
                          <a:effectLst/>
                          <a:uLnTx/>
                          <a:uFillTx/>
                          <a:latin typeface="+mn-lt"/>
                          <a:ea typeface="+mn-ea"/>
                          <a:cs typeface="+mn-cs"/>
                        </a:rPr>
                        <a:t>
Ahora puedes asignarle el pin a tu nueva Tarjeta de Débito a través de nuestros cajeros automáticos con tan solo usar tu tarjeta de claves. Recuerda que primero debes activar tu Tarjeta de Débito llamando al 809-243-5000 antes de asignar el PIN.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7261461"/>
                  </a:ext>
                </a:extLst>
              </a:tr>
            </a:tbl>
          </a:graphicData>
        </a:graphic>
      </p:graphicFrame>
      <p:sp>
        <p:nvSpPr>
          <p:cNvPr id="4" name="Text Placeholder 3">
            <a:extLst>
              <a:ext uri="{FF2B5EF4-FFF2-40B4-BE49-F238E27FC236}">
                <a16:creationId xmlns:a16="http://schemas.microsoft.com/office/drawing/2014/main" id="{31873150-4F9E-4641-8D51-4BA0EC473B0A}"/>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1423350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5909E-270D-4FD2-AED4-D4E53E934199}"/>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0E572BEF-7221-4F8D-94AE-4D635E1D28AA}"/>
              </a:ext>
            </a:extLst>
          </p:cNvPr>
          <p:cNvGraphicFramePr>
            <a:graphicFrameLocks noGrp="1"/>
          </p:cNvGraphicFramePr>
          <p:nvPr>
            <p:ph type="tbl" sz="quarter" idx="13"/>
            <p:extLst>
              <p:ext uri="{D42A27DB-BD31-4B8C-83A1-F6EECF244321}">
                <p14:modId xmlns:p14="http://schemas.microsoft.com/office/powerpoint/2010/main" val="3392877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23370342"/>
                    </a:ext>
                  </a:extLst>
                </a:gridCol>
                <a:gridCol w="658368">
                  <a:extLst>
                    <a:ext uri="{9D8B030D-6E8A-4147-A177-3AD203B41FA5}">
                      <a16:colId xmlns:a16="http://schemas.microsoft.com/office/drawing/2014/main" val="1944577395"/>
                    </a:ext>
                  </a:extLst>
                </a:gridCol>
                <a:gridCol w="658368">
                  <a:extLst>
                    <a:ext uri="{9D8B030D-6E8A-4147-A177-3AD203B41FA5}">
                      <a16:colId xmlns:a16="http://schemas.microsoft.com/office/drawing/2014/main" val="3481527447"/>
                    </a:ext>
                  </a:extLst>
                </a:gridCol>
                <a:gridCol w="658368">
                  <a:extLst>
                    <a:ext uri="{9D8B030D-6E8A-4147-A177-3AD203B41FA5}">
                      <a16:colId xmlns:a16="http://schemas.microsoft.com/office/drawing/2014/main" val="2860115079"/>
                    </a:ext>
                  </a:extLst>
                </a:gridCol>
                <a:gridCol w="658368">
                  <a:extLst>
                    <a:ext uri="{9D8B030D-6E8A-4147-A177-3AD203B41FA5}">
                      <a16:colId xmlns:a16="http://schemas.microsoft.com/office/drawing/2014/main" val="3623804435"/>
                    </a:ext>
                  </a:extLst>
                </a:gridCol>
                <a:gridCol w="658368">
                  <a:extLst>
                    <a:ext uri="{9D8B030D-6E8A-4147-A177-3AD203B41FA5}">
                      <a16:colId xmlns:a16="http://schemas.microsoft.com/office/drawing/2014/main" val="1670802996"/>
                    </a:ext>
                  </a:extLst>
                </a:gridCol>
                <a:gridCol w="658368">
                  <a:extLst>
                    <a:ext uri="{9D8B030D-6E8A-4147-A177-3AD203B41FA5}">
                      <a16:colId xmlns:a16="http://schemas.microsoft.com/office/drawing/2014/main" val="3126552901"/>
                    </a:ext>
                  </a:extLst>
                </a:gridCol>
                <a:gridCol w="658368">
                  <a:extLst>
                    <a:ext uri="{9D8B030D-6E8A-4147-A177-3AD203B41FA5}">
                      <a16:colId xmlns:a16="http://schemas.microsoft.com/office/drawing/2014/main" val="1603793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7130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- 2017-11-23 10:00:28</a:t>
                      </a:r>
                      <a:r>
                        <a:rPr kumimoji="0" lang="es-ES" sz="1000" b="0" i="0" u="none" strike="noStrike" kern="1200" cap="none" spc="0" normalizeH="0" baseline="0" noProof="0">
                          <a:ln>
                            <a:noFill/>
                          </a:ln>
                          <a:solidFill>
                            <a:prstClr val="black"/>
                          </a:solidFill>
                          <a:effectLst/>
                          <a:uLnTx/>
                          <a:uFillTx/>
                          <a:latin typeface="+mn-lt"/>
                          <a:ea typeface="+mn-ea"/>
                          <a:cs typeface="+mn-cs"/>
                        </a:rPr>
                        <a:t>
Tarjeta de Crédito:
Aprovecha el viernes amarillo de Tienda La Sirena en muebles y electrodoméstico con tus Tarjetas de Crédito #BHDLeon y recibe un:
• 20% de devolución pagando con cualquiera de nuestras Tarjetas de Crédito*.
También aplica pagando en Cuotas BHD León.
*  Tope de compra para la devolución es de RD$75,000.00.
Dicha devolución es aplicada a los 30 días posteriores al consumo.
Préstamos Ágiles:
Aprovecha los planes de 6 y 12 meses sin intereses con nuestros Préstamos Ágiles y obtén aprobación inmediata y precios exclusivos para clientes BHD 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6623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- 2017-11-10 12:45:40</a:t>
                      </a:r>
                      <a:r>
                        <a:rPr kumimoji="0" lang="es-ES" sz="1000" b="0" i="0" u="none" strike="noStrike" kern="1200" cap="none" spc="0" normalizeH="0" baseline="0" noProof="0">
                          <a:ln>
                            <a:noFill/>
                          </a:ln>
                          <a:solidFill>
                            <a:prstClr val="black"/>
                          </a:solidFill>
                          <a:effectLst/>
                          <a:uLnTx/>
                          <a:uFillTx/>
                          <a:latin typeface="+mn-lt"/>
                          <a:ea typeface="+mn-ea"/>
                          <a:cs typeface="+mn-cs"/>
                        </a:rPr>
                        <a:t>
Cómo Cobrar Sin Morir en el Intento - Taller en Vivo - 6ta Temporada BHD León para Negocios Pyme.
https://www.facebook.com/bhdleon/videos/793648357486888/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0801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- 2017-12-02 10:00:10</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7935375"/>
                  </a:ext>
                </a:extLst>
              </a:tr>
            </a:tbl>
          </a:graphicData>
        </a:graphic>
      </p:graphicFrame>
      <p:sp>
        <p:nvSpPr>
          <p:cNvPr id="4" name="Text Placeholder 3">
            <a:extLst>
              <a:ext uri="{FF2B5EF4-FFF2-40B4-BE49-F238E27FC236}">
                <a16:creationId xmlns:a16="http://schemas.microsoft.com/office/drawing/2014/main" id="{33DF1A75-D13C-469D-ABB8-9D7CDD84671C}"/>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2072913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161B2-4A42-4FC6-A6EF-C778923F98ED}"/>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90B45C75-C2E2-4B5A-8D4C-D06C2B75117E}"/>
              </a:ext>
            </a:extLst>
          </p:cNvPr>
          <p:cNvGraphicFramePr>
            <a:graphicFrameLocks noGrp="1"/>
          </p:cNvGraphicFramePr>
          <p:nvPr>
            <p:ph type="tbl" sz="quarter" idx="13"/>
            <p:extLst>
              <p:ext uri="{D42A27DB-BD31-4B8C-83A1-F6EECF244321}">
                <p14:modId xmlns:p14="http://schemas.microsoft.com/office/powerpoint/2010/main" val="3999171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28427821"/>
                    </a:ext>
                  </a:extLst>
                </a:gridCol>
                <a:gridCol w="658368">
                  <a:extLst>
                    <a:ext uri="{9D8B030D-6E8A-4147-A177-3AD203B41FA5}">
                      <a16:colId xmlns:a16="http://schemas.microsoft.com/office/drawing/2014/main" val="3173813741"/>
                    </a:ext>
                  </a:extLst>
                </a:gridCol>
                <a:gridCol w="658368">
                  <a:extLst>
                    <a:ext uri="{9D8B030D-6E8A-4147-A177-3AD203B41FA5}">
                      <a16:colId xmlns:a16="http://schemas.microsoft.com/office/drawing/2014/main" val="808516878"/>
                    </a:ext>
                  </a:extLst>
                </a:gridCol>
                <a:gridCol w="658368">
                  <a:extLst>
                    <a:ext uri="{9D8B030D-6E8A-4147-A177-3AD203B41FA5}">
                      <a16:colId xmlns:a16="http://schemas.microsoft.com/office/drawing/2014/main" val="4007677309"/>
                    </a:ext>
                  </a:extLst>
                </a:gridCol>
                <a:gridCol w="658368">
                  <a:extLst>
                    <a:ext uri="{9D8B030D-6E8A-4147-A177-3AD203B41FA5}">
                      <a16:colId xmlns:a16="http://schemas.microsoft.com/office/drawing/2014/main" val="778430309"/>
                    </a:ext>
                  </a:extLst>
                </a:gridCol>
                <a:gridCol w="658368">
                  <a:extLst>
                    <a:ext uri="{9D8B030D-6E8A-4147-A177-3AD203B41FA5}">
                      <a16:colId xmlns:a16="http://schemas.microsoft.com/office/drawing/2014/main" val="2748855365"/>
                    </a:ext>
                  </a:extLst>
                </a:gridCol>
                <a:gridCol w="658368">
                  <a:extLst>
                    <a:ext uri="{9D8B030D-6E8A-4147-A177-3AD203B41FA5}">
                      <a16:colId xmlns:a16="http://schemas.microsoft.com/office/drawing/2014/main" val="1554792454"/>
                    </a:ext>
                  </a:extLst>
                </a:gridCol>
                <a:gridCol w="658368">
                  <a:extLst>
                    <a:ext uri="{9D8B030D-6E8A-4147-A177-3AD203B41FA5}">
                      <a16:colId xmlns:a16="http://schemas.microsoft.com/office/drawing/2014/main" val="1373161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2352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- 2017-11-27 12:45:02</a:t>
                      </a:r>
                      <a:r>
                        <a:rPr kumimoji="0" lang="es-ES" sz="1000" b="0" i="0" u="none" strike="noStrike" kern="1200" cap="none" spc="0" normalizeH="0" baseline="0" noProof="0">
                          <a:ln>
                            <a:noFill/>
                          </a:ln>
                          <a:solidFill>
                            <a:prstClr val="black"/>
                          </a:solidFill>
                          <a:effectLst/>
                          <a:uLnTx/>
                          <a:uFillTx/>
                          <a:latin typeface="+mn-lt"/>
                          <a:ea typeface="+mn-ea"/>
                          <a:cs typeface="+mn-cs"/>
                        </a:rPr>
                        <a:t>
Pago todo con mi Tarjeta de Débito #BHDLeón
Para todas tus compras en tiendas locales e internacionales.
Más práctica que el efectivo. Más segura para comprar.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4211744"/>
                  </a:ext>
                </a:extLst>
              </a:tr>
            </a:tbl>
          </a:graphicData>
        </a:graphic>
      </p:graphicFrame>
      <p:sp>
        <p:nvSpPr>
          <p:cNvPr id="4" name="Text Placeholder 3">
            <a:extLst>
              <a:ext uri="{FF2B5EF4-FFF2-40B4-BE49-F238E27FC236}">
                <a16:creationId xmlns:a16="http://schemas.microsoft.com/office/drawing/2014/main" id="{EA8702C8-299C-4A0E-8005-01B155B5C208}"/>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3516044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DE9B6-3364-42E6-8DD3-59E8E0483A9D}"/>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71B08695-E481-4143-91DB-D7BFA021EC43}"/>
              </a:ext>
            </a:extLst>
          </p:cNvPr>
          <p:cNvGraphicFramePr>
            <a:graphicFrameLocks noGrp="1"/>
          </p:cNvGraphicFramePr>
          <p:nvPr>
            <p:ph type="chart" sz="quarter" idx="13"/>
            <p:extLst>
              <p:ext uri="{D42A27DB-BD31-4B8C-83A1-F6EECF244321}">
                <p14:modId xmlns:p14="http://schemas.microsoft.com/office/powerpoint/2010/main" val="2150044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A740B3-40FE-4671-A325-E3340A20E008}"/>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143DA7F5-FFEA-407B-890D-7ECA230C51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6888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A3813-9D5F-4A5F-BE32-14FA9C252E03}"/>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C7DC961F-DBB3-426F-93F0-E507F3E0756F}"/>
              </a:ext>
            </a:extLst>
          </p:cNvPr>
          <p:cNvGraphicFramePr>
            <a:graphicFrameLocks noGrp="1"/>
          </p:cNvGraphicFramePr>
          <p:nvPr>
            <p:ph type="chart" sz="quarter" idx="13"/>
            <p:extLst>
              <p:ext uri="{D42A27DB-BD31-4B8C-83A1-F6EECF244321}">
                <p14:modId xmlns:p14="http://schemas.microsoft.com/office/powerpoint/2010/main" val="2572522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1DE615-3150-448B-857D-6DA92A1CEB84}"/>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201FDDEA-1ED6-4B7B-A31B-32DDCD9661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2110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E6292-A859-4549-A176-4A2D06E3FC57}"/>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E1F85DB1-EFF4-435E-976B-B627C6C0CF2E}"/>
              </a:ext>
            </a:extLst>
          </p:cNvPr>
          <p:cNvGraphicFramePr>
            <a:graphicFrameLocks noGrp="1"/>
          </p:cNvGraphicFramePr>
          <p:nvPr>
            <p:ph type="chart" sz="quarter" idx="13"/>
            <p:extLst>
              <p:ext uri="{D42A27DB-BD31-4B8C-83A1-F6EECF244321}">
                <p14:modId xmlns:p14="http://schemas.microsoft.com/office/powerpoint/2010/main" val="3861999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A7AD2A-E41F-49AA-B6C4-151070EFA05D}"/>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19AD9CF6-E717-47B5-98F1-4A032CA664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345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DB4EA-5AE0-497C-B786-06AA884E737D}"/>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8FBF110F-854C-4C1A-AF09-54C7D47CED00}"/>
              </a:ext>
            </a:extLst>
          </p:cNvPr>
          <p:cNvGraphicFramePr>
            <a:graphicFrameLocks noGrp="1"/>
          </p:cNvGraphicFramePr>
          <p:nvPr>
            <p:ph type="chart" sz="quarter" idx="13"/>
            <p:extLst>
              <p:ext uri="{D42A27DB-BD31-4B8C-83A1-F6EECF244321}">
                <p14:modId xmlns:p14="http://schemas.microsoft.com/office/powerpoint/2010/main" val="3695993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641ED4-76B5-4B61-846E-79459677454D}"/>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35ACAF37-3A8D-49DA-85EC-A45D98DE92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662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E7870-9857-4CE7-8E39-544304BF8261}"/>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BD1517B0-1088-49CD-A682-705B1A5193A2}"/>
              </a:ext>
            </a:extLst>
          </p:cNvPr>
          <p:cNvGraphicFramePr>
            <a:graphicFrameLocks noGrp="1"/>
          </p:cNvGraphicFramePr>
          <p:nvPr>
            <p:ph type="chart" sz="quarter" idx="13"/>
            <p:extLst>
              <p:ext uri="{D42A27DB-BD31-4B8C-83A1-F6EECF244321}">
                <p14:modId xmlns:p14="http://schemas.microsoft.com/office/powerpoint/2010/main" val="2305838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1712D3-AD69-4E40-BC64-C63025C74650}"/>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B1F79218-7BD2-43A0-A8B8-7ED74C0492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0910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26386-9FBF-4228-BEF5-7F225303604E}"/>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EC4E6CAC-081B-4B33-A77E-931BB241F09A}"/>
              </a:ext>
            </a:extLst>
          </p:cNvPr>
          <p:cNvGraphicFramePr>
            <a:graphicFrameLocks noGrp="1"/>
          </p:cNvGraphicFramePr>
          <p:nvPr>
            <p:ph type="chart" sz="quarter" idx="13"/>
            <p:extLst>
              <p:ext uri="{D42A27DB-BD31-4B8C-83A1-F6EECF244321}">
                <p14:modId xmlns:p14="http://schemas.microsoft.com/office/powerpoint/2010/main" val="2105690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37531A-C0F1-4397-A858-987012A5D4CB}"/>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3F636FF7-AA0D-45C4-9D18-3B29D325EC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0083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022D4-2BEE-40D6-8815-69E2603EF7E4}"/>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B9655F52-4E15-4155-A5D0-15ACF9883472}"/>
              </a:ext>
            </a:extLst>
          </p:cNvPr>
          <p:cNvGraphicFramePr>
            <a:graphicFrameLocks noGrp="1"/>
          </p:cNvGraphicFramePr>
          <p:nvPr>
            <p:ph type="chart" sz="quarter" idx="13"/>
            <p:extLst>
              <p:ext uri="{D42A27DB-BD31-4B8C-83A1-F6EECF244321}">
                <p14:modId xmlns:p14="http://schemas.microsoft.com/office/powerpoint/2010/main" val="782701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23E819-EFDA-4CFB-9F95-8B337D3F91E8}"/>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3E2DB9FE-B938-457A-BA16-98EA819DF4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00472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9C62C-838C-4E51-925D-F0C8878B1D4C}"/>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8CBDFF96-86E9-486B-9D32-28A4CDF42102}"/>
              </a:ext>
            </a:extLst>
          </p:cNvPr>
          <p:cNvGraphicFramePr>
            <a:graphicFrameLocks noGrp="1"/>
          </p:cNvGraphicFramePr>
          <p:nvPr>
            <p:ph type="chart" sz="quarter" idx="13"/>
            <p:extLst>
              <p:ext uri="{D42A27DB-BD31-4B8C-83A1-F6EECF244321}">
                <p14:modId xmlns:p14="http://schemas.microsoft.com/office/powerpoint/2010/main" val="15214748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BC4704-F561-4DAC-918D-ED6C3C09C322}"/>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FA967670-EEF2-42BF-94D4-EED7B3E991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85427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D83C3-564B-463F-8CE3-42A2B89B209B}"/>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0E7678AF-F15B-439C-83AA-97F2EDC614E5}"/>
              </a:ext>
            </a:extLst>
          </p:cNvPr>
          <p:cNvGraphicFramePr>
            <a:graphicFrameLocks noGrp="1"/>
          </p:cNvGraphicFramePr>
          <p:nvPr>
            <p:ph type="tbl" sz="quarter" idx="13"/>
            <p:extLst>
              <p:ext uri="{D42A27DB-BD31-4B8C-83A1-F6EECF244321}">
                <p14:modId xmlns:p14="http://schemas.microsoft.com/office/powerpoint/2010/main" val="3367671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51328724"/>
                    </a:ext>
                  </a:extLst>
                </a:gridCol>
                <a:gridCol w="2468880">
                  <a:extLst>
                    <a:ext uri="{9D8B030D-6E8A-4147-A177-3AD203B41FA5}">
                      <a16:colId xmlns:a16="http://schemas.microsoft.com/office/drawing/2014/main" val="2896035538"/>
                    </a:ext>
                  </a:extLst>
                </a:gridCol>
                <a:gridCol w="822960">
                  <a:extLst>
                    <a:ext uri="{9D8B030D-6E8A-4147-A177-3AD203B41FA5}">
                      <a16:colId xmlns:a16="http://schemas.microsoft.com/office/drawing/2014/main" val="2138264943"/>
                    </a:ext>
                  </a:extLst>
                </a:gridCol>
                <a:gridCol w="822960">
                  <a:extLst>
                    <a:ext uri="{9D8B030D-6E8A-4147-A177-3AD203B41FA5}">
                      <a16:colId xmlns:a16="http://schemas.microsoft.com/office/drawing/2014/main" val="347802173"/>
                    </a:ext>
                  </a:extLst>
                </a:gridCol>
                <a:gridCol w="822960">
                  <a:extLst>
                    <a:ext uri="{9D8B030D-6E8A-4147-A177-3AD203B41FA5}">
                      <a16:colId xmlns:a16="http://schemas.microsoft.com/office/drawing/2014/main" val="2126942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407911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Julio Cesar Gaston Garrido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766399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Heidy G. Bernal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715753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Mavra Hecho Casa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26201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Rosanna Reyes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077038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Guillermina Rodriguez Bello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154512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Jezir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396233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Nestor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511004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Yanieri Ulloa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614000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Kelvinn Rafael Zapata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378848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Gelisa Althagracia Volquez Florian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966254498"/>
                  </a:ext>
                </a:extLst>
              </a:tr>
            </a:tbl>
          </a:graphicData>
        </a:graphic>
      </p:graphicFrame>
      <p:sp>
        <p:nvSpPr>
          <p:cNvPr id="4" name="Text Placeholder 3">
            <a:extLst>
              <a:ext uri="{FF2B5EF4-FFF2-40B4-BE49-F238E27FC236}">
                <a16:creationId xmlns:a16="http://schemas.microsoft.com/office/drawing/2014/main" id="{F13801D0-6EB8-4026-89E0-C26348E29BCE}"/>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2961648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802C4-1A50-44A1-AEB4-D9E6DB746267}"/>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C925AEF9-2327-43A0-95BC-01441CA06096}"/>
              </a:ext>
            </a:extLst>
          </p:cNvPr>
          <p:cNvGraphicFramePr>
            <a:graphicFrameLocks noGrp="1"/>
          </p:cNvGraphicFramePr>
          <p:nvPr>
            <p:ph type="tbl" sz="quarter" idx="13"/>
            <p:extLst>
              <p:ext uri="{D42A27DB-BD31-4B8C-83A1-F6EECF244321}">
                <p14:modId xmlns:p14="http://schemas.microsoft.com/office/powerpoint/2010/main" val="1180033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14624458"/>
                    </a:ext>
                  </a:extLst>
                </a:gridCol>
                <a:gridCol w="2468880">
                  <a:extLst>
                    <a:ext uri="{9D8B030D-6E8A-4147-A177-3AD203B41FA5}">
                      <a16:colId xmlns:a16="http://schemas.microsoft.com/office/drawing/2014/main" val="1031306369"/>
                    </a:ext>
                  </a:extLst>
                </a:gridCol>
                <a:gridCol w="822960">
                  <a:extLst>
                    <a:ext uri="{9D8B030D-6E8A-4147-A177-3AD203B41FA5}">
                      <a16:colId xmlns:a16="http://schemas.microsoft.com/office/drawing/2014/main" val="3575727906"/>
                    </a:ext>
                  </a:extLst>
                </a:gridCol>
                <a:gridCol w="822960">
                  <a:extLst>
                    <a:ext uri="{9D8B030D-6E8A-4147-A177-3AD203B41FA5}">
                      <a16:colId xmlns:a16="http://schemas.microsoft.com/office/drawing/2014/main" val="1741969958"/>
                    </a:ext>
                  </a:extLst>
                </a:gridCol>
                <a:gridCol w="822960">
                  <a:extLst>
                    <a:ext uri="{9D8B030D-6E8A-4147-A177-3AD203B41FA5}">
                      <a16:colId xmlns:a16="http://schemas.microsoft.com/office/drawing/2014/main" val="3176439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013383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De la Rosa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482486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Eline Valdez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339351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Kania Castellanos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903099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Fior Santana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445134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Soledad Nathaly Reyes D Salazar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385834153"/>
                  </a:ext>
                </a:extLst>
              </a:tr>
            </a:tbl>
          </a:graphicData>
        </a:graphic>
      </p:graphicFrame>
      <p:sp>
        <p:nvSpPr>
          <p:cNvPr id="4" name="Text Placeholder 3">
            <a:extLst>
              <a:ext uri="{FF2B5EF4-FFF2-40B4-BE49-F238E27FC236}">
                <a16:creationId xmlns:a16="http://schemas.microsoft.com/office/drawing/2014/main" id="{DCBDF399-D93C-446A-955A-938DE062E00E}"/>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20361985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2FB73-712D-453F-BDA9-37609893E097}"/>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1BBBBCF4-901E-4138-B87D-4AA61750250F}"/>
              </a:ext>
            </a:extLst>
          </p:cNvPr>
          <p:cNvGraphicFramePr>
            <a:graphicFrameLocks noGrp="1"/>
          </p:cNvGraphicFramePr>
          <p:nvPr>
            <p:ph type="chart" sz="quarter" idx="13"/>
            <p:extLst>
              <p:ext uri="{D42A27DB-BD31-4B8C-83A1-F6EECF244321}">
                <p14:modId xmlns:p14="http://schemas.microsoft.com/office/powerpoint/2010/main" val="3417669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307F03-2FB3-494E-BBD2-BBCCA059704D}"/>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A4B93B6D-4ABA-4A77-85B2-91DD78EB02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51546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912</Words>
  <Application>Microsoft Office PowerPoint</Application>
  <PresentationFormat>On-screen Show (4:3)</PresentationFormat>
  <Paragraphs>425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Facebook</vt:lpstr>
      <vt:lpstr>Facebook Fans Total</vt:lpstr>
      <vt:lpstr>Facebook Key Metrics Table</vt:lpstr>
      <vt:lpstr>Facebook Key Metrics Radar</vt:lpstr>
      <vt:lpstr>Facebook Interaction Rate</vt:lpstr>
      <vt:lpstr>Facebook Fans Change Per Weekday</vt:lpstr>
      <vt:lpstr>Facebook Fans Change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2017-12-13T08:10:52Z</dcterms:created>
  <dcterms:modified xsi:type="dcterms:W3CDTF">2017-12-13T08:11:42Z</dcterms:modified>
</cp:coreProperties>
</file>