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70" r:id="rId15"/>
    <p:sldId id="271" r:id="rId16"/>
    <p:sldId id="272" r:id="rId17"/>
  </p:sldIdLst>
  <p:sldSz cx="9144000" cy="6858000" type="screen4x3"/>
  <p:notesSz cx="6858000" cy="9144000"/>
  <p:embeddedFontLst>
    <p:embeddedFont>
      <p:font typeface="Calibri" panose="020F0502020204030204" pitchFamily="34" charset="0"/>
      <p:regular r:id="rId18"/>
      <p:bold r:id="rId19"/>
      <p:italic r:id="rId20"/>
      <p:boldItalic r:id="rId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4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gruporamosrd (Grupo Ramos)</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100</c:v>
                </c:pt>
                <c:pt idx="1">
                  <c:v>100</c:v>
                </c:pt>
                <c:pt idx="2">
                  <c:v>100</c:v>
                </c:pt>
                <c:pt idx="3">
                  <c:v>100</c:v>
                </c:pt>
                <c:pt idx="4">
                  <c:v>100</c:v>
                </c:pt>
                <c:pt idx="5">
                  <c:v>100</c:v>
                </c:pt>
                <c:pt idx="6">
                  <c:v>100</c:v>
                </c:pt>
                <c:pt idx="7">
                  <c:v>100</c:v>
                </c:pt>
              </c:numCache>
            </c:numRef>
          </c:val>
          <c:extLst>
            <c:ext xmlns:c16="http://schemas.microsoft.com/office/drawing/2014/chart" uri="{C3380CC4-5D6E-409C-BE32-E72D297353CC}">
              <c16:uniqueId val="{00000000-FFAD-4528-9E04-673A16D1870F}"/>
            </c:ext>
          </c:extLst>
        </c:ser>
        <c:dLbls>
          <c:showLegendKey val="0"/>
          <c:showVal val="0"/>
          <c:showCatName val="0"/>
          <c:showSerName val="0"/>
          <c:showPercent val="0"/>
          <c:showBubbleSize val="0"/>
        </c:dLbls>
        <c:axId val="284891304"/>
        <c:axId val="284890648"/>
      </c:radarChart>
      <c:catAx>
        <c:axId val="2848913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890648"/>
        <c:crosses val="autoZero"/>
        <c:auto val="1"/>
        <c:lblAlgn val="ctr"/>
        <c:lblOffset val="100"/>
        <c:noMultiLvlLbl val="0"/>
      </c:catAx>
      <c:valAx>
        <c:axId val="284890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891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gruporamosrd (Grupo Ramos)</c:v>
                </c:pt>
              </c:strCache>
            </c:strRef>
          </c:tx>
          <c:spPr>
            <a:ln w="28575" cap="rnd">
              <a:solidFill>
                <a:schemeClr val="accent1"/>
              </a:solidFill>
              <a:round/>
            </a:ln>
            <a:effectLst/>
          </c:spPr>
          <c:marker>
            <c:symbol val="none"/>
          </c:marker>
          <c:cat>
            <c:numRef>
              <c:f>Sheet1!$A$2:$A$31</c:f>
              <c:numCache>
                <c:formatCode>m/d/yyyy</c:formatCode>
                <c:ptCount val="30"/>
                <c:pt idx="0">
                  <c:v>43040</c:v>
                </c:pt>
                <c:pt idx="1">
                  <c:v>43041</c:v>
                </c:pt>
                <c:pt idx="2">
                  <c:v>43042</c:v>
                </c:pt>
                <c:pt idx="3">
                  <c:v>43043</c:v>
                </c:pt>
                <c:pt idx="4">
                  <c:v>43044</c:v>
                </c:pt>
                <c:pt idx="5">
                  <c:v>43045</c:v>
                </c:pt>
                <c:pt idx="6">
                  <c:v>43046</c:v>
                </c:pt>
                <c:pt idx="7">
                  <c:v>43047</c:v>
                </c:pt>
                <c:pt idx="8">
                  <c:v>43048</c:v>
                </c:pt>
                <c:pt idx="9">
                  <c:v>43049</c:v>
                </c:pt>
                <c:pt idx="10">
                  <c:v>43050</c:v>
                </c:pt>
                <c:pt idx="11">
                  <c:v>43051</c:v>
                </c:pt>
                <c:pt idx="12">
                  <c:v>43052</c:v>
                </c:pt>
                <c:pt idx="13">
                  <c:v>43053</c:v>
                </c:pt>
                <c:pt idx="14">
                  <c:v>43054</c:v>
                </c:pt>
                <c:pt idx="15">
                  <c:v>43055</c:v>
                </c:pt>
                <c:pt idx="16">
                  <c:v>43056</c:v>
                </c:pt>
                <c:pt idx="17">
                  <c:v>43057</c:v>
                </c:pt>
                <c:pt idx="18">
                  <c:v>43058</c:v>
                </c:pt>
                <c:pt idx="19">
                  <c:v>43059</c:v>
                </c:pt>
                <c:pt idx="20">
                  <c:v>43060</c:v>
                </c:pt>
                <c:pt idx="21">
                  <c:v>43061</c:v>
                </c:pt>
                <c:pt idx="22">
                  <c:v>43062</c:v>
                </c:pt>
                <c:pt idx="23">
                  <c:v>43063</c:v>
                </c:pt>
                <c:pt idx="24">
                  <c:v>43064</c:v>
                </c:pt>
                <c:pt idx="25">
                  <c:v>43065</c:v>
                </c:pt>
                <c:pt idx="26">
                  <c:v>43066</c:v>
                </c:pt>
                <c:pt idx="27">
                  <c:v>43067</c:v>
                </c:pt>
                <c:pt idx="28">
                  <c:v>43068</c:v>
                </c:pt>
                <c:pt idx="29">
                  <c:v>43069</c:v>
                </c:pt>
              </c:numCache>
            </c:numRef>
          </c:cat>
          <c:val>
            <c:numRef>
              <c:f>Sheet1!$B$2:$B$31</c:f>
              <c:numCache>
                <c:formatCode>General</c:formatCode>
                <c:ptCount val="30"/>
                <c:pt idx="0">
                  <c:v>2065</c:v>
                </c:pt>
                <c:pt idx="1">
                  <c:v>2067</c:v>
                </c:pt>
                <c:pt idx="2">
                  <c:v>2070</c:v>
                </c:pt>
                <c:pt idx="3">
                  <c:v>2074</c:v>
                </c:pt>
                <c:pt idx="4">
                  <c:v>2071</c:v>
                </c:pt>
                <c:pt idx="5">
                  <c:v>2071</c:v>
                </c:pt>
                <c:pt idx="6">
                  <c:v>2075</c:v>
                </c:pt>
                <c:pt idx="7">
                  <c:v>2080</c:v>
                </c:pt>
                <c:pt idx="8">
                  <c:v>2085</c:v>
                </c:pt>
                <c:pt idx="9">
                  <c:v>2088</c:v>
                </c:pt>
                <c:pt idx="10">
                  <c:v>2091</c:v>
                </c:pt>
                <c:pt idx="11">
                  <c:v>2093</c:v>
                </c:pt>
                <c:pt idx="12">
                  <c:v>2097</c:v>
                </c:pt>
                <c:pt idx="13">
                  <c:v>2099</c:v>
                </c:pt>
                <c:pt idx="14">
                  <c:v>2102</c:v>
                </c:pt>
                <c:pt idx="15">
                  <c:v>2109</c:v>
                </c:pt>
                <c:pt idx="16">
                  <c:v>2108</c:v>
                </c:pt>
                <c:pt idx="17">
                  <c:v>2107</c:v>
                </c:pt>
                <c:pt idx="18">
                  <c:v>2111</c:v>
                </c:pt>
                <c:pt idx="19">
                  <c:v>2121</c:v>
                </c:pt>
                <c:pt idx="20">
                  <c:v>2140</c:v>
                </c:pt>
                <c:pt idx="21">
                  <c:v>2153</c:v>
                </c:pt>
                <c:pt idx="22">
                  <c:v>2161</c:v>
                </c:pt>
                <c:pt idx="23">
                  <c:v>2170</c:v>
                </c:pt>
                <c:pt idx="24">
                  <c:v>2179</c:v>
                </c:pt>
                <c:pt idx="25">
                  <c:v>2186</c:v>
                </c:pt>
                <c:pt idx="26">
                  <c:v>2195</c:v>
                </c:pt>
                <c:pt idx="27">
                  <c:v>2205</c:v>
                </c:pt>
                <c:pt idx="28">
                  <c:v>2228</c:v>
                </c:pt>
                <c:pt idx="29">
                  <c:v>2235</c:v>
                </c:pt>
              </c:numCache>
            </c:numRef>
          </c:val>
          <c:smooth val="0"/>
          <c:extLst>
            <c:ext xmlns:c16="http://schemas.microsoft.com/office/drawing/2014/chart" uri="{C3380CC4-5D6E-409C-BE32-E72D297353CC}">
              <c16:uniqueId val="{00000000-B0C6-42C1-89ED-3E93638A8051}"/>
            </c:ext>
          </c:extLst>
        </c:ser>
        <c:dLbls>
          <c:showLegendKey val="0"/>
          <c:showVal val="0"/>
          <c:showCatName val="0"/>
          <c:showSerName val="0"/>
          <c:showPercent val="0"/>
          <c:showBubbleSize val="0"/>
        </c:dLbls>
        <c:smooth val="0"/>
        <c:axId val="284892944"/>
        <c:axId val="284892616"/>
      </c:lineChart>
      <c:dateAx>
        <c:axId val="2848929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892616"/>
        <c:crosses val="autoZero"/>
        <c:auto val="1"/>
        <c:lblOffset val="100"/>
        <c:baseTimeUnit val="days"/>
      </c:dateAx>
      <c:valAx>
        <c:axId val="284892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892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gruporamosrd (Grupo Ramos)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6</c:v>
                </c:pt>
                <c:pt idx="1">
                  <c:v>9</c:v>
                </c:pt>
                <c:pt idx="2">
                  <c:v>10</c:v>
                </c:pt>
                <c:pt idx="3">
                  <c:v>6</c:v>
                </c:pt>
                <c:pt idx="4">
                  <c:v>4</c:v>
                </c:pt>
                <c:pt idx="5">
                  <c:v>4</c:v>
                </c:pt>
                <c:pt idx="6">
                  <c:v>3</c:v>
                </c:pt>
              </c:numCache>
            </c:numRef>
          </c:val>
          <c:extLst>
            <c:ext xmlns:c16="http://schemas.microsoft.com/office/drawing/2014/chart" uri="{C3380CC4-5D6E-409C-BE32-E72D297353CC}">
              <c16:uniqueId val="{00000000-099D-4571-914B-CA63B13C3FF5}"/>
            </c:ext>
          </c:extLst>
        </c:ser>
        <c:dLbls>
          <c:showLegendKey val="0"/>
          <c:showVal val="0"/>
          <c:showCatName val="0"/>
          <c:showSerName val="0"/>
          <c:showPercent val="0"/>
          <c:showBubbleSize val="0"/>
        </c:dLbls>
        <c:gapWidth val="219"/>
        <c:overlap val="-27"/>
        <c:axId val="285536304"/>
        <c:axId val="285541880"/>
      </c:barChart>
      <c:catAx>
        <c:axId val="2855363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541880"/>
        <c:crosses val="autoZero"/>
        <c:auto val="1"/>
        <c:lblAlgn val="ctr"/>
        <c:lblOffset val="100"/>
        <c:noMultiLvlLbl val="0"/>
      </c:catAx>
      <c:valAx>
        <c:axId val="285541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536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gruporamosrd (Grupo Ramos)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4</c:v>
                </c:pt>
                <c:pt idx="11">
                  <c:v>0</c:v>
                </c:pt>
                <c:pt idx="12">
                  <c:v>1</c:v>
                </c:pt>
                <c:pt idx="13">
                  <c:v>0</c:v>
                </c:pt>
                <c:pt idx="14">
                  <c:v>1</c:v>
                </c:pt>
                <c:pt idx="15">
                  <c:v>0</c:v>
                </c:pt>
                <c:pt idx="16">
                  <c:v>0</c:v>
                </c:pt>
                <c:pt idx="17">
                  <c:v>0</c:v>
                </c:pt>
                <c:pt idx="18">
                  <c:v>1</c:v>
                </c:pt>
                <c:pt idx="19">
                  <c:v>1</c:v>
                </c:pt>
                <c:pt idx="20">
                  <c:v>0</c:v>
                </c:pt>
                <c:pt idx="21">
                  <c:v>0</c:v>
                </c:pt>
                <c:pt idx="22">
                  <c:v>0</c:v>
                </c:pt>
                <c:pt idx="23">
                  <c:v>1</c:v>
                </c:pt>
              </c:numCache>
            </c:numRef>
          </c:val>
          <c:smooth val="0"/>
          <c:extLst>
            <c:ext xmlns:c16="http://schemas.microsoft.com/office/drawing/2014/chart" uri="{C3380CC4-5D6E-409C-BE32-E72D297353CC}">
              <c16:uniqueId val="{00000000-5070-4492-8CC7-2E077A738706}"/>
            </c:ext>
          </c:extLst>
        </c:ser>
        <c:dLbls>
          <c:showLegendKey val="0"/>
          <c:showVal val="0"/>
          <c:showCatName val="0"/>
          <c:showSerName val="0"/>
          <c:showPercent val="0"/>
          <c:showBubbleSize val="0"/>
        </c:dLbls>
        <c:smooth val="0"/>
        <c:axId val="219986296"/>
        <c:axId val="219980392"/>
      </c:lineChart>
      <c:catAx>
        <c:axId val="2199862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9980392"/>
        <c:crosses val="autoZero"/>
        <c:auto val="1"/>
        <c:lblAlgn val="ctr"/>
        <c:lblOffset val="100"/>
        <c:noMultiLvlLbl val="0"/>
      </c:catAx>
      <c:valAx>
        <c:axId val="219980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9986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gruporamosrd (Grupo Ramos)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1.7807262569832001</c:v>
                </c:pt>
                <c:pt idx="11">
                  <c:v>0</c:v>
                </c:pt>
                <c:pt idx="12">
                  <c:v>5.7728119180633</c:v>
                </c:pt>
                <c:pt idx="13">
                  <c:v>0</c:v>
                </c:pt>
                <c:pt idx="14">
                  <c:v>1.8621973929236</c:v>
                </c:pt>
                <c:pt idx="15">
                  <c:v>0</c:v>
                </c:pt>
                <c:pt idx="16">
                  <c:v>0</c:v>
                </c:pt>
                <c:pt idx="17">
                  <c:v>0</c:v>
                </c:pt>
                <c:pt idx="18">
                  <c:v>1.8854748603352001</c:v>
                </c:pt>
                <c:pt idx="19">
                  <c:v>1.4897579143388999</c:v>
                </c:pt>
                <c:pt idx="20">
                  <c:v>3.5381750465548998</c:v>
                </c:pt>
                <c:pt idx="21">
                  <c:v>5.7728119180633</c:v>
                </c:pt>
                <c:pt idx="22">
                  <c:v>3.2122905027933002</c:v>
                </c:pt>
                <c:pt idx="23">
                  <c:v>5.6331471135940001</c:v>
                </c:pt>
              </c:numCache>
            </c:numRef>
          </c:val>
          <c:smooth val="0"/>
          <c:extLst>
            <c:ext xmlns:c16="http://schemas.microsoft.com/office/drawing/2014/chart" uri="{C3380CC4-5D6E-409C-BE32-E72D297353CC}">
              <c16:uniqueId val="{00000000-114C-4BAA-AA04-97E37EE4D39F}"/>
            </c:ext>
          </c:extLst>
        </c:ser>
        <c:dLbls>
          <c:showLegendKey val="0"/>
          <c:showVal val="0"/>
          <c:showCatName val="0"/>
          <c:showSerName val="0"/>
          <c:showPercent val="0"/>
          <c:showBubbleSize val="0"/>
        </c:dLbls>
        <c:smooth val="0"/>
        <c:axId val="219982688"/>
        <c:axId val="219985312"/>
      </c:lineChart>
      <c:catAx>
        <c:axId val="2199826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9985312"/>
        <c:crosses val="autoZero"/>
        <c:auto val="1"/>
        <c:lblAlgn val="ctr"/>
        <c:lblOffset val="100"/>
        <c:noMultiLvlLbl val="0"/>
      </c:catAx>
      <c:valAx>
        <c:axId val="219985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9982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gruporamosrd (Grupo Ramos)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c:v>
                </c:pt>
                <c:pt idx="1">
                  <c:v>4</c:v>
                </c:pt>
                <c:pt idx="2">
                  <c:v>2</c:v>
                </c:pt>
                <c:pt idx="3">
                  <c:v>3</c:v>
                </c:pt>
                <c:pt idx="4">
                  <c:v>0</c:v>
                </c:pt>
                <c:pt idx="5">
                  <c:v>1</c:v>
                </c:pt>
                <c:pt idx="6">
                  <c:v>0</c:v>
                </c:pt>
              </c:numCache>
            </c:numRef>
          </c:val>
          <c:extLst>
            <c:ext xmlns:c16="http://schemas.microsoft.com/office/drawing/2014/chart" uri="{C3380CC4-5D6E-409C-BE32-E72D297353CC}">
              <c16:uniqueId val="{00000000-E934-4B68-8AFA-5FB05BFA7EC6}"/>
            </c:ext>
          </c:extLst>
        </c:ser>
        <c:dLbls>
          <c:showLegendKey val="0"/>
          <c:showVal val="0"/>
          <c:showCatName val="0"/>
          <c:showSerName val="0"/>
          <c:showPercent val="0"/>
          <c:showBubbleSize val="0"/>
        </c:dLbls>
        <c:gapWidth val="219"/>
        <c:overlap val="-27"/>
        <c:axId val="281398120"/>
        <c:axId val="281391232"/>
      </c:barChart>
      <c:catAx>
        <c:axId val="2813981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391232"/>
        <c:crosses val="autoZero"/>
        <c:auto val="1"/>
        <c:lblAlgn val="ctr"/>
        <c:lblOffset val="100"/>
        <c:noMultiLvlLbl val="0"/>
      </c:catAx>
      <c:valAx>
        <c:axId val="281391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398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gruporamosrd (Grupo Ramos)</c:v>
                </c:pt>
              </c:strCache>
            </c:strRef>
          </c:tx>
          <c:spPr>
            <a:solidFill>
              <a:schemeClr val="accent1"/>
            </a:solidFill>
            <a:ln>
              <a:noFill/>
            </a:ln>
            <a:effectLst/>
          </c:spPr>
          <c:invertIfNegative val="0"/>
          <c:cat>
            <c:strRef>
              <c:f>Sheet1!$A$2:$A$4</c:f>
              <c:strCache>
                <c:ptCount val="3"/>
                <c:pt idx="0">
                  <c:v>Images</c:v>
                </c:pt>
                <c:pt idx="1">
                  <c:v>Videos</c:v>
                </c:pt>
                <c:pt idx="2">
                  <c:v>Carousels</c:v>
                </c:pt>
              </c:strCache>
            </c:strRef>
          </c:cat>
          <c:val>
            <c:numRef>
              <c:f>Sheet1!$B$2:$B$4</c:f>
              <c:numCache>
                <c:formatCode>General</c:formatCode>
                <c:ptCount val="3"/>
                <c:pt idx="0">
                  <c:v>1.6986503760866001</c:v>
                </c:pt>
                <c:pt idx="1">
                  <c:v>5.5891060722896997</c:v>
                </c:pt>
                <c:pt idx="2">
                  <c:v>3.7110445311857001</c:v>
                </c:pt>
              </c:numCache>
            </c:numRef>
          </c:val>
          <c:extLst>
            <c:ext xmlns:c16="http://schemas.microsoft.com/office/drawing/2014/chart" uri="{C3380CC4-5D6E-409C-BE32-E72D297353CC}">
              <c16:uniqueId val="{00000000-48CE-4275-8D01-6D3510C3E740}"/>
            </c:ext>
          </c:extLst>
        </c:ser>
        <c:dLbls>
          <c:showLegendKey val="0"/>
          <c:showVal val="0"/>
          <c:showCatName val="0"/>
          <c:showSerName val="0"/>
          <c:showPercent val="0"/>
          <c:showBubbleSize val="0"/>
        </c:dLbls>
        <c:gapWidth val="219"/>
        <c:overlap val="-27"/>
        <c:axId val="281392872"/>
        <c:axId val="281399760"/>
      </c:barChart>
      <c:catAx>
        <c:axId val="2813928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399760"/>
        <c:crosses val="autoZero"/>
        <c:auto val="1"/>
        <c:lblAlgn val="ctr"/>
        <c:lblOffset val="100"/>
        <c:noMultiLvlLbl val="0"/>
      </c:catAx>
      <c:valAx>
        <c:axId val="281399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392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c:f>
              <c:strCache>
                <c:ptCount val="1"/>
                <c:pt idx="0">
                  <c:v>gruporamosrd (Grupo Ramos)</c:v>
                </c:pt>
              </c:strCache>
            </c:strRef>
          </c:cat>
          <c:val>
            <c:numRef>
              <c:f>Sheet1!$B$2</c:f>
              <c:numCache>
                <c:formatCode>General</c:formatCode>
                <c:ptCount val="1"/>
                <c:pt idx="0">
                  <c:v>4</c:v>
                </c:pt>
              </c:numCache>
            </c:numRef>
          </c:val>
          <c:extLst>
            <c:ext xmlns:c16="http://schemas.microsoft.com/office/drawing/2014/chart" uri="{C3380CC4-5D6E-409C-BE32-E72D297353CC}">
              <c16:uniqueId val="{00000000-8405-4F2A-87BD-3E80359D9C09}"/>
            </c:ext>
          </c:extLst>
        </c:ser>
        <c:ser>
          <c:idx val="1"/>
          <c:order val="1"/>
          <c:tx>
            <c:strRef>
              <c:f>Sheet1!$C$1</c:f>
              <c:strCache>
                <c:ptCount val="1"/>
                <c:pt idx="0">
                  <c:v>Images</c:v>
                </c:pt>
              </c:strCache>
            </c:strRef>
          </c:tx>
          <c:spPr>
            <a:solidFill>
              <a:schemeClr val="accent2"/>
            </a:solidFill>
            <a:ln>
              <a:noFill/>
            </a:ln>
            <a:effectLst/>
          </c:spPr>
          <c:invertIfNegative val="0"/>
          <c:cat>
            <c:strRef>
              <c:f>Sheet1!$A$2</c:f>
              <c:strCache>
                <c:ptCount val="1"/>
                <c:pt idx="0">
                  <c:v>gruporamosrd (Grupo Ramos)</c:v>
                </c:pt>
              </c:strCache>
            </c:strRef>
          </c:cat>
          <c:val>
            <c:numRef>
              <c:f>Sheet1!$C$2</c:f>
              <c:numCache>
                <c:formatCode>General</c:formatCode>
                <c:ptCount val="1"/>
                <c:pt idx="0">
                  <c:v>7</c:v>
                </c:pt>
              </c:numCache>
            </c:numRef>
          </c:val>
          <c:extLst>
            <c:ext xmlns:c16="http://schemas.microsoft.com/office/drawing/2014/chart" uri="{C3380CC4-5D6E-409C-BE32-E72D297353CC}">
              <c16:uniqueId val="{00000001-8405-4F2A-87BD-3E80359D9C09}"/>
            </c:ext>
          </c:extLst>
        </c:ser>
        <c:ser>
          <c:idx val="2"/>
          <c:order val="2"/>
          <c:tx>
            <c:strRef>
              <c:f>Sheet1!$D$1</c:f>
              <c:strCache>
                <c:ptCount val="1"/>
                <c:pt idx="0">
                  <c:v>Videos</c:v>
                </c:pt>
              </c:strCache>
            </c:strRef>
          </c:tx>
          <c:spPr>
            <a:solidFill>
              <a:schemeClr val="accent3"/>
            </a:solidFill>
            <a:ln>
              <a:noFill/>
            </a:ln>
            <a:effectLst/>
          </c:spPr>
          <c:invertIfNegative val="0"/>
          <c:cat>
            <c:strRef>
              <c:f>Sheet1!$A$2</c:f>
              <c:strCache>
                <c:ptCount val="1"/>
                <c:pt idx="0">
                  <c:v>gruporamosrd (Grupo Ramos)</c:v>
                </c:pt>
              </c:strCache>
            </c:strRef>
          </c:cat>
          <c:val>
            <c:numRef>
              <c:f>Sheet1!$D$2</c:f>
              <c:numCache>
                <c:formatCode>General</c:formatCode>
                <c:ptCount val="1"/>
                <c:pt idx="0">
                  <c:v>2</c:v>
                </c:pt>
              </c:numCache>
            </c:numRef>
          </c:val>
          <c:extLst>
            <c:ext xmlns:c16="http://schemas.microsoft.com/office/drawing/2014/chart" uri="{C3380CC4-5D6E-409C-BE32-E72D297353CC}">
              <c16:uniqueId val="{00000002-8405-4F2A-87BD-3E80359D9C09}"/>
            </c:ext>
          </c:extLst>
        </c:ser>
        <c:dLbls>
          <c:showLegendKey val="0"/>
          <c:showVal val="0"/>
          <c:showCatName val="0"/>
          <c:showSerName val="0"/>
          <c:showPercent val="0"/>
          <c:showBubbleSize val="0"/>
        </c:dLbls>
        <c:gapWidth val="150"/>
        <c:overlap val="100"/>
        <c:axId val="281398448"/>
        <c:axId val="281395824"/>
      </c:barChart>
      <c:catAx>
        <c:axId val="281398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395824"/>
        <c:crosses val="autoZero"/>
        <c:auto val="1"/>
        <c:lblAlgn val="ctr"/>
        <c:lblOffset val="100"/>
        <c:noMultiLvlLbl val="0"/>
      </c:catAx>
      <c:valAx>
        <c:axId val="2813958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398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gruporamosrd (Grupo Ramos)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2.6201550387596999</c:v>
                </c:pt>
                <c:pt idx="1">
                  <c:v>4.0232558139535</c:v>
                </c:pt>
                <c:pt idx="2">
                  <c:v>2</c:v>
                </c:pt>
                <c:pt idx="3">
                  <c:v>1.4728682170542999</c:v>
                </c:pt>
                <c:pt idx="5">
                  <c:v>5.7674418604650999</c:v>
                </c:pt>
              </c:numCache>
            </c:numRef>
          </c:val>
          <c:extLst>
            <c:ext xmlns:c16="http://schemas.microsoft.com/office/drawing/2014/chart" uri="{C3380CC4-5D6E-409C-BE32-E72D297353CC}">
              <c16:uniqueId val="{00000000-DA18-4752-9690-35E99BD1E2D5}"/>
            </c:ext>
          </c:extLst>
        </c:ser>
        <c:dLbls>
          <c:showLegendKey val="0"/>
          <c:showVal val="0"/>
          <c:showCatName val="0"/>
          <c:showSerName val="0"/>
          <c:showPercent val="0"/>
          <c:showBubbleSize val="0"/>
        </c:dLbls>
        <c:gapWidth val="219"/>
        <c:overlap val="-27"/>
        <c:axId val="281403696"/>
        <c:axId val="281405992"/>
      </c:barChart>
      <c:catAx>
        <c:axId val="281403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405992"/>
        <c:crosses val="autoZero"/>
        <c:auto val="1"/>
        <c:lblAlgn val="ctr"/>
        <c:lblOffset val="100"/>
        <c:noMultiLvlLbl val="0"/>
      </c:catAx>
      <c:valAx>
        <c:axId val="281405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403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c:f>
              <c:strCache>
                <c:ptCount val="1"/>
                <c:pt idx="0">
                  <c:v>gruporamosrd (Grupo Ramos)</c:v>
                </c:pt>
              </c:strCache>
            </c:strRef>
          </c:cat>
          <c:val>
            <c:numRef>
              <c:f>Sheet1!$B$2</c:f>
              <c:numCache>
                <c:formatCode>General</c:formatCode>
                <c:ptCount val="1"/>
                <c:pt idx="0">
                  <c:v>799</c:v>
                </c:pt>
              </c:numCache>
            </c:numRef>
          </c:val>
          <c:extLst>
            <c:ext xmlns:c16="http://schemas.microsoft.com/office/drawing/2014/chart" uri="{C3380CC4-5D6E-409C-BE32-E72D297353CC}">
              <c16:uniqueId val="{00000000-83AD-4B25-8864-96726F6CE4EA}"/>
            </c:ext>
          </c:extLst>
        </c:ser>
        <c:ser>
          <c:idx val="1"/>
          <c:order val="1"/>
          <c:tx>
            <c:strRef>
              <c:f>Sheet1!$C$1</c:f>
              <c:strCache>
                <c:ptCount val="1"/>
                <c:pt idx="0">
                  <c:v>Comments</c:v>
                </c:pt>
              </c:strCache>
            </c:strRef>
          </c:tx>
          <c:spPr>
            <a:solidFill>
              <a:schemeClr val="accent2"/>
            </a:solidFill>
            <a:ln>
              <a:noFill/>
            </a:ln>
            <a:effectLst/>
          </c:spPr>
          <c:invertIfNegative val="0"/>
          <c:cat>
            <c:strRef>
              <c:f>Sheet1!$A$2</c:f>
              <c:strCache>
                <c:ptCount val="1"/>
                <c:pt idx="0">
                  <c:v>gruporamosrd (Grupo Ramos)</c:v>
                </c:pt>
              </c:strCache>
            </c:strRef>
          </c:cat>
          <c:val>
            <c:numRef>
              <c:f>Sheet1!$C$2</c:f>
              <c:numCache>
                <c:formatCode>General</c:formatCode>
                <c:ptCount val="1"/>
                <c:pt idx="0">
                  <c:v>21</c:v>
                </c:pt>
              </c:numCache>
            </c:numRef>
          </c:val>
          <c:extLst>
            <c:ext xmlns:c16="http://schemas.microsoft.com/office/drawing/2014/chart" uri="{C3380CC4-5D6E-409C-BE32-E72D297353CC}">
              <c16:uniqueId val="{00000001-83AD-4B25-8864-96726F6CE4EA}"/>
            </c:ext>
          </c:extLst>
        </c:ser>
        <c:dLbls>
          <c:showLegendKey val="0"/>
          <c:showVal val="0"/>
          <c:showCatName val="0"/>
          <c:showSerName val="0"/>
          <c:showPercent val="0"/>
          <c:showBubbleSize val="0"/>
        </c:dLbls>
        <c:gapWidth val="150"/>
        <c:overlap val="100"/>
        <c:axId val="281402712"/>
        <c:axId val="281403368"/>
      </c:barChart>
      <c:catAx>
        <c:axId val="281402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403368"/>
        <c:crosses val="autoZero"/>
        <c:auto val="1"/>
        <c:lblAlgn val="ctr"/>
        <c:lblOffset val="100"/>
        <c:noMultiLvlLbl val="0"/>
      </c:catAx>
      <c:valAx>
        <c:axId val="28140336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402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12/13/2017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12/13/2017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12/13/2017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D42D45-C425-48C3-9C5A-7B0CE50FBA58}"/>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1ABF489F-566B-4E8E-82C3-9DA204CA5FA5}"/>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31057113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623A7C-7D6C-4D35-9CD1-090DDBF47510}"/>
              </a:ext>
            </a:extLst>
          </p:cNvPr>
          <p:cNvSpPr>
            <a:spLocks noGrp="1"/>
          </p:cNvSpPr>
          <p:nvPr>
            <p:ph type="title"/>
          </p:nvPr>
        </p:nvSpPr>
        <p:spPr/>
        <p:txBody>
          <a:bodyPr/>
          <a:lstStyle/>
          <a:p>
            <a:r>
              <a:rPr lang="en-US"/>
              <a:t>Instagram Key Metrics Table</a:t>
            </a:r>
          </a:p>
        </p:txBody>
      </p:sp>
      <p:graphicFrame>
        <p:nvGraphicFramePr>
          <p:cNvPr id="5" name="Table Placeholder 4">
            <a:extLst>
              <a:ext uri="{FF2B5EF4-FFF2-40B4-BE49-F238E27FC236}">
                <a16:creationId xmlns:a16="http://schemas.microsoft.com/office/drawing/2014/main" id="{2EC914B2-378C-4587-B625-FCE50B7FCF9A}"/>
              </a:ext>
            </a:extLst>
          </p:cNvPr>
          <p:cNvGraphicFramePr>
            <a:graphicFrameLocks noGrp="1"/>
          </p:cNvGraphicFramePr>
          <p:nvPr>
            <p:ph type="tbl" sz="quarter" idx="13"/>
            <p:extLst>
              <p:ext uri="{D42A27DB-BD31-4B8C-83A1-F6EECF244321}">
                <p14:modId xmlns:p14="http://schemas.microsoft.com/office/powerpoint/2010/main" val="23867205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96735963"/>
                    </a:ext>
                  </a:extLst>
                </a:gridCol>
                <a:gridCol w="699516">
                  <a:extLst>
                    <a:ext uri="{9D8B030D-6E8A-4147-A177-3AD203B41FA5}">
                      <a16:colId xmlns:a16="http://schemas.microsoft.com/office/drawing/2014/main" val="3186431110"/>
                    </a:ext>
                  </a:extLst>
                </a:gridCol>
                <a:gridCol w="699516">
                  <a:extLst>
                    <a:ext uri="{9D8B030D-6E8A-4147-A177-3AD203B41FA5}">
                      <a16:colId xmlns:a16="http://schemas.microsoft.com/office/drawing/2014/main" val="2819516664"/>
                    </a:ext>
                  </a:extLst>
                </a:gridCol>
                <a:gridCol w="658368">
                  <a:extLst>
                    <a:ext uri="{9D8B030D-6E8A-4147-A177-3AD203B41FA5}">
                      <a16:colId xmlns:a16="http://schemas.microsoft.com/office/drawing/2014/main" val="1088935752"/>
                    </a:ext>
                  </a:extLst>
                </a:gridCol>
                <a:gridCol w="658368">
                  <a:extLst>
                    <a:ext uri="{9D8B030D-6E8A-4147-A177-3AD203B41FA5}">
                      <a16:colId xmlns:a16="http://schemas.microsoft.com/office/drawing/2014/main" val="1684560529"/>
                    </a:ext>
                  </a:extLst>
                </a:gridCol>
                <a:gridCol w="658368">
                  <a:extLst>
                    <a:ext uri="{9D8B030D-6E8A-4147-A177-3AD203B41FA5}">
                      <a16:colId xmlns:a16="http://schemas.microsoft.com/office/drawing/2014/main" val="3960031937"/>
                    </a:ext>
                  </a:extLst>
                </a:gridCol>
                <a:gridCol w="699516">
                  <a:extLst>
                    <a:ext uri="{9D8B030D-6E8A-4147-A177-3AD203B41FA5}">
                      <a16:colId xmlns:a16="http://schemas.microsoft.com/office/drawing/2014/main" val="669084159"/>
                    </a:ext>
                  </a:extLst>
                </a:gridCol>
                <a:gridCol w="699516">
                  <a:extLst>
                    <a:ext uri="{9D8B030D-6E8A-4147-A177-3AD203B41FA5}">
                      <a16:colId xmlns:a16="http://schemas.microsoft.com/office/drawing/2014/main" val="439157172"/>
                    </a:ext>
                  </a:extLst>
                </a:gridCol>
                <a:gridCol w="699516">
                  <a:extLst>
                    <a:ext uri="{9D8B030D-6E8A-4147-A177-3AD203B41FA5}">
                      <a16:colId xmlns:a16="http://schemas.microsoft.com/office/drawing/2014/main" val="1816912787"/>
                    </a:ext>
                  </a:extLst>
                </a:gridCol>
                <a:gridCol w="658368">
                  <a:extLst>
                    <a:ext uri="{9D8B030D-6E8A-4147-A177-3AD203B41FA5}">
                      <a16:colId xmlns:a16="http://schemas.microsoft.com/office/drawing/2014/main" val="1562856441"/>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887125676"/>
                  </a:ext>
                </a:extLst>
              </a:tr>
              <a:tr h="370840">
                <a:tc>
                  <a:txBody>
                    <a:bodyPr/>
                    <a:lstStyle/>
                    <a:p>
                      <a:r>
                        <a:rPr lang="en-US" sz="1000"/>
                        <a:t>gruporamosrd (Grupo Ramos)</a:t>
                      </a:r>
                    </a:p>
                  </a:txBody>
                  <a:tcPr/>
                </a:tc>
                <a:tc>
                  <a:txBody>
                    <a:bodyPr/>
                    <a:lstStyle/>
                    <a:p>
                      <a:r>
                        <a:rPr lang="en-US" sz="1000"/>
                        <a:t>2235</a:t>
                      </a:r>
                    </a:p>
                  </a:txBody>
                  <a:tcPr/>
                </a:tc>
                <a:tc>
                  <a:txBody>
                    <a:bodyPr/>
                    <a:lstStyle/>
                    <a:p>
                      <a:r>
                        <a:rPr lang="en-US" sz="1000"/>
                        <a:t>176</a:t>
                      </a:r>
                    </a:p>
                  </a:txBody>
                  <a:tcPr/>
                </a:tc>
                <a:tc>
                  <a:txBody>
                    <a:bodyPr/>
                    <a:lstStyle/>
                    <a:p>
                      <a:r>
                        <a:rPr lang="en-US" sz="1000"/>
                        <a:t>7</a:t>
                      </a:r>
                    </a:p>
                  </a:txBody>
                  <a:tcPr/>
                </a:tc>
                <a:tc>
                  <a:txBody>
                    <a:bodyPr/>
                    <a:lstStyle/>
                    <a:p>
                      <a:r>
                        <a:rPr lang="en-US" sz="1000"/>
                        <a:t>4</a:t>
                      </a:r>
                    </a:p>
                  </a:txBody>
                  <a:tcPr/>
                </a:tc>
                <a:tc>
                  <a:txBody>
                    <a:bodyPr/>
                    <a:lstStyle/>
                    <a:p>
                      <a:r>
                        <a:rPr lang="en-US" sz="1000"/>
                        <a:t>2</a:t>
                      </a:r>
                    </a:p>
                  </a:txBody>
                  <a:tcPr/>
                </a:tc>
                <a:tc>
                  <a:txBody>
                    <a:bodyPr/>
                    <a:lstStyle/>
                    <a:p>
                      <a:r>
                        <a:rPr lang="en-US" sz="1000"/>
                        <a:t>13</a:t>
                      </a:r>
                    </a:p>
                  </a:txBody>
                  <a:tcPr/>
                </a:tc>
                <a:tc>
                  <a:txBody>
                    <a:bodyPr/>
                    <a:lstStyle/>
                    <a:p>
                      <a:r>
                        <a:rPr lang="en-US" sz="1000"/>
                        <a:t>799</a:t>
                      </a:r>
                    </a:p>
                  </a:txBody>
                  <a:tcPr/>
                </a:tc>
                <a:tc>
                  <a:txBody>
                    <a:bodyPr/>
                    <a:lstStyle/>
                    <a:p>
                      <a:r>
                        <a:rPr lang="en-US" sz="1000"/>
                        <a:t>21</a:t>
                      </a:r>
                    </a:p>
                  </a:txBody>
                  <a:tcPr/>
                </a:tc>
                <a:tc>
                  <a:txBody>
                    <a:bodyPr/>
                    <a:lstStyle/>
                    <a:p>
                      <a:r>
                        <a:rPr lang="en-US" sz="1000"/>
                        <a:t>2.9379%</a:t>
                      </a:r>
                    </a:p>
                  </a:txBody>
                  <a:tcPr/>
                </a:tc>
                <a:extLst>
                  <a:ext uri="{0D108BD9-81ED-4DB2-BD59-A6C34878D82A}">
                    <a16:rowId xmlns:a16="http://schemas.microsoft.com/office/drawing/2014/main" val="3411182149"/>
                  </a:ext>
                </a:extLst>
              </a:tr>
            </a:tbl>
          </a:graphicData>
        </a:graphic>
      </p:graphicFrame>
      <p:sp>
        <p:nvSpPr>
          <p:cNvPr id="4" name="Text Placeholder 3">
            <a:extLst>
              <a:ext uri="{FF2B5EF4-FFF2-40B4-BE49-F238E27FC236}">
                <a16:creationId xmlns:a16="http://schemas.microsoft.com/office/drawing/2014/main" id="{352BCBBC-3DB2-42BE-981E-E03B1FA24D36}"/>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4224479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DD905-3F13-44CD-91CE-71C1E4E5B278}"/>
              </a:ext>
            </a:extLst>
          </p:cNvPr>
          <p:cNvSpPr>
            <a:spLocks noGrp="1"/>
          </p:cNvSpPr>
          <p:nvPr>
            <p:ph type="title"/>
          </p:nvPr>
        </p:nvSpPr>
        <p:spPr/>
        <p:txBody>
          <a:bodyPr/>
          <a:lstStyle/>
          <a:p>
            <a:r>
              <a:rPr lang="en-US"/>
              <a:t>Instagram Key Metrics Radar</a:t>
            </a:r>
          </a:p>
        </p:txBody>
      </p:sp>
      <p:graphicFrame>
        <p:nvGraphicFramePr>
          <p:cNvPr id="6" name="Chart Placeholder 5">
            <a:extLst>
              <a:ext uri="{FF2B5EF4-FFF2-40B4-BE49-F238E27FC236}">
                <a16:creationId xmlns:a16="http://schemas.microsoft.com/office/drawing/2014/main" id="{3828CEA3-830C-4135-AA03-4D5AA13A2663}"/>
              </a:ext>
            </a:extLst>
          </p:cNvPr>
          <p:cNvGraphicFramePr>
            <a:graphicFrameLocks noGrp="1"/>
          </p:cNvGraphicFramePr>
          <p:nvPr>
            <p:ph type="chart" sz="quarter" idx="13"/>
            <p:extLst>
              <p:ext uri="{D42A27DB-BD31-4B8C-83A1-F6EECF244321}">
                <p14:modId xmlns:p14="http://schemas.microsoft.com/office/powerpoint/2010/main" val="41319414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D361572-E7AA-4568-9E31-144FD62222B7}"/>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9F740FB7-386B-4093-90FA-4A771912977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591679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9271AA-4FDF-458A-9C71-8C910CD14CC3}"/>
              </a:ext>
            </a:extLst>
          </p:cNvPr>
          <p:cNvSpPr>
            <a:spLocks noGrp="1"/>
          </p:cNvSpPr>
          <p:nvPr>
            <p:ph type="title"/>
          </p:nvPr>
        </p:nvSpPr>
        <p:spPr/>
        <p:txBody>
          <a:bodyPr/>
          <a:lstStyle/>
          <a:p>
            <a:r>
              <a:rPr lang="en-US"/>
              <a:t>Instagram Followers Total</a:t>
            </a:r>
          </a:p>
        </p:txBody>
      </p:sp>
      <p:graphicFrame>
        <p:nvGraphicFramePr>
          <p:cNvPr id="6" name="Chart Placeholder 5">
            <a:extLst>
              <a:ext uri="{FF2B5EF4-FFF2-40B4-BE49-F238E27FC236}">
                <a16:creationId xmlns:a16="http://schemas.microsoft.com/office/drawing/2014/main" id="{989B431F-070A-47B1-8941-99D7B4055E21}"/>
              </a:ext>
            </a:extLst>
          </p:cNvPr>
          <p:cNvGraphicFramePr>
            <a:graphicFrameLocks noGrp="1"/>
          </p:cNvGraphicFramePr>
          <p:nvPr>
            <p:ph type="chart" sz="quarter" idx="13"/>
            <p:extLst>
              <p:ext uri="{D42A27DB-BD31-4B8C-83A1-F6EECF244321}">
                <p14:modId xmlns:p14="http://schemas.microsoft.com/office/powerpoint/2010/main" val="345943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E7F6573-0978-405B-8BDB-2544ADCF678F}"/>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3A49117A-EC6D-4524-93E1-C67737A7F7F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743202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7AFDB7-69ED-4964-ADE8-7AB467EF35A8}"/>
              </a:ext>
            </a:extLst>
          </p:cNvPr>
          <p:cNvSpPr>
            <a:spLocks noGrp="1"/>
          </p:cNvSpPr>
          <p:nvPr>
            <p:ph type="title"/>
          </p:nvPr>
        </p:nvSpPr>
        <p:spPr/>
        <p:txBody>
          <a:bodyPr/>
          <a:lstStyle/>
          <a:p>
            <a:r>
              <a:rPr lang="en-US"/>
              <a:t>Instagram Followers Change Per Weekday</a:t>
            </a:r>
          </a:p>
        </p:txBody>
      </p:sp>
      <p:graphicFrame>
        <p:nvGraphicFramePr>
          <p:cNvPr id="6" name="Chart Placeholder 5">
            <a:extLst>
              <a:ext uri="{FF2B5EF4-FFF2-40B4-BE49-F238E27FC236}">
                <a16:creationId xmlns:a16="http://schemas.microsoft.com/office/drawing/2014/main" id="{E10A9D94-BAA0-44A4-8577-695005618F4C}"/>
              </a:ext>
            </a:extLst>
          </p:cNvPr>
          <p:cNvGraphicFramePr>
            <a:graphicFrameLocks noGrp="1"/>
          </p:cNvGraphicFramePr>
          <p:nvPr>
            <p:ph type="chart" sz="quarter" idx="13"/>
            <p:extLst>
              <p:ext uri="{D42A27DB-BD31-4B8C-83A1-F6EECF244321}">
                <p14:modId xmlns:p14="http://schemas.microsoft.com/office/powerpoint/2010/main" val="31982916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2166563-133D-4420-B44B-1349AB5CC939}"/>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E526D75B-08ED-455C-97F0-35A689A4984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586729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921823-0D5B-439D-AD94-607942E2DA6D}"/>
              </a:ext>
            </a:extLst>
          </p:cNvPr>
          <p:cNvSpPr>
            <a:spLocks noGrp="1"/>
          </p:cNvSpPr>
          <p:nvPr>
            <p:ph type="title"/>
          </p:nvPr>
        </p:nvSpPr>
        <p:spPr/>
        <p:txBody>
          <a:bodyPr/>
          <a:lstStyle/>
          <a:p>
            <a:r>
              <a:rPr lang="en-US"/>
              <a:t>Instagram Posts By Hour</a:t>
            </a:r>
          </a:p>
        </p:txBody>
      </p:sp>
      <p:graphicFrame>
        <p:nvGraphicFramePr>
          <p:cNvPr id="6" name="Chart Placeholder 5">
            <a:extLst>
              <a:ext uri="{FF2B5EF4-FFF2-40B4-BE49-F238E27FC236}">
                <a16:creationId xmlns:a16="http://schemas.microsoft.com/office/drawing/2014/main" id="{5DC44FB5-FD82-4E80-BB8B-7A1E6169A8BC}"/>
              </a:ext>
            </a:extLst>
          </p:cNvPr>
          <p:cNvGraphicFramePr>
            <a:graphicFrameLocks noGrp="1"/>
          </p:cNvGraphicFramePr>
          <p:nvPr>
            <p:ph type="chart" sz="quarter" idx="13"/>
            <p:extLst>
              <p:ext uri="{D42A27DB-BD31-4B8C-83A1-F6EECF244321}">
                <p14:modId xmlns:p14="http://schemas.microsoft.com/office/powerpoint/2010/main" val="20041939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08EE2B7-F0F8-4A9A-8403-F17DC3711A15}"/>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340589FB-98A4-4FF0-AE76-26F7A5DB2CF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107708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16D74C-3BFB-4A99-B18B-59CD99750798}"/>
              </a:ext>
            </a:extLst>
          </p:cNvPr>
          <p:cNvSpPr>
            <a:spLocks noGrp="1"/>
          </p:cNvSpPr>
          <p:nvPr>
            <p:ph type="title"/>
          </p:nvPr>
        </p:nvSpPr>
        <p:spPr/>
        <p:txBody>
          <a:bodyPr/>
          <a:lstStyle/>
          <a:p>
            <a:r>
              <a:rPr lang="en-US"/>
              <a:t>Instagram Interaction Rate By Hour</a:t>
            </a:r>
          </a:p>
        </p:txBody>
      </p:sp>
      <p:graphicFrame>
        <p:nvGraphicFramePr>
          <p:cNvPr id="6" name="Chart Placeholder 5">
            <a:extLst>
              <a:ext uri="{FF2B5EF4-FFF2-40B4-BE49-F238E27FC236}">
                <a16:creationId xmlns:a16="http://schemas.microsoft.com/office/drawing/2014/main" id="{724841E9-DE95-4C33-BF10-AC96CE50AA0C}"/>
              </a:ext>
            </a:extLst>
          </p:cNvPr>
          <p:cNvGraphicFramePr>
            <a:graphicFrameLocks noGrp="1"/>
          </p:cNvGraphicFramePr>
          <p:nvPr>
            <p:ph type="chart" sz="quarter" idx="13"/>
            <p:extLst>
              <p:ext uri="{D42A27DB-BD31-4B8C-83A1-F6EECF244321}">
                <p14:modId xmlns:p14="http://schemas.microsoft.com/office/powerpoint/2010/main" val="10605074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45E65E2-5AB6-40F5-9CC3-6B244BE97C8A}"/>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EA6DA651-0358-4B14-8D40-0E5626301FD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237993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C850EF-7A3E-4A95-8F20-251274482060}"/>
              </a:ext>
            </a:extLst>
          </p:cNvPr>
          <p:cNvSpPr>
            <a:spLocks noGrp="1"/>
          </p:cNvSpPr>
          <p:nvPr>
            <p:ph type="title"/>
          </p:nvPr>
        </p:nvSpPr>
        <p:spPr/>
        <p:txBody>
          <a:bodyPr/>
          <a:lstStyle/>
          <a:p>
            <a:r>
              <a:rPr lang="en-US"/>
              <a:t>Instagram Posts By Weekday</a:t>
            </a:r>
          </a:p>
        </p:txBody>
      </p:sp>
      <p:graphicFrame>
        <p:nvGraphicFramePr>
          <p:cNvPr id="6" name="Chart Placeholder 5">
            <a:extLst>
              <a:ext uri="{FF2B5EF4-FFF2-40B4-BE49-F238E27FC236}">
                <a16:creationId xmlns:a16="http://schemas.microsoft.com/office/drawing/2014/main" id="{E52BD155-8217-44D9-A5E1-5FA3116B28AC}"/>
              </a:ext>
            </a:extLst>
          </p:cNvPr>
          <p:cNvGraphicFramePr>
            <a:graphicFrameLocks noGrp="1"/>
          </p:cNvGraphicFramePr>
          <p:nvPr>
            <p:ph type="chart" sz="quarter" idx="13"/>
            <p:extLst>
              <p:ext uri="{D42A27DB-BD31-4B8C-83A1-F6EECF244321}">
                <p14:modId xmlns:p14="http://schemas.microsoft.com/office/powerpoint/2010/main" val="12104380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3A4F688-A20B-4DB1-8968-284BD9102364}"/>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77A85A3E-1202-4BFA-91B9-327ADFB8941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897369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B10EE9-0967-4982-9E74-6FA17D43F16F}"/>
              </a:ext>
            </a:extLst>
          </p:cNvPr>
          <p:cNvSpPr>
            <a:spLocks noGrp="1"/>
          </p:cNvSpPr>
          <p:nvPr>
            <p:ph type="title"/>
          </p:nvPr>
        </p:nvSpPr>
        <p:spPr/>
        <p:txBody>
          <a:bodyPr/>
          <a:lstStyle/>
          <a:p>
            <a:r>
              <a:rPr lang="en-US"/>
              <a:t>Instagram Interaction Rate By Post Type</a:t>
            </a:r>
          </a:p>
        </p:txBody>
      </p:sp>
      <p:graphicFrame>
        <p:nvGraphicFramePr>
          <p:cNvPr id="6" name="Chart Placeholder 5">
            <a:extLst>
              <a:ext uri="{FF2B5EF4-FFF2-40B4-BE49-F238E27FC236}">
                <a16:creationId xmlns:a16="http://schemas.microsoft.com/office/drawing/2014/main" id="{8E5B7865-0929-4FC2-9AC3-60BC9F730A9B}"/>
              </a:ext>
            </a:extLst>
          </p:cNvPr>
          <p:cNvGraphicFramePr>
            <a:graphicFrameLocks noGrp="1"/>
          </p:cNvGraphicFramePr>
          <p:nvPr>
            <p:ph type="chart" sz="quarter" idx="13"/>
            <p:extLst>
              <p:ext uri="{D42A27DB-BD31-4B8C-83A1-F6EECF244321}">
                <p14:modId xmlns:p14="http://schemas.microsoft.com/office/powerpoint/2010/main" val="29006482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DE54438-8993-4A85-9CF3-16CDB31FCB85}"/>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425CAC1D-7970-4FDF-9DFB-8E8A9703D0F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213639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765DA-B760-4413-93C4-B9AE18991BAF}"/>
              </a:ext>
            </a:extLst>
          </p:cNvPr>
          <p:cNvSpPr>
            <a:spLocks noGrp="1"/>
          </p:cNvSpPr>
          <p:nvPr>
            <p:ph type="title"/>
          </p:nvPr>
        </p:nvSpPr>
        <p:spPr/>
        <p:txBody>
          <a:bodyPr/>
          <a:lstStyle/>
          <a:p>
            <a:r>
              <a:rPr lang="en-US"/>
              <a:t>Instagram Posts Type Distribution</a:t>
            </a:r>
          </a:p>
        </p:txBody>
      </p:sp>
      <p:graphicFrame>
        <p:nvGraphicFramePr>
          <p:cNvPr id="6" name="Chart Placeholder 5">
            <a:extLst>
              <a:ext uri="{FF2B5EF4-FFF2-40B4-BE49-F238E27FC236}">
                <a16:creationId xmlns:a16="http://schemas.microsoft.com/office/drawing/2014/main" id="{B3F9C6AD-9A92-4BFB-AED8-9B9CEB4D8BB4}"/>
              </a:ext>
            </a:extLst>
          </p:cNvPr>
          <p:cNvGraphicFramePr>
            <a:graphicFrameLocks noGrp="1"/>
          </p:cNvGraphicFramePr>
          <p:nvPr>
            <p:ph type="chart" sz="quarter" idx="13"/>
            <p:extLst>
              <p:ext uri="{D42A27DB-BD31-4B8C-83A1-F6EECF244321}">
                <p14:modId xmlns:p14="http://schemas.microsoft.com/office/powerpoint/2010/main" val="19917961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D0314CF-D903-41B2-835C-67B1A9269D36}"/>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92A4F2E9-E47A-4758-B015-1C34ECB0C24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801059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AF6FFB-EFD6-4BCB-A653-2218FA8D5BF3}"/>
              </a:ext>
            </a:extLst>
          </p:cNvPr>
          <p:cNvSpPr>
            <a:spLocks noGrp="1"/>
          </p:cNvSpPr>
          <p:nvPr>
            <p:ph type="title"/>
          </p:nvPr>
        </p:nvSpPr>
        <p:spPr/>
        <p:txBody>
          <a:bodyPr/>
          <a:lstStyle/>
          <a:p>
            <a:r>
              <a:rPr lang="en-US"/>
              <a:t>Instagram Interaction Rate By Weekday</a:t>
            </a:r>
          </a:p>
        </p:txBody>
      </p:sp>
      <p:graphicFrame>
        <p:nvGraphicFramePr>
          <p:cNvPr id="6" name="Chart Placeholder 5">
            <a:extLst>
              <a:ext uri="{FF2B5EF4-FFF2-40B4-BE49-F238E27FC236}">
                <a16:creationId xmlns:a16="http://schemas.microsoft.com/office/drawing/2014/main" id="{F8D43970-AA25-4E6F-AEB4-230D7C4E6823}"/>
              </a:ext>
            </a:extLst>
          </p:cNvPr>
          <p:cNvGraphicFramePr>
            <a:graphicFrameLocks noGrp="1"/>
          </p:cNvGraphicFramePr>
          <p:nvPr>
            <p:ph type="chart" sz="quarter" idx="13"/>
            <p:extLst>
              <p:ext uri="{D42A27DB-BD31-4B8C-83A1-F6EECF244321}">
                <p14:modId xmlns:p14="http://schemas.microsoft.com/office/powerpoint/2010/main" val="22168404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ECC6916-1138-4230-B75C-748F8641D164}"/>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085E5FF6-E5D6-4D72-8207-161D92314CF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049207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C2FD77-E802-4770-90A3-F69F19455D87}"/>
              </a:ext>
            </a:extLst>
          </p:cNvPr>
          <p:cNvSpPr>
            <a:spLocks noGrp="1"/>
          </p:cNvSpPr>
          <p:nvPr>
            <p:ph type="title"/>
          </p:nvPr>
        </p:nvSpPr>
        <p:spPr/>
        <p:txBody>
          <a:bodyPr/>
          <a:lstStyle/>
          <a:p>
            <a:r>
              <a:rPr lang="en-US"/>
              <a:t>Instagram Interactions Distribution</a:t>
            </a:r>
          </a:p>
        </p:txBody>
      </p:sp>
      <p:graphicFrame>
        <p:nvGraphicFramePr>
          <p:cNvPr id="6" name="Chart Placeholder 5">
            <a:extLst>
              <a:ext uri="{FF2B5EF4-FFF2-40B4-BE49-F238E27FC236}">
                <a16:creationId xmlns:a16="http://schemas.microsoft.com/office/drawing/2014/main" id="{A21884D1-E288-4EA3-AB92-E6E318EB228B}"/>
              </a:ext>
            </a:extLst>
          </p:cNvPr>
          <p:cNvGraphicFramePr>
            <a:graphicFrameLocks noGrp="1"/>
          </p:cNvGraphicFramePr>
          <p:nvPr>
            <p:ph type="chart" sz="quarter" idx="13"/>
            <p:extLst>
              <p:ext uri="{D42A27DB-BD31-4B8C-83A1-F6EECF244321}">
                <p14:modId xmlns:p14="http://schemas.microsoft.com/office/powerpoint/2010/main" val="13961022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2D2E8CA-BC9F-4E1A-A9B2-523DBDADCCE5}"/>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B73626EF-B29D-4419-BD6E-277E034878C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708868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8B7955-ED21-4A80-9514-B663421534B2}"/>
              </a:ext>
            </a:extLst>
          </p:cNvPr>
          <p:cNvSpPr>
            <a:spLocks noGrp="1"/>
          </p:cNvSpPr>
          <p:nvPr>
            <p:ph type="title"/>
          </p:nvPr>
        </p:nvSpPr>
        <p:spPr/>
        <p:txBody>
          <a:bodyPr/>
          <a:lstStyle/>
          <a:p>
            <a:r>
              <a:rPr lang="en-US"/>
              <a:t>Instagram Posts Table - 1 of 4</a:t>
            </a:r>
          </a:p>
        </p:txBody>
      </p:sp>
      <p:graphicFrame>
        <p:nvGraphicFramePr>
          <p:cNvPr id="5" name="Table Placeholder 4">
            <a:extLst>
              <a:ext uri="{FF2B5EF4-FFF2-40B4-BE49-F238E27FC236}">
                <a16:creationId xmlns:a16="http://schemas.microsoft.com/office/drawing/2014/main" id="{6D3954FD-4E9A-4220-84B2-416A18631347}"/>
              </a:ext>
            </a:extLst>
          </p:cNvPr>
          <p:cNvGraphicFramePr>
            <a:graphicFrameLocks noGrp="1"/>
          </p:cNvGraphicFramePr>
          <p:nvPr>
            <p:ph type="tbl" sz="quarter" idx="13"/>
            <p:extLst>
              <p:ext uri="{D42A27DB-BD31-4B8C-83A1-F6EECF244321}">
                <p14:modId xmlns:p14="http://schemas.microsoft.com/office/powerpoint/2010/main" val="34039522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692373412"/>
                    </a:ext>
                  </a:extLst>
                </a:gridCol>
                <a:gridCol w="987552">
                  <a:extLst>
                    <a:ext uri="{9D8B030D-6E8A-4147-A177-3AD203B41FA5}">
                      <a16:colId xmlns:a16="http://schemas.microsoft.com/office/drawing/2014/main" val="1949720638"/>
                    </a:ext>
                  </a:extLst>
                </a:gridCol>
                <a:gridCol w="987552">
                  <a:extLst>
                    <a:ext uri="{9D8B030D-6E8A-4147-A177-3AD203B41FA5}">
                      <a16:colId xmlns:a16="http://schemas.microsoft.com/office/drawing/2014/main" val="1391273749"/>
                    </a:ext>
                  </a:extLst>
                </a:gridCol>
                <a:gridCol w="987552">
                  <a:extLst>
                    <a:ext uri="{9D8B030D-6E8A-4147-A177-3AD203B41FA5}">
                      <a16:colId xmlns:a16="http://schemas.microsoft.com/office/drawing/2014/main" val="4222479046"/>
                    </a:ext>
                  </a:extLst>
                </a:gridCol>
                <a:gridCol w="987552">
                  <a:extLst>
                    <a:ext uri="{9D8B030D-6E8A-4147-A177-3AD203B41FA5}">
                      <a16:colId xmlns:a16="http://schemas.microsoft.com/office/drawing/2014/main" val="8411745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37190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gruporamosrd (Grupo Ramos) - 2017-11-25 12:07:24</a:t>
                      </a:r>
                      <a:r>
                        <a:rPr kumimoji="0" lang="es-ES" sz="1000" b="0" i="0" u="none" strike="noStrike" kern="1200" cap="none" spc="0" normalizeH="0" baseline="0" noProof="0">
                          <a:ln>
                            <a:noFill/>
                          </a:ln>
                          <a:solidFill>
                            <a:prstClr val="black"/>
                          </a:solidFill>
                          <a:effectLst/>
                          <a:uLnTx/>
                          <a:uFillTx/>
                          <a:latin typeface="+mn-lt"/>
                          <a:ea typeface="+mn-ea"/>
                          <a:cs typeface="+mn-cs"/>
                        </a:rPr>
                        <a:t>
#Repost @tiendalasirena (@get_repost)
・・・
Reclamaron ante un abuso en una fila. En un país en donde cada vez más mujeres son víctimas de violencia, ¿alzarías tu voz por ellas? Hoy 25 de noviembre, Día de la No Violencia Contra la Mujer, di #EsMiTurno y reporta el abuso.
Puedes ver la versión completa del video en nuestro Facebook.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9355421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gruporamosrd (Grupo Ramos) - 2017-11-28 21:43:09</a:t>
                      </a:r>
                      <a:r>
                        <a:rPr kumimoji="0" lang="es-ES" sz="1000" b="0" i="0" u="none" strike="noStrike" kern="1200" cap="none" spc="0" normalizeH="0" baseline="0" noProof="0">
                          <a:ln>
                            <a:noFill/>
                          </a:ln>
                          <a:solidFill>
                            <a:prstClr val="black"/>
                          </a:solidFill>
                          <a:effectLst/>
                          <a:uLnTx/>
                          <a:uFillTx/>
                          <a:latin typeface="+mn-lt"/>
                          <a:ea typeface="+mn-ea"/>
                          <a:cs typeface="+mn-cs"/>
                        </a:rPr>
                        <a:t>
Hoy celebramos la llegada de la época de la felicidad junto a nuestros amigos de la prensa #NavidadConLaPrensaGR2017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8051008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gruporamosrd (Grupo Ramos) - 2017-11-28 23:57:26</a:t>
                      </a:r>
                      <a:r>
                        <a:rPr kumimoji="0" lang="es-ES" sz="1000" b="0" i="0" u="none" strike="noStrike" kern="1200" cap="none" spc="0" normalizeH="0" baseline="0" noProof="0">
                          <a:ln>
                            <a:noFill/>
                          </a:ln>
                          <a:solidFill>
                            <a:prstClr val="black"/>
                          </a:solidFill>
                          <a:effectLst/>
                          <a:uLnTx/>
                          <a:uFillTx/>
                          <a:latin typeface="+mn-lt"/>
                          <a:ea typeface="+mn-ea"/>
                          <a:cs typeface="+mn-cs"/>
                        </a:rPr>
                        <a:t>
Por cuarto año celebramos junto a ustedes con rifas, música en vivo y muchas sorpresas esta maravillosa fiesta para compartir en amistad. #NavidadConLaPrensaGR2017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1049633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gruporamosrd (Grupo Ramos) - 2017-11-20 20:17:29</a:t>
                      </a:r>
                      <a:r>
                        <a:rPr kumimoji="0" lang="es-ES" sz="1000" b="0" i="0" u="none" strike="noStrike" kern="1200" cap="none" spc="0" normalizeH="0" baseline="0" noProof="0">
                          <a:ln>
                            <a:noFill/>
                          </a:ln>
                          <a:solidFill>
                            <a:prstClr val="black"/>
                          </a:solidFill>
                          <a:effectLst/>
                          <a:uLnTx/>
                          <a:uFillTx/>
                          <a:latin typeface="+mn-lt"/>
                          <a:ea typeface="+mn-ea"/>
                          <a:cs typeface="+mn-cs"/>
                        </a:rPr>
                        <a:t>
El “Equipo A” es el nombre que recibe el grupo de voluntarios de Grupo Ramos que se involucra en las acciones de Responsabilidad Social que apoya y desarrolla la empresa. Hoy, esos 53 colaboradores comprometidos y siempre dispuestos a ayudar, fueron reconocidos por la fundación @opsonrisard por compartir su tiempo y habilidades para transformar las vidas de los niños que padecen de labio fisurado y la de sus familias.  #gruporamos #rse #somossolidarios #voluntarios #operacionsonrisardd #sonrisas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067055127"/>
                  </a:ext>
                </a:extLst>
              </a:tr>
            </a:tbl>
          </a:graphicData>
        </a:graphic>
      </p:graphicFrame>
      <p:sp>
        <p:nvSpPr>
          <p:cNvPr id="4" name="Text Placeholder 3">
            <a:extLst>
              <a:ext uri="{FF2B5EF4-FFF2-40B4-BE49-F238E27FC236}">
                <a16:creationId xmlns:a16="http://schemas.microsoft.com/office/drawing/2014/main" id="{FC10439E-1E1C-4922-BF09-67473FA9B922}"/>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22525724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5915DF-47A4-4D22-95EE-AAB1D5D2DFA7}"/>
              </a:ext>
            </a:extLst>
          </p:cNvPr>
          <p:cNvSpPr>
            <a:spLocks noGrp="1"/>
          </p:cNvSpPr>
          <p:nvPr>
            <p:ph type="title"/>
          </p:nvPr>
        </p:nvSpPr>
        <p:spPr/>
        <p:txBody>
          <a:bodyPr/>
          <a:lstStyle/>
          <a:p>
            <a:r>
              <a:rPr lang="en-US"/>
              <a:t>Instagram Posts Table - 2 of 4</a:t>
            </a:r>
          </a:p>
        </p:txBody>
      </p:sp>
      <p:graphicFrame>
        <p:nvGraphicFramePr>
          <p:cNvPr id="5" name="Table Placeholder 4">
            <a:extLst>
              <a:ext uri="{FF2B5EF4-FFF2-40B4-BE49-F238E27FC236}">
                <a16:creationId xmlns:a16="http://schemas.microsoft.com/office/drawing/2014/main" id="{69D20F92-8231-4EBB-87AB-767A8F72E69B}"/>
              </a:ext>
            </a:extLst>
          </p:cNvPr>
          <p:cNvGraphicFramePr>
            <a:graphicFrameLocks noGrp="1"/>
          </p:cNvGraphicFramePr>
          <p:nvPr>
            <p:ph type="tbl" sz="quarter" idx="13"/>
            <p:extLst>
              <p:ext uri="{D42A27DB-BD31-4B8C-83A1-F6EECF244321}">
                <p14:modId xmlns:p14="http://schemas.microsoft.com/office/powerpoint/2010/main" val="1399452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69198080"/>
                    </a:ext>
                  </a:extLst>
                </a:gridCol>
                <a:gridCol w="987552">
                  <a:extLst>
                    <a:ext uri="{9D8B030D-6E8A-4147-A177-3AD203B41FA5}">
                      <a16:colId xmlns:a16="http://schemas.microsoft.com/office/drawing/2014/main" val="4155020531"/>
                    </a:ext>
                  </a:extLst>
                </a:gridCol>
                <a:gridCol w="987552">
                  <a:extLst>
                    <a:ext uri="{9D8B030D-6E8A-4147-A177-3AD203B41FA5}">
                      <a16:colId xmlns:a16="http://schemas.microsoft.com/office/drawing/2014/main" val="2488120423"/>
                    </a:ext>
                  </a:extLst>
                </a:gridCol>
                <a:gridCol w="987552">
                  <a:extLst>
                    <a:ext uri="{9D8B030D-6E8A-4147-A177-3AD203B41FA5}">
                      <a16:colId xmlns:a16="http://schemas.microsoft.com/office/drawing/2014/main" val="1251140365"/>
                    </a:ext>
                  </a:extLst>
                </a:gridCol>
                <a:gridCol w="987552">
                  <a:extLst>
                    <a:ext uri="{9D8B030D-6E8A-4147-A177-3AD203B41FA5}">
                      <a16:colId xmlns:a16="http://schemas.microsoft.com/office/drawing/2014/main" val="18225920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792248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gruporamosrd (Grupo Ramos) - 2017-11-28 22:07:13</a:t>
                      </a:r>
                      <a:r>
                        <a:rPr kumimoji="0" lang="es-ES" sz="1000" b="0" i="0" u="none" strike="noStrike" kern="1200" cap="none" spc="0" normalizeH="0" baseline="0" noProof="0">
                          <a:ln>
                            <a:noFill/>
                          </a:ln>
                          <a:solidFill>
                            <a:prstClr val="black"/>
                          </a:solidFill>
                          <a:effectLst/>
                          <a:uLnTx/>
                          <a:uFillTx/>
                          <a:latin typeface="+mn-lt"/>
                          <a:ea typeface="+mn-ea"/>
                          <a:cs typeface="+mn-cs"/>
                        </a:rPr>
                        <a:t>
Como cada año nos acompañan con alegría y entusiasmo en esta fiesta donde reconocemos el apoyo que nos brindan durante todo el año. #NavidadConLaPrensaGR2017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1800750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gruporamosrd (Grupo Ramos) - 2017-11-06 10:15:25</a:t>
                      </a:r>
                      <a:r>
                        <a:rPr kumimoji="0" lang="es-ES" sz="1000" b="0" i="0" u="none" strike="noStrike" kern="1200" cap="none" spc="0" normalizeH="0" baseline="0" noProof="0">
                          <a:ln>
                            <a:noFill/>
                          </a:ln>
                          <a:solidFill>
                            <a:prstClr val="black"/>
                          </a:solidFill>
                          <a:effectLst/>
                          <a:uLnTx/>
                          <a:uFillTx/>
                          <a:latin typeface="+mn-lt"/>
                          <a:ea typeface="+mn-ea"/>
                          <a:cs typeface="+mn-cs"/>
                        </a:rPr>
                        <a:t>
Hoy con júbilo conmemoramos el 173 aniversario de la proclamación de la primera Carta Magna de nuestra República Dominicana. #Constitucion #Soberania #CartaMagna #GrupoRamos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86256675"/>
                  </a:ext>
                </a:extLst>
              </a:tr>
            </a:tbl>
          </a:graphicData>
        </a:graphic>
      </p:graphicFrame>
      <p:sp>
        <p:nvSpPr>
          <p:cNvPr id="4" name="Text Placeholder 3">
            <a:extLst>
              <a:ext uri="{FF2B5EF4-FFF2-40B4-BE49-F238E27FC236}">
                <a16:creationId xmlns:a16="http://schemas.microsoft.com/office/drawing/2014/main" id="{3E524D93-E685-4D4A-A551-5F4C541AAD9D}"/>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9457660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686DD0-74D6-422E-98CE-C0BD31268954}"/>
              </a:ext>
            </a:extLst>
          </p:cNvPr>
          <p:cNvSpPr>
            <a:spLocks noGrp="1"/>
          </p:cNvSpPr>
          <p:nvPr>
            <p:ph type="title"/>
          </p:nvPr>
        </p:nvSpPr>
        <p:spPr/>
        <p:txBody>
          <a:bodyPr/>
          <a:lstStyle/>
          <a:p>
            <a:r>
              <a:rPr lang="en-US"/>
              <a:t>Instagram Posts Table - 3 of 4</a:t>
            </a:r>
          </a:p>
        </p:txBody>
      </p:sp>
      <p:graphicFrame>
        <p:nvGraphicFramePr>
          <p:cNvPr id="5" name="Table Placeholder 4">
            <a:extLst>
              <a:ext uri="{FF2B5EF4-FFF2-40B4-BE49-F238E27FC236}">
                <a16:creationId xmlns:a16="http://schemas.microsoft.com/office/drawing/2014/main" id="{B0D023D9-2599-4620-95E8-B181C187C9EA}"/>
              </a:ext>
            </a:extLst>
          </p:cNvPr>
          <p:cNvGraphicFramePr>
            <a:graphicFrameLocks noGrp="1"/>
          </p:cNvGraphicFramePr>
          <p:nvPr>
            <p:ph type="tbl" sz="quarter" idx="13"/>
            <p:extLst>
              <p:ext uri="{D42A27DB-BD31-4B8C-83A1-F6EECF244321}">
                <p14:modId xmlns:p14="http://schemas.microsoft.com/office/powerpoint/2010/main" val="18469263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035030148"/>
                    </a:ext>
                  </a:extLst>
                </a:gridCol>
                <a:gridCol w="987552">
                  <a:extLst>
                    <a:ext uri="{9D8B030D-6E8A-4147-A177-3AD203B41FA5}">
                      <a16:colId xmlns:a16="http://schemas.microsoft.com/office/drawing/2014/main" val="190582194"/>
                    </a:ext>
                  </a:extLst>
                </a:gridCol>
                <a:gridCol w="987552">
                  <a:extLst>
                    <a:ext uri="{9D8B030D-6E8A-4147-A177-3AD203B41FA5}">
                      <a16:colId xmlns:a16="http://schemas.microsoft.com/office/drawing/2014/main" val="2189529741"/>
                    </a:ext>
                  </a:extLst>
                </a:gridCol>
                <a:gridCol w="987552">
                  <a:extLst>
                    <a:ext uri="{9D8B030D-6E8A-4147-A177-3AD203B41FA5}">
                      <a16:colId xmlns:a16="http://schemas.microsoft.com/office/drawing/2014/main" val="1322320909"/>
                    </a:ext>
                  </a:extLst>
                </a:gridCol>
                <a:gridCol w="987552">
                  <a:extLst>
                    <a:ext uri="{9D8B030D-6E8A-4147-A177-3AD203B41FA5}">
                      <a16:colId xmlns:a16="http://schemas.microsoft.com/office/drawing/2014/main" val="19890234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43778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gruporamosrd (Grupo Ramos) - 2017-11-22 18:57:08</a:t>
                      </a:r>
                      <a:r>
                        <a:rPr kumimoji="0" lang="es-ES" sz="1000" b="0" i="0" u="none" strike="noStrike" kern="1200" cap="none" spc="0" normalizeH="0" baseline="0" noProof="0">
                          <a:ln>
                            <a:noFill/>
                          </a:ln>
                          <a:solidFill>
                            <a:prstClr val="black"/>
                          </a:solidFill>
                          <a:effectLst/>
                          <a:uLnTx/>
                          <a:uFillTx/>
                          <a:latin typeface="+mn-lt"/>
                          <a:ea typeface="+mn-ea"/>
                          <a:cs typeface="+mn-cs"/>
                        </a:rPr>
                        <a:t>
Con el resonar de las campanas, damos inicio a la campaña la “Olla Roja”. Esta iniciativa que desarrolla El Ejército Salvación y que apoyamos desde hace más de doce años, tiene como objetivo entregar regalos, comestibles y otros bienes a familias muy necesitadas en esta Navidad. Las Ollas Rojas estarán colocadas en las puertas principales de las siguientes tiendas hasta el 24 de diciembre para que los clientes puedan hacer sus donaciones: 
La Sirena Churchill 
La Sirena Charles de Gaulle
La Sirena San Isidro
La Sirena Venezuela
La Sirena Galería 360
La Sirena Calle Del Sol
La Sirena Bartolomé Colón
La Sirena El Embrujo
La Sirena Estrella Sadhalá
La Sirena San Francisco
La Sirena La Vega
La Sirena Moca
Colabora junto a nosotros a llevar alegría en esta época del año.
#Navidad #OllaRoja #EjercitoDeSalvacion #GrupoRamos #ResponsabilidadSocial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307429287"/>
                  </a:ext>
                </a:extLst>
              </a:tr>
            </a:tbl>
          </a:graphicData>
        </a:graphic>
      </p:graphicFrame>
      <p:sp>
        <p:nvSpPr>
          <p:cNvPr id="4" name="Text Placeholder 3">
            <a:extLst>
              <a:ext uri="{FF2B5EF4-FFF2-40B4-BE49-F238E27FC236}">
                <a16:creationId xmlns:a16="http://schemas.microsoft.com/office/drawing/2014/main" id="{C49071FF-FD5F-4C94-9A88-A95A8DA137C6}"/>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11960655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176B1E-5CFF-4D97-A327-69B34B3402CD}"/>
              </a:ext>
            </a:extLst>
          </p:cNvPr>
          <p:cNvSpPr>
            <a:spLocks noGrp="1"/>
          </p:cNvSpPr>
          <p:nvPr>
            <p:ph type="title"/>
          </p:nvPr>
        </p:nvSpPr>
        <p:spPr/>
        <p:txBody>
          <a:bodyPr/>
          <a:lstStyle/>
          <a:p>
            <a:r>
              <a:rPr lang="en-US"/>
              <a:t>Instagram Posts Table - 4 of 4</a:t>
            </a:r>
          </a:p>
        </p:txBody>
      </p:sp>
      <p:graphicFrame>
        <p:nvGraphicFramePr>
          <p:cNvPr id="5" name="Table Placeholder 4">
            <a:extLst>
              <a:ext uri="{FF2B5EF4-FFF2-40B4-BE49-F238E27FC236}">
                <a16:creationId xmlns:a16="http://schemas.microsoft.com/office/drawing/2014/main" id="{F4E9A246-060D-4882-A478-652EDD9E4AD7}"/>
              </a:ext>
            </a:extLst>
          </p:cNvPr>
          <p:cNvGraphicFramePr>
            <a:graphicFrameLocks noGrp="1"/>
          </p:cNvGraphicFramePr>
          <p:nvPr>
            <p:ph type="tbl" sz="quarter" idx="13"/>
            <p:extLst>
              <p:ext uri="{D42A27DB-BD31-4B8C-83A1-F6EECF244321}">
                <p14:modId xmlns:p14="http://schemas.microsoft.com/office/powerpoint/2010/main" val="4753803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494669306"/>
                    </a:ext>
                  </a:extLst>
                </a:gridCol>
                <a:gridCol w="987552">
                  <a:extLst>
                    <a:ext uri="{9D8B030D-6E8A-4147-A177-3AD203B41FA5}">
                      <a16:colId xmlns:a16="http://schemas.microsoft.com/office/drawing/2014/main" val="3407935799"/>
                    </a:ext>
                  </a:extLst>
                </a:gridCol>
                <a:gridCol w="987552">
                  <a:extLst>
                    <a:ext uri="{9D8B030D-6E8A-4147-A177-3AD203B41FA5}">
                      <a16:colId xmlns:a16="http://schemas.microsoft.com/office/drawing/2014/main" val="789320584"/>
                    </a:ext>
                  </a:extLst>
                </a:gridCol>
                <a:gridCol w="987552">
                  <a:extLst>
                    <a:ext uri="{9D8B030D-6E8A-4147-A177-3AD203B41FA5}">
                      <a16:colId xmlns:a16="http://schemas.microsoft.com/office/drawing/2014/main" val="4239360410"/>
                    </a:ext>
                  </a:extLst>
                </a:gridCol>
                <a:gridCol w="987552">
                  <a:extLst>
                    <a:ext uri="{9D8B030D-6E8A-4147-A177-3AD203B41FA5}">
                      <a16:colId xmlns:a16="http://schemas.microsoft.com/office/drawing/2014/main" val="27995253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775399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gruporamosrd (Grupo Ramos) - 2017-11-30 14:26:41</a:t>
                      </a:r>
                      <a:r>
                        <a:rPr kumimoji="0" lang="es-ES" sz="1000" b="0" i="0" u="none" strike="noStrike" kern="1200" cap="none" spc="0" normalizeH="0" baseline="0" noProof="0">
                          <a:ln>
                            <a:noFill/>
                          </a:ln>
                          <a:solidFill>
                            <a:prstClr val="black"/>
                          </a:solidFill>
                          <a:effectLst/>
                          <a:uLnTx/>
                          <a:uFillTx/>
                          <a:latin typeface="+mn-lt"/>
                          <a:ea typeface="+mn-ea"/>
                          <a:cs typeface="+mn-cs"/>
                        </a:rPr>
                        <a:t>
Te invitamos a disfrutar de un partido histórico entre el @escogidobbclub y las @aguilasbbc. La cita es este sábado 2 de diciembre a las 4 PM. El juego será dedicado a @sanarunanacion, la alianza de responsabilidad social más importante del país en materia de salud. #SanarunaNación #UnPartidoParaSanar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532315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gruporamosrd (Grupo Ramos) - 2017-11-20 10:26:50</a:t>
                      </a:r>
                      <a:r>
                        <a:rPr kumimoji="0" lang="es-ES" sz="1000" b="0" i="0" u="none" strike="noStrike" kern="1200" cap="none" spc="0" normalizeH="0" baseline="0" noProof="0">
                          <a:ln>
                            <a:noFill/>
                          </a:ln>
                          <a:solidFill>
                            <a:prstClr val="black"/>
                          </a:solidFill>
                          <a:effectLst/>
                          <a:uLnTx/>
                          <a:uFillTx/>
                          <a:latin typeface="+mn-lt"/>
                          <a:ea typeface="+mn-ea"/>
                          <a:cs typeface="+mn-cs"/>
                        </a:rPr>
                        <a:t>
Felicidades al @periodico_eljaya por su 32 aniversario.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186597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gruporamosrd (Grupo Ramos) - 2017-11-01 10:27:33</a:t>
                      </a:r>
                      <a:r>
                        <a:rPr kumimoji="0" lang="en-US" sz="1000" b="0" i="0" u="none" strike="noStrike" kern="1200" cap="none" spc="0" normalizeH="0" baseline="0" noProof="0">
                          <a:ln>
                            <a:noFill/>
                          </a:ln>
                          <a:solidFill>
                            <a:prstClr val="black"/>
                          </a:solidFill>
                          <a:effectLst/>
                          <a:uLnTx/>
                          <a:uFillTx/>
                          <a:latin typeface="+mn-lt"/>
                          <a:ea typeface="+mn-ea"/>
                          <a:cs typeface="+mn-cs"/>
                        </a:rPr>
                        <a:t>
Felicidades al Periódico Primicias en su 24 aniversario #aniversario #periodicoprimicias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64481599"/>
                  </a:ext>
                </a:extLst>
              </a:tr>
            </a:tbl>
          </a:graphicData>
        </a:graphic>
      </p:graphicFrame>
      <p:sp>
        <p:nvSpPr>
          <p:cNvPr id="4" name="Text Placeholder 3">
            <a:extLst>
              <a:ext uri="{FF2B5EF4-FFF2-40B4-BE49-F238E27FC236}">
                <a16:creationId xmlns:a16="http://schemas.microsoft.com/office/drawing/2014/main" id="{7CC1EABA-5769-4476-820D-FD5DFD1F531F}"/>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305726143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328</Words>
  <Application>Microsoft Office PowerPoint</Application>
  <PresentationFormat>On-screen Show (4:3)</PresentationFormat>
  <Paragraphs>132</Paragraphs>
  <Slides>16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quintly_template</vt:lpstr>
      <vt:lpstr>Reporte Instagram</vt:lpstr>
      <vt:lpstr>Instagram Key Metrics Table</vt:lpstr>
      <vt:lpstr>Instagram Key Metrics Radar</vt:lpstr>
      <vt:lpstr>Instagram Followers Total</vt:lpstr>
      <vt:lpstr>Instagram Followers Change Per Weekday</vt:lpstr>
      <vt:lpstr>Instagram Posts By Hour</vt:lpstr>
      <vt:lpstr>Instagram Interaction Rate By Hour</vt:lpstr>
      <vt:lpstr>Instagram Posts By Weekday</vt:lpstr>
      <vt:lpstr>Instagram Interaction Rate By Post Type</vt:lpstr>
      <vt:lpstr>Instagram Posts Type Distribution</vt:lpstr>
      <vt:lpstr>Instagram Interaction Rate By Weekday</vt:lpstr>
      <vt:lpstr>Instagram Interactions Distribution</vt:lpstr>
      <vt:lpstr>Instagram Posts Table - 1 of 4</vt:lpstr>
      <vt:lpstr>Instagram Posts Table - 2 of 4</vt:lpstr>
      <vt:lpstr>Instagram Posts Table - 3 of 4</vt:lpstr>
      <vt:lpstr>Instagram Posts Table - 4 of 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Administrator</dc:creator>
  <cp:lastModifiedBy>Administrator</cp:lastModifiedBy>
  <cp:revision>1</cp:revision>
  <dcterms:created xsi:type="dcterms:W3CDTF">2017-12-13T08:05:57Z</dcterms:created>
  <dcterms:modified xsi:type="dcterms:W3CDTF">2017-12-13T08:06:26Z</dcterms:modified>
</cp:coreProperties>
</file>