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22505</c:v>
                </c:pt>
                <c:pt idx="1">
                  <c:v>22508</c:v>
                </c:pt>
                <c:pt idx="2">
                  <c:v>22507</c:v>
                </c:pt>
                <c:pt idx="3">
                  <c:v>22507</c:v>
                </c:pt>
                <c:pt idx="4">
                  <c:v>22509</c:v>
                </c:pt>
                <c:pt idx="5">
                  <c:v>22507</c:v>
                </c:pt>
                <c:pt idx="6">
                  <c:v>22507</c:v>
                </c:pt>
                <c:pt idx="7">
                  <c:v>22512</c:v>
                </c:pt>
                <c:pt idx="8">
                  <c:v>22512</c:v>
                </c:pt>
                <c:pt idx="9">
                  <c:v>22516</c:v>
                </c:pt>
                <c:pt idx="10">
                  <c:v>22517</c:v>
                </c:pt>
                <c:pt idx="11">
                  <c:v>22521</c:v>
                </c:pt>
                <c:pt idx="12">
                  <c:v>22520</c:v>
                </c:pt>
                <c:pt idx="13">
                  <c:v>22523</c:v>
                </c:pt>
                <c:pt idx="14">
                  <c:v>22522</c:v>
                </c:pt>
                <c:pt idx="15">
                  <c:v>22524</c:v>
                </c:pt>
                <c:pt idx="16">
                  <c:v>22531</c:v>
                </c:pt>
                <c:pt idx="17">
                  <c:v>22531</c:v>
                </c:pt>
                <c:pt idx="18">
                  <c:v>22535</c:v>
                </c:pt>
                <c:pt idx="19">
                  <c:v>22536</c:v>
                </c:pt>
                <c:pt idx="20">
                  <c:v>22546</c:v>
                </c:pt>
                <c:pt idx="21">
                  <c:v>22552</c:v>
                </c:pt>
                <c:pt idx="22">
                  <c:v>22559</c:v>
                </c:pt>
                <c:pt idx="23">
                  <c:v>22566</c:v>
                </c:pt>
                <c:pt idx="24">
                  <c:v>22564</c:v>
                </c:pt>
                <c:pt idx="25">
                  <c:v>22565</c:v>
                </c:pt>
                <c:pt idx="26">
                  <c:v>22569</c:v>
                </c:pt>
                <c:pt idx="27">
                  <c:v>22569</c:v>
                </c:pt>
                <c:pt idx="28">
                  <c:v>22569</c:v>
                </c:pt>
                <c:pt idx="29">
                  <c:v>22571</c:v>
                </c:pt>
              </c:numCache>
            </c:numRef>
          </c:val>
          <c:smooth val="0"/>
          <c:extLst>
            <c:ext xmlns:c16="http://schemas.microsoft.com/office/drawing/2014/chart" uri="{C3380CC4-5D6E-409C-BE32-E72D297353CC}">
              <c16:uniqueId val="{00000000-E21B-412C-A26F-A7053A51B47E}"/>
            </c:ext>
          </c:extLst>
        </c:ser>
        <c:dLbls>
          <c:showLegendKey val="0"/>
          <c:showVal val="0"/>
          <c:showCatName val="0"/>
          <c:showSerName val="0"/>
          <c:showPercent val="0"/>
          <c:showBubbleSize val="0"/>
        </c:dLbls>
        <c:smooth val="0"/>
        <c:axId val="290367656"/>
        <c:axId val="290368312"/>
      </c:lineChart>
      <c:dateAx>
        <c:axId val="29036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68312"/>
        <c:crosses val="autoZero"/>
        <c:auto val="1"/>
        <c:lblOffset val="100"/>
        <c:baseTimeUnit val="days"/>
      </c:dateAx>
      <c:valAx>
        <c:axId val="29036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6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98F-44C1-AFFE-93483703B636}"/>
            </c:ext>
          </c:extLst>
        </c:ser>
        <c:dLbls>
          <c:showLegendKey val="0"/>
          <c:showVal val="0"/>
          <c:showCatName val="0"/>
          <c:showSerName val="0"/>
          <c:showPercent val="0"/>
          <c:showBubbleSize val="0"/>
        </c:dLbls>
        <c:axId val="292573072"/>
        <c:axId val="292574384"/>
      </c:radarChart>
      <c:catAx>
        <c:axId val="29257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74384"/>
        <c:crosses val="autoZero"/>
        <c:auto val="1"/>
        <c:lblAlgn val="ctr"/>
        <c:lblOffset val="100"/>
        <c:noMultiLvlLbl val="0"/>
      </c:catAx>
      <c:valAx>
        <c:axId val="29257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7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3.1105581230003999E-2</c:v>
                </c:pt>
                <c:pt idx="1">
                  <c:v>0</c:v>
                </c:pt>
                <c:pt idx="2">
                  <c:v>0</c:v>
                </c:pt>
                <c:pt idx="3">
                  <c:v>0</c:v>
                </c:pt>
                <c:pt idx="4">
                  <c:v>0</c:v>
                </c:pt>
                <c:pt idx="5">
                  <c:v>0.37764350453172002</c:v>
                </c:pt>
                <c:pt idx="6">
                  <c:v>0</c:v>
                </c:pt>
                <c:pt idx="7">
                  <c:v>0</c:v>
                </c:pt>
                <c:pt idx="8">
                  <c:v>0</c:v>
                </c:pt>
                <c:pt idx="9">
                  <c:v>0</c:v>
                </c:pt>
                <c:pt idx="10">
                  <c:v>0</c:v>
                </c:pt>
                <c:pt idx="11">
                  <c:v>0</c:v>
                </c:pt>
                <c:pt idx="12">
                  <c:v>0</c:v>
                </c:pt>
                <c:pt idx="13">
                  <c:v>0.21313440788596999</c:v>
                </c:pt>
                <c:pt idx="14">
                  <c:v>0</c:v>
                </c:pt>
                <c:pt idx="15">
                  <c:v>6.2158682235936999E-2</c:v>
                </c:pt>
                <c:pt idx="16">
                  <c:v>0</c:v>
                </c:pt>
                <c:pt idx="17">
                  <c:v>0</c:v>
                </c:pt>
                <c:pt idx="18">
                  <c:v>0</c:v>
                </c:pt>
                <c:pt idx="19">
                  <c:v>0.20412691368982</c:v>
                </c:pt>
                <c:pt idx="20">
                  <c:v>0</c:v>
                </c:pt>
                <c:pt idx="21">
                  <c:v>0.34147855780744002</c:v>
                </c:pt>
                <c:pt idx="22">
                  <c:v>6.2070494347150999E-2</c:v>
                </c:pt>
                <c:pt idx="23">
                  <c:v>0</c:v>
                </c:pt>
                <c:pt idx="24">
                  <c:v>0.54066031464658004</c:v>
                </c:pt>
                <c:pt idx="25">
                  <c:v>0</c:v>
                </c:pt>
                <c:pt idx="26">
                  <c:v>0</c:v>
                </c:pt>
                <c:pt idx="27">
                  <c:v>0.28800567149630002</c:v>
                </c:pt>
                <c:pt idx="28">
                  <c:v>2.2154282422792E-2</c:v>
                </c:pt>
                <c:pt idx="29">
                  <c:v>2.6583961010191001E-2</c:v>
                </c:pt>
              </c:numCache>
            </c:numRef>
          </c:val>
          <c:smooth val="0"/>
          <c:extLst>
            <c:ext xmlns:c16="http://schemas.microsoft.com/office/drawing/2014/chart" uri="{C3380CC4-5D6E-409C-BE32-E72D297353CC}">
              <c16:uniqueId val="{00000000-12F8-4E96-82BF-6E604983372F}"/>
            </c:ext>
          </c:extLst>
        </c:ser>
        <c:dLbls>
          <c:showLegendKey val="0"/>
          <c:showVal val="0"/>
          <c:showCatName val="0"/>
          <c:showSerName val="0"/>
          <c:showPercent val="0"/>
          <c:showBubbleSize val="0"/>
        </c:dLbls>
        <c:smooth val="0"/>
        <c:axId val="293766032"/>
        <c:axId val="293765376"/>
      </c:lineChart>
      <c:dateAx>
        <c:axId val="29376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65376"/>
        <c:crosses val="autoZero"/>
        <c:auto val="1"/>
        <c:lblOffset val="100"/>
        <c:baseTimeUnit val="days"/>
      </c:dateAx>
      <c:valAx>
        <c:axId val="29376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6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3</c:v>
                </c:pt>
                <c:pt idx="4">
                  <c:v>4</c:v>
                </c:pt>
                <c:pt idx="5">
                  <c:v>0</c:v>
                </c:pt>
                <c:pt idx="6">
                  <c:v>3</c:v>
                </c:pt>
              </c:numCache>
            </c:numRef>
          </c:val>
          <c:extLst>
            <c:ext xmlns:c16="http://schemas.microsoft.com/office/drawing/2014/chart" uri="{C3380CC4-5D6E-409C-BE32-E72D297353CC}">
              <c16:uniqueId val="{00000000-D6DA-41AF-A613-642DC859C954}"/>
            </c:ext>
          </c:extLst>
        </c:ser>
        <c:dLbls>
          <c:showLegendKey val="0"/>
          <c:showVal val="0"/>
          <c:showCatName val="0"/>
          <c:showSerName val="0"/>
          <c:showPercent val="0"/>
          <c:showBubbleSize val="0"/>
        </c:dLbls>
        <c:gapWidth val="219"/>
        <c:overlap val="-27"/>
        <c:axId val="215702136"/>
        <c:axId val="215708368"/>
      </c:barChart>
      <c:catAx>
        <c:axId val="21570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708368"/>
        <c:crosses val="autoZero"/>
        <c:auto val="1"/>
        <c:lblAlgn val="ctr"/>
        <c:lblOffset val="100"/>
        <c:noMultiLvlLbl val="0"/>
      </c:catAx>
      <c:valAx>
        <c:axId val="21570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70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3</c:v>
                </c:pt>
                <c:pt idx="2">
                  <c:v>-1</c:v>
                </c:pt>
                <c:pt idx="3">
                  <c:v>0</c:v>
                </c:pt>
                <c:pt idx="4">
                  <c:v>2</c:v>
                </c:pt>
                <c:pt idx="5">
                  <c:v>-2</c:v>
                </c:pt>
                <c:pt idx="6">
                  <c:v>0</c:v>
                </c:pt>
                <c:pt idx="7">
                  <c:v>5</c:v>
                </c:pt>
                <c:pt idx="8">
                  <c:v>0</c:v>
                </c:pt>
                <c:pt idx="9">
                  <c:v>4</c:v>
                </c:pt>
                <c:pt idx="10">
                  <c:v>1</c:v>
                </c:pt>
                <c:pt idx="11">
                  <c:v>4</c:v>
                </c:pt>
                <c:pt idx="12">
                  <c:v>-1</c:v>
                </c:pt>
                <c:pt idx="13">
                  <c:v>3</c:v>
                </c:pt>
                <c:pt idx="14">
                  <c:v>-1</c:v>
                </c:pt>
                <c:pt idx="15">
                  <c:v>2</c:v>
                </c:pt>
                <c:pt idx="16">
                  <c:v>7</c:v>
                </c:pt>
                <c:pt idx="17">
                  <c:v>0</c:v>
                </c:pt>
                <c:pt idx="18">
                  <c:v>4</c:v>
                </c:pt>
                <c:pt idx="19">
                  <c:v>1</c:v>
                </c:pt>
                <c:pt idx="20">
                  <c:v>10</c:v>
                </c:pt>
                <c:pt idx="21">
                  <c:v>6</c:v>
                </c:pt>
                <c:pt idx="22">
                  <c:v>7</c:v>
                </c:pt>
                <c:pt idx="23">
                  <c:v>7</c:v>
                </c:pt>
                <c:pt idx="24">
                  <c:v>-2</c:v>
                </c:pt>
                <c:pt idx="25">
                  <c:v>1</c:v>
                </c:pt>
                <c:pt idx="26">
                  <c:v>4</c:v>
                </c:pt>
                <c:pt idx="27">
                  <c:v>0</c:v>
                </c:pt>
                <c:pt idx="28">
                  <c:v>0</c:v>
                </c:pt>
                <c:pt idx="29">
                  <c:v>2</c:v>
                </c:pt>
              </c:numCache>
            </c:numRef>
          </c:val>
          <c:smooth val="0"/>
          <c:extLst>
            <c:ext xmlns:c16="http://schemas.microsoft.com/office/drawing/2014/chart" uri="{C3380CC4-5D6E-409C-BE32-E72D297353CC}">
              <c16:uniqueId val="{00000000-0642-425B-9488-0C2AB4898A6D}"/>
            </c:ext>
          </c:extLst>
        </c:ser>
        <c:dLbls>
          <c:showLegendKey val="0"/>
          <c:showVal val="0"/>
          <c:showCatName val="0"/>
          <c:showSerName val="0"/>
          <c:showPercent val="0"/>
          <c:showBubbleSize val="0"/>
        </c:dLbls>
        <c:smooth val="0"/>
        <c:axId val="215704760"/>
        <c:axId val="215705744"/>
      </c:lineChart>
      <c:dateAx>
        <c:axId val="21570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705744"/>
        <c:crosses val="autoZero"/>
        <c:auto val="1"/>
        <c:lblOffset val="100"/>
        <c:baseTimeUnit val="days"/>
      </c:dateAx>
      <c:valAx>
        <c:axId val="21570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70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0</c:v>
                </c:pt>
                <c:pt idx="2">
                  <c:v>0</c:v>
                </c:pt>
                <c:pt idx="3">
                  <c:v>0</c:v>
                </c:pt>
                <c:pt idx="4">
                  <c:v>0</c:v>
                </c:pt>
                <c:pt idx="5">
                  <c:v>1</c:v>
                </c:pt>
                <c:pt idx="6">
                  <c:v>0</c:v>
                </c:pt>
                <c:pt idx="7">
                  <c:v>0</c:v>
                </c:pt>
                <c:pt idx="8">
                  <c:v>0</c:v>
                </c:pt>
                <c:pt idx="9">
                  <c:v>0</c:v>
                </c:pt>
                <c:pt idx="10">
                  <c:v>0</c:v>
                </c:pt>
                <c:pt idx="11">
                  <c:v>0</c:v>
                </c:pt>
                <c:pt idx="12">
                  <c:v>0</c:v>
                </c:pt>
                <c:pt idx="13">
                  <c:v>1</c:v>
                </c:pt>
                <c:pt idx="14">
                  <c:v>0</c:v>
                </c:pt>
                <c:pt idx="15">
                  <c:v>1</c:v>
                </c:pt>
                <c:pt idx="16">
                  <c:v>0</c:v>
                </c:pt>
                <c:pt idx="17">
                  <c:v>0</c:v>
                </c:pt>
                <c:pt idx="18">
                  <c:v>0</c:v>
                </c:pt>
                <c:pt idx="19">
                  <c:v>2</c:v>
                </c:pt>
                <c:pt idx="20">
                  <c:v>0</c:v>
                </c:pt>
                <c:pt idx="21">
                  <c:v>1</c:v>
                </c:pt>
                <c:pt idx="22">
                  <c:v>1</c:v>
                </c:pt>
                <c:pt idx="23">
                  <c:v>0</c:v>
                </c:pt>
                <c:pt idx="24">
                  <c:v>2</c:v>
                </c:pt>
                <c:pt idx="25">
                  <c:v>0</c:v>
                </c:pt>
                <c:pt idx="26">
                  <c:v>0</c:v>
                </c:pt>
                <c:pt idx="27">
                  <c:v>1</c:v>
                </c:pt>
                <c:pt idx="28">
                  <c:v>1</c:v>
                </c:pt>
                <c:pt idx="29">
                  <c:v>1</c:v>
                </c:pt>
              </c:numCache>
            </c:numRef>
          </c:val>
          <c:smooth val="0"/>
          <c:extLst>
            <c:ext xmlns:c16="http://schemas.microsoft.com/office/drawing/2014/chart" uri="{C3380CC4-5D6E-409C-BE32-E72D297353CC}">
              <c16:uniqueId val="{00000000-B4D2-4313-9532-72442AEFBAE0}"/>
            </c:ext>
          </c:extLst>
        </c:ser>
        <c:dLbls>
          <c:showLegendKey val="0"/>
          <c:showVal val="0"/>
          <c:showCatName val="0"/>
          <c:showSerName val="0"/>
          <c:showPercent val="0"/>
          <c:showBubbleSize val="0"/>
        </c:dLbls>
        <c:smooth val="0"/>
        <c:axId val="352185448"/>
        <c:axId val="352186432"/>
      </c:lineChart>
      <c:dateAx>
        <c:axId val="35218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86432"/>
        <c:crosses val="autoZero"/>
        <c:auto val="1"/>
        <c:lblOffset val="100"/>
        <c:baseTimeUnit val="days"/>
      </c:dateAx>
      <c:valAx>
        <c:axId val="35218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8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3</c:v>
                </c:pt>
                <c:pt idx="3">
                  <c:v>3</c:v>
                </c:pt>
                <c:pt idx="4">
                  <c:v>0</c:v>
                </c:pt>
                <c:pt idx="5">
                  <c:v>2</c:v>
                </c:pt>
                <c:pt idx="6">
                  <c:v>0</c:v>
                </c:pt>
              </c:numCache>
            </c:numRef>
          </c:val>
          <c:extLst>
            <c:ext xmlns:c16="http://schemas.microsoft.com/office/drawing/2014/chart" uri="{C3380CC4-5D6E-409C-BE32-E72D297353CC}">
              <c16:uniqueId val="{00000000-CE0B-4376-BBFB-1F43E8C24380}"/>
            </c:ext>
          </c:extLst>
        </c:ser>
        <c:dLbls>
          <c:showLegendKey val="0"/>
          <c:showVal val="0"/>
          <c:showCatName val="0"/>
          <c:showSerName val="0"/>
          <c:showPercent val="0"/>
          <c:showBubbleSize val="0"/>
        </c:dLbls>
        <c:gapWidth val="219"/>
        <c:overlap val="-27"/>
        <c:axId val="360442488"/>
        <c:axId val="360442160"/>
      </c:barChart>
      <c:catAx>
        <c:axId val="36044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42160"/>
        <c:crosses val="autoZero"/>
        <c:auto val="1"/>
        <c:lblAlgn val="ctr"/>
        <c:lblOffset val="100"/>
        <c:noMultiLvlLbl val="0"/>
      </c:catAx>
      <c:valAx>
        <c:axId val="36044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4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0.26178010471204</c:v>
                </c:pt>
                <c:pt idx="1">
                  <c:v>0.25068772739374001</c:v>
                </c:pt>
                <c:pt idx="2">
                  <c:v>0.13162954417723999</c:v>
                </c:pt>
                <c:pt idx="3">
                  <c:v>5.0285443842991003E-2</c:v>
                </c:pt>
                <c:pt idx="5">
                  <c:v>0.54130801313336996</c:v>
                </c:pt>
              </c:numCache>
            </c:numRef>
          </c:val>
          <c:extLst>
            <c:ext xmlns:c16="http://schemas.microsoft.com/office/drawing/2014/chart" uri="{C3380CC4-5D6E-409C-BE32-E72D297353CC}">
              <c16:uniqueId val="{00000000-FE99-41EC-A4AC-566AD4E4EB4B}"/>
            </c:ext>
          </c:extLst>
        </c:ser>
        <c:dLbls>
          <c:showLegendKey val="0"/>
          <c:showVal val="0"/>
          <c:showCatName val="0"/>
          <c:showSerName val="0"/>
          <c:showPercent val="0"/>
          <c:showBubbleSize val="0"/>
        </c:dLbls>
        <c:gapWidth val="219"/>
        <c:overlap val="-27"/>
        <c:axId val="360436912"/>
        <c:axId val="360427400"/>
      </c:barChart>
      <c:catAx>
        <c:axId val="36043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27400"/>
        <c:crosses val="autoZero"/>
        <c:auto val="1"/>
        <c:lblAlgn val="ctr"/>
        <c:lblOffset val="100"/>
        <c:noMultiLvlLbl val="0"/>
      </c:catAx>
      <c:valAx>
        <c:axId val="36042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3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10</c:v>
                </c:pt>
              </c:numCache>
            </c:numRef>
          </c:val>
          <c:extLst>
            <c:ext xmlns:c16="http://schemas.microsoft.com/office/drawing/2014/chart" uri="{C3380CC4-5D6E-409C-BE32-E72D297353CC}">
              <c16:uniqueId val="{00000000-9310-4AB6-957A-ED8972CE536D}"/>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3</c:v>
                </c:pt>
              </c:numCache>
            </c:numRef>
          </c:val>
          <c:extLst>
            <c:ext xmlns:c16="http://schemas.microsoft.com/office/drawing/2014/chart" uri="{C3380CC4-5D6E-409C-BE32-E72D297353CC}">
              <c16:uniqueId val="{00000001-9310-4AB6-957A-ED8972CE536D}"/>
            </c:ext>
          </c:extLst>
        </c:ser>
        <c:dLbls>
          <c:showLegendKey val="0"/>
          <c:showVal val="0"/>
          <c:showCatName val="0"/>
          <c:showSerName val="0"/>
          <c:showPercent val="0"/>
          <c:showBubbleSize val="0"/>
        </c:dLbls>
        <c:gapWidth val="150"/>
        <c:overlap val="100"/>
        <c:axId val="295659208"/>
        <c:axId val="295659536"/>
      </c:barChart>
      <c:catAx>
        <c:axId val="29565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59536"/>
        <c:crosses val="autoZero"/>
        <c:auto val="1"/>
        <c:lblAlgn val="ctr"/>
        <c:lblOffset val="100"/>
        <c:noMultiLvlLbl val="0"/>
      </c:catAx>
      <c:valAx>
        <c:axId val="295659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5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2.2185739006966E-2</c:v>
                </c:pt>
                <c:pt idx="2">
                  <c:v>0</c:v>
                </c:pt>
                <c:pt idx="3">
                  <c:v>0</c:v>
                </c:pt>
                <c:pt idx="4">
                  <c:v>0</c:v>
                </c:pt>
                <c:pt idx="5">
                  <c:v>0</c:v>
                </c:pt>
                <c:pt idx="6">
                  <c:v>0</c:v>
                </c:pt>
                <c:pt idx="7">
                  <c:v>0</c:v>
                </c:pt>
                <c:pt idx="8">
                  <c:v>0</c:v>
                </c:pt>
                <c:pt idx="9">
                  <c:v>0</c:v>
                </c:pt>
                <c:pt idx="10">
                  <c:v>0.13755158184319</c:v>
                </c:pt>
                <c:pt idx="11">
                  <c:v>0</c:v>
                </c:pt>
                <c:pt idx="12">
                  <c:v>0.23516883347383999</c:v>
                </c:pt>
                <c:pt idx="13">
                  <c:v>0</c:v>
                </c:pt>
                <c:pt idx="14">
                  <c:v>2.6622886808359999E-2</c:v>
                </c:pt>
                <c:pt idx="15">
                  <c:v>0</c:v>
                </c:pt>
                <c:pt idx="16">
                  <c:v>0</c:v>
                </c:pt>
                <c:pt idx="17">
                  <c:v>0</c:v>
                </c:pt>
                <c:pt idx="18">
                  <c:v>0.41709189333097002</c:v>
                </c:pt>
                <c:pt idx="19">
                  <c:v>0.21298309446687999</c:v>
                </c:pt>
                <c:pt idx="20">
                  <c:v>0.3283489373031</c:v>
                </c:pt>
                <c:pt idx="21">
                  <c:v>0</c:v>
                </c:pt>
                <c:pt idx="22">
                  <c:v>0.28841460709055999</c:v>
                </c:pt>
                <c:pt idx="23">
                  <c:v>0</c:v>
                </c:pt>
              </c:numCache>
            </c:numRef>
          </c:val>
          <c:smooth val="0"/>
          <c:extLst>
            <c:ext xmlns:c16="http://schemas.microsoft.com/office/drawing/2014/chart" uri="{C3380CC4-5D6E-409C-BE32-E72D297353CC}">
              <c16:uniqueId val="{00000000-BAE6-4E98-9691-7BB5B1060DF5}"/>
            </c:ext>
          </c:extLst>
        </c:ser>
        <c:dLbls>
          <c:showLegendKey val="0"/>
          <c:showVal val="0"/>
          <c:showCatName val="0"/>
          <c:showSerName val="0"/>
          <c:showPercent val="0"/>
          <c:showBubbleSize val="0"/>
        </c:dLbls>
        <c:smooth val="0"/>
        <c:axId val="216907032"/>
        <c:axId val="216907688"/>
      </c:lineChart>
      <c:catAx>
        <c:axId val="21690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907688"/>
        <c:crosses val="autoZero"/>
        <c:auto val="1"/>
        <c:lblAlgn val="ctr"/>
        <c:lblOffset val="100"/>
        <c:noMultiLvlLbl val="0"/>
      </c:catAx>
      <c:valAx>
        <c:axId val="21690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90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0</c:v>
                </c:pt>
                <c:pt idx="8">
                  <c:v>0</c:v>
                </c:pt>
                <c:pt idx="9">
                  <c:v>0</c:v>
                </c:pt>
                <c:pt idx="10">
                  <c:v>4</c:v>
                </c:pt>
                <c:pt idx="11">
                  <c:v>0</c:v>
                </c:pt>
                <c:pt idx="12">
                  <c:v>1</c:v>
                </c:pt>
                <c:pt idx="13">
                  <c:v>0</c:v>
                </c:pt>
                <c:pt idx="14">
                  <c:v>1</c:v>
                </c:pt>
                <c:pt idx="15">
                  <c:v>0</c:v>
                </c:pt>
                <c:pt idx="16">
                  <c:v>0</c:v>
                </c:pt>
                <c:pt idx="17">
                  <c:v>0</c:v>
                </c:pt>
                <c:pt idx="18">
                  <c:v>3</c:v>
                </c:pt>
                <c:pt idx="19">
                  <c:v>1</c:v>
                </c:pt>
                <c:pt idx="20">
                  <c:v>1</c:v>
                </c:pt>
                <c:pt idx="21">
                  <c:v>0</c:v>
                </c:pt>
                <c:pt idx="22">
                  <c:v>1</c:v>
                </c:pt>
                <c:pt idx="23">
                  <c:v>0</c:v>
                </c:pt>
              </c:numCache>
            </c:numRef>
          </c:val>
          <c:smooth val="0"/>
          <c:extLst>
            <c:ext xmlns:c16="http://schemas.microsoft.com/office/drawing/2014/chart" uri="{C3380CC4-5D6E-409C-BE32-E72D297353CC}">
              <c16:uniqueId val="{00000000-912F-4FF2-99B0-5651B8CF1F67}"/>
            </c:ext>
          </c:extLst>
        </c:ser>
        <c:dLbls>
          <c:showLegendKey val="0"/>
          <c:showVal val="0"/>
          <c:showCatName val="0"/>
          <c:showSerName val="0"/>
          <c:showPercent val="0"/>
          <c:showBubbleSize val="0"/>
        </c:dLbls>
        <c:smooth val="0"/>
        <c:axId val="289873672"/>
        <c:axId val="289871048"/>
      </c:lineChart>
      <c:catAx>
        <c:axId val="28987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71048"/>
        <c:crosses val="autoZero"/>
        <c:auto val="1"/>
        <c:lblAlgn val="ctr"/>
        <c:lblOffset val="100"/>
        <c:noMultiLvlLbl val="0"/>
      </c:catAx>
      <c:valAx>
        <c:axId val="28987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7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0.18103526742902001</c:v>
                </c:pt>
                <c:pt idx="3">
                  <c:v>0</c:v>
                </c:pt>
                <c:pt idx="4">
                  <c:v>0.36784094469933998</c:v>
                </c:pt>
                <c:pt idx="5">
                  <c:v>0</c:v>
                </c:pt>
                <c:pt idx="6">
                  <c:v>0</c:v>
                </c:pt>
                <c:pt idx="7">
                  <c:v>0</c:v>
                </c:pt>
                <c:pt idx="8">
                  <c:v>0</c:v>
                </c:pt>
              </c:numCache>
            </c:numRef>
          </c:val>
          <c:extLst>
            <c:ext xmlns:c16="http://schemas.microsoft.com/office/drawing/2014/chart" uri="{C3380CC4-5D6E-409C-BE32-E72D297353CC}">
              <c16:uniqueId val="{00000000-DD6E-430A-9789-F76885DAAC4A}"/>
            </c:ext>
          </c:extLst>
        </c:ser>
        <c:dLbls>
          <c:showLegendKey val="0"/>
          <c:showVal val="0"/>
          <c:showCatName val="0"/>
          <c:showSerName val="0"/>
          <c:showPercent val="0"/>
          <c:showBubbleSize val="0"/>
        </c:dLbls>
        <c:gapWidth val="219"/>
        <c:overlap val="-27"/>
        <c:axId val="362355784"/>
        <c:axId val="362362016"/>
      </c:barChart>
      <c:catAx>
        <c:axId val="36235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62016"/>
        <c:crosses val="autoZero"/>
        <c:auto val="1"/>
        <c:lblAlgn val="ctr"/>
        <c:lblOffset val="100"/>
        <c:noMultiLvlLbl val="0"/>
      </c:catAx>
      <c:valAx>
        <c:axId val="36236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5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433</c:v>
                </c:pt>
              </c:numCache>
            </c:numRef>
          </c:val>
          <c:extLst>
            <c:ext xmlns:c16="http://schemas.microsoft.com/office/drawing/2014/chart" uri="{C3380CC4-5D6E-409C-BE32-E72D297353CC}">
              <c16:uniqueId val="{00000000-2B55-414A-8E4D-7D762B636EA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45</c:v>
                </c:pt>
              </c:numCache>
            </c:numRef>
          </c:val>
          <c:extLst>
            <c:ext xmlns:c16="http://schemas.microsoft.com/office/drawing/2014/chart" uri="{C3380CC4-5D6E-409C-BE32-E72D297353CC}">
              <c16:uniqueId val="{00000001-2B55-414A-8E4D-7D762B636EA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2B55-414A-8E4D-7D762B636EA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Grupo Ramos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2B55-414A-8E4D-7D762B636EA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Grupo Ramos</c:v>
                </c:pt>
              </c:strCache>
            </c:strRef>
          </c:cat>
          <c:val>
            <c:numRef>
              <c:f>Sheet1!$F$2</c:f>
              <c:numCache>
                <c:formatCode>General</c:formatCode>
                <c:ptCount val="1"/>
                <c:pt idx="0">
                  <c:v>3</c:v>
                </c:pt>
              </c:numCache>
            </c:numRef>
          </c:val>
          <c:extLst>
            <c:ext xmlns:c16="http://schemas.microsoft.com/office/drawing/2014/chart" uri="{C3380CC4-5D6E-409C-BE32-E72D297353CC}">
              <c16:uniqueId val="{00000004-2B55-414A-8E4D-7D762B636EA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Grupo Ramos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2B55-414A-8E4D-7D762B636EA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Grupo Ramos</c:v>
                </c:pt>
              </c:strCache>
            </c:strRef>
          </c:cat>
          <c:val>
            <c:numRef>
              <c:f>Sheet1!$H$2</c:f>
              <c:numCache>
                <c:formatCode>General</c:formatCode>
                <c:ptCount val="1"/>
                <c:pt idx="0">
                  <c:v>12</c:v>
                </c:pt>
              </c:numCache>
            </c:numRef>
          </c:val>
          <c:extLst>
            <c:ext xmlns:c16="http://schemas.microsoft.com/office/drawing/2014/chart" uri="{C3380CC4-5D6E-409C-BE32-E72D297353CC}">
              <c16:uniqueId val="{00000006-2B55-414A-8E4D-7D762B636EA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Grupo Ramos</c:v>
                </c:pt>
              </c:strCache>
            </c:strRef>
          </c:cat>
          <c:val>
            <c:numRef>
              <c:f>Sheet1!$I$2</c:f>
              <c:numCache>
                <c:formatCode>General</c:formatCode>
                <c:ptCount val="1"/>
                <c:pt idx="0">
                  <c:v>164</c:v>
                </c:pt>
              </c:numCache>
            </c:numRef>
          </c:val>
          <c:extLst>
            <c:ext xmlns:c16="http://schemas.microsoft.com/office/drawing/2014/chart" uri="{C3380CC4-5D6E-409C-BE32-E72D297353CC}">
              <c16:uniqueId val="{00000007-2B55-414A-8E4D-7D762B636EA4}"/>
            </c:ext>
          </c:extLst>
        </c:ser>
        <c:dLbls>
          <c:showLegendKey val="0"/>
          <c:showVal val="0"/>
          <c:showCatName val="0"/>
          <c:showSerName val="0"/>
          <c:showPercent val="0"/>
          <c:showBubbleSize val="0"/>
        </c:dLbls>
        <c:gapWidth val="150"/>
        <c:overlap val="100"/>
        <c:axId val="362358736"/>
        <c:axId val="362355456"/>
      </c:barChart>
      <c:catAx>
        <c:axId val="36235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55456"/>
        <c:crosses val="autoZero"/>
        <c:auto val="1"/>
        <c:lblAlgn val="ctr"/>
        <c:lblOffset val="100"/>
        <c:noMultiLvlLbl val="0"/>
      </c:catAx>
      <c:valAx>
        <c:axId val="362355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5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5B7-4A48-82B8-F556538F5805}"/>
            </c:ext>
          </c:extLst>
        </c:ser>
        <c:dLbls>
          <c:showLegendKey val="0"/>
          <c:showVal val="0"/>
          <c:showCatName val="0"/>
          <c:showSerName val="0"/>
          <c:showPercent val="0"/>
          <c:showBubbleSize val="0"/>
        </c:dLbls>
        <c:gapWidth val="219"/>
        <c:overlap val="-27"/>
        <c:axId val="362347912"/>
        <c:axId val="362349552"/>
      </c:barChart>
      <c:catAx>
        <c:axId val="36234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49552"/>
        <c:crosses val="autoZero"/>
        <c:auto val="1"/>
        <c:lblAlgn val="ctr"/>
        <c:lblOffset val="100"/>
        <c:noMultiLvlLbl val="0"/>
      </c:catAx>
      <c:valAx>
        <c:axId val="36234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4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6EF33-50C4-4229-8A9D-E97F9361FE7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EF395D3-8FCB-4A19-98E5-EBB33638B05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55379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DCF6D-49E8-4673-AC47-7BB5C0E4341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274636B-0AA8-4B08-A86B-2DE4F7BF61B6}"/>
              </a:ext>
            </a:extLst>
          </p:cNvPr>
          <p:cNvGraphicFramePr>
            <a:graphicFrameLocks noGrp="1"/>
          </p:cNvGraphicFramePr>
          <p:nvPr>
            <p:ph type="chart" sz="quarter" idx="13"/>
            <p:extLst>
              <p:ext uri="{D42A27DB-BD31-4B8C-83A1-F6EECF244321}">
                <p14:modId xmlns:p14="http://schemas.microsoft.com/office/powerpoint/2010/main" val="2522423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82570-24E7-4F6B-B789-F05178F3298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8D373D3-3FC8-43FC-A06F-FC6352D6CF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5846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57A97-9E51-451A-8462-7F735BC5041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C558E01-74E5-457A-8375-A9B0F7377749}"/>
              </a:ext>
            </a:extLst>
          </p:cNvPr>
          <p:cNvGraphicFramePr>
            <a:graphicFrameLocks noGrp="1"/>
          </p:cNvGraphicFramePr>
          <p:nvPr>
            <p:ph type="tbl" sz="quarter" idx="13"/>
            <p:extLst>
              <p:ext uri="{D42A27DB-BD31-4B8C-83A1-F6EECF244321}">
                <p14:modId xmlns:p14="http://schemas.microsoft.com/office/powerpoint/2010/main" val="198240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5863354"/>
                    </a:ext>
                  </a:extLst>
                </a:gridCol>
                <a:gridCol w="740664">
                  <a:extLst>
                    <a:ext uri="{9D8B030D-6E8A-4147-A177-3AD203B41FA5}">
                      <a16:colId xmlns:a16="http://schemas.microsoft.com/office/drawing/2014/main" val="2842410288"/>
                    </a:ext>
                  </a:extLst>
                </a:gridCol>
                <a:gridCol w="740664">
                  <a:extLst>
                    <a:ext uri="{9D8B030D-6E8A-4147-A177-3AD203B41FA5}">
                      <a16:colId xmlns:a16="http://schemas.microsoft.com/office/drawing/2014/main" val="945303682"/>
                    </a:ext>
                  </a:extLst>
                </a:gridCol>
                <a:gridCol w="740664">
                  <a:extLst>
                    <a:ext uri="{9D8B030D-6E8A-4147-A177-3AD203B41FA5}">
                      <a16:colId xmlns:a16="http://schemas.microsoft.com/office/drawing/2014/main" val="2175415374"/>
                    </a:ext>
                  </a:extLst>
                </a:gridCol>
                <a:gridCol w="740664">
                  <a:extLst>
                    <a:ext uri="{9D8B030D-6E8A-4147-A177-3AD203B41FA5}">
                      <a16:colId xmlns:a16="http://schemas.microsoft.com/office/drawing/2014/main" val="2754915143"/>
                    </a:ext>
                  </a:extLst>
                </a:gridCol>
                <a:gridCol w="740664">
                  <a:extLst>
                    <a:ext uri="{9D8B030D-6E8A-4147-A177-3AD203B41FA5}">
                      <a16:colId xmlns:a16="http://schemas.microsoft.com/office/drawing/2014/main" val="329863759"/>
                    </a:ext>
                  </a:extLst>
                </a:gridCol>
                <a:gridCol w="740664">
                  <a:extLst>
                    <a:ext uri="{9D8B030D-6E8A-4147-A177-3AD203B41FA5}">
                      <a16:colId xmlns:a16="http://schemas.microsoft.com/office/drawing/2014/main" val="1420116531"/>
                    </a:ext>
                  </a:extLst>
                </a:gridCol>
                <a:gridCol w="740664">
                  <a:extLst>
                    <a:ext uri="{9D8B030D-6E8A-4147-A177-3AD203B41FA5}">
                      <a16:colId xmlns:a16="http://schemas.microsoft.com/office/drawing/2014/main" val="3983659656"/>
                    </a:ext>
                  </a:extLst>
                </a:gridCol>
                <a:gridCol w="740664">
                  <a:extLst>
                    <a:ext uri="{9D8B030D-6E8A-4147-A177-3AD203B41FA5}">
                      <a16:colId xmlns:a16="http://schemas.microsoft.com/office/drawing/2014/main" val="1488513217"/>
                    </a:ext>
                  </a:extLst>
                </a:gridCol>
                <a:gridCol w="740664">
                  <a:extLst>
                    <a:ext uri="{9D8B030D-6E8A-4147-A177-3AD203B41FA5}">
                      <a16:colId xmlns:a16="http://schemas.microsoft.com/office/drawing/2014/main" val="21299821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81768880"/>
                  </a:ext>
                </a:extLst>
              </a:tr>
              <a:tr h="370840">
                <a:tc>
                  <a:txBody>
                    <a:bodyPr/>
                    <a:lstStyle/>
                    <a:p>
                      <a:r>
                        <a:rPr lang="en-US" sz="1000"/>
                        <a:t>Grupo Ramos</a:t>
                      </a:r>
                    </a:p>
                  </a:txBody>
                  <a:tcPr/>
                </a:tc>
                <a:tc>
                  <a:txBody>
                    <a:bodyPr/>
                    <a:lstStyle/>
                    <a:p>
                      <a:r>
                        <a:rPr lang="en-US" sz="1000"/>
                        <a:t>22571</a:t>
                      </a:r>
                    </a:p>
                  </a:txBody>
                  <a:tcPr/>
                </a:tc>
                <a:tc>
                  <a:txBody>
                    <a:bodyPr/>
                    <a:lstStyle/>
                    <a:p>
                      <a:r>
                        <a:rPr lang="en-US" sz="1000"/>
                        <a:t>67</a:t>
                      </a:r>
                    </a:p>
                  </a:txBody>
                  <a:tcPr/>
                </a:tc>
                <a:tc>
                  <a:txBody>
                    <a:bodyPr/>
                    <a:lstStyle/>
                    <a:p>
                      <a:r>
                        <a:rPr lang="en-US" sz="1000"/>
                        <a:t>13</a:t>
                      </a:r>
                    </a:p>
                  </a:txBody>
                  <a:tcPr/>
                </a:tc>
                <a:tc>
                  <a:txBody>
                    <a:bodyPr/>
                    <a:lstStyle/>
                    <a:p>
                      <a:r>
                        <a:rPr lang="en-US" sz="1000"/>
                        <a:t>481</a:t>
                      </a:r>
                    </a:p>
                  </a:txBody>
                  <a:tcPr/>
                </a:tc>
                <a:tc>
                  <a:txBody>
                    <a:bodyPr/>
                    <a:lstStyle/>
                    <a:p>
                      <a:r>
                        <a:rPr lang="en-US" sz="1000"/>
                        <a:t>12</a:t>
                      </a:r>
                    </a:p>
                  </a:txBody>
                  <a:tcPr/>
                </a:tc>
                <a:tc>
                  <a:txBody>
                    <a:bodyPr/>
                    <a:lstStyle/>
                    <a:p>
                      <a:r>
                        <a:rPr lang="en-US" sz="1000"/>
                        <a:t>164</a:t>
                      </a:r>
                    </a:p>
                  </a:txBody>
                  <a:tcPr/>
                </a:tc>
                <a:tc>
                  <a:txBody>
                    <a:bodyPr/>
                    <a:lstStyle/>
                    <a:p>
                      <a:r>
                        <a:rPr lang="en-US" sz="1000"/>
                        <a:t>0</a:t>
                      </a:r>
                    </a:p>
                  </a:txBody>
                  <a:tcPr/>
                </a:tc>
                <a:tc>
                  <a:txBody>
                    <a:bodyPr/>
                    <a:lstStyle/>
                    <a:p>
                      <a:r>
                        <a:rPr lang="en-US" sz="1000"/>
                        <a:t>0.2242%</a:t>
                      </a:r>
                    </a:p>
                  </a:txBody>
                  <a:tcPr/>
                </a:tc>
                <a:tc>
                  <a:txBody>
                    <a:bodyPr/>
                    <a:lstStyle/>
                    <a:p>
                      <a:r>
                        <a:rPr lang="en-US" sz="1000"/>
                        <a:t>0.0%</a:t>
                      </a:r>
                    </a:p>
                  </a:txBody>
                  <a:tcPr/>
                </a:tc>
                <a:extLst>
                  <a:ext uri="{0D108BD9-81ED-4DB2-BD59-A6C34878D82A}">
                    <a16:rowId xmlns:a16="http://schemas.microsoft.com/office/drawing/2014/main" val="2567076920"/>
                  </a:ext>
                </a:extLst>
              </a:tr>
            </a:tbl>
          </a:graphicData>
        </a:graphic>
      </p:graphicFrame>
      <p:sp>
        <p:nvSpPr>
          <p:cNvPr id="4" name="Text Placeholder 3">
            <a:extLst>
              <a:ext uri="{FF2B5EF4-FFF2-40B4-BE49-F238E27FC236}">
                <a16:creationId xmlns:a16="http://schemas.microsoft.com/office/drawing/2014/main" id="{A0F6884B-1F26-4BC2-919C-8D7E17963DD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1855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10563-70AA-49B2-A739-9DB2C1B6706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D7ED157-61C0-4854-98C5-EEB8092636F3}"/>
              </a:ext>
            </a:extLst>
          </p:cNvPr>
          <p:cNvGraphicFramePr>
            <a:graphicFrameLocks noGrp="1"/>
          </p:cNvGraphicFramePr>
          <p:nvPr>
            <p:ph type="chart" sz="quarter" idx="13"/>
            <p:extLst>
              <p:ext uri="{D42A27DB-BD31-4B8C-83A1-F6EECF244321}">
                <p14:modId xmlns:p14="http://schemas.microsoft.com/office/powerpoint/2010/main" val="2194102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C1F99-D7DB-44F9-BFEA-E40D0D70EB7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3085E0F-A699-4E4B-87AE-4CF77E1834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4160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162C-F884-456B-B292-BF57561B06C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099C085-8F0C-4B4D-93A3-A859E2C88CF6}"/>
              </a:ext>
            </a:extLst>
          </p:cNvPr>
          <p:cNvGraphicFramePr>
            <a:graphicFrameLocks noGrp="1"/>
          </p:cNvGraphicFramePr>
          <p:nvPr>
            <p:ph type="chart" sz="quarter" idx="13"/>
            <p:extLst>
              <p:ext uri="{D42A27DB-BD31-4B8C-83A1-F6EECF244321}">
                <p14:modId xmlns:p14="http://schemas.microsoft.com/office/powerpoint/2010/main" val="2351872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2AFD3-32E7-49DE-8D20-14AB9DE8AFB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FCDD82E-42C8-46E4-B8ED-A8C808AA0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0394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44E87-A2FD-4E69-AC78-676C4AD9FE61}"/>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AC8D0141-CEA2-4653-A034-8F333BE1E744}"/>
              </a:ext>
            </a:extLst>
          </p:cNvPr>
          <p:cNvGraphicFramePr>
            <a:graphicFrameLocks noGrp="1"/>
          </p:cNvGraphicFramePr>
          <p:nvPr>
            <p:ph type="chart" sz="quarter" idx="13"/>
            <p:extLst>
              <p:ext uri="{D42A27DB-BD31-4B8C-83A1-F6EECF244321}">
                <p14:modId xmlns:p14="http://schemas.microsoft.com/office/powerpoint/2010/main" val="1713815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B482EB-F14C-4B19-A7E3-DFDD0B70AE5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ACBA785-E892-4B14-99C5-E3CCB91C3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211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A45E-61B8-4CB8-B580-F3670B1A153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B7A425C-1C86-4482-95C4-2F271412864E}"/>
              </a:ext>
            </a:extLst>
          </p:cNvPr>
          <p:cNvGraphicFramePr>
            <a:graphicFrameLocks noGrp="1"/>
          </p:cNvGraphicFramePr>
          <p:nvPr>
            <p:ph type="chart" sz="quarter" idx="13"/>
            <p:extLst>
              <p:ext uri="{D42A27DB-BD31-4B8C-83A1-F6EECF244321}">
                <p14:modId xmlns:p14="http://schemas.microsoft.com/office/powerpoint/2010/main" val="1369510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6C58C6-FDBB-4648-A47B-6A8C50C40D4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1F7103F-9D03-4567-9BD4-8DC9F82AA2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440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F1B02-9130-43B5-AFAE-2F475237B6E5}"/>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672FB337-60BE-4943-8822-5644205F8FBA}"/>
              </a:ext>
            </a:extLst>
          </p:cNvPr>
          <p:cNvGraphicFramePr>
            <a:graphicFrameLocks noGrp="1"/>
          </p:cNvGraphicFramePr>
          <p:nvPr>
            <p:ph type="tbl" sz="quarter" idx="13"/>
            <p:extLst>
              <p:ext uri="{D42A27DB-BD31-4B8C-83A1-F6EECF244321}">
                <p14:modId xmlns:p14="http://schemas.microsoft.com/office/powerpoint/2010/main" val="1312830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0261078"/>
                    </a:ext>
                  </a:extLst>
                </a:gridCol>
                <a:gridCol w="658368">
                  <a:extLst>
                    <a:ext uri="{9D8B030D-6E8A-4147-A177-3AD203B41FA5}">
                      <a16:colId xmlns:a16="http://schemas.microsoft.com/office/drawing/2014/main" val="3267746078"/>
                    </a:ext>
                  </a:extLst>
                </a:gridCol>
                <a:gridCol w="658368">
                  <a:extLst>
                    <a:ext uri="{9D8B030D-6E8A-4147-A177-3AD203B41FA5}">
                      <a16:colId xmlns:a16="http://schemas.microsoft.com/office/drawing/2014/main" val="4158850171"/>
                    </a:ext>
                  </a:extLst>
                </a:gridCol>
                <a:gridCol w="658368">
                  <a:extLst>
                    <a:ext uri="{9D8B030D-6E8A-4147-A177-3AD203B41FA5}">
                      <a16:colId xmlns:a16="http://schemas.microsoft.com/office/drawing/2014/main" val="694029103"/>
                    </a:ext>
                  </a:extLst>
                </a:gridCol>
                <a:gridCol w="658368">
                  <a:extLst>
                    <a:ext uri="{9D8B030D-6E8A-4147-A177-3AD203B41FA5}">
                      <a16:colId xmlns:a16="http://schemas.microsoft.com/office/drawing/2014/main" val="3344680512"/>
                    </a:ext>
                  </a:extLst>
                </a:gridCol>
                <a:gridCol w="658368">
                  <a:extLst>
                    <a:ext uri="{9D8B030D-6E8A-4147-A177-3AD203B41FA5}">
                      <a16:colId xmlns:a16="http://schemas.microsoft.com/office/drawing/2014/main" val="1008110826"/>
                    </a:ext>
                  </a:extLst>
                </a:gridCol>
                <a:gridCol w="658368">
                  <a:extLst>
                    <a:ext uri="{9D8B030D-6E8A-4147-A177-3AD203B41FA5}">
                      <a16:colId xmlns:a16="http://schemas.microsoft.com/office/drawing/2014/main" val="3935739106"/>
                    </a:ext>
                  </a:extLst>
                </a:gridCol>
                <a:gridCol w="658368">
                  <a:extLst>
                    <a:ext uri="{9D8B030D-6E8A-4147-A177-3AD203B41FA5}">
                      <a16:colId xmlns:a16="http://schemas.microsoft.com/office/drawing/2014/main" val="317280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525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- 2017-11-25 18:36:26</a:t>
                      </a:r>
                      <a:r>
                        <a:rPr kumimoji="0" lang="es-ES" sz="1000" b="0" i="0" u="none" strike="noStrike" kern="1200" cap="none" spc="0" normalizeH="0" baseline="0" noProof="0">
                          <a:ln>
                            <a:noFill/>
                          </a:ln>
                          <a:solidFill>
                            <a:prstClr val="black"/>
                          </a:solidFill>
                          <a:effectLst/>
                          <a:uLnTx/>
                          <a:uFillTx/>
                          <a:latin typeface="+mn-lt"/>
                          <a:ea typeface="+mn-ea"/>
                          <a:cs typeface="+mn-cs"/>
                        </a:rPr>
                        <a:t>
Versión completa del video de #EsMiTurno de nuestra marca Tienda La Sirena.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051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- 2017-11-06 10:00:28</a:t>
                      </a:r>
                      <a:r>
                        <a:rPr kumimoji="0" lang="es-ES" sz="1000" b="0" i="0" u="none" strike="noStrike" kern="1200" cap="none" spc="0" normalizeH="0" baseline="0" noProof="0">
                          <a:ln>
                            <a:noFill/>
                          </a:ln>
                          <a:solidFill>
                            <a:prstClr val="black"/>
                          </a:solidFill>
                          <a:effectLst/>
                          <a:uLnTx/>
                          <a:uFillTx/>
                          <a:latin typeface="+mn-lt"/>
                          <a:ea typeface="+mn-ea"/>
                          <a:cs typeface="+mn-cs"/>
                        </a:rPr>
                        <a:t>
Hoy con júbilo conmemoramos el 173 aniversario de la proclamación de la primera Carta Magna de nuestra República Dominicana  #Constitucion #Soberania #CartaMagna #GrupoRamos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6145794"/>
                  </a:ext>
                </a:extLst>
              </a:tr>
            </a:tbl>
          </a:graphicData>
        </a:graphic>
      </p:graphicFrame>
      <p:sp>
        <p:nvSpPr>
          <p:cNvPr id="4" name="Text Placeholder 3">
            <a:extLst>
              <a:ext uri="{FF2B5EF4-FFF2-40B4-BE49-F238E27FC236}">
                <a16:creationId xmlns:a16="http://schemas.microsoft.com/office/drawing/2014/main" id="{34EA680E-C484-4319-8CA9-9E323791538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737834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E2365-AC82-43D3-B13B-EAD741B731BD}"/>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0E388EEB-C422-4981-9964-8E2EFA765444}"/>
              </a:ext>
            </a:extLst>
          </p:cNvPr>
          <p:cNvGraphicFramePr>
            <a:graphicFrameLocks noGrp="1"/>
          </p:cNvGraphicFramePr>
          <p:nvPr>
            <p:ph type="tbl" sz="quarter" idx="13"/>
            <p:extLst>
              <p:ext uri="{D42A27DB-BD31-4B8C-83A1-F6EECF244321}">
                <p14:modId xmlns:p14="http://schemas.microsoft.com/office/powerpoint/2010/main" val="3467976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8766397"/>
                    </a:ext>
                  </a:extLst>
                </a:gridCol>
                <a:gridCol w="658368">
                  <a:extLst>
                    <a:ext uri="{9D8B030D-6E8A-4147-A177-3AD203B41FA5}">
                      <a16:colId xmlns:a16="http://schemas.microsoft.com/office/drawing/2014/main" val="1520809666"/>
                    </a:ext>
                  </a:extLst>
                </a:gridCol>
                <a:gridCol w="658368">
                  <a:extLst>
                    <a:ext uri="{9D8B030D-6E8A-4147-A177-3AD203B41FA5}">
                      <a16:colId xmlns:a16="http://schemas.microsoft.com/office/drawing/2014/main" val="3573482307"/>
                    </a:ext>
                  </a:extLst>
                </a:gridCol>
                <a:gridCol w="658368">
                  <a:extLst>
                    <a:ext uri="{9D8B030D-6E8A-4147-A177-3AD203B41FA5}">
                      <a16:colId xmlns:a16="http://schemas.microsoft.com/office/drawing/2014/main" val="1707470562"/>
                    </a:ext>
                  </a:extLst>
                </a:gridCol>
                <a:gridCol w="658368">
                  <a:extLst>
                    <a:ext uri="{9D8B030D-6E8A-4147-A177-3AD203B41FA5}">
                      <a16:colId xmlns:a16="http://schemas.microsoft.com/office/drawing/2014/main" val="705757685"/>
                    </a:ext>
                  </a:extLst>
                </a:gridCol>
                <a:gridCol w="658368">
                  <a:extLst>
                    <a:ext uri="{9D8B030D-6E8A-4147-A177-3AD203B41FA5}">
                      <a16:colId xmlns:a16="http://schemas.microsoft.com/office/drawing/2014/main" val="2981319234"/>
                    </a:ext>
                  </a:extLst>
                </a:gridCol>
                <a:gridCol w="658368">
                  <a:extLst>
                    <a:ext uri="{9D8B030D-6E8A-4147-A177-3AD203B41FA5}">
                      <a16:colId xmlns:a16="http://schemas.microsoft.com/office/drawing/2014/main" val="3128213851"/>
                    </a:ext>
                  </a:extLst>
                </a:gridCol>
                <a:gridCol w="658368">
                  <a:extLst>
                    <a:ext uri="{9D8B030D-6E8A-4147-A177-3AD203B41FA5}">
                      <a16:colId xmlns:a16="http://schemas.microsoft.com/office/drawing/2014/main" val="187401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087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- 2017-11-22 18:02:00</a:t>
                      </a:r>
                      <a:r>
                        <a:rPr kumimoji="0" lang="es-ES" sz="1000" b="0" i="0" u="none" strike="noStrike" kern="1200" cap="none" spc="0" normalizeH="0" baseline="0" noProof="0">
                          <a:ln>
                            <a:noFill/>
                          </a:ln>
                          <a:solidFill>
                            <a:prstClr val="black"/>
                          </a:solidFill>
                          <a:effectLst/>
                          <a:uLnTx/>
                          <a:uFillTx/>
                          <a:latin typeface="+mn-lt"/>
                          <a:ea typeface="+mn-ea"/>
                          <a:cs typeface="+mn-cs"/>
                        </a:rPr>
                        <a:t>
Con el resonar de las campanas, damos inicio a la campaña la “Olla Roja”. Esta iniciativa que desarrolla El Ejército Salvación y que apoyamos desde hace más de doce años, tiene como objetivo entregar regalos, comestibles y otros bienes a familias muy necesitadas en esta Navidad. Las Ollas Rojas estarán colocadas en las puertas principales de las siguientes tiendas hasta el 24 de diciembre para que los clientes puedan hacer sus donaciones: 
La Sirena Churchill 
La Sirena Charles de Gaulle
La Sirena San Isidro
La Sirena Venezuela
La Sirena Galería 360
La Sirena Calle Del Sol
La Sirena Bartolomé Colón
La Sirena El Embrujo
La Sirena Estrella Sadhalá
La Sirena San Francisco
La Sirena La Vega
La Sirena Moca
Colabora junto a nosotros a llevar alegría en esta época del año.
#Navidad #OllaRoja #EjercitoDeSalvacion #GrupoRamos #ResponsabilidadSocial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7204678"/>
                  </a:ext>
                </a:extLst>
              </a:tr>
            </a:tbl>
          </a:graphicData>
        </a:graphic>
      </p:graphicFrame>
      <p:sp>
        <p:nvSpPr>
          <p:cNvPr id="4" name="Text Placeholder 3">
            <a:extLst>
              <a:ext uri="{FF2B5EF4-FFF2-40B4-BE49-F238E27FC236}">
                <a16:creationId xmlns:a16="http://schemas.microsoft.com/office/drawing/2014/main" id="{2EBDEBAB-C9DA-4C1A-BFAE-985D291B067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43401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05A47-7D6C-456F-941B-496C3323AC02}"/>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0D5D7592-BCDC-4ABC-8118-AB58BDC9AFE1}"/>
              </a:ext>
            </a:extLst>
          </p:cNvPr>
          <p:cNvGraphicFramePr>
            <a:graphicFrameLocks noGrp="1"/>
          </p:cNvGraphicFramePr>
          <p:nvPr>
            <p:ph type="tbl" sz="quarter" idx="13"/>
            <p:extLst>
              <p:ext uri="{D42A27DB-BD31-4B8C-83A1-F6EECF244321}">
                <p14:modId xmlns:p14="http://schemas.microsoft.com/office/powerpoint/2010/main" val="250857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3337214"/>
                    </a:ext>
                  </a:extLst>
                </a:gridCol>
                <a:gridCol w="658368">
                  <a:extLst>
                    <a:ext uri="{9D8B030D-6E8A-4147-A177-3AD203B41FA5}">
                      <a16:colId xmlns:a16="http://schemas.microsoft.com/office/drawing/2014/main" val="3566623938"/>
                    </a:ext>
                  </a:extLst>
                </a:gridCol>
                <a:gridCol w="658368">
                  <a:extLst>
                    <a:ext uri="{9D8B030D-6E8A-4147-A177-3AD203B41FA5}">
                      <a16:colId xmlns:a16="http://schemas.microsoft.com/office/drawing/2014/main" val="2938549782"/>
                    </a:ext>
                  </a:extLst>
                </a:gridCol>
                <a:gridCol w="658368">
                  <a:extLst>
                    <a:ext uri="{9D8B030D-6E8A-4147-A177-3AD203B41FA5}">
                      <a16:colId xmlns:a16="http://schemas.microsoft.com/office/drawing/2014/main" val="1246905910"/>
                    </a:ext>
                  </a:extLst>
                </a:gridCol>
                <a:gridCol w="658368">
                  <a:extLst>
                    <a:ext uri="{9D8B030D-6E8A-4147-A177-3AD203B41FA5}">
                      <a16:colId xmlns:a16="http://schemas.microsoft.com/office/drawing/2014/main" val="218292718"/>
                    </a:ext>
                  </a:extLst>
                </a:gridCol>
                <a:gridCol w="658368">
                  <a:extLst>
                    <a:ext uri="{9D8B030D-6E8A-4147-A177-3AD203B41FA5}">
                      <a16:colId xmlns:a16="http://schemas.microsoft.com/office/drawing/2014/main" val="3318121981"/>
                    </a:ext>
                  </a:extLst>
                </a:gridCol>
                <a:gridCol w="658368">
                  <a:extLst>
                    <a:ext uri="{9D8B030D-6E8A-4147-A177-3AD203B41FA5}">
                      <a16:colId xmlns:a16="http://schemas.microsoft.com/office/drawing/2014/main" val="1899357480"/>
                    </a:ext>
                  </a:extLst>
                </a:gridCol>
                <a:gridCol w="658368">
                  <a:extLst>
                    <a:ext uri="{9D8B030D-6E8A-4147-A177-3AD203B41FA5}">
                      <a16:colId xmlns:a16="http://schemas.microsoft.com/office/drawing/2014/main" val="1009005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155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- 2017-11-20 20:12:33</a:t>
                      </a:r>
                      <a:r>
                        <a:rPr kumimoji="0" lang="es-ES" sz="1000" b="0" i="0" u="none" strike="noStrike" kern="1200" cap="none" spc="0" normalizeH="0" baseline="0" noProof="0">
                          <a:ln>
                            <a:noFill/>
                          </a:ln>
                          <a:solidFill>
                            <a:prstClr val="black"/>
                          </a:solidFill>
                          <a:effectLst/>
                          <a:uLnTx/>
                          <a:uFillTx/>
                          <a:latin typeface="+mn-lt"/>
                          <a:ea typeface="+mn-ea"/>
                          <a:cs typeface="+mn-cs"/>
                        </a:rPr>
                        <a:t>
El “Equipo A” es el nombre que recibe el grupo de voluntarios de Grupo Ramos que se involucra en las acciones de Responsabilidad Social que apoya y desarrolla la empresa. Hoy, esos 53 colaboradores comprometidos y siempre dispuestos a ayudar, fueron reconocidos por la fundación Operación Sonrisa República Dominicana por compartir su tiempo y habilidades para transformar las vidas de los niños que padecen de labio fisurado y la de sus familias. #gruporamos #rse #somossolidarios #voluntarios #operacionsonrisardd #sonrisas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678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- 2017-11-28 22:13:02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la llegada de la época de la felicidad junto a nuestros amigos de la prensa, compartiendo en amistad y celebrando con rifas, sorpresas y música en vivo la #NavidadConLaPrensaGR2017.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4622695"/>
                  </a:ext>
                </a:extLst>
              </a:tr>
            </a:tbl>
          </a:graphicData>
        </a:graphic>
      </p:graphicFrame>
      <p:sp>
        <p:nvSpPr>
          <p:cNvPr id="4" name="Text Placeholder 3">
            <a:extLst>
              <a:ext uri="{FF2B5EF4-FFF2-40B4-BE49-F238E27FC236}">
                <a16:creationId xmlns:a16="http://schemas.microsoft.com/office/drawing/2014/main" id="{7279E980-246A-4E76-9D25-1FF14BDF0FB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44216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A62FA-9FC6-49D1-92A4-ABC9853CAED8}"/>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87505FBB-86AA-4C04-B753-1EA6E125B515}"/>
              </a:ext>
            </a:extLst>
          </p:cNvPr>
          <p:cNvGraphicFramePr>
            <a:graphicFrameLocks noGrp="1"/>
          </p:cNvGraphicFramePr>
          <p:nvPr>
            <p:ph type="tbl" sz="quarter" idx="13"/>
            <p:extLst>
              <p:ext uri="{D42A27DB-BD31-4B8C-83A1-F6EECF244321}">
                <p14:modId xmlns:p14="http://schemas.microsoft.com/office/powerpoint/2010/main" val="3258455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5553529"/>
                    </a:ext>
                  </a:extLst>
                </a:gridCol>
                <a:gridCol w="658368">
                  <a:extLst>
                    <a:ext uri="{9D8B030D-6E8A-4147-A177-3AD203B41FA5}">
                      <a16:colId xmlns:a16="http://schemas.microsoft.com/office/drawing/2014/main" val="1845775705"/>
                    </a:ext>
                  </a:extLst>
                </a:gridCol>
                <a:gridCol w="658368">
                  <a:extLst>
                    <a:ext uri="{9D8B030D-6E8A-4147-A177-3AD203B41FA5}">
                      <a16:colId xmlns:a16="http://schemas.microsoft.com/office/drawing/2014/main" val="144779486"/>
                    </a:ext>
                  </a:extLst>
                </a:gridCol>
                <a:gridCol w="658368">
                  <a:extLst>
                    <a:ext uri="{9D8B030D-6E8A-4147-A177-3AD203B41FA5}">
                      <a16:colId xmlns:a16="http://schemas.microsoft.com/office/drawing/2014/main" val="2070812293"/>
                    </a:ext>
                  </a:extLst>
                </a:gridCol>
                <a:gridCol w="658368">
                  <a:extLst>
                    <a:ext uri="{9D8B030D-6E8A-4147-A177-3AD203B41FA5}">
                      <a16:colId xmlns:a16="http://schemas.microsoft.com/office/drawing/2014/main" val="758294613"/>
                    </a:ext>
                  </a:extLst>
                </a:gridCol>
                <a:gridCol w="658368">
                  <a:extLst>
                    <a:ext uri="{9D8B030D-6E8A-4147-A177-3AD203B41FA5}">
                      <a16:colId xmlns:a16="http://schemas.microsoft.com/office/drawing/2014/main" val="417294642"/>
                    </a:ext>
                  </a:extLst>
                </a:gridCol>
                <a:gridCol w="658368">
                  <a:extLst>
                    <a:ext uri="{9D8B030D-6E8A-4147-A177-3AD203B41FA5}">
                      <a16:colId xmlns:a16="http://schemas.microsoft.com/office/drawing/2014/main" val="889766980"/>
                    </a:ext>
                  </a:extLst>
                </a:gridCol>
                <a:gridCol w="658368">
                  <a:extLst>
                    <a:ext uri="{9D8B030D-6E8A-4147-A177-3AD203B41FA5}">
                      <a16:colId xmlns:a16="http://schemas.microsoft.com/office/drawing/2014/main" val="604197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866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- 2017-11-25 12:10:10</a:t>
                      </a:r>
                      <a:r>
                        <a:rPr kumimoji="0" lang="es-ES" sz="1000" b="0" i="0" u="none" strike="noStrike" kern="1200" cap="none" spc="0" normalizeH="0" baseline="0" noProof="0">
                          <a:ln>
                            <a:noFill/>
                          </a:ln>
                          <a:solidFill>
                            <a:prstClr val="black"/>
                          </a:solidFill>
                          <a:effectLst/>
                          <a:uLnTx/>
                          <a:uFillTx/>
                          <a:latin typeface="+mn-lt"/>
                          <a:ea typeface="+mn-ea"/>
                          <a:cs typeface="+mn-cs"/>
                        </a:rPr>
                        <a:t>
#Repost @tiendalasirena (@get_repost)
・・・
Reclamaron ante un abuso en una fila. En un país en donde cada vez más mujeres son víctimas de violencia, ¿alzarías tu voz por ellas? Hoy 25 de noviembre, Día de la No Violencia Contra la Mujer, di #EsMiTurno y reporta el abuso.
Puedes ver la versión completa del video en nuestro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32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- 2017-11-14 19:33:31</a:t>
                      </a:r>
                      <a:r>
                        <a:rPr kumimoji="0" lang="en-US" sz="1000" b="0" i="0" u="none" strike="noStrike" kern="1200" cap="none" spc="0" normalizeH="0" baseline="0" noProof="0">
                          <a:ln>
                            <a:noFill/>
                          </a:ln>
                          <a:solidFill>
                            <a:prstClr val="black"/>
                          </a:solidFill>
                          <a:effectLst/>
                          <a:uLnTx/>
                          <a:uFillTx/>
                          <a:latin typeface="+mn-lt"/>
                          <a:ea typeface="+mn-ea"/>
                          <a:cs typeface="+mn-cs"/>
                        </a:rPr>
                        <a:t>
Aviso importante para nuestros clientes.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842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- 2017-11-20 10:22:24</a:t>
                      </a:r>
                      <a:r>
                        <a:rPr kumimoji="0" lang="es-ES" sz="1000" b="0" i="0" u="none" strike="noStrike" kern="1200" cap="none" spc="0" normalizeH="0" baseline="0" noProof="0">
                          <a:ln>
                            <a:noFill/>
                          </a:ln>
                          <a:solidFill>
                            <a:prstClr val="black"/>
                          </a:solidFill>
                          <a:effectLst/>
                          <a:uLnTx/>
                          <a:uFillTx/>
                          <a:latin typeface="+mn-lt"/>
                          <a:ea typeface="+mn-ea"/>
                          <a:cs typeface="+mn-cs"/>
                        </a:rPr>
                        <a:t>
Felicidades al Periódico EL JAYA por su 32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958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- 2017-11-23 18:57:39</a:t>
                      </a:r>
                      <a:r>
                        <a:rPr kumimoji="0" lang="en-US" sz="1000" b="0" i="0" u="none" strike="noStrike" kern="1200" cap="none" spc="0" normalizeH="0" baseline="0" noProof="0">
                          <a:ln>
                            <a:noFill/>
                          </a:ln>
                          <a:solidFill>
                            <a:prstClr val="black"/>
                          </a:solidFill>
                          <a:effectLst/>
                          <a:uLnTx/>
                          <a:uFillTx/>
                          <a:latin typeface="+mn-lt"/>
                          <a:ea typeface="+mn-ea"/>
                          <a:cs typeface="+mn-cs"/>
                        </a:rPr>
                        <a:t>
Aviso importante para nuestros clientes.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027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- 2017-11-16 10:40:22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junto a La Información Digital su 102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314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- 2017-11-01 10:34:23</a:t>
                      </a:r>
                      <a:r>
                        <a:rPr kumimoji="0" lang="es-ES" sz="1000" b="0" i="0" u="none" strike="noStrike" kern="1200" cap="none" spc="0" normalizeH="0" baseline="0" noProof="0">
                          <a:ln>
                            <a:noFill/>
                          </a:ln>
                          <a:solidFill>
                            <a:prstClr val="black"/>
                          </a:solidFill>
                          <a:effectLst/>
                          <a:uLnTx/>
                          <a:uFillTx/>
                          <a:latin typeface="+mn-lt"/>
                          <a:ea typeface="+mn-ea"/>
                          <a:cs typeface="+mn-cs"/>
                        </a:rPr>
                        <a:t>
Felicidades al Periodico Primicias en su 24 aniversario #aniversario #periodicoprimicias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5717896"/>
                  </a:ext>
                </a:extLst>
              </a:tr>
            </a:tbl>
          </a:graphicData>
        </a:graphic>
      </p:graphicFrame>
      <p:sp>
        <p:nvSpPr>
          <p:cNvPr id="4" name="Text Placeholder 3">
            <a:extLst>
              <a:ext uri="{FF2B5EF4-FFF2-40B4-BE49-F238E27FC236}">
                <a16:creationId xmlns:a16="http://schemas.microsoft.com/office/drawing/2014/main" id="{A1B4E1AA-D402-4D49-BCEB-02BBD0BEB9F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31187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9CE2-D7A3-4FBE-81E6-6C88744644E7}"/>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54319EE2-0D2C-4CFA-BA91-80906288BCD6}"/>
              </a:ext>
            </a:extLst>
          </p:cNvPr>
          <p:cNvGraphicFramePr>
            <a:graphicFrameLocks noGrp="1"/>
          </p:cNvGraphicFramePr>
          <p:nvPr>
            <p:ph type="tbl" sz="quarter" idx="13"/>
            <p:extLst>
              <p:ext uri="{D42A27DB-BD31-4B8C-83A1-F6EECF244321}">
                <p14:modId xmlns:p14="http://schemas.microsoft.com/office/powerpoint/2010/main" val="2081048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9769246"/>
                    </a:ext>
                  </a:extLst>
                </a:gridCol>
                <a:gridCol w="658368">
                  <a:extLst>
                    <a:ext uri="{9D8B030D-6E8A-4147-A177-3AD203B41FA5}">
                      <a16:colId xmlns:a16="http://schemas.microsoft.com/office/drawing/2014/main" val="961869254"/>
                    </a:ext>
                  </a:extLst>
                </a:gridCol>
                <a:gridCol w="658368">
                  <a:extLst>
                    <a:ext uri="{9D8B030D-6E8A-4147-A177-3AD203B41FA5}">
                      <a16:colId xmlns:a16="http://schemas.microsoft.com/office/drawing/2014/main" val="2774577955"/>
                    </a:ext>
                  </a:extLst>
                </a:gridCol>
                <a:gridCol w="658368">
                  <a:extLst>
                    <a:ext uri="{9D8B030D-6E8A-4147-A177-3AD203B41FA5}">
                      <a16:colId xmlns:a16="http://schemas.microsoft.com/office/drawing/2014/main" val="2918594539"/>
                    </a:ext>
                  </a:extLst>
                </a:gridCol>
                <a:gridCol w="658368">
                  <a:extLst>
                    <a:ext uri="{9D8B030D-6E8A-4147-A177-3AD203B41FA5}">
                      <a16:colId xmlns:a16="http://schemas.microsoft.com/office/drawing/2014/main" val="1574887940"/>
                    </a:ext>
                  </a:extLst>
                </a:gridCol>
                <a:gridCol w="658368">
                  <a:extLst>
                    <a:ext uri="{9D8B030D-6E8A-4147-A177-3AD203B41FA5}">
                      <a16:colId xmlns:a16="http://schemas.microsoft.com/office/drawing/2014/main" val="982512007"/>
                    </a:ext>
                  </a:extLst>
                </a:gridCol>
                <a:gridCol w="658368">
                  <a:extLst>
                    <a:ext uri="{9D8B030D-6E8A-4147-A177-3AD203B41FA5}">
                      <a16:colId xmlns:a16="http://schemas.microsoft.com/office/drawing/2014/main" val="2880409404"/>
                    </a:ext>
                  </a:extLst>
                </a:gridCol>
                <a:gridCol w="658368">
                  <a:extLst>
                    <a:ext uri="{9D8B030D-6E8A-4147-A177-3AD203B41FA5}">
                      <a16:colId xmlns:a16="http://schemas.microsoft.com/office/drawing/2014/main" val="668950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341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- 2017-11-30 14:26:59</a:t>
                      </a:r>
                      <a:r>
                        <a:rPr kumimoji="0" lang="es-ES" sz="1000" b="0" i="0" u="none" strike="noStrike" kern="1200" cap="none" spc="0" normalizeH="0" baseline="0" noProof="0">
                          <a:ln>
                            <a:noFill/>
                          </a:ln>
                          <a:solidFill>
                            <a:prstClr val="black"/>
                          </a:solidFill>
                          <a:effectLst/>
                          <a:uLnTx/>
                          <a:uFillTx/>
                          <a:latin typeface="+mn-lt"/>
                          <a:ea typeface="+mn-ea"/>
                          <a:cs typeface="+mn-cs"/>
                        </a:rPr>
                        <a:t>
Te invitamos a disfrutar de un partido histórico entre los Leones del Escogido y las Aguilas Cibaeñas BBC . La cita es este sábado 2 de diciembre a las 4 PM. El juego será dedicado a  Sanar una Nación, la alianza de responsabilidad social más importante del país en materia de salud. #SanarunaNación #UnPartidoParaSanar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543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- 2017-11-29 01:39:08</a:t>
                      </a:r>
                      <a:r>
                        <a:rPr kumimoji="0" lang="es-ES" sz="1000" b="0" i="0" u="none" strike="noStrike" kern="1200" cap="none" spc="0" normalizeH="0" baseline="0" noProof="0">
                          <a:ln>
                            <a:noFill/>
                          </a:ln>
                          <a:solidFill>
                            <a:prstClr val="black"/>
                          </a:solidFill>
                          <a:effectLst/>
                          <a:uLnTx/>
                          <a:uFillTx/>
                          <a:latin typeface="+mn-lt"/>
                          <a:ea typeface="+mn-ea"/>
                          <a:cs typeface="+mn-cs"/>
                        </a:rPr>
                        <a:t>
Por cuarto año y con entusiasmo celebramos junto a ustedes la llegada de la época de la felicidad, agradeciendo el apoyo que nos brindan durante todo el año.
¡Feliz navidad 2017!
#NavidadConLaPrensaGR2017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5023406"/>
                  </a:ext>
                </a:extLst>
              </a:tr>
            </a:tbl>
          </a:graphicData>
        </a:graphic>
      </p:graphicFrame>
      <p:sp>
        <p:nvSpPr>
          <p:cNvPr id="4" name="Text Placeholder 3">
            <a:extLst>
              <a:ext uri="{FF2B5EF4-FFF2-40B4-BE49-F238E27FC236}">
                <a16:creationId xmlns:a16="http://schemas.microsoft.com/office/drawing/2014/main" id="{ABCDC866-7345-4796-A449-400A68AFB0A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79994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7251-4A9C-47F1-A130-876CFAA5009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62FF7B6B-FCFF-4F89-81BE-9CA209BDA961}"/>
              </a:ext>
            </a:extLst>
          </p:cNvPr>
          <p:cNvGraphicFramePr>
            <a:graphicFrameLocks noGrp="1"/>
          </p:cNvGraphicFramePr>
          <p:nvPr>
            <p:ph type="chart" sz="quarter" idx="13"/>
            <p:extLst>
              <p:ext uri="{D42A27DB-BD31-4B8C-83A1-F6EECF244321}">
                <p14:modId xmlns:p14="http://schemas.microsoft.com/office/powerpoint/2010/main" val="1023668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468736-80BE-4BE2-B732-509B29B1824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6ABBC02-B6F9-4A6E-8DB1-61F8FE3B6D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8146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67C34-0F9A-4BCC-A4E9-C59DCFEAD2A3}"/>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22249C53-C320-44FD-91C6-9D7F48427CEE}"/>
              </a:ext>
            </a:extLst>
          </p:cNvPr>
          <p:cNvGraphicFramePr>
            <a:graphicFrameLocks noGrp="1"/>
          </p:cNvGraphicFramePr>
          <p:nvPr>
            <p:ph type="chart" sz="quarter" idx="13"/>
            <p:extLst>
              <p:ext uri="{D42A27DB-BD31-4B8C-83A1-F6EECF244321}">
                <p14:modId xmlns:p14="http://schemas.microsoft.com/office/powerpoint/2010/main" val="1894544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E52CC8-0905-4197-B964-F829B97A905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00DBBE2-E16E-44A7-AF01-2CD0F56467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880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D44A-A342-4642-B90A-8A08FEDDE51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7503FF2B-4911-434B-B9FF-B191D67FAC01}"/>
              </a:ext>
            </a:extLst>
          </p:cNvPr>
          <p:cNvGraphicFramePr>
            <a:graphicFrameLocks noGrp="1"/>
          </p:cNvGraphicFramePr>
          <p:nvPr>
            <p:ph type="chart" sz="quarter" idx="13"/>
            <p:extLst>
              <p:ext uri="{D42A27DB-BD31-4B8C-83A1-F6EECF244321}">
                <p14:modId xmlns:p14="http://schemas.microsoft.com/office/powerpoint/2010/main" val="2210588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328695-CCDF-4022-A5DC-BF3D1F8D51F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54716CC-84D3-4BAD-AF53-8244FC276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35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D7CE6-C2BF-40AE-8ADC-0ADE39F4985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A567A868-4F97-4403-8C62-64F7F628F668}"/>
              </a:ext>
            </a:extLst>
          </p:cNvPr>
          <p:cNvGraphicFramePr>
            <a:graphicFrameLocks noGrp="1"/>
          </p:cNvGraphicFramePr>
          <p:nvPr>
            <p:ph type="chart" sz="quarter" idx="13"/>
            <p:extLst>
              <p:ext uri="{D42A27DB-BD31-4B8C-83A1-F6EECF244321}">
                <p14:modId xmlns:p14="http://schemas.microsoft.com/office/powerpoint/2010/main" val="2889152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E5564-8430-480C-8C0C-855AE77D13D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906D1E7-5B41-45A1-9426-4D9AB515ED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8692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7C265-3CCB-44E9-B1DC-C8FA9BBB01FD}"/>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C0C9B7EF-5C50-43F9-B6E9-AEC5F354B89F}"/>
              </a:ext>
            </a:extLst>
          </p:cNvPr>
          <p:cNvGraphicFramePr>
            <a:graphicFrameLocks noGrp="1"/>
          </p:cNvGraphicFramePr>
          <p:nvPr>
            <p:ph type="chart" sz="quarter" idx="13"/>
            <p:extLst>
              <p:ext uri="{D42A27DB-BD31-4B8C-83A1-F6EECF244321}">
                <p14:modId xmlns:p14="http://schemas.microsoft.com/office/powerpoint/2010/main" val="3190466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22D44-478F-4416-847E-A12A4CB4A8C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53A323E-FA19-4273-AEF0-58F2DF98E6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576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1DE3E-2B3C-427D-A7C8-3287FFA0EC92}"/>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6585731-9D91-4512-98EF-6C55B625372F}"/>
              </a:ext>
            </a:extLst>
          </p:cNvPr>
          <p:cNvGraphicFramePr>
            <a:graphicFrameLocks noGrp="1"/>
          </p:cNvGraphicFramePr>
          <p:nvPr>
            <p:ph type="chart" sz="quarter" idx="13"/>
            <p:extLst>
              <p:ext uri="{D42A27DB-BD31-4B8C-83A1-F6EECF244321}">
                <p14:modId xmlns:p14="http://schemas.microsoft.com/office/powerpoint/2010/main" val="936700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0335CD-A30A-45FA-90ED-7544D60DC70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885D485-C924-48AC-9821-E4A9D530C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4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655DE-0FCA-4377-BD8D-5D07DD7A367A}"/>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981A145A-299B-4399-8052-2DD8AC369676}"/>
              </a:ext>
            </a:extLst>
          </p:cNvPr>
          <p:cNvGraphicFramePr>
            <a:graphicFrameLocks noGrp="1"/>
          </p:cNvGraphicFramePr>
          <p:nvPr>
            <p:ph type="chart" sz="quarter" idx="13"/>
            <p:extLst>
              <p:ext uri="{D42A27DB-BD31-4B8C-83A1-F6EECF244321}">
                <p14:modId xmlns:p14="http://schemas.microsoft.com/office/powerpoint/2010/main" val="2715910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15F20-EDE7-49FD-9D11-7BA37059BB3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60C5956-7C1D-4A35-A12D-E95E9D914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2022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CE43-CB52-48EC-98DF-17F891C0CCB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524268CF-7FDD-480F-8F4E-F76D46490582}"/>
              </a:ext>
            </a:extLst>
          </p:cNvPr>
          <p:cNvGraphicFramePr>
            <a:graphicFrameLocks noGrp="1"/>
          </p:cNvGraphicFramePr>
          <p:nvPr>
            <p:ph type="chart" sz="quarter" idx="13"/>
            <p:extLst>
              <p:ext uri="{D42A27DB-BD31-4B8C-83A1-F6EECF244321}">
                <p14:modId xmlns:p14="http://schemas.microsoft.com/office/powerpoint/2010/main" val="3491648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D58093-8E58-4D1C-B832-456C40C300F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8EDF900-8769-4511-A4A2-2F5A2DA2A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545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29652-6AFF-464C-ABB2-9025BA1997E3}"/>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A3147541-CA7E-494A-B056-74CEE7A372BC}"/>
              </a:ext>
            </a:extLst>
          </p:cNvPr>
          <p:cNvGraphicFramePr>
            <a:graphicFrameLocks noGrp="1"/>
          </p:cNvGraphicFramePr>
          <p:nvPr>
            <p:ph type="tbl" sz="quarter" idx="13"/>
            <p:extLst>
              <p:ext uri="{D42A27DB-BD31-4B8C-83A1-F6EECF244321}">
                <p14:modId xmlns:p14="http://schemas.microsoft.com/office/powerpoint/2010/main" val="3838875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8043044"/>
                    </a:ext>
                  </a:extLst>
                </a:gridCol>
                <a:gridCol w="2468880">
                  <a:extLst>
                    <a:ext uri="{9D8B030D-6E8A-4147-A177-3AD203B41FA5}">
                      <a16:colId xmlns:a16="http://schemas.microsoft.com/office/drawing/2014/main" val="2840430987"/>
                    </a:ext>
                  </a:extLst>
                </a:gridCol>
                <a:gridCol w="822960">
                  <a:extLst>
                    <a:ext uri="{9D8B030D-6E8A-4147-A177-3AD203B41FA5}">
                      <a16:colId xmlns:a16="http://schemas.microsoft.com/office/drawing/2014/main" val="3073604881"/>
                    </a:ext>
                  </a:extLst>
                </a:gridCol>
                <a:gridCol w="822960">
                  <a:extLst>
                    <a:ext uri="{9D8B030D-6E8A-4147-A177-3AD203B41FA5}">
                      <a16:colId xmlns:a16="http://schemas.microsoft.com/office/drawing/2014/main" val="3347036303"/>
                    </a:ext>
                  </a:extLst>
                </a:gridCol>
                <a:gridCol w="822960">
                  <a:extLst>
                    <a:ext uri="{9D8B030D-6E8A-4147-A177-3AD203B41FA5}">
                      <a16:colId xmlns:a16="http://schemas.microsoft.com/office/drawing/2014/main" val="250557161"/>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450357806"/>
                  </a:ext>
                </a:extLst>
              </a:tr>
              <a:tr h="370840">
                <a:tc>
                  <a:txBody>
                    <a:bodyPr/>
                    <a:lstStyle/>
                    <a:p>
                      <a:r>
                        <a:rPr lang="en-US" sz="1000"/>
                        <a:t>Elizabeth Medina Celado</a:t>
                      </a:r>
                    </a:p>
                  </a:txBody>
                  <a:tcPr/>
                </a:tc>
                <a:tc>
                  <a:txBody>
                    <a:bodyPr/>
                    <a:lstStyle/>
                    <a:p>
                      <a:r>
                        <a:rPr lang="en-US" sz="1000"/>
                        <a:t>Grupo Ramos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603090251"/>
                  </a:ext>
                </a:extLst>
              </a:tr>
              <a:tr h="370840">
                <a:tc>
                  <a:txBody>
                    <a:bodyPr/>
                    <a:lstStyle/>
                    <a:p>
                      <a:r>
                        <a:rPr lang="en-US" sz="1000"/>
                        <a:t>Juan Tapia Brito</a:t>
                      </a:r>
                    </a:p>
                  </a:txBody>
                  <a:tcPr/>
                </a:tc>
                <a:tc>
                  <a:txBody>
                    <a:bodyPr/>
                    <a:lstStyle/>
                    <a:p>
                      <a:r>
                        <a:rPr lang="en-US" sz="1000"/>
                        <a:t>Grupo Ramos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522505607"/>
                  </a:ext>
                </a:extLst>
              </a:tr>
              <a:tr h="370840">
                <a:tc>
                  <a:txBody>
                    <a:bodyPr/>
                    <a:lstStyle/>
                    <a:p>
                      <a:r>
                        <a:rPr lang="en-US" sz="1000"/>
                        <a:t>Wanda De La Cruz Hdez</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31781422"/>
                  </a:ext>
                </a:extLst>
              </a:tr>
              <a:tr h="370840">
                <a:tc>
                  <a:txBody>
                    <a:bodyPr/>
                    <a:lstStyle/>
                    <a:p>
                      <a:r>
                        <a:rPr lang="en-US" sz="1000"/>
                        <a:t>Enrique Duran</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764474666"/>
                  </a:ext>
                </a:extLst>
              </a:tr>
              <a:tr h="370840">
                <a:tc>
                  <a:txBody>
                    <a:bodyPr/>
                    <a:lstStyle/>
                    <a:p>
                      <a:r>
                        <a:rPr lang="en-US" sz="1000"/>
                        <a:t>Hernan Eugenio Cardona</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206950028"/>
                  </a:ext>
                </a:extLst>
              </a:tr>
              <a:tr h="370840">
                <a:tc>
                  <a:txBody>
                    <a:bodyPr/>
                    <a:lstStyle/>
                    <a:p>
                      <a:r>
                        <a:rPr lang="en-US" sz="1000"/>
                        <a:t>Periódico EL JAYA</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802883672"/>
                  </a:ext>
                </a:extLst>
              </a:tr>
              <a:tr h="370840">
                <a:tc>
                  <a:txBody>
                    <a:bodyPr/>
                    <a:lstStyle/>
                    <a:p>
                      <a:r>
                        <a:rPr lang="en-US" sz="1000"/>
                        <a:t>Jas Fabian De Bernau</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137435621"/>
                  </a:ext>
                </a:extLst>
              </a:tr>
            </a:tbl>
          </a:graphicData>
        </a:graphic>
      </p:graphicFrame>
      <p:sp>
        <p:nvSpPr>
          <p:cNvPr id="4" name="Text Placeholder 3">
            <a:extLst>
              <a:ext uri="{FF2B5EF4-FFF2-40B4-BE49-F238E27FC236}">
                <a16:creationId xmlns:a16="http://schemas.microsoft.com/office/drawing/2014/main" id="{58249EC2-9834-4DAA-8DCA-9FA0173CC27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63413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6C75B-EEA8-4355-B7F3-F88AE5E0C20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0A1481D-ED0F-4843-AE7D-7AEAABAC82CE}"/>
              </a:ext>
            </a:extLst>
          </p:cNvPr>
          <p:cNvGraphicFramePr>
            <a:graphicFrameLocks noGrp="1"/>
          </p:cNvGraphicFramePr>
          <p:nvPr>
            <p:ph type="chart" sz="quarter" idx="13"/>
            <p:extLst>
              <p:ext uri="{D42A27DB-BD31-4B8C-83A1-F6EECF244321}">
                <p14:modId xmlns:p14="http://schemas.microsoft.com/office/powerpoint/2010/main" val="4286729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15E626-7BED-48DB-A567-027FE0A0EC1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6D866C3-E5E2-40EB-9602-5E2D41FB21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7777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554</Words>
  <Application>Microsoft Office PowerPoint</Application>
  <PresentationFormat>On-screen Show (4:3)</PresentationFormat>
  <Paragraphs>262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2017-12-13T08:04:03Z</dcterms:created>
  <dcterms:modified xsi:type="dcterms:W3CDTF">2017-12-13T08:04:37Z</dcterms:modified>
</cp:coreProperties>
</file>