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Sheet1!$B$2:$B$31</c:f>
              <c:numCache>
                <c:formatCode>General</c:formatCode>
                <c:ptCount val="30"/>
                <c:pt idx="0">
                  <c:v>958349</c:v>
                </c:pt>
                <c:pt idx="1">
                  <c:v>958289</c:v>
                </c:pt>
                <c:pt idx="2">
                  <c:v>958225</c:v>
                </c:pt>
                <c:pt idx="3">
                  <c:v>958158</c:v>
                </c:pt>
                <c:pt idx="4">
                  <c:v>958098</c:v>
                </c:pt>
                <c:pt idx="5">
                  <c:v>958029</c:v>
                </c:pt>
                <c:pt idx="6">
                  <c:v>958000</c:v>
                </c:pt>
                <c:pt idx="7">
                  <c:v>957963</c:v>
                </c:pt>
                <c:pt idx="8">
                  <c:v>957917</c:v>
                </c:pt>
                <c:pt idx="9">
                  <c:v>957856</c:v>
                </c:pt>
                <c:pt idx="10">
                  <c:v>957795</c:v>
                </c:pt>
                <c:pt idx="11">
                  <c:v>957774</c:v>
                </c:pt>
                <c:pt idx="12">
                  <c:v>957740</c:v>
                </c:pt>
                <c:pt idx="13">
                  <c:v>957714</c:v>
                </c:pt>
                <c:pt idx="14">
                  <c:v>957714</c:v>
                </c:pt>
                <c:pt idx="20">
                  <c:v>955475</c:v>
                </c:pt>
                <c:pt idx="21">
                  <c:v>955591</c:v>
                </c:pt>
                <c:pt idx="22">
                  <c:v>955898</c:v>
                </c:pt>
                <c:pt idx="23">
                  <c:v>956732</c:v>
                </c:pt>
                <c:pt idx="24">
                  <c:v>957501</c:v>
                </c:pt>
                <c:pt idx="25">
                  <c:v>957589</c:v>
                </c:pt>
                <c:pt idx="26">
                  <c:v>957591</c:v>
                </c:pt>
                <c:pt idx="27">
                  <c:v>957664</c:v>
                </c:pt>
                <c:pt idx="28">
                  <c:v>957703</c:v>
                </c:pt>
                <c:pt idx="29">
                  <c:v>957681</c:v>
                </c:pt>
              </c:numCache>
            </c:numRef>
          </c:val>
          <c:smooth val="0"/>
          <c:extLst>
            <c:ext xmlns:c16="http://schemas.microsoft.com/office/drawing/2014/chart" uri="{C3380CC4-5D6E-409C-BE32-E72D297353CC}">
              <c16:uniqueId val="{00000000-114D-47EF-813E-51AF78AD09F7}"/>
            </c:ext>
          </c:extLst>
        </c:ser>
        <c:ser>
          <c:idx val="1"/>
          <c:order val="1"/>
          <c:tx>
            <c:strRef>
              <c:f>Sheet1!$C$1</c:f>
              <c:strCache>
                <c:ptCount val="1"/>
                <c:pt idx="0">
                  <c:v>Claro RD</c:v>
                </c:pt>
              </c:strCache>
            </c:strRef>
          </c:tx>
          <c:spPr>
            <a:ln w="28575" cap="rnd">
              <a:solidFill>
                <a:schemeClr val="accent2"/>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Sheet1!$C$2:$C$31</c:f>
              <c:numCache>
                <c:formatCode>General</c:formatCode>
                <c:ptCount val="30"/>
                <c:pt idx="0">
                  <c:v>1147714</c:v>
                </c:pt>
                <c:pt idx="1">
                  <c:v>1147653</c:v>
                </c:pt>
                <c:pt idx="2">
                  <c:v>1147605</c:v>
                </c:pt>
                <c:pt idx="3">
                  <c:v>1147553</c:v>
                </c:pt>
                <c:pt idx="4">
                  <c:v>1147493</c:v>
                </c:pt>
                <c:pt idx="5">
                  <c:v>1147465</c:v>
                </c:pt>
                <c:pt idx="6">
                  <c:v>1147501</c:v>
                </c:pt>
                <c:pt idx="7">
                  <c:v>1147534</c:v>
                </c:pt>
                <c:pt idx="8">
                  <c:v>1147558</c:v>
                </c:pt>
                <c:pt idx="9">
                  <c:v>1147598</c:v>
                </c:pt>
                <c:pt idx="10">
                  <c:v>1147642</c:v>
                </c:pt>
                <c:pt idx="11">
                  <c:v>1147715</c:v>
                </c:pt>
                <c:pt idx="12">
                  <c:v>1147727</c:v>
                </c:pt>
                <c:pt idx="13">
                  <c:v>1147708</c:v>
                </c:pt>
                <c:pt idx="14">
                  <c:v>1147753</c:v>
                </c:pt>
                <c:pt idx="15">
                  <c:v>1147738</c:v>
                </c:pt>
                <c:pt idx="16">
                  <c:v>1147694</c:v>
                </c:pt>
                <c:pt idx="17">
                  <c:v>1147695</c:v>
                </c:pt>
                <c:pt idx="18">
                  <c:v>1147721</c:v>
                </c:pt>
                <c:pt idx="19">
                  <c:v>1147746</c:v>
                </c:pt>
                <c:pt idx="20">
                  <c:v>1147785</c:v>
                </c:pt>
                <c:pt idx="21">
                  <c:v>1147813</c:v>
                </c:pt>
                <c:pt idx="22">
                  <c:v>1147831</c:v>
                </c:pt>
                <c:pt idx="23">
                  <c:v>1147851</c:v>
                </c:pt>
                <c:pt idx="24">
                  <c:v>1147873</c:v>
                </c:pt>
                <c:pt idx="25">
                  <c:v>1147911</c:v>
                </c:pt>
                <c:pt idx="26">
                  <c:v>1147976</c:v>
                </c:pt>
                <c:pt idx="27">
                  <c:v>1147998</c:v>
                </c:pt>
                <c:pt idx="28">
                  <c:v>1148017</c:v>
                </c:pt>
                <c:pt idx="29">
                  <c:v>1148283</c:v>
                </c:pt>
              </c:numCache>
            </c:numRef>
          </c:val>
          <c:smooth val="0"/>
          <c:extLst>
            <c:ext xmlns:c16="http://schemas.microsoft.com/office/drawing/2014/chart" uri="{C3380CC4-5D6E-409C-BE32-E72D297353CC}">
              <c16:uniqueId val="{00000001-114D-47EF-813E-51AF78AD09F7}"/>
            </c:ext>
          </c:extLst>
        </c:ser>
        <c:ser>
          <c:idx val="2"/>
          <c:order val="2"/>
          <c:tx>
            <c:strRef>
              <c:f>Sheet1!$D$1</c:f>
              <c:strCache>
                <c:ptCount val="1"/>
                <c:pt idx="0">
                  <c:v>Tricom</c:v>
                </c:pt>
              </c:strCache>
            </c:strRef>
          </c:tx>
          <c:spPr>
            <a:ln w="28575" cap="rnd">
              <a:solidFill>
                <a:schemeClr val="accent3"/>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Sheet1!$D$2:$D$31</c:f>
              <c:numCache>
                <c:formatCode>General</c:formatCode>
                <c:ptCount val="30"/>
                <c:pt idx="0">
                  <c:v>66200</c:v>
                </c:pt>
                <c:pt idx="1">
                  <c:v>66199</c:v>
                </c:pt>
                <c:pt idx="2">
                  <c:v>66204</c:v>
                </c:pt>
                <c:pt idx="3">
                  <c:v>66202</c:v>
                </c:pt>
                <c:pt idx="4">
                  <c:v>66200</c:v>
                </c:pt>
                <c:pt idx="5">
                  <c:v>66196</c:v>
                </c:pt>
                <c:pt idx="6">
                  <c:v>66197</c:v>
                </c:pt>
                <c:pt idx="7">
                  <c:v>66201</c:v>
                </c:pt>
                <c:pt idx="8">
                  <c:v>66211</c:v>
                </c:pt>
                <c:pt idx="9">
                  <c:v>66215</c:v>
                </c:pt>
                <c:pt idx="10">
                  <c:v>66220</c:v>
                </c:pt>
                <c:pt idx="11">
                  <c:v>66222</c:v>
                </c:pt>
                <c:pt idx="12">
                  <c:v>66237</c:v>
                </c:pt>
                <c:pt idx="13">
                  <c:v>66250</c:v>
                </c:pt>
              </c:numCache>
            </c:numRef>
          </c:val>
          <c:smooth val="0"/>
          <c:extLst>
            <c:ext xmlns:c16="http://schemas.microsoft.com/office/drawing/2014/chart" uri="{C3380CC4-5D6E-409C-BE32-E72D297353CC}">
              <c16:uniqueId val="{00000002-114D-47EF-813E-51AF78AD09F7}"/>
            </c:ext>
          </c:extLst>
        </c:ser>
        <c:ser>
          <c:idx val="3"/>
          <c:order val="3"/>
          <c:tx>
            <c:strRef>
              <c:f>Sheet1!$E$1</c:f>
              <c:strCache>
                <c:ptCount val="1"/>
                <c:pt idx="0">
                  <c:v>vivaRD</c:v>
                </c:pt>
              </c:strCache>
            </c:strRef>
          </c:tx>
          <c:spPr>
            <a:ln w="28575" cap="rnd">
              <a:solidFill>
                <a:schemeClr val="accent4"/>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Sheet1!$E$2:$E$31</c:f>
              <c:numCache>
                <c:formatCode>General</c:formatCode>
                <c:ptCount val="30"/>
                <c:pt idx="0">
                  <c:v>419797</c:v>
                </c:pt>
                <c:pt idx="1">
                  <c:v>419789</c:v>
                </c:pt>
                <c:pt idx="2">
                  <c:v>419792</c:v>
                </c:pt>
                <c:pt idx="3">
                  <c:v>419779</c:v>
                </c:pt>
                <c:pt idx="4">
                  <c:v>419750</c:v>
                </c:pt>
                <c:pt idx="5">
                  <c:v>419738</c:v>
                </c:pt>
                <c:pt idx="6">
                  <c:v>419735</c:v>
                </c:pt>
                <c:pt idx="7">
                  <c:v>419742</c:v>
                </c:pt>
                <c:pt idx="8">
                  <c:v>419740</c:v>
                </c:pt>
                <c:pt idx="9">
                  <c:v>419726</c:v>
                </c:pt>
                <c:pt idx="10">
                  <c:v>419725</c:v>
                </c:pt>
                <c:pt idx="11">
                  <c:v>419712</c:v>
                </c:pt>
                <c:pt idx="12">
                  <c:v>419686</c:v>
                </c:pt>
                <c:pt idx="13">
                  <c:v>419673</c:v>
                </c:pt>
                <c:pt idx="14">
                  <c:v>419670</c:v>
                </c:pt>
                <c:pt idx="15">
                  <c:v>419640</c:v>
                </c:pt>
                <c:pt idx="16">
                  <c:v>419605</c:v>
                </c:pt>
                <c:pt idx="17">
                  <c:v>419597</c:v>
                </c:pt>
                <c:pt idx="18">
                  <c:v>419595</c:v>
                </c:pt>
                <c:pt idx="19">
                  <c:v>419590</c:v>
                </c:pt>
                <c:pt idx="20">
                  <c:v>419610</c:v>
                </c:pt>
                <c:pt idx="21">
                  <c:v>420313</c:v>
                </c:pt>
                <c:pt idx="22">
                  <c:v>422554</c:v>
                </c:pt>
                <c:pt idx="23">
                  <c:v>423862</c:v>
                </c:pt>
                <c:pt idx="24">
                  <c:v>425003</c:v>
                </c:pt>
                <c:pt idx="25">
                  <c:v>426163</c:v>
                </c:pt>
                <c:pt idx="26">
                  <c:v>427022</c:v>
                </c:pt>
                <c:pt idx="27">
                  <c:v>427890</c:v>
                </c:pt>
                <c:pt idx="28">
                  <c:v>429402</c:v>
                </c:pt>
                <c:pt idx="29">
                  <c:v>430943</c:v>
                </c:pt>
              </c:numCache>
            </c:numRef>
          </c:val>
          <c:smooth val="0"/>
          <c:extLst>
            <c:ext xmlns:c16="http://schemas.microsoft.com/office/drawing/2014/chart" uri="{C3380CC4-5D6E-409C-BE32-E72D297353CC}">
              <c16:uniqueId val="{00000003-114D-47EF-813E-51AF78AD09F7}"/>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Sheet1!$F$2:$F$31</c:f>
              <c:numCache>
                <c:formatCode>General</c:formatCode>
                <c:ptCount val="30"/>
                <c:pt idx="0">
                  <c:v>99163</c:v>
                </c:pt>
                <c:pt idx="1">
                  <c:v>99185</c:v>
                </c:pt>
                <c:pt idx="2">
                  <c:v>99193</c:v>
                </c:pt>
                <c:pt idx="3">
                  <c:v>99212</c:v>
                </c:pt>
                <c:pt idx="4">
                  <c:v>99212</c:v>
                </c:pt>
                <c:pt idx="5">
                  <c:v>99221</c:v>
                </c:pt>
                <c:pt idx="6">
                  <c:v>99241</c:v>
                </c:pt>
                <c:pt idx="7">
                  <c:v>99253</c:v>
                </c:pt>
                <c:pt idx="8">
                  <c:v>99260</c:v>
                </c:pt>
                <c:pt idx="9">
                  <c:v>99265</c:v>
                </c:pt>
                <c:pt idx="10">
                  <c:v>99276</c:v>
                </c:pt>
                <c:pt idx="11">
                  <c:v>99277</c:v>
                </c:pt>
                <c:pt idx="12">
                  <c:v>99280</c:v>
                </c:pt>
                <c:pt idx="13">
                  <c:v>99280</c:v>
                </c:pt>
                <c:pt idx="14">
                  <c:v>99301</c:v>
                </c:pt>
                <c:pt idx="15">
                  <c:v>99315</c:v>
                </c:pt>
                <c:pt idx="16">
                  <c:v>99318</c:v>
                </c:pt>
                <c:pt idx="17">
                  <c:v>99317</c:v>
                </c:pt>
                <c:pt idx="18">
                  <c:v>99319</c:v>
                </c:pt>
                <c:pt idx="19">
                  <c:v>99322</c:v>
                </c:pt>
                <c:pt idx="20">
                  <c:v>99319</c:v>
                </c:pt>
                <c:pt idx="21">
                  <c:v>99322</c:v>
                </c:pt>
                <c:pt idx="22">
                  <c:v>99336</c:v>
                </c:pt>
                <c:pt idx="23">
                  <c:v>99357</c:v>
                </c:pt>
                <c:pt idx="24">
                  <c:v>99358</c:v>
                </c:pt>
                <c:pt idx="25">
                  <c:v>99363</c:v>
                </c:pt>
                <c:pt idx="26">
                  <c:v>99368</c:v>
                </c:pt>
                <c:pt idx="27">
                  <c:v>99376</c:v>
                </c:pt>
                <c:pt idx="28">
                  <c:v>99377</c:v>
                </c:pt>
                <c:pt idx="29">
                  <c:v>99401</c:v>
                </c:pt>
              </c:numCache>
            </c:numRef>
          </c:val>
          <c:smooth val="0"/>
          <c:extLst>
            <c:ext xmlns:c16="http://schemas.microsoft.com/office/drawing/2014/chart" uri="{C3380CC4-5D6E-409C-BE32-E72D297353CC}">
              <c16:uniqueId val="{00000004-114D-47EF-813E-51AF78AD09F7}"/>
            </c:ext>
          </c:extLst>
        </c:ser>
        <c:dLbls>
          <c:showLegendKey val="0"/>
          <c:showVal val="0"/>
          <c:showCatName val="0"/>
          <c:showSerName val="0"/>
          <c:showPercent val="0"/>
          <c:showBubbleSize val="0"/>
        </c:dLbls>
        <c:smooth val="0"/>
        <c:axId val="221455336"/>
        <c:axId val="221456320"/>
      </c:lineChart>
      <c:catAx>
        <c:axId val="22145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456320"/>
        <c:crosses val="autoZero"/>
        <c:auto val="1"/>
        <c:lblAlgn val="ctr"/>
        <c:lblOffset val="100"/>
        <c:noMultiLvlLbl val="0"/>
      </c:catAx>
      <c:valAx>
        <c:axId val="22145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45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83.4011</c:v>
                </c:pt>
                <c:pt idx="1">
                  <c:v>42.0732</c:v>
                </c:pt>
                <c:pt idx="2">
                  <c:v>4.1974999999999998</c:v>
                </c:pt>
                <c:pt idx="3">
                  <c:v>0</c:v>
                </c:pt>
                <c:pt idx="4">
                  <c:v>4.2948000000000004</c:v>
                </c:pt>
                <c:pt idx="5">
                  <c:v>-2.6644999999999999</c:v>
                </c:pt>
              </c:numCache>
            </c:numRef>
          </c:val>
          <c:extLst>
            <c:ext xmlns:c16="http://schemas.microsoft.com/office/drawing/2014/chart" uri="{C3380CC4-5D6E-409C-BE32-E72D297353CC}">
              <c16:uniqueId val="{00000000-76BF-48DF-AC5A-267C0016529D}"/>
            </c:ext>
          </c:extLst>
        </c:ser>
        <c:ser>
          <c:idx val="1"/>
          <c:order val="1"/>
          <c:tx>
            <c:strRef>
              <c:f>Sheet1!$C$1</c:f>
              <c:strCache>
                <c:ptCount val="1"/>
                <c:pt idx="0">
                  <c:v>Claro RD</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13.785600000000001</c:v>
                </c:pt>
                <c:pt idx="3">
                  <c:v>100</c:v>
                </c:pt>
                <c:pt idx="4">
                  <c:v>4.9523999999999999</c:v>
                </c:pt>
                <c:pt idx="5">
                  <c:v>1.8996</c:v>
                </c:pt>
              </c:numCache>
            </c:numRef>
          </c:val>
          <c:extLst>
            <c:ext xmlns:c16="http://schemas.microsoft.com/office/drawing/2014/chart" uri="{C3380CC4-5D6E-409C-BE32-E72D297353CC}">
              <c16:uniqueId val="{00000001-76BF-48DF-AC5A-267C0016529D}"/>
            </c:ext>
          </c:extLst>
        </c:ser>
        <c:ser>
          <c:idx val="2"/>
          <c:order val="2"/>
          <c:tx>
            <c:strRef>
              <c:f>Sheet1!$D$1</c:f>
              <c:strCache>
                <c:ptCount val="1"/>
                <c:pt idx="0">
                  <c:v>Tricom</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5.7694999999999999</c:v>
                </c:pt>
                <c:pt idx="1">
                  <c:v>8.5366</c:v>
                </c:pt>
                <c:pt idx="2">
                  <c:v>4.7199999999999999E-2</c:v>
                </c:pt>
                <c:pt idx="3">
                  <c:v>75</c:v>
                </c:pt>
                <c:pt idx="4">
                  <c:v>3.4416000000000002</c:v>
                </c:pt>
                <c:pt idx="5">
                  <c:v>3.0198999999999998</c:v>
                </c:pt>
              </c:numCache>
            </c:numRef>
          </c:val>
          <c:extLst>
            <c:ext xmlns:c16="http://schemas.microsoft.com/office/drawing/2014/chart" uri="{C3380CC4-5D6E-409C-BE32-E72D297353CC}">
              <c16:uniqueId val="{00000002-76BF-48DF-AC5A-267C0016529D}"/>
            </c:ext>
          </c:extLst>
        </c:ser>
        <c:ser>
          <c:idx val="3"/>
          <c:order val="3"/>
          <c:tx>
            <c:strRef>
              <c:f>Sheet1!$E$1</c:f>
              <c:strCache>
                <c:ptCount val="1"/>
                <c:pt idx="0">
                  <c:v>vivaRD</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37.529299999999999</c:v>
                </c:pt>
                <c:pt idx="1">
                  <c:v>96.9512</c:v>
                </c:pt>
                <c:pt idx="2">
                  <c:v>100</c:v>
                </c:pt>
                <c:pt idx="3">
                  <c:v>90</c:v>
                </c:pt>
                <c:pt idx="4">
                  <c:v>100</c:v>
                </c:pt>
                <c:pt idx="5">
                  <c:v>100</c:v>
                </c:pt>
              </c:numCache>
            </c:numRef>
          </c:val>
          <c:extLst>
            <c:ext xmlns:c16="http://schemas.microsoft.com/office/drawing/2014/chart" uri="{C3380CC4-5D6E-409C-BE32-E72D297353CC}">
              <c16:uniqueId val="{00000003-76BF-48DF-AC5A-267C0016529D}"/>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8.6564999999999994</c:v>
                </c:pt>
                <c:pt idx="1">
                  <c:v>37.195099999999996</c:v>
                </c:pt>
                <c:pt idx="2">
                  <c:v>0.44569999999999999</c:v>
                </c:pt>
                <c:pt idx="3">
                  <c:v>0</c:v>
                </c:pt>
                <c:pt idx="4">
                  <c:v>4.9775999999999998</c:v>
                </c:pt>
                <c:pt idx="5">
                  <c:v>9.0147999999999993</c:v>
                </c:pt>
              </c:numCache>
            </c:numRef>
          </c:val>
          <c:extLst>
            <c:ext xmlns:c16="http://schemas.microsoft.com/office/drawing/2014/chart" uri="{C3380CC4-5D6E-409C-BE32-E72D297353CC}">
              <c16:uniqueId val="{00000004-76BF-48DF-AC5A-267C0016529D}"/>
            </c:ext>
          </c:extLst>
        </c:ser>
        <c:dLbls>
          <c:showLegendKey val="0"/>
          <c:showVal val="0"/>
          <c:showCatName val="0"/>
          <c:showSerName val="0"/>
          <c:showPercent val="0"/>
          <c:showBubbleSize val="0"/>
        </c:dLbls>
        <c:axId val="220255064"/>
        <c:axId val="220255720"/>
      </c:radarChart>
      <c:catAx>
        <c:axId val="22025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255720"/>
        <c:crosses val="autoZero"/>
        <c:auto val="1"/>
        <c:lblAlgn val="ctr"/>
        <c:lblOffset val="100"/>
        <c:noMultiLvlLbl val="0"/>
      </c:catAx>
      <c:valAx>
        <c:axId val="22025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025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Sheet1!$B$2:$B$31</c:f>
              <c:numCache>
                <c:formatCode>General</c:formatCode>
                <c:ptCount val="30"/>
                <c:pt idx="0">
                  <c:v>2.7025532345597E-2</c:v>
                </c:pt>
                <c:pt idx="1">
                  <c:v>5.2522524684716996E-3</c:v>
                </c:pt>
                <c:pt idx="2">
                  <c:v>2.2436569730250001E-3</c:v>
                </c:pt>
                <c:pt idx="3">
                  <c:v>0</c:v>
                </c:pt>
                <c:pt idx="4">
                  <c:v>1.0906684701835E-2</c:v>
                </c:pt>
                <c:pt idx="5">
                  <c:v>4.4534301676055002E-3</c:v>
                </c:pt>
                <c:pt idx="6">
                  <c:v>2.6095652046838999E-3</c:v>
                </c:pt>
                <c:pt idx="7">
                  <c:v>3.1315861170523999E-3</c:v>
                </c:pt>
                <c:pt idx="8">
                  <c:v>6.2112449631500999E-3</c:v>
                </c:pt>
                <c:pt idx="9">
                  <c:v>4.3150576721377003E-3</c:v>
                </c:pt>
                <c:pt idx="10">
                  <c:v>4.4371362200819999E-3</c:v>
                </c:pt>
                <c:pt idx="11">
                  <c:v>1.6287597203545001E-2</c:v>
                </c:pt>
                <c:pt idx="12">
                  <c:v>4.4374512532928002E-3</c:v>
                </c:pt>
                <c:pt idx="13">
                  <c:v>4.2809694203045003E-3</c:v>
                </c:pt>
                <c:pt idx="14">
                  <c:v>0</c:v>
                </c:pt>
                <c:pt idx="15">
                  <c:v>0</c:v>
                </c:pt>
                <c:pt idx="16">
                  <c:v>0</c:v>
                </c:pt>
                <c:pt idx="17">
                  <c:v>0</c:v>
                </c:pt>
                <c:pt idx="18">
                  <c:v>0</c:v>
                </c:pt>
                <c:pt idx="19">
                  <c:v>0</c:v>
                </c:pt>
                <c:pt idx="20">
                  <c:v>0.16245136390150999</c:v>
                </c:pt>
                <c:pt idx="21">
                  <c:v>3.0000708156250999E-2</c:v>
                </c:pt>
                <c:pt idx="22">
                  <c:v>1.3141594401848001E-2</c:v>
                </c:pt>
                <c:pt idx="23">
                  <c:v>1.6103480547726999E-2</c:v>
                </c:pt>
                <c:pt idx="24">
                  <c:v>1.9349796680862001E-2</c:v>
                </c:pt>
                <c:pt idx="25">
                  <c:v>2.5795132343649999E-2</c:v>
                </c:pt>
                <c:pt idx="26">
                  <c:v>3.3069128402204002E-3</c:v>
                </c:pt>
                <c:pt idx="27">
                  <c:v>2.4226551674086001E-2</c:v>
                </c:pt>
                <c:pt idx="28">
                  <c:v>4.2289567633549E-3</c:v>
                </c:pt>
                <c:pt idx="29">
                  <c:v>1.6289161859972E-2</c:v>
                </c:pt>
              </c:numCache>
            </c:numRef>
          </c:val>
          <c:smooth val="0"/>
          <c:extLst>
            <c:ext xmlns:c16="http://schemas.microsoft.com/office/drawing/2014/chart" uri="{C3380CC4-5D6E-409C-BE32-E72D297353CC}">
              <c16:uniqueId val="{00000000-8623-453F-9063-A9716C3415EF}"/>
            </c:ext>
          </c:extLst>
        </c:ser>
        <c:ser>
          <c:idx val="1"/>
          <c:order val="1"/>
          <c:tx>
            <c:strRef>
              <c:f>Sheet1!$C$1</c:f>
              <c:strCache>
                <c:ptCount val="1"/>
                <c:pt idx="0">
                  <c:v>Claro RD</c:v>
                </c:pt>
              </c:strCache>
            </c:strRef>
          </c:tx>
          <c:spPr>
            <a:ln w="28575" cap="rnd">
              <a:solidFill>
                <a:schemeClr val="accent2"/>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Sheet1!$C$2:$C$31</c:f>
              <c:numCache>
                <c:formatCode>General</c:formatCode>
                <c:ptCount val="30"/>
                <c:pt idx="0">
                  <c:v>0</c:v>
                </c:pt>
                <c:pt idx="1">
                  <c:v>9.5845281318969998E-4</c:v>
                </c:pt>
                <c:pt idx="2">
                  <c:v>5.7231038950740998E-2</c:v>
                </c:pt>
                <c:pt idx="3">
                  <c:v>7.3912122825531001E-2</c:v>
                </c:pt>
                <c:pt idx="4">
                  <c:v>1.2200191194425001E-3</c:v>
                </c:pt>
                <c:pt idx="5">
                  <c:v>8.1047234851357002E-3</c:v>
                </c:pt>
                <c:pt idx="6">
                  <c:v>5.8446762755235998E-2</c:v>
                </c:pt>
                <c:pt idx="7">
                  <c:v>4.9904852535228E-2</c:v>
                </c:pt>
                <c:pt idx="8">
                  <c:v>8.0105721252133E-2</c:v>
                </c:pt>
                <c:pt idx="9">
                  <c:v>0.11296254662719001</c:v>
                </c:pt>
                <c:pt idx="10">
                  <c:v>1.6991687143828E-2</c:v>
                </c:pt>
                <c:pt idx="11">
                  <c:v>2.7719011778564999E-2</c:v>
                </c:pt>
                <c:pt idx="12">
                  <c:v>2.9623924281250002E-3</c:v>
                </c:pt>
                <c:pt idx="13">
                  <c:v>9.6153618755444994E-2</c:v>
                </c:pt>
                <c:pt idx="14">
                  <c:v>7.5801800074930996E-3</c:v>
                </c:pt>
                <c:pt idx="15">
                  <c:v>1.3069105071247999E-3</c:v>
                </c:pt>
                <c:pt idx="16">
                  <c:v>7.9665468925530003E-2</c:v>
                </c:pt>
                <c:pt idx="17">
                  <c:v>1.5277010538813999E-2</c:v>
                </c:pt>
                <c:pt idx="18">
                  <c:v>7.1228918853924999E-3</c:v>
                </c:pt>
                <c:pt idx="19">
                  <c:v>3.4067156734188003E-2</c:v>
                </c:pt>
                <c:pt idx="20">
                  <c:v>4.9371314395078001E-4</c:v>
                </c:pt>
                <c:pt idx="21">
                  <c:v>4.8208208347745004E-3</c:v>
                </c:pt>
                <c:pt idx="22">
                  <c:v>1.1064433335482E-2</c:v>
                </c:pt>
                <c:pt idx="23">
                  <c:v>4.7916044121093003E-3</c:v>
                </c:pt>
                <c:pt idx="24">
                  <c:v>3.3947170188285997E-2</c:v>
                </c:pt>
                <c:pt idx="25">
                  <c:v>5.8174268814293996E-3</c:v>
                </c:pt>
                <c:pt idx="26">
                  <c:v>2.7353274509273998E-2</c:v>
                </c:pt>
                <c:pt idx="27">
                  <c:v>4.9390803205960003E-2</c:v>
                </c:pt>
                <c:pt idx="28">
                  <c:v>0.14322647858418999</c:v>
                </c:pt>
                <c:pt idx="29">
                  <c:v>9.9290162435221995E-3</c:v>
                </c:pt>
              </c:numCache>
            </c:numRef>
          </c:val>
          <c:smooth val="0"/>
          <c:extLst>
            <c:ext xmlns:c16="http://schemas.microsoft.com/office/drawing/2014/chart" uri="{C3380CC4-5D6E-409C-BE32-E72D297353CC}">
              <c16:uniqueId val="{00000001-8623-453F-9063-A9716C3415EF}"/>
            </c:ext>
          </c:extLst>
        </c:ser>
        <c:ser>
          <c:idx val="2"/>
          <c:order val="2"/>
          <c:tx>
            <c:strRef>
              <c:f>Sheet1!$D$1</c:f>
              <c:strCache>
                <c:ptCount val="1"/>
                <c:pt idx="0">
                  <c:v>Tricom</c:v>
                </c:pt>
              </c:strCache>
            </c:strRef>
          </c:tx>
          <c:spPr>
            <a:ln w="28575" cap="rnd">
              <a:solidFill>
                <a:schemeClr val="accent3"/>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Sheet1!$D$2:$D$31</c:f>
              <c:numCache>
                <c:formatCode>General</c:formatCode>
                <c:ptCount val="30"/>
                <c:pt idx="0">
                  <c:v>1.510619656183E-2</c:v>
                </c:pt>
                <c:pt idx="1">
                  <c:v>1.1329476276077E-2</c:v>
                </c:pt>
                <c:pt idx="2">
                  <c:v>4.0784882403588997E-2</c:v>
                </c:pt>
                <c:pt idx="3">
                  <c:v>1.6615561228343002E-2</c:v>
                </c:pt>
                <c:pt idx="4">
                  <c:v>1.2084409601063001E-2</c:v>
                </c:pt>
                <c:pt idx="5">
                  <c:v>1.0574337593281E-2</c:v>
                </c:pt>
                <c:pt idx="6">
                  <c:v>0</c:v>
                </c:pt>
                <c:pt idx="7">
                  <c:v>2.4169549388963998E-2</c:v>
                </c:pt>
                <c:pt idx="8">
                  <c:v>1.2083496964020999E-2</c:v>
                </c:pt>
                <c:pt idx="9">
                  <c:v>7.0983039584372007E-2</c:v>
                </c:pt>
                <c:pt idx="10">
                  <c:v>9.0611172357552006E-3</c:v>
                </c:pt>
                <c:pt idx="11">
                  <c:v>1.8121139819695001E-2</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8623-453F-9063-A9716C3415EF}"/>
            </c:ext>
          </c:extLst>
        </c:ser>
        <c:ser>
          <c:idx val="3"/>
          <c:order val="3"/>
          <c:tx>
            <c:strRef>
              <c:f>Sheet1!$E$1</c:f>
              <c:strCache>
                <c:ptCount val="1"/>
                <c:pt idx="0">
                  <c:v>vivaRD</c:v>
                </c:pt>
              </c:strCache>
            </c:strRef>
          </c:tx>
          <c:spPr>
            <a:ln w="28575" cap="rnd">
              <a:solidFill>
                <a:schemeClr val="accent4"/>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Sheet1!$E$2:$E$31</c:f>
              <c:numCache>
                <c:formatCode>General</c:formatCode>
                <c:ptCount val="30"/>
                <c:pt idx="0">
                  <c:v>1.0808589702362001E-2</c:v>
                </c:pt>
                <c:pt idx="1">
                  <c:v>6.0347202867445E-3</c:v>
                </c:pt>
                <c:pt idx="2">
                  <c:v>5.7852055279340002E-3</c:v>
                </c:pt>
                <c:pt idx="3">
                  <c:v>8.6022871496387997E-3</c:v>
                </c:pt>
                <c:pt idx="4">
                  <c:v>5.6698525838328002E-3</c:v>
                </c:pt>
                <c:pt idx="5">
                  <c:v>7.7189906228558001E-3</c:v>
                </c:pt>
                <c:pt idx="6">
                  <c:v>9.8077521743825998E-3</c:v>
                </c:pt>
                <c:pt idx="7">
                  <c:v>6.6708279927001997E-3</c:v>
                </c:pt>
                <c:pt idx="8">
                  <c:v>8.3384753931591005E-3</c:v>
                </c:pt>
                <c:pt idx="9">
                  <c:v>1.8464118856510999E-2</c:v>
                </c:pt>
                <c:pt idx="10">
                  <c:v>7.7034566283478998E-3</c:v>
                </c:pt>
                <c:pt idx="11">
                  <c:v>7.5447482992548999E-3</c:v>
                </c:pt>
                <c:pt idx="12">
                  <c:v>1.9394852024904E-2</c:v>
                </c:pt>
                <c:pt idx="13">
                  <c:v>6.7670767419860996E-3</c:v>
                </c:pt>
                <c:pt idx="14">
                  <c:v>1.4392226291546999E-2</c:v>
                </c:pt>
                <c:pt idx="15">
                  <c:v>7.1010711179421001E-3</c:v>
                </c:pt>
                <c:pt idx="16">
                  <c:v>1.1009908918026E-2</c:v>
                </c:pt>
                <c:pt idx="17">
                  <c:v>5.6601390368469003E-3</c:v>
                </c:pt>
                <c:pt idx="18">
                  <c:v>2.1032135673361999E-2</c:v>
                </c:pt>
                <c:pt idx="19">
                  <c:v>1.4401745368971E-2</c:v>
                </c:pt>
                <c:pt idx="20">
                  <c:v>1.2256570883835E-2</c:v>
                </c:pt>
                <c:pt idx="21">
                  <c:v>9.5986055848043002</c:v>
                </c:pt>
                <c:pt idx="22">
                  <c:v>3.6897917343919E-2</c:v>
                </c:pt>
                <c:pt idx="23">
                  <c:v>0.34642325029085003</c:v>
                </c:pt>
                <c:pt idx="24">
                  <c:v>1.9084329174049001E-2</c:v>
                </c:pt>
                <c:pt idx="25">
                  <c:v>1.1983561373457E-2</c:v>
                </c:pt>
                <c:pt idx="26">
                  <c:v>9.9040769634685995E-3</c:v>
                </c:pt>
                <c:pt idx="27">
                  <c:v>2.1366721565104999E-2</c:v>
                </c:pt>
                <c:pt idx="28">
                  <c:v>7.0765464586939998E-3</c:v>
                </c:pt>
                <c:pt idx="29">
                  <c:v>9.3760945234309008E-3</c:v>
                </c:pt>
              </c:numCache>
            </c:numRef>
          </c:val>
          <c:smooth val="0"/>
          <c:extLst>
            <c:ext xmlns:c16="http://schemas.microsoft.com/office/drawing/2014/chart" uri="{C3380CC4-5D6E-409C-BE32-E72D297353CC}">
              <c16:uniqueId val="{00000003-8623-453F-9063-A9716C3415EF}"/>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Sheet1!$F$2:$F$31</c:f>
              <c:numCache>
                <c:formatCode>General</c:formatCode>
                <c:ptCount val="30"/>
                <c:pt idx="0">
                  <c:v>2.0673033288625998E-2</c:v>
                </c:pt>
                <c:pt idx="1">
                  <c:v>1.0083287958538001E-2</c:v>
                </c:pt>
                <c:pt idx="2">
                  <c:v>1.2098115718477E-2</c:v>
                </c:pt>
                <c:pt idx="3">
                  <c:v>1.2600552408218E-2</c:v>
                </c:pt>
                <c:pt idx="4">
                  <c:v>1.2095311051083E-2</c:v>
                </c:pt>
                <c:pt idx="5">
                  <c:v>9.0711175616836007E-3</c:v>
                </c:pt>
                <c:pt idx="6">
                  <c:v>1.7635617901664E-2</c:v>
                </c:pt>
                <c:pt idx="7">
                  <c:v>2.7708646105172E-2</c:v>
                </c:pt>
                <c:pt idx="8">
                  <c:v>1.0578705569437E-2</c:v>
                </c:pt>
                <c:pt idx="9">
                  <c:v>1.9141262517378001E-2</c:v>
                </c:pt>
                <c:pt idx="10">
                  <c:v>1.6117658910042999E-2</c:v>
                </c:pt>
                <c:pt idx="11">
                  <c:v>2.2160441597162999E-2</c:v>
                </c:pt>
                <c:pt idx="12">
                  <c:v>3.7269082777654998E-2</c:v>
                </c:pt>
                <c:pt idx="13">
                  <c:v>7.5543916196616004E-2</c:v>
                </c:pt>
                <c:pt idx="14">
                  <c:v>3.9278880048342998E-2</c:v>
                </c:pt>
                <c:pt idx="15">
                  <c:v>1.359407097112E-2</c:v>
                </c:pt>
                <c:pt idx="16">
                  <c:v>1.1075758185991999E-2</c:v>
                </c:pt>
                <c:pt idx="17">
                  <c:v>8.5584542424761E-3</c:v>
                </c:pt>
                <c:pt idx="18">
                  <c:v>1.3089268813306999E-2</c:v>
                </c:pt>
                <c:pt idx="19">
                  <c:v>1.5102698348772E-2</c:v>
                </c:pt>
                <c:pt idx="20">
                  <c:v>1.4599275070478999E-2</c:v>
                </c:pt>
                <c:pt idx="21">
                  <c:v>1.1075312122433E-2</c:v>
                </c:pt>
                <c:pt idx="22">
                  <c:v>6.9466117649428005E-2</c:v>
                </c:pt>
                <c:pt idx="23">
                  <c:v>3.7746864493789001E-2</c:v>
                </c:pt>
                <c:pt idx="24">
                  <c:v>1.5097074187023E-2</c:v>
                </c:pt>
                <c:pt idx="25">
                  <c:v>1.4425657541600001E-2</c:v>
                </c:pt>
                <c:pt idx="26">
                  <c:v>3.4552743252990001E-2</c:v>
                </c:pt>
                <c:pt idx="27">
                  <c:v>1.207583625166E-2</c:v>
                </c:pt>
                <c:pt idx="28">
                  <c:v>1.3081629367252001E-2</c:v>
                </c:pt>
                <c:pt idx="29">
                  <c:v>0.60972542233044003</c:v>
                </c:pt>
              </c:numCache>
            </c:numRef>
          </c:val>
          <c:smooth val="0"/>
          <c:extLst>
            <c:ext xmlns:c16="http://schemas.microsoft.com/office/drawing/2014/chart" uri="{C3380CC4-5D6E-409C-BE32-E72D297353CC}">
              <c16:uniqueId val="{00000004-8623-453F-9063-A9716C3415EF}"/>
            </c:ext>
          </c:extLst>
        </c:ser>
        <c:dLbls>
          <c:showLegendKey val="0"/>
          <c:showVal val="0"/>
          <c:showCatName val="0"/>
          <c:showSerName val="0"/>
          <c:showPercent val="0"/>
          <c:showBubbleSize val="0"/>
        </c:dLbls>
        <c:smooth val="0"/>
        <c:axId val="303831672"/>
        <c:axId val="303831344"/>
      </c:lineChart>
      <c:catAx>
        <c:axId val="30383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1344"/>
        <c:crosses val="autoZero"/>
        <c:auto val="1"/>
        <c:lblAlgn val="ctr"/>
        <c:lblOffset val="100"/>
        <c:noMultiLvlLbl val="0"/>
      </c:catAx>
      <c:valAx>
        <c:axId val="30383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c:v>
                </c:pt>
                <c:pt idx="1">
                  <c:v>-555</c:v>
                </c:pt>
                <c:pt idx="2">
                  <c:v>22</c:v>
                </c:pt>
                <c:pt idx="3">
                  <c:v>45</c:v>
                </c:pt>
                <c:pt idx="4">
                  <c:v>236</c:v>
                </c:pt>
                <c:pt idx="5">
                  <c:v>214</c:v>
                </c:pt>
                <c:pt idx="6">
                  <c:v>2</c:v>
                </c:pt>
              </c:numCache>
            </c:numRef>
          </c:val>
          <c:extLst>
            <c:ext xmlns:c16="http://schemas.microsoft.com/office/drawing/2014/chart" uri="{C3380CC4-5D6E-409C-BE32-E72D297353CC}">
              <c16:uniqueId val="{00000000-A29C-4048-AE61-82CBC5A201A2}"/>
            </c:ext>
          </c:extLst>
        </c:ser>
        <c:ser>
          <c:idx val="1"/>
          <c:order val="1"/>
          <c:tx>
            <c:strRef>
              <c:f>Sheet1!$C$1</c:f>
              <c:strCache>
                <c:ptCount val="1"/>
                <c:pt idx="0">
                  <c:v>Claro RD</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19</c:v>
                </c:pt>
                <c:pt idx="1">
                  <c:v>20</c:v>
                </c:pt>
                <c:pt idx="2">
                  <c:v>27</c:v>
                </c:pt>
                <c:pt idx="3">
                  <c:v>46</c:v>
                </c:pt>
                <c:pt idx="4">
                  <c:v>-8</c:v>
                </c:pt>
                <c:pt idx="5">
                  <c:v>4</c:v>
                </c:pt>
                <c:pt idx="6">
                  <c:v>19</c:v>
                </c:pt>
              </c:numCache>
            </c:numRef>
          </c:val>
          <c:extLst>
            <c:ext xmlns:c16="http://schemas.microsoft.com/office/drawing/2014/chart" uri="{C3380CC4-5D6E-409C-BE32-E72D297353CC}">
              <c16:uniqueId val="{00000001-A29C-4048-AE61-82CBC5A201A2}"/>
            </c:ext>
          </c:extLst>
        </c:ser>
        <c:ser>
          <c:idx val="2"/>
          <c:order val="2"/>
          <c:tx>
            <c:strRef>
              <c:f>Sheet1!$D$1</c:f>
              <c:strCache>
                <c:ptCount val="1"/>
                <c:pt idx="0">
                  <c:v>Tricom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7</c:v>
                </c:pt>
                <c:pt idx="2">
                  <c:v>4</c:v>
                </c:pt>
                <c:pt idx="3">
                  <c:v>5</c:v>
                </c:pt>
                <c:pt idx="4">
                  <c:v>5</c:v>
                </c:pt>
                <c:pt idx="5">
                  <c:v>2</c:v>
                </c:pt>
                <c:pt idx="6">
                  <c:v>0</c:v>
                </c:pt>
              </c:numCache>
            </c:numRef>
          </c:val>
          <c:extLst>
            <c:ext xmlns:c16="http://schemas.microsoft.com/office/drawing/2014/chart" uri="{C3380CC4-5D6E-409C-BE32-E72D297353CC}">
              <c16:uniqueId val="{00000002-A29C-4048-AE61-82CBC5A201A2}"/>
            </c:ext>
          </c:extLst>
        </c:ser>
        <c:ser>
          <c:idx val="3"/>
          <c:order val="3"/>
          <c:tx>
            <c:strRef>
              <c:f>Sheet1!$E$1</c:f>
              <c:strCache>
                <c:ptCount val="1"/>
                <c:pt idx="0">
                  <c:v>vivaRD</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204</c:v>
                </c:pt>
                <c:pt idx="1">
                  <c:v>218</c:v>
                </c:pt>
                <c:pt idx="2">
                  <c:v>441</c:v>
                </c:pt>
                <c:pt idx="3">
                  <c:v>748</c:v>
                </c:pt>
                <c:pt idx="4">
                  <c:v>316</c:v>
                </c:pt>
                <c:pt idx="5">
                  <c:v>280</c:v>
                </c:pt>
                <c:pt idx="6">
                  <c:v>279</c:v>
                </c:pt>
              </c:numCache>
            </c:numRef>
          </c:val>
          <c:extLst>
            <c:ext xmlns:c16="http://schemas.microsoft.com/office/drawing/2014/chart" uri="{C3380CC4-5D6E-409C-BE32-E72D297353CC}">
              <c16:uniqueId val="{00000003-A29C-4048-AE61-82CBC5A201A2}"/>
            </c:ext>
          </c:extLst>
        </c:ser>
        <c:ser>
          <c:idx val="4"/>
          <c:order val="4"/>
          <c:tx>
            <c:strRef>
              <c:f>Sheet1!$F$1</c:f>
              <c:strCache>
                <c:ptCount val="1"/>
                <c:pt idx="0">
                  <c:v>WIND telecom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6</c:v>
                </c:pt>
                <c:pt idx="2">
                  <c:v>7</c:v>
                </c:pt>
                <c:pt idx="3">
                  <c:v>16</c:v>
                </c:pt>
                <c:pt idx="4">
                  <c:v>9</c:v>
                </c:pt>
                <c:pt idx="5">
                  <c:v>8</c:v>
                </c:pt>
                <c:pt idx="6">
                  <c:v>2</c:v>
                </c:pt>
              </c:numCache>
            </c:numRef>
          </c:val>
          <c:extLst>
            <c:ext xmlns:c16="http://schemas.microsoft.com/office/drawing/2014/chart" uri="{C3380CC4-5D6E-409C-BE32-E72D297353CC}">
              <c16:uniqueId val="{00000004-A29C-4048-AE61-82CBC5A201A2}"/>
            </c:ext>
          </c:extLst>
        </c:ser>
        <c:dLbls>
          <c:showLegendKey val="0"/>
          <c:showVal val="0"/>
          <c:showCatName val="0"/>
          <c:showSerName val="0"/>
          <c:showPercent val="0"/>
          <c:showBubbleSize val="0"/>
        </c:dLbls>
        <c:gapWidth val="219"/>
        <c:overlap val="-27"/>
        <c:axId val="303830032"/>
        <c:axId val="303838232"/>
      </c:barChart>
      <c:catAx>
        <c:axId val="30383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8232"/>
        <c:crosses val="autoZero"/>
        <c:auto val="1"/>
        <c:lblAlgn val="ctr"/>
        <c:lblOffset val="100"/>
        <c:noMultiLvlLbl val="0"/>
      </c:catAx>
      <c:valAx>
        <c:axId val="30383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Sheet1!$B$2:$B$31</c:f>
              <c:numCache>
                <c:formatCode>General</c:formatCode>
                <c:ptCount val="30"/>
                <c:pt idx="0">
                  <c:v>-9</c:v>
                </c:pt>
                <c:pt idx="1">
                  <c:v>-60</c:v>
                </c:pt>
                <c:pt idx="2">
                  <c:v>-64</c:v>
                </c:pt>
                <c:pt idx="3">
                  <c:v>-67</c:v>
                </c:pt>
                <c:pt idx="4">
                  <c:v>-60</c:v>
                </c:pt>
                <c:pt idx="5">
                  <c:v>-69</c:v>
                </c:pt>
                <c:pt idx="6">
                  <c:v>-29</c:v>
                </c:pt>
                <c:pt idx="7">
                  <c:v>-37</c:v>
                </c:pt>
                <c:pt idx="8">
                  <c:v>-46</c:v>
                </c:pt>
                <c:pt idx="9">
                  <c:v>-61</c:v>
                </c:pt>
                <c:pt idx="10">
                  <c:v>-61</c:v>
                </c:pt>
                <c:pt idx="11">
                  <c:v>-21</c:v>
                </c:pt>
                <c:pt idx="12">
                  <c:v>-34</c:v>
                </c:pt>
                <c:pt idx="13">
                  <c:v>-26</c:v>
                </c:pt>
                <c:pt idx="14">
                  <c:v>0</c:v>
                </c:pt>
                <c:pt idx="20">
                  <c:v>-2239</c:v>
                </c:pt>
                <c:pt idx="21">
                  <c:v>116</c:v>
                </c:pt>
                <c:pt idx="22">
                  <c:v>307</c:v>
                </c:pt>
                <c:pt idx="23">
                  <c:v>834</c:v>
                </c:pt>
                <c:pt idx="24">
                  <c:v>769</c:v>
                </c:pt>
                <c:pt idx="25">
                  <c:v>88</c:v>
                </c:pt>
                <c:pt idx="26">
                  <c:v>2</c:v>
                </c:pt>
                <c:pt idx="27">
                  <c:v>73</c:v>
                </c:pt>
                <c:pt idx="28">
                  <c:v>39</c:v>
                </c:pt>
                <c:pt idx="29">
                  <c:v>-22</c:v>
                </c:pt>
              </c:numCache>
            </c:numRef>
          </c:val>
          <c:smooth val="0"/>
          <c:extLst>
            <c:ext xmlns:c16="http://schemas.microsoft.com/office/drawing/2014/chart" uri="{C3380CC4-5D6E-409C-BE32-E72D297353CC}">
              <c16:uniqueId val="{00000000-636E-450E-9C02-C4D4B56ED027}"/>
            </c:ext>
          </c:extLst>
        </c:ser>
        <c:ser>
          <c:idx val="1"/>
          <c:order val="1"/>
          <c:tx>
            <c:strRef>
              <c:f>Sheet1!$C$1</c:f>
              <c:strCache>
                <c:ptCount val="1"/>
                <c:pt idx="0">
                  <c:v>Claro RD</c:v>
                </c:pt>
              </c:strCache>
            </c:strRef>
          </c:tx>
          <c:spPr>
            <a:ln w="28575" cap="rnd">
              <a:solidFill>
                <a:schemeClr val="accent2"/>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Sheet1!$C$2:$C$31</c:f>
              <c:numCache>
                <c:formatCode>General</c:formatCode>
                <c:ptCount val="30"/>
                <c:pt idx="0">
                  <c:v>9</c:v>
                </c:pt>
                <c:pt idx="1">
                  <c:v>-61</c:v>
                </c:pt>
                <c:pt idx="2">
                  <c:v>-48</c:v>
                </c:pt>
                <c:pt idx="3">
                  <c:v>-52</c:v>
                </c:pt>
                <c:pt idx="4">
                  <c:v>-60</c:v>
                </c:pt>
                <c:pt idx="5">
                  <c:v>-28</c:v>
                </c:pt>
                <c:pt idx="6">
                  <c:v>36</c:v>
                </c:pt>
                <c:pt idx="7">
                  <c:v>33</c:v>
                </c:pt>
                <c:pt idx="8">
                  <c:v>24</c:v>
                </c:pt>
                <c:pt idx="9">
                  <c:v>40</c:v>
                </c:pt>
                <c:pt idx="10">
                  <c:v>44</c:v>
                </c:pt>
                <c:pt idx="11">
                  <c:v>73</c:v>
                </c:pt>
                <c:pt idx="12">
                  <c:v>12</c:v>
                </c:pt>
                <c:pt idx="13">
                  <c:v>-19</c:v>
                </c:pt>
                <c:pt idx="14">
                  <c:v>45</c:v>
                </c:pt>
                <c:pt idx="15">
                  <c:v>-15</c:v>
                </c:pt>
                <c:pt idx="16">
                  <c:v>-44</c:v>
                </c:pt>
                <c:pt idx="17">
                  <c:v>1</c:v>
                </c:pt>
                <c:pt idx="18">
                  <c:v>26</c:v>
                </c:pt>
                <c:pt idx="19">
                  <c:v>25</c:v>
                </c:pt>
                <c:pt idx="20">
                  <c:v>39</c:v>
                </c:pt>
                <c:pt idx="21">
                  <c:v>28</c:v>
                </c:pt>
                <c:pt idx="22">
                  <c:v>18</c:v>
                </c:pt>
                <c:pt idx="23">
                  <c:v>20</c:v>
                </c:pt>
                <c:pt idx="24">
                  <c:v>22</c:v>
                </c:pt>
                <c:pt idx="25">
                  <c:v>38</c:v>
                </c:pt>
                <c:pt idx="26">
                  <c:v>65</c:v>
                </c:pt>
                <c:pt idx="27">
                  <c:v>22</c:v>
                </c:pt>
                <c:pt idx="28">
                  <c:v>19</c:v>
                </c:pt>
                <c:pt idx="29">
                  <c:v>266</c:v>
                </c:pt>
              </c:numCache>
            </c:numRef>
          </c:val>
          <c:smooth val="0"/>
          <c:extLst>
            <c:ext xmlns:c16="http://schemas.microsoft.com/office/drawing/2014/chart" uri="{C3380CC4-5D6E-409C-BE32-E72D297353CC}">
              <c16:uniqueId val="{00000001-636E-450E-9C02-C4D4B56ED027}"/>
            </c:ext>
          </c:extLst>
        </c:ser>
        <c:ser>
          <c:idx val="2"/>
          <c:order val="2"/>
          <c:tx>
            <c:strRef>
              <c:f>Sheet1!$D$1</c:f>
              <c:strCache>
                <c:ptCount val="1"/>
                <c:pt idx="0">
                  <c:v>Tricom</c:v>
                </c:pt>
              </c:strCache>
            </c:strRef>
          </c:tx>
          <c:spPr>
            <a:ln w="28575" cap="rnd">
              <a:solidFill>
                <a:schemeClr val="accent3"/>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Sheet1!$D$2:$D$31</c:f>
              <c:numCache>
                <c:formatCode>General</c:formatCode>
                <c:ptCount val="30"/>
                <c:pt idx="0">
                  <c:v>3</c:v>
                </c:pt>
                <c:pt idx="1">
                  <c:v>-1</c:v>
                </c:pt>
                <c:pt idx="2">
                  <c:v>5</c:v>
                </c:pt>
                <c:pt idx="3">
                  <c:v>-2</c:v>
                </c:pt>
                <c:pt idx="4">
                  <c:v>-2</c:v>
                </c:pt>
                <c:pt idx="5">
                  <c:v>-4</c:v>
                </c:pt>
                <c:pt idx="6">
                  <c:v>1</c:v>
                </c:pt>
                <c:pt idx="7">
                  <c:v>4</c:v>
                </c:pt>
                <c:pt idx="8">
                  <c:v>10</c:v>
                </c:pt>
                <c:pt idx="9">
                  <c:v>4</c:v>
                </c:pt>
                <c:pt idx="10">
                  <c:v>5</c:v>
                </c:pt>
                <c:pt idx="11">
                  <c:v>2</c:v>
                </c:pt>
                <c:pt idx="12">
                  <c:v>15</c:v>
                </c:pt>
                <c:pt idx="13">
                  <c:v>13</c:v>
                </c:pt>
              </c:numCache>
            </c:numRef>
          </c:val>
          <c:smooth val="0"/>
          <c:extLst>
            <c:ext xmlns:c16="http://schemas.microsoft.com/office/drawing/2014/chart" uri="{C3380CC4-5D6E-409C-BE32-E72D297353CC}">
              <c16:uniqueId val="{00000002-636E-450E-9C02-C4D4B56ED027}"/>
            </c:ext>
          </c:extLst>
        </c:ser>
        <c:ser>
          <c:idx val="3"/>
          <c:order val="3"/>
          <c:tx>
            <c:strRef>
              <c:f>Sheet1!$E$1</c:f>
              <c:strCache>
                <c:ptCount val="1"/>
                <c:pt idx="0">
                  <c:v>vivaRD</c:v>
                </c:pt>
              </c:strCache>
            </c:strRef>
          </c:tx>
          <c:spPr>
            <a:ln w="28575" cap="rnd">
              <a:solidFill>
                <a:schemeClr val="accent4"/>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Sheet1!$E$2:$E$31</c:f>
              <c:numCache>
                <c:formatCode>General</c:formatCode>
                <c:ptCount val="30"/>
                <c:pt idx="0">
                  <c:v>-16</c:v>
                </c:pt>
                <c:pt idx="1">
                  <c:v>-8</c:v>
                </c:pt>
                <c:pt idx="2">
                  <c:v>3</c:v>
                </c:pt>
                <c:pt idx="3">
                  <c:v>-13</c:v>
                </c:pt>
                <c:pt idx="4">
                  <c:v>-29</c:v>
                </c:pt>
                <c:pt idx="5">
                  <c:v>-12</c:v>
                </c:pt>
                <c:pt idx="6">
                  <c:v>-3</c:v>
                </c:pt>
                <c:pt idx="7">
                  <c:v>7</c:v>
                </c:pt>
                <c:pt idx="8">
                  <c:v>-2</c:v>
                </c:pt>
                <c:pt idx="9">
                  <c:v>-14</c:v>
                </c:pt>
                <c:pt idx="10">
                  <c:v>-1</c:v>
                </c:pt>
                <c:pt idx="11">
                  <c:v>-13</c:v>
                </c:pt>
                <c:pt idx="12">
                  <c:v>-26</c:v>
                </c:pt>
                <c:pt idx="13">
                  <c:v>-13</c:v>
                </c:pt>
                <c:pt idx="14">
                  <c:v>-3</c:v>
                </c:pt>
                <c:pt idx="15">
                  <c:v>-30</c:v>
                </c:pt>
                <c:pt idx="16">
                  <c:v>-35</c:v>
                </c:pt>
                <c:pt idx="17">
                  <c:v>-8</c:v>
                </c:pt>
                <c:pt idx="18">
                  <c:v>-2</c:v>
                </c:pt>
                <c:pt idx="19">
                  <c:v>-5</c:v>
                </c:pt>
                <c:pt idx="20">
                  <c:v>20</c:v>
                </c:pt>
                <c:pt idx="21">
                  <c:v>703</c:v>
                </c:pt>
                <c:pt idx="22">
                  <c:v>2241</c:v>
                </c:pt>
                <c:pt idx="23">
                  <c:v>1308</c:v>
                </c:pt>
                <c:pt idx="24">
                  <c:v>1141</c:v>
                </c:pt>
                <c:pt idx="25">
                  <c:v>1160</c:v>
                </c:pt>
                <c:pt idx="26">
                  <c:v>859</c:v>
                </c:pt>
                <c:pt idx="27">
                  <c:v>868</c:v>
                </c:pt>
                <c:pt idx="28">
                  <c:v>1512</c:v>
                </c:pt>
                <c:pt idx="29">
                  <c:v>1541</c:v>
                </c:pt>
              </c:numCache>
            </c:numRef>
          </c:val>
          <c:smooth val="0"/>
          <c:extLst>
            <c:ext xmlns:c16="http://schemas.microsoft.com/office/drawing/2014/chart" uri="{C3380CC4-5D6E-409C-BE32-E72D297353CC}">
              <c16:uniqueId val="{00000003-636E-450E-9C02-C4D4B56ED027}"/>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Sheet1!$F$2:$F$31</c:f>
              <c:numCache>
                <c:formatCode>General</c:formatCode>
                <c:ptCount val="30"/>
                <c:pt idx="0">
                  <c:v>-1</c:v>
                </c:pt>
                <c:pt idx="1">
                  <c:v>22</c:v>
                </c:pt>
                <c:pt idx="2">
                  <c:v>8</c:v>
                </c:pt>
                <c:pt idx="3">
                  <c:v>19</c:v>
                </c:pt>
                <c:pt idx="4">
                  <c:v>0</c:v>
                </c:pt>
                <c:pt idx="5">
                  <c:v>9</c:v>
                </c:pt>
                <c:pt idx="6">
                  <c:v>20</c:v>
                </c:pt>
                <c:pt idx="7">
                  <c:v>12</c:v>
                </c:pt>
                <c:pt idx="8">
                  <c:v>7</c:v>
                </c:pt>
                <c:pt idx="9">
                  <c:v>5</c:v>
                </c:pt>
                <c:pt idx="10">
                  <c:v>11</c:v>
                </c:pt>
                <c:pt idx="11">
                  <c:v>1</c:v>
                </c:pt>
                <c:pt idx="12">
                  <c:v>3</c:v>
                </c:pt>
                <c:pt idx="13">
                  <c:v>0</c:v>
                </c:pt>
                <c:pt idx="14">
                  <c:v>21</c:v>
                </c:pt>
                <c:pt idx="15">
                  <c:v>14</c:v>
                </c:pt>
                <c:pt idx="16">
                  <c:v>3</c:v>
                </c:pt>
                <c:pt idx="17">
                  <c:v>-1</c:v>
                </c:pt>
                <c:pt idx="18">
                  <c:v>2</c:v>
                </c:pt>
                <c:pt idx="19">
                  <c:v>3</c:v>
                </c:pt>
                <c:pt idx="20">
                  <c:v>-3</c:v>
                </c:pt>
                <c:pt idx="21">
                  <c:v>3</c:v>
                </c:pt>
                <c:pt idx="22">
                  <c:v>14</c:v>
                </c:pt>
                <c:pt idx="23">
                  <c:v>21</c:v>
                </c:pt>
                <c:pt idx="24">
                  <c:v>1</c:v>
                </c:pt>
                <c:pt idx="25">
                  <c:v>5</c:v>
                </c:pt>
                <c:pt idx="26">
                  <c:v>5</c:v>
                </c:pt>
                <c:pt idx="27">
                  <c:v>8</c:v>
                </c:pt>
                <c:pt idx="28">
                  <c:v>1</c:v>
                </c:pt>
                <c:pt idx="29">
                  <c:v>24</c:v>
                </c:pt>
              </c:numCache>
            </c:numRef>
          </c:val>
          <c:smooth val="0"/>
          <c:extLst>
            <c:ext xmlns:c16="http://schemas.microsoft.com/office/drawing/2014/chart" uri="{C3380CC4-5D6E-409C-BE32-E72D297353CC}">
              <c16:uniqueId val="{00000004-636E-450E-9C02-C4D4B56ED027}"/>
            </c:ext>
          </c:extLst>
        </c:ser>
        <c:dLbls>
          <c:showLegendKey val="0"/>
          <c:showVal val="0"/>
          <c:showCatName val="0"/>
          <c:showSerName val="0"/>
          <c:showPercent val="0"/>
          <c:showBubbleSize val="0"/>
        </c:dLbls>
        <c:smooth val="0"/>
        <c:axId val="303832984"/>
        <c:axId val="303833312"/>
      </c:lineChart>
      <c:catAx>
        <c:axId val="30383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3312"/>
        <c:crosses val="autoZero"/>
        <c:auto val="1"/>
        <c:lblAlgn val="ctr"/>
        <c:lblOffset val="100"/>
        <c:noMultiLvlLbl val="0"/>
      </c:catAx>
      <c:valAx>
        <c:axId val="30383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Sheet1!$B$2:$B$31</c:f>
              <c:numCache>
                <c:formatCode>General</c:formatCode>
                <c:ptCount val="30"/>
                <c:pt idx="0">
                  <c:v>1</c:v>
                </c:pt>
                <c:pt idx="1">
                  <c:v>3</c:v>
                </c:pt>
                <c:pt idx="2">
                  <c:v>2</c:v>
                </c:pt>
                <c:pt idx="3">
                  <c:v>0</c:v>
                </c:pt>
                <c:pt idx="4">
                  <c:v>2</c:v>
                </c:pt>
                <c:pt idx="5">
                  <c:v>3</c:v>
                </c:pt>
                <c:pt idx="6">
                  <c:v>2</c:v>
                </c:pt>
                <c:pt idx="7">
                  <c:v>2</c:v>
                </c:pt>
                <c:pt idx="8">
                  <c:v>6</c:v>
                </c:pt>
                <c:pt idx="9">
                  <c:v>3</c:v>
                </c:pt>
                <c:pt idx="10">
                  <c:v>2</c:v>
                </c:pt>
                <c:pt idx="11">
                  <c:v>1</c:v>
                </c:pt>
                <c:pt idx="12">
                  <c:v>2</c:v>
                </c:pt>
                <c:pt idx="13">
                  <c:v>1</c:v>
                </c:pt>
                <c:pt idx="14">
                  <c:v>0</c:v>
                </c:pt>
                <c:pt idx="15">
                  <c:v>0</c:v>
                </c:pt>
                <c:pt idx="16">
                  <c:v>0</c:v>
                </c:pt>
                <c:pt idx="17">
                  <c:v>0</c:v>
                </c:pt>
                <c:pt idx="18">
                  <c:v>0</c:v>
                </c:pt>
                <c:pt idx="19">
                  <c:v>1</c:v>
                </c:pt>
                <c:pt idx="20">
                  <c:v>5</c:v>
                </c:pt>
                <c:pt idx="21">
                  <c:v>3</c:v>
                </c:pt>
                <c:pt idx="22">
                  <c:v>5</c:v>
                </c:pt>
                <c:pt idx="23">
                  <c:v>5</c:v>
                </c:pt>
                <c:pt idx="24">
                  <c:v>5</c:v>
                </c:pt>
                <c:pt idx="25">
                  <c:v>2</c:v>
                </c:pt>
                <c:pt idx="26">
                  <c:v>3</c:v>
                </c:pt>
                <c:pt idx="27">
                  <c:v>2</c:v>
                </c:pt>
                <c:pt idx="28">
                  <c:v>2</c:v>
                </c:pt>
                <c:pt idx="29">
                  <c:v>6</c:v>
                </c:pt>
              </c:numCache>
            </c:numRef>
          </c:val>
          <c:smooth val="0"/>
          <c:extLst>
            <c:ext xmlns:c16="http://schemas.microsoft.com/office/drawing/2014/chart" uri="{C3380CC4-5D6E-409C-BE32-E72D297353CC}">
              <c16:uniqueId val="{00000000-4315-45E0-96EC-401DD304A6BD}"/>
            </c:ext>
          </c:extLst>
        </c:ser>
        <c:ser>
          <c:idx val="1"/>
          <c:order val="1"/>
          <c:tx>
            <c:strRef>
              <c:f>Sheet1!$C$1</c:f>
              <c:strCache>
                <c:ptCount val="1"/>
                <c:pt idx="0">
                  <c:v>Claro RD</c:v>
                </c:pt>
              </c:strCache>
            </c:strRef>
          </c:tx>
          <c:spPr>
            <a:ln w="28575" cap="rnd">
              <a:solidFill>
                <a:schemeClr val="accent2"/>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Sheet1!$C$2:$C$31</c:f>
              <c:numCache>
                <c:formatCode>General</c:formatCode>
                <c:ptCount val="30"/>
                <c:pt idx="0">
                  <c:v>0</c:v>
                </c:pt>
                <c:pt idx="1">
                  <c:v>4</c:v>
                </c:pt>
                <c:pt idx="2">
                  <c:v>5</c:v>
                </c:pt>
                <c:pt idx="3">
                  <c:v>5</c:v>
                </c:pt>
                <c:pt idx="4">
                  <c:v>3</c:v>
                </c:pt>
                <c:pt idx="5">
                  <c:v>1</c:v>
                </c:pt>
                <c:pt idx="6">
                  <c:v>3</c:v>
                </c:pt>
                <c:pt idx="7">
                  <c:v>3</c:v>
                </c:pt>
                <c:pt idx="8">
                  <c:v>4</c:v>
                </c:pt>
                <c:pt idx="9">
                  <c:v>3</c:v>
                </c:pt>
                <c:pt idx="10">
                  <c:v>10</c:v>
                </c:pt>
                <c:pt idx="11">
                  <c:v>8</c:v>
                </c:pt>
                <c:pt idx="12">
                  <c:v>4</c:v>
                </c:pt>
                <c:pt idx="13">
                  <c:v>7</c:v>
                </c:pt>
                <c:pt idx="14">
                  <c:v>4</c:v>
                </c:pt>
                <c:pt idx="15">
                  <c:v>3</c:v>
                </c:pt>
                <c:pt idx="16">
                  <c:v>3</c:v>
                </c:pt>
                <c:pt idx="17">
                  <c:v>12</c:v>
                </c:pt>
                <c:pt idx="18">
                  <c:v>4</c:v>
                </c:pt>
                <c:pt idx="19">
                  <c:v>6</c:v>
                </c:pt>
                <c:pt idx="20">
                  <c:v>6</c:v>
                </c:pt>
                <c:pt idx="21">
                  <c:v>9</c:v>
                </c:pt>
                <c:pt idx="22">
                  <c:v>8</c:v>
                </c:pt>
                <c:pt idx="23">
                  <c:v>10</c:v>
                </c:pt>
                <c:pt idx="24">
                  <c:v>12</c:v>
                </c:pt>
                <c:pt idx="25">
                  <c:v>9</c:v>
                </c:pt>
                <c:pt idx="26">
                  <c:v>6</c:v>
                </c:pt>
                <c:pt idx="27">
                  <c:v>6</c:v>
                </c:pt>
                <c:pt idx="28">
                  <c:v>4</c:v>
                </c:pt>
                <c:pt idx="29">
                  <c:v>2</c:v>
                </c:pt>
              </c:numCache>
            </c:numRef>
          </c:val>
          <c:smooth val="0"/>
          <c:extLst>
            <c:ext xmlns:c16="http://schemas.microsoft.com/office/drawing/2014/chart" uri="{C3380CC4-5D6E-409C-BE32-E72D297353CC}">
              <c16:uniqueId val="{00000001-4315-45E0-96EC-401DD304A6BD}"/>
            </c:ext>
          </c:extLst>
        </c:ser>
        <c:ser>
          <c:idx val="2"/>
          <c:order val="2"/>
          <c:tx>
            <c:strRef>
              <c:f>Sheet1!$D$1</c:f>
              <c:strCache>
                <c:ptCount val="1"/>
                <c:pt idx="0">
                  <c:v>Tricom</c:v>
                </c:pt>
              </c:strCache>
            </c:strRef>
          </c:tx>
          <c:spPr>
            <a:ln w="28575" cap="rnd">
              <a:solidFill>
                <a:schemeClr val="accent3"/>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Sheet1!$D$2:$D$31</c:f>
              <c:numCache>
                <c:formatCode>General</c:formatCode>
                <c:ptCount val="30"/>
                <c:pt idx="0">
                  <c:v>1</c:v>
                </c:pt>
                <c:pt idx="1">
                  <c:v>2</c:v>
                </c:pt>
                <c:pt idx="2">
                  <c:v>2</c:v>
                </c:pt>
                <c:pt idx="3">
                  <c:v>1</c:v>
                </c:pt>
                <c:pt idx="4">
                  <c:v>1</c:v>
                </c:pt>
                <c:pt idx="5">
                  <c:v>2</c:v>
                </c:pt>
                <c:pt idx="6">
                  <c:v>0</c:v>
                </c:pt>
                <c:pt idx="7">
                  <c:v>1</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4315-45E0-96EC-401DD304A6BD}"/>
            </c:ext>
          </c:extLst>
        </c:ser>
        <c:ser>
          <c:idx val="3"/>
          <c:order val="3"/>
          <c:tx>
            <c:strRef>
              <c:f>Sheet1!$E$1</c:f>
              <c:strCache>
                <c:ptCount val="1"/>
                <c:pt idx="0">
                  <c:v>vivaRD</c:v>
                </c:pt>
              </c:strCache>
            </c:strRef>
          </c:tx>
          <c:spPr>
            <a:ln w="28575" cap="rnd">
              <a:solidFill>
                <a:schemeClr val="accent4"/>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Sheet1!$E$2:$E$31</c:f>
              <c:numCache>
                <c:formatCode>General</c:formatCode>
                <c:ptCount val="30"/>
                <c:pt idx="0">
                  <c:v>8</c:v>
                </c:pt>
                <c:pt idx="1">
                  <c:v>6</c:v>
                </c:pt>
                <c:pt idx="2">
                  <c:v>7</c:v>
                </c:pt>
                <c:pt idx="3">
                  <c:v>9</c:v>
                </c:pt>
                <c:pt idx="4">
                  <c:v>5</c:v>
                </c:pt>
                <c:pt idx="5">
                  <c:v>5</c:v>
                </c:pt>
                <c:pt idx="6">
                  <c:v>6</c:v>
                </c:pt>
                <c:pt idx="7">
                  <c:v>5</c:v>
                </c:pt>
                <c:pt idx="8">
                  <c:v>5</c:v>
                </c:pt>
                <c:pt idx="9">
                  <c:v>4</c:v>
                </c:pt>
                <c:pt idx="10">
                  <c:v>3</c:v>
                </c:pt>
                <c:pt idx="11">
                  <c:v>3</c:v>
                </c:pt>
                <c:pt idx="12">
                  <c:v>5</c:v>
                </c:pt>
                <c:pt idx="13">
                  <c:v>5</c:v>
                </c:pt>
                <c:pt idx="14">
                  <c:v>5</c:v>
                </c:pt>
                <c:pt idx="15">
                  <c:v>5</c:v>
                </c:pt>
                <c:pt idx="16">
                  <c:v>5</c:v>
                </c:pt>
                <c:pt idx="17">
                  <c:v>4</c:v>
                </c:pt>
                <c:pt idx="18">
                  <c:v>4</c:v>
                </c:pt>
                <c:pt idx="19">
                  <c:v>7</c:v>
                </c:pt>
                <c:pt idx="20">
                  <c:v>7</c:v>
                </c:pt>
                <c:pt idx="21">
                  <c:v>10</c:v>
                </c:pt>
                <c:pt idx="22">
                  <c:v>6</c:v>
                </c:pt>
                <c:pt idx="23">
                  <c:v>11</c:v>
                </c:pt>
                <c:pt idx="24">
                  <c:v>4</c:v>
                </c:pt>
                <c:pt idx="25">
                  <c:v>2</c:v>
                </c:pt>
                <c:pt idx="26">
                  <c:v>4</c:v>
                </c:pt>
                <c:pt idx="27">
                  <c:v>3</c:v>
                </c:pt>
                <c:pt idx="28">
                  <c:v>3</c:v>
                </c:pt>
                <c:pt idx="29">
                  <c:v>3</c:v>
                </c:pt>
              </c:numCache>
            </c:numRef>
          </c:val>
          <c:smooth val="0"/>
          <c:extLst>
            <c:ext xmlns:c16="http://schemas.microsoft.com/office/drawing/2014/chart" uri="{C3380CC4-5D6E-409C-BE32-E72D297353CC}">
              <c16:uniqueId val="{00000003-4315-45E0-96EC-401DD304A6BD}"/>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strRef>
              <c:f>Sheet1!$A$2:$A$31</c:f>
              <c:strCache>
                <c:ptCount val="30"/>
                <c:pt idx="0">
                  <c:v>1/11/2017</c:v>
                </c:pt>
                <c:pt idx="1">
                  <c:v>2/11/2017</c:v>
                </c:pt>
                <c:pt idx="2">
                  <c:v>3/11/2017</c:v>
                </c:pt>
                <c:pt idx="3">
                  <c:v>4/11/2017</c:v>
                </c:pt>
                <c:pt idx="4">
                  <c:v>5/11/2017</c:v>
                </c:pt>
                <c:pt idx="5">
                  <c:v>6/11/2017</c:v>
                </c:pt>
                <c:pt idx="6">
                  <c:v>7/11/2017</c:v>
                </c:pt>
                <c:pt idx="7">
                  <c:v>8/11/2017</c:v>
                </c:pt>
                <c:pt idx="8">
                  <c:v>9/11/2017</c:v>
                </c:pt>
                <c:pt idx="9">
                  <c:v>10/11/2017</c:v>
                </c:pt>
                <c:pt idx="10">
                  <c:v>11/11/2017</c:v>
                </c:pt>
                <c:pt idx="11">
                  <c:v>12/11/2017</c:v>
                </c:pt>
                <c:pt idx="12">
                  <c:v>13/11/2017</c:v>
                </c:pt>
                <c:pt idx="13">
                  <c:v>14/11/2017</c:v>
                </c:pt>
                <c:pt idx="14">
                  <c:v>15/11/2017</c:v>
                </c:pt>
                <c:pt idx="15">
                  <c:v>16/11/2017</c:v>
                </c:pt>
                <c:pt idx="16">
                  <c:v>17/11/2017</c:v>
                </c:pt>
                <c:pt idx="17">
                  <c:v>18/11/2017</c:v>
                </c:pt>
                <c:pt idx="18">
                  <c:v>19/11/2017</c:v>
                </c:pt>
                <c:pt idx="19">
                  <c:v>20/11/2017</c:v>
                </c:pt>
                <c:pt idx="20">
                  <c:v>21/11/2017</c:v>
                </c:pt>
                <c:pt idx="21">
                  <c:v>22/11/2017</c:v>
                </c:pt>
                <c:pt idx="22">
                  <c:v>23/11/2017</c:v>
                </c:pt>
                <c:pt idx="23">
                  <c:v>24/11/2017</c:v>
                </c:pt>
                <c:pt idx="24">
                  <c:v>25/11/2017</c:v>
                </c:pt>
                <c:pt idx="25">
                  <c:v>26/11/2017</c:v>
                </c:pt>
                <c:pt idx="26">
                  <c:v>27/11/2017</c:v>
                </c:pt>
                <c:pt idx="27">
                  <c:v>28/11/2017</c:v>
                </c:pt>
                <c:pt idx="28">
                  <c:v>29/11/2017</c:v>
                </c:pt>
                <c:pt idx="29">
                  <c:v>30/11/2017</c:v>
                </c:pt>
              </c:strCache>
            </c:strRef>
          </c:cat>
          <c:val>
            <c:numRef>
              <c:f>Sheet1!$F$2:$F$31</c:f>
              <c:numCache>
                <c:formatCode>General</c:formatCode>
                <c:ptCount val="30"/>
                <c:pt idx="0">
                  <c:v>2</c:v>
                </c:pt>
                <c:pt idx="1">
                  <c:v>1</c:v>
                </c:pt>
                <c:pt idx="2">
                  <c:v>2</c:v>
                </c:pt>
                <c:pt idx="3">
                  <c:v>2</c:v>
                </c:pt>
                <c:pt idx="4">
                  <c:v>3</c:v>
                </c:pt>
                <c:pt idx="5">
                  <c:v>2</c:v>
                </c:pt>
                <c:pt idx="6">
                  <c:v>2</c:v>
                </c:pt>
                <c:pt idx="7">
                  <c:v>2</c:v>
                </c:pt>
                <c:pt idx="8">
                  <c:v>2</c:v>
                </c:pt>
                <c:pt idx="9">
                  <c:v>2</c:v>
                </c:pt>
                <c:pt idx="10">
                  <c:v>2</c:v>
                </c:pt>
                <c:pt idx="11">
                  <c:v>2</c:v>
                </c:pt>
                <c:pt idx="12">
                  <c:v>2</c:v>
                </c:pt>
                <c:pt idx="13">
                  <c:v>2</c:v>
                </c:pt>
                <c:pt idx="14">
                  <c:v>2</c:v>
                </c:pt>
                <c:pt idx="15">
                  <c:v>2</c:v>
                </c:pt>
                <c:pt idx="16">
                  <c:v>2</c:v>
                </c:pt>
                <c:pt idx="17">
                  <c:v>2</c:v>
                </c:pt>
                <c:pt idx="18">
                  <c:v>2</c:v>
                </c:pt>
                <c:pt idx="19">
                  <c:v>2</c:v>
                </c:pt>
                <c:pt idx="20">
                  <c:v>2</c:v>
                </c:pt>
                <c:pt idx="21">
                  <c:v>2</c:v>
                </c:pt>
                <c:pt idx="22">
                  <c:v>2</c:v>
                </c:pt>
                <c:pt idx="23">
                  <c:v>2</c:v>
                </c:pt>
                <c:pt idx="24">
                  <c:v>2</c:v>
                </c:pt>
                <c:pt idx="25">
                  <c:v>3</c:v>
                </c:pt>
                <c:pt idx="26">
                  <c:v>3</c:v>
                </c:pt>
                <c:pt idx="27">
                  <c:v>2</c:v>
                </c:pt>
                <c:pt idx="28">
                  <c:v>2</c:v>
                </c:pt>
                <c:pt idx="29">
                  <c:v>1</c:v>
                </c:pt>
              </c:numCache>
            </c:numRef>
          </c:val>
          <c:smooth val="0"/>
          <c:extLst>
            <c:ext xmlns:c16="http://schemas.microsoft.com/office/drawing/2014/chart" uri="{C3380CC4-5D6E-409C-BE32-E72D297353CC}">
              <c16:uniqueId val="{00000004-4315-45E0-96EC-401DD304A6BD}"/>
            </c:ext>
          </c:extLst>
        </c:ser>
        <c:dLbls>
          <c:showLegendKey val="0"/>
          <c:showVal val="0"/>
          <c:showCatName val="0"/>
          <c:showSerName val="0"/>
          <c:showPercent val="0"/>
          <c:showBubbleSize val="0"/>
        </c:dLbls>
        <c:smooth val="0"/>
        <c:axId val="362417264"/>
        <c:axId val="362417592"/>
      </c:lineChart>
      <c:catAx>
        <c:axId val="36241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17592"/>
        <c:crosses val="autoZero"/>
        <c:auto val="1"/>
        <c:lblAlgn val="ctr"/>
        <c:lblOffset val="100"/>
        <c:noMultiLvlLbl val="0"/>
      </c:catAx>
      <c:valAx>
        <c:axId val="36241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41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10</c:v>
                </c:pt>
                <c:pt idx="2">
                  <c:v>8</c:v>
                </c:pt>
                <c:pt idx="3">
                  <c:v>20</c:v>
                </c:pt>
                <c:pt idx="4">
                  <c:v>10</c:v>
                </c:pt>
                <c:pt idx="5">
                  <c:v>7</c:v>
                </c:pt>
                <c:pt idx="6">
                  <c:v>5</c:v>
                </c:pt>
              </c:numCache>
            </c:numRef>
          </c:val>
          <c:extLst>
            <c:ext xmlns:c16="http://schemas.microsoft.com/office/drawing/2014/chart" uri="{C3380CC4-5D6E-409C-BE32-E72D297353CC}">
              <c16:uniqueId val="{00000000-1262-4989-9F5E-0678A863CA20}"/>
            </c:ext>
          </c:extLst>
        </c:ser>
        <c:ser>
          <c:idx val="1"/>
          <c:order val="1"/>
          <c:tx>
            <c:strRef>
              <c:f>Sheet1!$C$1</c:f>
              <c:strCache>
                <c:ptCount val="1"/>
                <c:pt idx="0">
                  <c:v>Claro RD</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c:v>
                </c:pt>
                <c:pt idx="1">
                  <c:v>22</c:v>
                </c:pt>
                <c:pt idx="2">
                  <c:v>20</c:v>
                </c:pt>
                <c:pt idx="3">
                  <c:v>21</c:v>
                </c:pt>
                <c:pt idx="4">
                  <c:v>21</c:v>
                </c:pt>
                <c:pt idx="5">
                  <c:v>39</c:v>
                </c:pt>
                <c:pt idx="6">
                  <c:v>24</c:v>
                </c:pt>
              </c:numCache>
            </c:numRef>
          </c:val>
          <c:extLst>
            <c:ext xmlns:c16="http://schemas.microsoft.com/office/drawing/2014/chart" uri="{C3380CC4-5D6E-409C-BE32-E72D297353CC}">
              <c16:uniqueId val="{00000001-1262-4989-9F5E-0678A863CA20}"/>
            </c:ext>
          </c:extLst>
        </c:ser>
        <c:ser>
          <c:idx val="2"/>
          <c:order val="2"/>
          <c:tx>
            <c:strRef>
              <c:f>Sheet1!$D$1</c:f>
              <c:strCache>
                <c:ptCount val="1"/>
                <c:pt idx="0">
                  <c:v>Tricom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2</c:v>
                </c:pt>
                <c:pt idx="3">
                  <c:v>3</c:v>
                </c:pt>
                <c:pt idx="4">
                  <c:v>3</c:v>
                </c:pt>
                <c:pt idx="5">
                  <c:v>2</c:v>
                </c:pt>
                <c:pt idx="6">
                  <c:v>2</c:v>
                </c:pt>
              </c:numCache>
            </c:numRef>
          </c:val>
          <c:extLst>
            <c:ext xmlns:c16="http://schemas.microsoft.com/office/drawing/2014/chart" uri="{C3380CC4-5D6E-409C-BE32-E72D297353CC}">
              <c16:uniqueId val="{00000002-1262-4989-9F5E-0678A863CA20}"/>
            </c:ext>
          </c:extLst>
        </c:ser>
        <c:ser>
          <c:idx val="3"/>
          <c:order val="3"/>
          <c:tx>
            <c:strRef>
              <c:f>Sheet1!$E$1</c:f>
              <c:strCache>
                <c:ptCount val="1"/>
                <c:pt idx="0">
                  <c:v>vivaRD</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21</c:v>
                </c:pt>
                <c:pt idx="1">
                  <c:v>21</c:v>
                </c:pt>
                <c:pt idx="2">
                  <c:v>31</c:v>
                </c:pt>
                <c:pt idx="3">
                  <c:v>25</c:v>
                </c:pt>
                <c:pt idx="4">
                  <c:v>27</c:v>
                </c:pt>
                <c:pt idx="5">
                  <c:v>20</c:v>
                </c:pt>
                <c:pt idx="6">
                  <c:v>14</c:v>
                </c:pt>
              </c:numCache>
            </c:numRef>
          </c:val>
          <c:extLst>
            <c:ext xmlns:c16="http://schemas.microsoft.com/office/drawing/2014/chart" uri="{C3380CC4-5D6E-409C-BE32-E72D297353CC}">
              <c16:uniqueId val="{00000003-1262-4989-9F5E-0678A863CA20}"/>
            </c:ext>
          </c:extLst>
        </c:ser>
        <c:ser>
          <c:idx val="4"/>
          <c:order val="4"/>
          <c:tx>
            <c:strRef>
              <c:f>Sheet1!$F$1</c:f>
              <c:strCache>
                <c:ptCount val="1"/>
                <c:pt idx="0">
                  <c:v>WIND telecom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8</c:v>
                </c:pt>
                <c:pt idx="2">
                  <c:v>10</c:v>
                </c:pt>
                <c:pt idx="3">
                  <c:v>8</c:v>
                </c:pt>
                <c:pt idx="4">
                  <c:v>8</c:v>
                </c:pt>
                <c:pt idx="5">
                  <c:v>8</c:v>
                </c:pt>
                <c:pt idx="6">
                  <c:v>10</c:v>
                </c:pt>
              </c:numCache>
            </c:numRef>
          </c:val>
          <c:extLst>
            <c:ext xmlns:c16="http://schemas.microsoft.com/office/drawing/2014/chart" uri="{C3380CC4-5D6E-409C-BE32-E72D297353CC}">
              <c16:uniqueId val="{00000004-1262-4989-9F5E-0678A863CA20}"/>
            </c:ext>
          </c:extLst>
        </c:ser>
        <c:dLbls>
          <c:showLegendKey val="0"/>
          <c:showVal val="0"/>
          <c:showCatName val="0"/>
          <c:showSerName val="0"/>
          <c:showPercent val="0"/>
          <c:showBubbleSize val="0"/>
        </c:dLbls>
        <c:gapWidth val="219"/>
        <c:overlap val="-27"/>
        <c:axId val="360762472"/>
        <c:axId val="360758536"/>
      </c:barChart>
      <c:catAx>
        <c:axId val="36076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58536"/>
        <c:crosses val="autoZero"/>
        <c:auto val="1"/>
        <c:lblAlgn val="ctr"/>
        <c:lblOffset val="100"/>
        <c:noMultiLvlLbl val="0"/>
      </c:catAx>
      <c:valAx>
        <c:axId val="36075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3.9665349707468003E-2</c:v>
                </c:pt>
                <c:pt idx="1">
                  <c:v>8.6898430609124E-2</c:v>
                </c:pt>
                <c:pt idx="2">
                  <c:v>1.6440243628753001E-2</c:v>
                </c:pt>
                <c:pt idx="3">
                  <c:v>1.0814026920246999E-2</c:v>
                </c:pt>
                <c:pt idx="4">
                  <c:v>9.7806401778678005E-3</c:v>
                </c:pt>
                <c:pt idx="5">
                  <c:v>1.5075815245959001E-2</c:v>
                </c:pt>
                <c:pt idx="6">
                  <c:v>1.7932913367744999E-2</c:v>
                </c:pt>
              </c:numCache>
            </c:numRef>
          </c:val>
          <c:extLst>
            <c:ext xmlns:c16="http://schemas.microsoft.com/office/drawing/2014/chart" uri="{C3380CC4-5D6E-409C-BE32-E72D297353CC}">
              <c16:uniqueId val="{00000000-55E1-4105-847D-86FBBCF805F8}"/>
            </c:ext>
          </c:extLst>
        </c:ser>
        <c:ser>
          <c:idx val="1"/>
          <c:order val="1"/>
          <c:tx>
            <c:strRef>
              <c:f>Sheet1!$C$1</c:f>
              <c:strCache>
                <c:ptCount val="1"/>
                <c:pt idx="0">
                  <c:v>Claro RD</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2.2847959460474999E-2</c:v>
                </c:pt>
                <c:pt idx="1">
                  <c:v>5.2157993940122001E-2</c:v>
                </c:pt>
                <c:pt idx="2">
                  <c:v>3.9812787130291002E-2</c:v>
                </c:pt>
                <c:pt idx="3">
                  <c:v>2.0781519529775E-2</c:v>
                </c:pt>
                <c:pt idx="4">
                  <c:v>4.3413050578568001E-2</c:v>
                </c:pt>
                <c:pt idx="5">
                  <c:v>2.897128249263E-2</c:v>
                </c:pt>
                <c:pt idx="6">
                  <c:v>1.2757716767219001E-2</c:v>
                </c:pt>
              </c:numCache>
            </c:numRef>
          </c:val>
          <c:extLst>
            <c:ext xmlns:c16="http://schemas.microsoft.com/office/drawing/2014/chart" uri="{C3380CC4-5D6E-409C-BE32-E72D297353CC}">
              <c16:uniqueId val="{00000001-55E1-4105-847D-86FBBCF805F8}"/>
            </c:ext>
          </c:extLst>
        </c:ser>
        <c:ser>
          <c:idx val="2"/>
          <c:order val="2"/>
          <c:tx>
            <c:strRef>
              <c:f>Sheet1!$D$1</c:f>
              <c:strCache>
                <c:ptCount val="1"/>
                <c:pt idx="0">
                  <c:v>Tricom</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1.0570026425065999E-2</c:v>
                </c:pt>
                <c:pt idx="2">
                  <c:v>1.9630049075123002E-2</c:v>
                </c:pt>
                <c:pt idx="3">
                  <c:v>1.1576695608406001E-2</c:v>
                </c:pt>
                <c:pt idx="4">
                  <c:v>5.0836793758651001E-2</c:v>
                </c:pt>
                <c:pt idx="5">
                  <c:v>1.283503208758E-2</c:v>
                </c:pt>
                <c:pt idx="6">
                  <c:v>1.5100037750093999E-2</c:v>
                </c:pt>
              </c:numCache>
            </c:numRef>
          </c:val>
          <c:extLst>
            <c:ext xmlns:c16="http://schemas.microsoft.com/office/drawing/2014/chart" uri="{C3380CC4-5D6E-409C-BE32-E72D297353CC}">
              <c16:uniqueId val="{00000002-55E1-4105-847D-86FBBCF805F8}"/>
            </c:ext>
          </c:extLst>
        </c:ser>
        <c:ser>
          <c:idx val="3"/>
          <c:order val="3"/>
          <c:tx>
            <c:strRef>
              <c:f>Sheet1!$E$1</c:f>
              <c:strCache>
                <c:ptCount val="1"/>
                <c:pt idx="0">
                  <c:v>vivaRD</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1.2997088249221999E-2</c:v>
                </c:pt>
                <c:pt idx="1">
                  <c:v>1.1452214710555001E-2</c:v>
                </c:pt>
                <c:pt idx="2">
                  <c:v>3.0637464006666999</c:v>
                </c:pt>
                <c:pt idx="3">
                  <c:v>1.4387474434022E-2</c:v>
                </c:pt>
                <c:pt idx="4">
                  <c:v>0.14660874759142001</c:v>
                </c:pt>
                <c:pt idx="5">
                  <c:v>9.8855114371018005E-3</c:v>
                </c:pt>
                <c:pt idx="6">
                  <c:v>1.1233917362699001E-2</c:v>
                </c:pt>
              </c:numCache>
            </c:numRef>
          </c:val>
          <c:extLst>
            <c:ext xmlns:c16="http://schemas.microsoft.com/office/drawing/2014/chart" uri="{C3380CC4-5D6E-409C-BE32-E72D297353CC}">
              <c16:uniqueId val="{00000003-55E1-4105-847D-86FBBCF805F8}"/>
            </c:ext>
          </c:extLst>
        </c:ser>
        <c:ser>
          <c:idx val="4"/>
          <c:order val="4"/>
          <c:tx>
            <c:strRef>
              <c:f>Sheet1!$F$1</c:f>
              <c:strCache>
                <c:ptCount val="1"/>
                <c:pt idx="0">
                  <c:v>WIND telecom</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2.5180798130578001E-2</c:v>
                </c:pt>
                <c:pt idx="1">
                  <c:v>2.9965149775387001E-2</c:v>
                </c:pt>
                <c:pt idx="2">
                  <c:v>2.2360548739952999E-2</c:v>
                </c:pt>
                <c:pt idx="3">
                  <c:v>0.10097500050362</c:v>
                </c:pt>
                <c:pt idx="4">
                  <c:v>2.0018734513808999E-2</c:v>
                </c:pt>
                <c:pt idx="5">
                  <c:v>1.3094015027900001E-2</c:v>
                </c:pt>
                <c:pt idx="6">
                  <c:v>1.5007755685823999E-2</c:v>
                </c:pt>
              </c:numCache>
            </c:numRef>
          </c:val>
          <c:extLst>
            <c:ext xmlns:c16="http://schemas.microsoft.com/office/drawing/2014/chart" uri="{C3380CC4-5D6E-409C-BE32-E72D297353CC}">
              <c16:uniqueId val="{00000004-55E1-4105-847D-86FBBCF805F8}"/>
            </c:ext>
          </c:extLst>
        </c:ser>
        <c:dLbls>
          <c:showLegendKey val="0"/>
          <c:showVal val="0"/>
          <c:showCatName val="0"/>
          <c:showSerName val="0"/>
          <c:showPercent val="0"/>
          <c:showBubbleSize val="0"/>
        </c:dLbls>
        <c:gapWidth val="219"/>
        <c:overlap val="-27"/>
        <c:axId val="360763128"/>
        <c:axId val="360758208"/>
      </c:barChart>
      <c:catAx>
        <c:axId val="36076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58208"/>
        <c:crosses val="autoZero"/>
        <c:auto val="1"/>
        <c:lblAlgn val="ctr"/>
        <c:lblOffset val="100"/>
        <c:noMultiLvlLbl val="0"/>
      </c:catAx>
      <c:valAx>
        <c:axId val="36075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Sheet1!$B$2:$B$6</c:f>
              <c:numCache>
                <c:formatCode>General</c:formatCode>
                <c:ptCount val="5"/>
                <c:pt idx="0">
                  <c:v>4</c:v>
                </c:pt>
                <c:pt idx="1">
                  <c:v>9</c:v>
                </c:pt>
                <c:pt idx="2">
                  <c:v>0</c:v>
                </c:pt>
                <c:pt idx="3">
                  <c:v>0</c:v>
                </c:pt>
                <c:pt idx="4">
                  <c:v>0</c:v>
                </c:pt>
              </c:numCache>
            </c:numRef>
          </c:val>
          <c:extLst>
            <c:ext xmlns:c16="http://schemas.microsoft.com/office/drawing/2014/chart" uri="{C3380CC4-5D6E-409C-BE32-E72D297353CC}">
              <c16:uniqueId val="{00000000-4228-4CF7-B508-707A9BD81515}"/>
            </c:ext>
          </c:extLst>
        </c:ser>
        <c:ser>
          <c:idx val="1"/>
          <c:order val="1"/>
          <c:tx>
            <c:strRef>
              <c:f>Sheet1!$C$1</c:f>
              <c:strCache>
                <c:ptCount val="1"/>
                <c:pt idx="0">
                  <c:v>Live Video</c:v>
                </c:pt>
              </c:strCache>
            </c:strRef>
          </c:tx>
          <c:spPr>
            <a:solidFill>
              <a:schemeClr val="accent2"/>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Sheet1!$C$2:$C$6</c:f>
              <c:numCache>
                <c:formatCode>General</c:formatCode>
                <c:ptCount val="5"/>
                <c:pt idx="0">
                  <c:v>1</c:v>
                </c:pt>
                <c:pt idx="1">
                  <c:v>1</c:v>
                </c:pt>
                <c:pt idx="2">
                  <c:v>0</c:v>
                </c:pt>
                <c:pt idx="3">
                  <c:v>0</c:v>
                </c:pt>
                <c:pt idx="4">
                  <c:v>0</c:v>
                </c:pt>
              </c:numCache>
            </c:numRef>
          </c:val>
          <c:extLst>
            <c:ext xmlns:c16="http://schemas.microsoft.com/office/drawing/2014/chart" uri="{C3380CC4-5D6E-409C-BE32-E72D297353CC}">
              <c16:uniqueId val="{00000001-4228-4CF7-B508-707A9BD81515}"/>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Sheet1!$D$2:$D$6</c:f>
              <c:numCache>
                <c:formatCode>General</c:formatCode>
                <c:ptCount val="5"/>
                <c:pt idx="0">
                  <c:v>41</c:v>
                </c:pt>
                <c:pt idx="1">
                  <c:v>94</c:v>
                </c:pt>
                <c:pt idx="2">
                  <c:v>11</c:v>
                </c:pt>
                <c:pt idx="3">
                  <c:v>137</c:v>
                </c:pt>
                <c:pt idx="4">
                  <c:v>52</c:v>
                </c:pt>
              </c:numCache>
            </c:numRef>
          </c:val>
          <c:extLst>
            <c:ext xmlns:c16="http://schemas.microsoft.com/office/drawing/2014/chart" uri="{C3380CC4-5D6E-409C-BE32-E72D297353CC}">
              <c16:uniqueId val="{00000002-4228-4CF7-B508-707A9BD81515}"/>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Sheet1!$E$2:$E$6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3-4228-4CF7-B508-707A9BD81515}"/>
            </c:ext>
          </c:extLst>
        </c:ser>
        <c:ser>
          <c:idx val="4"/>
          <c:order val="4"/>
          <c:tx>
            <c:strRef>
              <c:f>Sheet1!$F$1</c:f>
              <c:strCache>
                <c:ptCount val="1"/>
                <c:pt idx="0">
                  <c:v>Video</c:v>
                </c:pt>
              </c:strCache>
            </c:strRef>
          </c:tx>
          <c:spPr>
            <a:solidFill>
              <a:schemeClr val="accent5"/>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Sheet1!$F$2:$F$6</c:f>
              <c:numCache>
                <c:formatCode>General</c:formatCode>
                <c:ptCount val="5"/>
                <c:pt idx="0">
                  <c:v>22</c:v>
                </c:pt>
                <c:pt idx="1">
                  <c:v>60</c:v>
                </c:pt>
                <c:pt idx="2">
                  <c:v>3</c:v>
                </c:pt>
                <c:pt idx="3">
                  <c:v>22</c:v>
                </c:pt>
                <c:pt idx="4">
                  <c:v>9</c:v>
                </c:pt>
              </c:numCache>
            </c:numRef>
          </c:val>
          <c:extLst>
            <c:ext xmlns:c16="http://schemas.microsoft.com/office/drawing/2014/chart" uri="{C3380CC4-5D6E-409C-BE32-E72D297353CC}">
              <c16:uniqueId val="{00000004-4228-4CF7-B508-707A9BD81515}"/>
            </c:ext>
          </c:extLst>
        </c:ser>
        <c:dLbls>
          <c:showLegendKey val="0"/>
          <c:showVal val="0"/>
          <c:showCatName val="0"/>
          <c:showSerName val="0"/>
          <c:showPercent val="0"/>
          <c:showBubbleSize val="0"/>
        </c:dLbls>
        <c:gapWidth val="150"/>
        <c:overlap val="100"/>
        <c:axId val="360760176"/>
        <c:axId val="360765096"/>
      </c:barChart>
      <c:catAx>
        <c:axId val="36076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5096"/>
        <c:crosses val="autoZero"/>
        <c:auto val="1"/>
        <c:lblAlgn val="ctr"/>
        <c:lblOffset val="100"/>
        <c:noMultiLvlLbl val="0"/>
      </c:catAx>
      <c:valAx>
        <c:axId val="360765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7.1396735165084005E-2</c:v>
                </c:pt>
                <c:pt idx="1">
                  <c:v>3.4106554408173999E-2</c:v>
                </c:pt>
                <c:pt idx="2">
                  <c:v>3.0444514263863999E-2</c:v>
                </c:pt>
                <c:pt idx="3">
                  <c:v>1.6179084723082E-2</c:v>
                </c:pt>
                <c:pt idx="4">
                  <c:v>5.0102972045673001E-3</c:v>
                </c:pt>
                <c:pt idx="5">
                  <c:v>0</c:v>
                </c:pt>
                <c:pt idx="6">
                  <c:v>3.1314357528546E-4</c:v>
                </c:pt>
                <c:pt idx="7">
                  <c:v>0</c:v>
                </c:pt>
                <c:pt idx="8">
                  <c:v>0</c:v>
                </c:pt>
                <c:pt idx="9">
                  <c:v>0</c:v>
                </c:pt>
                <c:pt idx="10">
                  <c:v>0</c:v>
                </c:pt>
                <c:pt idx="11">
                  <c:v>0</c:v>
                </c:pt>
                <c:pt idx="12">
                  <c:v>2.5051486022836999E-3</c:v>
                </c:pt>
                <c:pt idx="13">
                  <c:v>3.2525179352982998E-2</c:v>
                </c:pt>
                <c:pt idx="14">
                  <c:v>1.0730386513115E-2</c:v>
                </c:pt>
                <c:pt idx="15">
                  <c:v>0.11492369212976</c:v>
                </c:pt>
                <c:pt idx="16">
                  <c:v>1.3117236431402E-2</c:v>
                </c:pt>
                <c:pt idx="17">
                  <c:v>3.6533417116636998E-3</c:v>
                </c:pt>
                <c:pt idx="18">
                  <c:v>6.8891586562800002E-3</c:v>
                </c:pt>
                <c:pt idx="19">
                  <c:v>2.5938726152812001E-2</c:v>
                </c:pt>
                <c:pt idx="20">
                  <c:v>2.7723644531938998E-2</c:v>
                </c:pt>
                <c:pt idx="21">
                  <c:v>6.5551388426422002E-3</c:v>
                </c:pt>
                <c:pt idx="22">
                  <c:v>6.6803962727563998E-3</c:v>
                </c:pt>
                <c:pt idx="23">
                  <c:v>0.10956545761932</c:v>
                </c:pt>
              </c:numCache>
            </c:numRef>
          </c:val>
          <c:smooth val="0"/>
          <c:extLst>
            <c:ext xmlns:c16="http://schemas.microsoft.com/office/drawing/2014/chart" uri="{C3380CC4-5D6E-409C-BE32-E72D297353CC}">
              <c16:uniqueId val="{00000000-F24F-4A64-AFE9-4091E2D029D6}"/>
            </c:ext>
          </c:extLst>
        </c:ser>
        <c:ser>
          <c:idx val="1"/>
          <c:order val="1"/>
          <c:tx>
            <c:strRef>
              <c:f>Sheet1!$C$1</c:f>
              <c:strCache>
                <c:ptCount val="1"/>
                <c:pt idx="0">
                  <c:v>Claro RD</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1.6661285799889E-2</c:v>
                </c:pt>
                <c:pt idx="1">
                  <c:v>2.5601681079392001E-2</c:v>
                </c:pt>
                <c:pt idx="2">
                  <c:v>5.2612919607633001E-3</c:v>
                </c:pt>
                <c:pt idx="3">
                  <c:v>7.0992598477187E-3</c:v>
                </c:pt>
                <c:pt idx="4">
                  <c:v>4.7822008053957997E-2</c:v>
                </c:pt>
                <c:pt idx="5">
                  <c:v>0</c:v>
                </c:pt>
                <c:pt idx="6">
                  <c:v>0</c:v>
                </c:pt>
                <c:pt idx="7">
                  <c:v>0</c:v>
                </c:pt>
                <c:pt idx="8">
                  <c:v>0</c:v>
                </c:pt>
                <c:pt idx="9">
                  <c:v>0</c:v>
                </c:pt>
                <c:pt idx="10">
                  <c:v>0</c:v>
                </c:pt>
                <c:pt idx="11">
                  <c:v>0</c:v>
                </c:pt>
                <c:pt idx="12">
                  <c:v>1.6811744179259999E-2</c:v>
                </c:pt>
                <c:pt idx="13">
                  <c:v>2.0782011552928002E-2</c:v>
                </c:pt>
                <c:pt idx="14">
                  <c:v>1.3364776645837E-2</c:v>
                </c:pt>
                <c:pt idx="15">
                  <c:v>5.1619894303780001E-2</c:v>
                </c:pt>
                <c:pt idx="16">
                  <c:v>0.11737733306504</c:v>
                </c:pt>
                <c:pt idx="17">
                  <c:v>5.9233088299983998E-4</c:v>
                </c:pt>
                <c:pt idx="18">
                  <c:v>4.0795337775233996E-3</c:v>
                </c:pt>
                <c:pt idx="19">
                  <c:v>4.1797073827365999E-2</c:v>
                </c:pt>
                <c:pt idx="20">
                  <c:v>3.5792464680092999E-2</c:v>
                </c:pt>
                <c:pt idx="21">
                  <c:v>2.2680610832512001E-2</c:v>
                </c:pt>
                <c:pt idx="22">
                  <c:v>4.0234946302592001E-2</c:v>
                </c:pt>
                <c:pt idx="23">
                  <c:v>2.4247555665047001E-2</c:v>
                </c:pt>
              </c:numCache>
            </c:numRef>
          </c:val>
          <c:smooth val="0"/>
          <c:extLst>
            <c:ext xmlns:c16="http://schemas.microsoft.com/office/drawing/2014/chart" uri="{C3380CC4-5D6E-409C-BE32-E72D297353CC}">
              <c16:uniqueId val="{00000001-F24F-4A64-AFE9-4091E2D029D6}"/>
            </c:ext>
          </c:extLst>
        </c:ser>
        <c:ser>
          <c:idx val="2"/>
          <c:order val="2"/>
          <c:tx>
            <c:strRef>
              <c:f>Sheet1!$D$1</c:f>
              <c:strCache>
                <c:ptCount val="1"/>
                <c:pt idx="0">
                  <c:v>Tricom</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5.1340903599903003E-2</c:v>
                </c:pt>
                <c:pt idx="1">
                  <c:v>0</c:v>
                </c:pt>
                <c:pt idx="2">
                  <c:v>0</c:v>
                </c:pt>
                <c:pt idx="3">
                  <c:v>0</c:v>
                </c:pt>
                <c:pt idx="4">
                  <c:v>0</c:v>
                </c:pt>
                <c:pt idx="5">
                  <c:v>0</c:v>
                </c:pt>
                <c:pt idx="6">
                  <c:v>0</c:v>
                </c:pt>
                <c:pt idx="7">
                  <c:v>0</c:v>
                </c:pt>
                <c:pt idx="8">
                  <c:v>0</c:v>
                </c:pt>
                <c:pt idx="9">
                  <c:v>0</c:v>
                </c:pt>
                <c:pt idx="10">
                  <c:v>0</c:v>
                </c:pt>
                <c:pt idx="11">
                  <c:v>0</c:v>
                </c:pt>
                <c:pt idx="12">
                  <c:v>0</c:v>
                </c:pt>
                <c:pt idx="13">
                  <c:v>0</c:v>
                </c:pt>
                <c:pt idx="14">
                  <c:v>3.0200531529355002E-3</c:v>
                </c:pt>
                <c:pt idx="15">
                  <c:v>0</c:v>
                </c:pt>
                <c:pt idx="16">
                  <c:v>4.5300797294032004E-3</c:v>
                </c:pt>
                <c:pt idx="17">
                  <c:v>1.2080212611742001E-2</c:v>
                </c:pt>
                <c:pt idx="18">
                  <c:v>0</c:v>
                </c:pt>
                <c:pt idx="19">
                  <c:v>1.7365305629379001E-2</c:v>
                </c:pt>
                <c:pt idx="20">
                  <c:v>1.9630345494080999E-2</c:v>
                </c:pt>
                <c:pt idx="21">
                  <c:v>1.2080212611742001E-2</c:v>
                </c:pt>
                <c:pt idx="22">
                  <c:v>2.2147056454859999E-2</c:v>
                </c:pt>
                <c:pt idx="23">
                  <c:v>4.3790770717565E-2</c:v>
                </c:pt>
              </c:numCache>
            </c:numRef>
          </c:val>
          <c:smooth val="0"/>
          <c:extLst>
            <c:ext xmlns:c16="http://schemas.microsoft.com/office/drawing/2014/chart" uri="{C3380CC4-5D6E-409C-BE32-E72D297353CC}">
              <c16:uniqueId val="{00000002-F24F-4A64-AFE9-4091E2D029D6}"/>
            </c:ext>
          </c:extLst>
        </c:ser>
        <c:ser>
          <c:idx val="3"/>
          <c:order val="3"/>
          <c:tx>
            <c:strRef>
              <c:f>Sheet1!$E$1</c:f>
              <c:strCache>
                <c:ptCount val="1"/>
                <c:pt idx="0">
                  <c:v>vivaRD</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8.6981870157225999E-3</c:v>
                </c:pt>
                <c:pt idx="1">
                  <c:v>23.666944068307</c:v>
                </c:pt>
                <c:pt idx="2">
                  <c:v>4.8192657789813999E-3</c:v>
                </c:pt>
                <c:pt idx="3">
                  <c:v>0</c:v>
                </c:pt>
                <c:pt idx="4">
                  <c:v>5.8771533890017002E-3</c:v>
                </c:pt>
                <c:pt idx="5">
                  <c:v>0</c:v>
                </c:pt>
                <c:pt idx="6">
                  <c:v>0</c:v>
                </c:pt>
                <c:pt idx="7">
                  <c:v>1.0578876100203E-2</c:v>
                </c:pt>
                <c:pt idx="8">
                  <c:v>5.6420672534416997E-3</c:v>
                </c:pt>
                <c:pt idx="9">
                  <c:v>0</c:v>
                </c:pt>
                <c:pt idx="10">
                  <c:v>0</c:v>
                </c:pt>
                <c:pt idx="11">
                  <c:v>0</c:v>
                </c:pt>
                <c:pt idx="12">
                  <c:v>2.8304370721432E-2</c:v>
                </c:pt>
                <c:pt idx="13">
                  <c:v>1.5656736628300999E-2</c:v>
                </c:pt>
                <c:pt idx="14">
                  <c:v>8.8768524787482001E-3</c:v>
                </c:pt>
                <c:pt idx="15">
                  <c:v>1.5683603615221999E-2</c:v>
                </c:pt>
                <c:pt idx="16">
                  <c:v>1.4366374950892999E-2</c:v>
                </c:pt>
                <c:pt idx="17">
                  <c:v>0</c:v>
                </c:pt>
                <c:pt idx="18">
                  <c:v>7.4856374744126999E-3</c:v>
                </c:pt>
                <c:pt idx="19">
                  <c:v>8.3977991758401992E-3</c:v>
                </c:pt>
                <c:pt idx="20">
                  <c:v>0.89538431881441005</c:v>
                </c:pt>
                <c:pt idx="21">
                  <c:v>1.2901527119537E-2</c:v>
                </c:pt>
                <c:pt idx="22">
                  <c:v>2.2294001855613001E-2</c:v>
                </c:pt>
                <c:pt idx="23">
                  <c:v>1.6661729857819999E-2</c:v>
                </c:pt>
              </c:numCache>
            </c:numRef>
          </c:val>
          <c:smooth val="0"/>
          <c:extLst>
            <c:ext xmlns:c16="http://schemas.microsoft.com/office/drawing/2014/chart" uri="{C3380CC4-5D6E-409C-BE32-E72D297353CC}">
              <c16:uniqueId val="{00000003-F24F-4A64-AFE9-4091E2D029D6}"/>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8.0579365638943998E-3</c:v>
                </c:pt>
                <c:pt idx="12">
                  <c:v>1.7346946769495001E-2</c:v>
                </c:pt>
                <c:pt idx="13">
                  <c:v>5.5875428541740997E-2</c:v>
                </c:pt>
                <c:pt idx="14">
                  <c:v>8.3936839207233004E-3</c:v>
                </c:pt>
                <c:pt idx="15">
                  <c:v>0</c:v>
                </c:pt>
                <c:pt idx="16">
                  <c:v>1.4101388986815001E-2</c:v>
                </c:pt>
                <c:pt idx="17">
                  <c:v>1.3094146916328001E-2</c:v>
                </c:pt>
                <c:pt idx="18">
                  <c:v>2.2411136068330999E-2</c:v>
                </c:pt>
                <c:pt idx="19">
                  <c:v>3.1098598926279999E-2</c:v>
                </c:pt>
                <c:pt idx="20">
                  <c:v>1.9540496167444001E-2</c:v>
                </c:pt>
                <c:pt idx="21">
                  <c:v>0</c:v>
                </c:pt>
                <c:pt idx="22">
                  <c:v>5.0362103524339997E-3</c:v>
                </c:pt>
                <c:pt idx="23">
                  <c:v>0</c:v>
                </c:pt>
              </c:numCache>
            </c:numRef>
          </c:val>
          <c:smooth val="0"/>
          <c:extLst>
            <c:ext xmlns:c16="http://schemas.microsoft.com/office/drawing/2014/chart" uri="{C3380CC4-5D6E-409C-BE32-E72D297353CC}">
              <c16:uniqueId val="{00000004-F24F-4A64-AFE9-4091E2D029D6}"/>
            </c:ext>
          </c:extLst>
        </c:ser>
        <c:dLbls>
          <c:showLegendKey val="0"/>
          <c:showVal val="0"/>
          <c:showCatName val="0"/>
          <c:showSerName val="0"/>
          <c:showPercent val="0"/>
          <c:showBubbleSize val="0"/>
        </c:dLbls>
        <c:smooth val="0"/>
        <c:axId val="360768048"/>
        <c:axId val="360766736"/>
      </c:lineChart>
      <c:catAx>
        <c:axId val="36076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6736"/>
        <c:crosses val="autoZero"/>
        <c:auto val="1"/>
        <c:lblAlgn val="ctr"/>
        <c:lblOffset val="100"/>
        <c:noMultiLvlLbl val="0"/>
      </c:catAx>
      <c:valAx>
        <c:axId val="36076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c:v>
                </c:pt>
                <c:pt idx="1">
                  <c:v>4</c:v>
                </c:pt>
                <c:pt idx="2">
                  <c:v>3</c:v>
                </c:pt>
                <c:pt idx="3">
                  <c:v>1</c:v>
                </c:pt>
                <c:pt idx="4">
                  <c:v>2</c:v>
                </c:pt>
                <c:pt idx="5">
                  <c:v>0</c:v>
                </c:pt>
                <c:pt idx="6">
                  <c:v>2</c:v>
                </c:pt>
                <c:pt idx="7">
                  <c:v>0</c:v>
                </c:pt>
                <c:pt idx="8">
                  <c:v>0</c:v>
                </c:pt>
                <c:pt idx="9">
                  <c:v>0</c:v>
                </c:pt>
                <c:pt idx="10">
                  <c:v>0</c:v>
                </c:pt>
                <c:pt idx="11">
                  <c:v>0</c:v>
                </c:pt>
                <c:pt idx="12">
                  <c:v>1</c:v>
                </c:pt>
                <c:pt idx="13">
                  <c:v>5</c:v>
                </c:pt>
                <c:pt idx="14">
                  <c:v>5</c:v>
                </c:pt>
                <c:pt idx="15">
                  <c:v>2</c:v>
                </c:pt>
                <c:pt idx="16">
                  <c:v>9</c:v>
                </c:pt>
                <c:pt idx="17">
                  <c:v>1</c:v>
                </c:pt>
                <c:pt idx="18">
                  <c:v>4</c:v>
                </c:pt>
                <c:pt idx="19">
                  <c:v>4</c:v>
                </c:pt>
                <c:pt idx="20">
                  <c:v>5</c:v>
                </c:pt>
                <c:pt idx="21">
                  <c:v>5</c:v>
                </c:pt>
                <c:pt idx="22">
                  <c:v>8</c:v>
                </c:pt>
                <c:pt idx="23">
                  <c:v>3</c:v>
                </c:pt>
              </c:numCache>
            </c:numRef>
          </c:val>
          <c:smooth val="0"/>
          <c:extLst>
            <c:ext xmlns:c16="http://schemas.microsoft.com/office/drawing/2014/chart" uri="{C3380CC4-5D6E-409C-BE32-E72D297353CC}">
              <c16:uniqueId val="{00000000-B108-4264-9870-30D73C365E6D}"/>
            </c:ext>
          </c:extLst>
        </c:ser>
        <c:ser>
          <c:idx val="1"/>
          <c:order val="1"/>
          <c:tx>
            <c:strRef>
              <c:f>Sheet1!$C$1</c:f>
              <c:strCache>
                <c:ptCount val="1"/>
                <c:pt idx="0">
                  <c:v>Claro RD</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11</c:v>
                </c:pt>
                <c:pt idx="1">
                  <c:v>11</c:v>
                </c:pt>
                <c:pt idx="2">
                  <c:v>5</c:v>
                </c:pt>
                <c:pt idx="3">
                  <c:v>2</c:v>
                </c:pt>
                <c:pt idx="4">
                  <c:v>1</c:v>
                </c:pt>
                <c:pt idx="5">
                  <c:v>0</c:v>
                </c:pt>
                <c:pt idx="6">
                  <c:v>0</c:v>
                </c:pt>
                <c:pt idx="7">
                  <c:v>0</c:v>
                </c:pt>
                <c:pt idx="8">
                  <c:v>0</c:v>
                </c:pt>
                <c:pt idx="9">
                  <c:v>0</c:v>
                </c:pt>
                <c:pt idx="10">
                  <c:v>0</c:v>
                </c:pt>
                <c:pt idx="11">
                  <c:v>0</c:v>
                </c:pt>
                <c:pt idx="12">
                  <c:v>9</c:v>
                </c:pt>
                <c:pt idx="13">
                  <c:v>19</c:v>
                </c:pt>
                <c:pt idx="14">
                  <c:v>14</c:v>
                </c:pt>
                <c:pt idx="15">
                  <c:v>10</c:v>
                </c:pt>
                <c:pt idx="16">
                  <c:v>10</c:v>
                </c:pt>
                <c:pt idx="17">
                  <c:v>5</c:v>
                </c:pt>
                <c:pt idx="18">
                  <c:v>6</c:v>
                </c:pt>
                <c:pt idx="19">
                  <c:v>12</c:v>
                </c:pt>
                <c:pt idx="20">
                  <c:v>10</c:v>
                </c:pt>
                <c:pt idx="21">
                  <c:v>8</c:v>
                </c:pt>
                <c:pt idx="22">
                  <c:v>20</c:v>
                </c:pt>
                <c:pt idx="23">
                  <c:v>11</c:v>
                </c:pt>
              </c:numCache>
            </c:numRef>
          </c:val>
          <c:smooth val="0"/>
          <c:extLst>
            <c:ext xmlns:c16="http://schemas.microsoft.com/office/drawing/2014/chart" uri="{C3380CC4-5D6E-409C-BE32-E72D297353CC}">
              <c16:uniqueId val="{00000001-B108-4264-9870-30D73C365E6D}"/>
            </c:ext>
          </c:extLst>
        </c:ser>
        <c:ser>
          <c:idx val="2"/>
          <c:order val="2"/>
          <c:tx>
            <c:strRef>
              <c:f>Sheet1!$D$1</c:f>
              <c:strCache>
                <c:ptCount val="1"/>
                <c:pt idx="0">
                  <c:v>Tricom</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1</c:v>
                </c:pt>
                <c:pt idx="18">
                  <c:v>0</c:v>
                </c:pt>
                <c:pt idx="19">
                  <c:v>2</c:v>
                </c:pt>
                <c:pt idx="20">
                  <c:v>1</c:v>
                </c:pt>
                <c:pt idx="21">
                  <c:v>2</c:v>
                </c:pt>
                <c:pt idx="22">
                  <c:v>3</c:v>
                </c:pt>
                <c:pt idx="23">
                  <c:v>2</c:v>
                </c:pt>
              </c:numCache>
            </c:numRef>
          </c:val>
          <c:smooth val="0"/>
          <c:extLst>
            <c:ext xmlns:c16="http://schemas.microsoft.com/office/drawing/2014/chart" uri="{C3380CC4-5D6E-409C-BE32-E72D297353CC}">
              <c16:uniqueId val="{00000002-B108-4264-9870-30D73C365E6D}"/>
            </c:ext>
          </c:extLst>
        </c:ser>
        <c:ser>
          <c:idx val="3"/>
          <c:order val="3"/>
          <c:tx>
            <c:strRef>
              <c:f>Sheet1!$E$1</c:f>
              <c:strCache>
                <c:ptCount val="1"/>
                <c:pt idx="0">
                  <c:v>vivaRD</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3</c:v>
                </c:pt>
                <c:pt idx="1">
                  <c:v>4</c:v>
                </c:pt>
                <c:pt idx="2">
                  <c:v>2</c:v>
                </c:pt>
                <c:pt idx="3">
                  <c:v>0</c:v>
                </c:pt>
                <c:pt idx="4">
                  <c:v>1</c:v>
                </c:pt>
                <c:pt idx="5">
                  <c:v>0</c:v>
                </c:pt>
                <c:pt idx="6">
                  <c:v>0</c:v>
                </c:pt>
                <c:pt idx="7">
                  <c:v>1</c:v>
                </c:pt>
                <c:pt idx="8">
                  <c:v>1</c:v>
                </c:pt>
                <c:pt idx="9">
                  <c:v>0</c:v>
                </c:pt>
                <c:pt idx="10">
                  <c:v>0</c:v>
                </c:pt>
                <c:pt idx="11">
                  <c:v>0</c:v>
                </c:pt>
                <c:pt idx="12">
                  <c:v>5</c:v>
                </c:pt>
                <c:pt idx="13">
                  <c:v>15</c:v>
                </c:pt>
                <c:pt idx="14">
                  <c:v>25</c:v>
                </c:pt>
                <c:pt idx="15">
                  <c:v>7</c:v>
                </c:pt>
                <c:pt idx="16">
                  <c:v>9</c:v>
                </c:pt>
                <c:pt idx="17">
                  <c:v>0</c:v>
                </c:pt>
                <c:pt idx="18">
                  <c:v>19</c:v>
                </c:pt>
                <c:pt idx="19">
                  <c:v>18</c:v>
                </c:pt>
                <c:pt idx="20">
                  <c:v>4</c:v>
                </c:pt>
                <c:pt idx="21">
                  <c:v>25</c:v>
                </c:pt>
                <c:pt idx="22">
                  <c:v>12</c:v>
                </c:pt>
                <c:pt idx="23">
                  <c:v>8</c:v>
                </c:pt>
              </c:numCache>
            </c:numRef>
          </c:val>
          <c:smooth val="0"/>
          <c:extLst>
            <c:ext xmlns:c16="http://schemas.microsoft.com/office/drawing/2014/chart" uri="{C3380CC4-5D6E-409C-BE32-E72D297353CC}">
              <c16:uniqueId val="{00000003-B108-4264-9870-30D73C365E6D}"/>
            </c:ext>
          </c:extLst>
        </c:ser>
        <c:ser>
          <c:idx val="4"/>
          <c:order val="4"/>
          <c:tx>
            <c:strRef>
              <c:f>Sheet1!$F$1</c:f>
              <c:strCache>
                <c:ptCount val="1"/>
                <c:pt idx="0">
                  <c:v>WIND telecom</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9</c:v>
                </c:pt>
                <c:pt idx="13">
                  <c:v>19</c:v>
                </c:pt>
                <c:pt idx="14">
                  <c:v>3</c:v>
                </c:pt>
                <c:pt idx="15">
                  <c:v>0</c:v>
                </c:pt>
                <c:pt idx="16">
                  <c:v>2</c:v>
                </c:pt>
                <c:pt idx="17">
                  <c:v>1</c:v>
                </c:pt>
                <c:pt idx="18">
                  <c:v>12</c:v>
                </c:pt>
                <c:pt idx="19">
                  <c:v>8</c:v>
                </c:pt>
                <c:pt idx="20">
                  <c:v>5</c:v>
                </c:pt>
                <c:pt idx="21">
                  <c:v>0</c:v>
                </c:pt>
                <c:pt idx="22">
                  <c:v>1</c:v>
                </c:pt>
                <c:pt idx="23">
                  <c:v>0</c:v>
                </c:pt>
              </c:numCache>
            </c:numRef>
          </c:val>
          <c:smooth val="0"/>
          <c:extLst>
            <c:ext xmlns:c16="http://schemas.microsoft.com/office/drawing/2014/chart" uri="{C3380CC4-5D6E-409C-BE32-E72D297353CC}">
              <c16:uniqueId val="{00000004-B108-4264-9870-30D73C365E6D}"/>
            </c:ext>
          </c:extLst>
        </c:ser>
        <c:dLbls>
          <c:showLegendKey val="0"/>
          <c:showVal val="0"/>
          <c:showCatName val="0"/>
          <c:showSerName val="0"/>
          <c:showPercent val="0"/>
          <c:showBubbleSize val="0"/>
        </c:dLbls>
        <c:smooth val="0"/>
        <c:axId val="360767720"/>
        <c:axId val="360769032"/>
      </c:lineChart>
      <c:catAx>
        <c:axId val="36076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9032"/>
        <c:crosses val="autoZero"/>
        <c:auto val="1"/>
        <c:lblAlgn val="ctr"/>
        <c:lblOffset val="100"/>
        <c:noMultiLvlLbl val="0"/>
      </c:catAx>
      <c:valAx>
        <c:axId val="36076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76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4.9086110615027996E-3</c:v>
                </c:pt>
                <c:pt idx="1">
                  <c:v>2.6618401790007998E-3</c:v>
                </c:pt>
                <c:pt idx="2">
                  <c:v>2.3424923729215001E-2</c:v>
                </c:pt>
                <c:pt idx="3">
                  <c:v>0</c:v>
                </c:pt>
                <c:pt idx="4">
                  <c:v>2.5851381345661999E-2</c:v>
                </c:pt>
                <c:pt idx="6">
                  <c:v>0</c:v>
                </c:pt>
                <c:pt idx="7">
                  <c:v>0</c:v>
                </c:pt>
                <c:pt idx="8">
                  <c:v>0</c:v>
                </c:pt>
              </c:numCache>
            </c:numRef>
          </c:val>
          <c:extLst>
            <c:ext xmlns:c16="http://schemas.microsoft.com/office/drawing/2014/chart" uri="{C3380CC4-5D6E-409C-BE32-E72D297353CC}">
              <c16:uniqueId val="{00000000-F44F-42D1-B170-8BD3F9B11F1A}"/>
            </c:ext>
          </c:extLst>
        </c:ser>
        <c:ser>
          <c:idx val="1"/>
          <c:order val="1"/>
          <c:tx>
            <c:strRef>
              <c:f>Sheet1!$C$1</c:f>
              <c:strCache>
                <c:ptCount val="1"/>
                <c:pt idx="0">
                  <c:v>Claro RD</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c:v>
                </c:pt>
                <c:pt idx="1">
                  <c:v>2.7688819266571E-3</c:v>
                </c:pt>
                <c:pt idx="2">
                  <c:v>4.9027718327602998E-2</c:v>
                </c:pt>
                <c:pt idx="3">
                  <c:v>0</c:v>
                </c:pt>
                <c:pt idx="4">
                  <c:v>6.6696780637110998E-3</c:v>
                </c:pt>
                <c:pt idx="5">
                  <c:v>8.3731588416984998E-2</c:v>
                </c:pt>
                <c:pt idx="6">
                  <c:v>0</c:v>
                </c:pt>
                <c:pt idx="7">
                  <c:v>0</c:v>
                </c:pt>
                <c:pt idx="8">
                  <c:v>0</c:v>
                </c:pt>
              </c:numCache>
            </c:numRef>
          </c:val>
          <c:extLst>
            <c:ext xmlns:c16="http://schemas.microsoft.com/office/drawing/2014/chart" uri="{C3380CC4-5D6E-409C-BE32-E72D297353CC}">
              <c16:uniqueId val="{00000001-F44F-42D1-B170-8BD3F9B11F1A}"/>
            </c:ext>
          </c:extLst>
        </c:ser>
        <c:ser>
          <c:idx val="2"/>
          <c:order val="2"/>
          <c:tx>
            <c:strRef>
              <c:f>Sheet1!$D$1</c:f>
              <c:strCache>
                <c:ptCount val="1"/>
                <c:pt idx="0">
                  <c:v>Tricom</c:v>
                </c:pt>
              </c:strCache>
            </c:strRef>
          </c:tx>
          <c:spPr>
            <a:solidFill>
              <a:schemeClr val="accent3"/>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Sheet1!$D$2:$D$10</c:f>
              <c:numCache>
                <c:formatCode>General</c:formatCode>
                <c:ptCount val="9"/>
                <c:pt idx="0">
                  <c:v>0</c:v>
                </c:pt>
                <c:pt idx="1">
                  <c:v>0</c:v>
                </c:pt>
                <c:pt idx="2">
                  <c:v>2.6089132328200999E-2</c:v>
                </c:pt>
                <c:pt idx="3">
                  <c:v>0</c:v>
                </c:pt>
                <c:pt idx="4">
                  <c:v>5.5379654332454002E-3</c:v>
                </c:pt>
                <c:pt idx="5">
                  <c:v>0</c:v>
                </c:pt>
                <c:pt idx="6">
                  <c:v>0</c:v>
                </c:pt>
                <c:pt idx="7">
                  <c:v>0</c:v>
                </c:pt>
                <c:pt idx="8">
                  <c:v>0</c:v>
                </c:pt>
              </c:numCache>
            </c:numRef>
          </c:val>
          <c:extLst>
            <c:ext xmlns:c16="http://schemas.microsoft.com/office/drawing/2014/chart" uri="{C3380CC4-5D6E-409C-BE32-E72D297353CC}">
              <c16:uniqueId val="{00000002-F44F-42D1-B170-8BD3F9B11F1A}"/>
            </c:ext>
          </c:extLst>
        </c:ser>
        <c:ser>
          <c:idx val="3"/>
          <c:order val="3"/>
          <c:tx>
            <c:strRef>
              <c:f>Sheet1!$E$1</c:f>
              <c:strCache>
                <c:ptCount val="1"/>
                <c:pt idx="0">
                  <c:v>vivaRD</c:v>
                </c:pt>
              </c:strCache>
            </c:strRef>
          </c:tx>
          <c:spPr>
            <a:solidFill>
              <a:schemeClr val="accent4"/>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Sheet1!$E$2:$E$10</c:f>
              <c:numCache>
                <c:formatCode>General</c:formatCode>
                <c:ptCount val="9"/>
                <c:pt idx="0">
                  <c:v>0</c:v>
                </c:pt>
                <c:pt idx="1">
                  <c:v>0</c:v>
                </c:pt>
                <c:pt idx="2">
                  <c:v>1.2757406143648E-2</c:v>
                </c:pt>
                <c:pt idx="3">
                  <c:v>0</c:v>
                </c:pt>
                <c:pt idx="4">
                  <c:v>4.5265581929731997</c:v>
                </c:pt>
                <c:pt idx="5">
                  <c:v>0</c:v>
                </c:pt>
                <c:pt idx="6">
                  <c:v>0</c:v>
                </c:pt>
                <c:pt idx="7">
                  <c:v>0</c:v>
                </c:pt>
                <c:pt idx="8">
                  <c:v>0</c:v>
                </c:pt>
              </c:numCache>
            </c:numRef>
          </c:val>
          <c:extLst>
            <c:ext xmlns:c16="http://schemas.microsoft.com/office/drawing/2014/chart" uri="{C3380CC4-5D6E-409C-BE32-E72D297353CC}">
              <c16:uniqueId val="{00000003-F44F-42D1-B170-8BD3F9B11F1A}"/>
            </c:ext>
          </c:extLst>
        </c:ser>
        <c:ser>
          <c:idx val="4"/>
          <c:order val="4"/>
          <c:tx>
            <c:strRef>
              <c:f>Sheet1!$F$1</c:f>
              <c:strCache>
                <c:ptCount val="1"/>
                <c:pt idx="0">
                  <c:v>WIND telecom</c:v>
                </c:pt>
              </c:strCache>
            </c:strRef>
          </c:tx>
          <c:spPr>
            <a:solidFill>
              <a:schemeClr val="accent5"/>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Sheet1!$F$2:$F$10</c:f>
              <c:numCache>
                <c:formatCode>General</c:formatCode>
                <c:ptCount val="9"/>
                <c:pt idx="0">
                  <c:v>0</c:v>
                </c:pt>
                <c:pt idx="1">
                  <c:v>0</c:v>
                </c:pt>
                <c:pt idx="2">
                  <c:v>3.2447016340930002E-2</c:v>
                </c:pt>
                <c:pt idx="3">
                  <c:v>0</c:v>
                </c:pt>
                <c:pt idx="4">
                  <c:v>2.4948399801932E-2</c:v>
                </c:pt>
                <c:pt idx="5">
                  <c:v>0</c:v>
                </c:pt>
                <c:pt idx="6">
                  <c:v>0</c:v>
                </c:pt>
                <c:pt idx="7">
                  <c:v>0</c:v>
                </c:pt>
                <c:pt idx="8">
                  <c:v>0</c:v>
                </c:pt>
              </c:numCache>
            </c:numRef>
          </c:val>
          <c:extLst>
            <c:ext xmlns:c16="http://schemas.microsoft.com/office/drawing/2014/chart" uri="{C3380CC4-5D6E-409C-BE32-E72D297353CC}">
              <c16:uniqueId val="{00000004-F44F-42D1-B170-8BD3F9B11F1A}"/>
            </c:ext>
          </c:extLst>
        </c:ser>
        <c:dLbls>
          <c:showLegendKey val="0"/>
          <c:showVal val="0"/>
          <c:showCatName val="0"/>
          <c:showSerName val="0"/>
          <c:showPercent val="0"/>
          <c:showBubbleSize val="0"/>
        </c:dLbls>
        <c:gapWidth val="219"/>
        <c:overlap val="-27"/>
        <c:axId val="366110200"/>
        <c:axId val="366111512"/>
      </c:barChart>
      <c:catAx>
        <c:axId val="3661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1512"/>
        <c:crosses val="autoZero"/>
        <c:auto val="1"/>
        <c:lblAlgn val="ctr"/>
        <c:lblOffset val="100"/>
        <c:noMultiLvlLbl val="0"/>
      </c:catAx>
      <c:valAx>
        <c:axId val="36611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Sheet1!$B$2:$B$6</c:f>
              <c:numCache>
                <c:formatCode>General</c:formatCode>
                <c:ptCount val="5"/>
                <c:pt idx="0">
                  <c:v>11058</c:v>
                </c:pt>
                <c:pt idx="1">
                  <c:v>54150</c:v>
                </c:pt>
                <c:pt idx="2">
                  <c:v>79</c:v>
                </c:pt>
                <c:pt idx="3">
                  <c:v>118445</c:v>
                </c:pt>
                <c:pt idx="4">
                  <c:v>1318</c:v>
                </c:pt>
              </c:numCache>
            </c:numRef>
          </c:val>
          <c:extLst>
            <c:ext xmlns:c16="http://schemas.microsoft.com/office/drawing/2014/chart" uri="{C3380CC4-5D6E-409C-BE32-E72D297353CC}">
              <c16:uniqueId val="{00000000-118D-44D2-B6E4-292EA597FE50}"/>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Sheet1!$C$2:$C$6</c:f>
              <c:numCache>
                <c:formatCode>General</c:formatCode>
                <c:ptCount val="5"/>
                <c:pt idx="0">
                  <c:v>871</c:v>
                </c:pt>
                <c:pt idx="1">
                  <c:v>1609</c:v>
                </c:pt>
                <c:pt idx="2">
                  <c:v>5</c:v>
                </c:pt>
                <c:pt idx="3">
                  <c:v>14355</c:v>
                </c:pt>
                <c:pt idx="4">
                  <c:v>49</c:v>
                </c:pt>
              </c:numCache>
            </c:numRef>
          </c:val>
          <c:extLst>
            <c:ext xmlns:c16="http://schemas.microsoft.com/office/drawing/2014/chart" uri="{C3380CC4-5D6E-409C-BE32-E72D297353CC}">
              <c16:uniqueId val="{00000001-118D-44D2-B6E4-292EA597FE50}"/>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Sheet1!$D$2:$D$6</c:f>
              <c:numCache>
                <c:formatCode>General</c:formatCode>
                <c:ptCount val="5"/>
                <c:pt idx="0">
                  <c:v>198</c:v>
                </c:pt>
                <c:pt idx="1">
                  <c:v>325</c:v>
                </c:pt>
                <c:pt idx="2">
                  <c:v>1</c:v>
                </c:pt>
                <c:pt idx="3">
                  <c:v>27376</c:v>
                </c:pt>
                <c:pt idx="4">
                  <c:v>25</c:v>
                </c:pt>
              </c:numCache>
            </c:numRef>
          </c:val>
          <c:extLst>
            <c:ext xmlns:c16="http://schemas.microsoft.com/office/drawing/2014/chart" uri="{C3380CC4-5D6E-409C-BE32-E72D297353CC}">
              <c16:uniqueId val="{00000002-118D-44D2-B6E4-292EA597FE50}"/>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Sheet1!$E$2:$E$6</c:f>
              <c:numCache>
                <c:formatCode>General</c:formatCode>
                <c:ptCount val="5"/>
                <c:pt idx="0">
                  <c:v>282</c:v>
                </c:pt>
                <c:pt idx="1">
                  <c:v>125</c:v>
                </c:pt>
                <c:pt idx="2">
                  <c:v>0</c:v>
                </c:pt>
                <c:pt idx="3">
                  <c:v>3921</c:v>
                </c:pt>
                <c:pt idx="4">
                  <c:v>28</c:v>
                </c:pt>
              </c:numCache>
            </c:numRef>
          </c:val>
          <c:extLst>
            <c:ext xmlns:c16="http://schemas.microsoft.com/office/drawing/2014/chart" uri="{C3380CC4-5D6E-409C-BE32-E72D297353CC}">
              <c16:uniqueId val="{00000003-118D-44D2-B6E4-292EA597FE50}"/>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Sheet1!$F$2:$F$6</c:f>
              <c:numCache>
                <c:formatCode>General</c:formatCode>
                <c:ptCount val="5"/>
                <c:pt idx="0">
                  <c:v>22</c:v>
                </c:pt>
                <c:pt idx="1">
                  <c:v>21</c:v>
                </c:pt>
                <c:pt idx="2">
                  <c:v>0</c:v>
                </c:pt>
                <c:pt idx="3">
                  <c:v>53</c:v>
                </c:pt>
                <c:pt idx="4">
                  <c:v>4</c:v>
                </c:pt>
              </c:numCache>
            </c:numRef>
          </c:val>
          <c:extLst>
            <c:ext xmlns:c16="http://schemas.microsoft.com/office/drawing/2014/chart" uri="{C3380CC4-5D6E-409C-BE32-E72D297353CC}">
              <c16:uniqueId val="{00000004-118D-44D2-B6E4-292EA597FE50}"/>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Sheet1!$G$2:$G$6</c:f>
              <c:numCache>
                <c:formatCode>General</c:formatCode>
                <c:ptCount val="5"/>
                <c:pt idx="0">
                  <c:v>165</c:v>
                </c:pt>
                <c:pt idx="1">
                  <c:v>90</c:v>
                </c:pt>
                <c:pt idx="2">
                  <c:v>6</c:v>
                </c:pt>
                <c:pt idx="3">
                  <c:v>89</c:v>
                </c:pt>
                <c:pt idx="4">
                  <c:v>1</c:v>
                </c:pt>
              </c:numCache>
            </c:numRef>
          </c:val>
          <c:extLst>
            <c:ext xmlns:c16="http://schemas.microsoft.com/office/drawing/2014/chart" uri="{C3380CC4-5D6E-409C-BE32-E72D297353CC}">
              <c16:uniqueId val="{00000005-118D-44D2-B6E4-292EA597FE5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Sheet1!$H$2:$H$6</c:f>
              <c:numCache>
                <c:formatCode>General</c:formatCode>
                <c:ptCount val="5"/>
                <c:pt idx="0">
                  <c:v>4343</c:v>
                </c:pt>
                <c:pt idx="1">
                  <c:v>1661</c:v>
                </c:pt>
                <c:pt idx="2">
                  <c:v>106</c:v>
                </c:pt>
                <c:pt idx="3">
                  <c:v>30506</c:v>
                </c:pt>
                <c:pt idx="4">
                  <c:v>357</c:v>
                </c:pt>
              </c:numCache>
            </c:numRef>
          </c:val>
          <c:extLst>
            <c:ext xmlns:c16="http://schemas.microsoft.com/office/drawing/2014/chart" uri="{C3380CC4-5D6E-409C-BE32-E72D297353CC}">
              <c16:uniqueId val="{00000006-118D-44D2-B6E4-292EA597FE5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Altice Dominicana</c:v>
                </c:pt>
                <c:pt idx="1">
                  <c:v>Claro RD</c:v>
                </c:pt>
                <c:pt idx="2">
                  <c:v>Tricom</c:v>
                </c:pt>
                <c:pt idx="3">
                  <c:v>vivaRD</c:v>
                </c:pt>
                <c:pt idx="4">
                  <c:v>WIND telecom</c:v>
                </c:pt>
              </c:strCache>
            </c:strRef>
          </c:cat>
          <c:val>
            <c:numRef>
              <c:f>Sheet1!$I$2:$I$6</c:f>
              <c:numCache>
                <c:formatCode>General</c:formatCode>
                <c:ptCount val="5"/>
                <c:pt idx="0">
                  <c:v>945</c:v>
                </c:pt>
                <c:pt idx="1">
                  <c:v>754</c:v>
                </c:pt>
                <c:pt idx="2">
                  <c:v>4</c:v>
                </c:pt>
                <c:pt idx="3">
                  <c:v>231317</c:v>
                </c:pt>
                <c:pt idx="4">
                  <c:v>117</c:v>
                </c:pt>
              </c:numCache>
            </c:numRef>
          </c:val>
          <c:extLst>
            <c:ext xmlns:c16="http://schemas.microsoft.com/office/drawing/2014/chart" uri="{C3380CC4-5D6E-409C-BE32-E72D297353CC}">
              <c16:uniqueId val="{00000007-118D-44D2-B6E4-292EA597FE50}"/>
            </c:ext>
          </c:extLst>
        </c:ser>
        <c:dLbls>
          <c:showLegendKey val="0"/>
          <c:showVal val="0"/>
          <c:showCatName val="0"/>
          <c:showSerName val="0"/>
          <c:showPercent val="0"/>
          <c:showBubbleSize val="0"/>
        </c:dLbls>
        <c:gapWidth val="150"/>
        <c:overlap val="100"/>
        <c:axId val="302267656"/>
        <c:axId val="302270608"/>
      </c:barChart>
      <c:catAx>
        <c:axId val="30226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70608"/>
        <c:crosses val="autoZero"/>
        <c:auto val="1"/>
        <c:lblAlgn val="ctr"/>
        <c:lblOffset val="100"/>
        <c:noMultiLvlLbl val="0"/>
      </c:catAx>
      <c:valAx>
        <c:axId val="302270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6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70F-48EE-887F-ABE90AF7DB0F}"/>
            </c:ext>
          </c:extLst>
        </c:ser>
        <c:ser>
          <c:idx val="1"/>
          <c:order val="1"/>
          <c:tx>
            <c:strRef>
              <c:f>Sheet1!$C$1</c:f>
              <c:strCache>
                <c:ptCount val="1"/>
                <c:pt idx="0">
                  <c:v>Claro RD</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1</c:v>
                </c:pt>
                <c:pt idx="2">
                  <c:v>0</c:v>
                </c:pt>
                <c:pt idx="3">
                  <c:v>0</c:v>
                </c:pt>
                <c:pt idx="4">
                  <c:v>1</c:v>
                </c:pt>
              </c:numCache>
            </c:numRef>
          </c:val>
          <c:extLst>
            <c:ext xmlns:c16="http://schemas.microsoft.com/office/drawing/2014/chart" uri="{C3380CC4-5D6E-409C-BE32-E72D297353CC}">
              <c16:uniqueId val="{00000001-170F-48EE-887F-ABE90AF7DB0F}"/>
            </c:ext>
          </c:extLst>
        </c:ser>
        <c:ser>
          <c:idx val="2"/>
          <c:order val="2"/>
          <c:tx>
            <c:strRef>
              <c:f>Sheet1!$D$1</c:f>
              <c:strCache>
                <c:ptCount val="1"/>
                <c:pt idx="0">
                  <c:v>Tricom</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1</c:v>
                </c:pt>
                <c:pt idx="3">
                  <c:v>0</c:v>
                </c:pt>
                <c:pt idx="4">
                  <c:v>1</c:v>
                </c:pt>
              </c:numCache>
            </c:numRef>
          </c:val>
          <c:extLst>
            <c:ext xmlns:c16="http://schemas.microsoft.com/office/drawing/2014/chart" uri="{C3380CC4-5D6E-409C-BE32-E72D297353CC}">
              <c16:uniqueId val="{00000002-170F-48EE-887F-ABE90AF7DB0F}"/>
            </c:ext>
          </c:extLst>
        </c:ser>
        <c:ser>
          <c:idx val="3"/>
          <c:order val="3"/>
          <c:tx>
            <c:strRef>
              <c:f>Sheet1!$E$1</c:f>
              <c:strCache>
                <c:ptCount val="1"/>
                <c:pt idx="0">
                  <c:v>vivaRD</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c:v>
                </c:pt>
                <c:pt idx="1">
                  <c:v>0</c:v>
                </c:pt>
                <c:pt idx="2">
                  <c:v>1</c:v>
                </c:pt>
                <c:pt idx="3">
                  <c:v>1</c:v>
                </c:pt>
                <c:pt idx="4">
                  <c:v>2</c:v>
                </c:pt>
              </c:numCache>
            </c:numRef>
          </c:val>
          <c:extLst>
            <c:ext xmlns:c16="http://schemas.microsoft.com/office/drawing/2014/chart" uri="{C3380CC4-5D6E-409C-BE32-E72D297353CC}">
              <c16:uniqueId val="{00000003-170F-48EE-887F-ABE90AF7DB0F}"/>
            </c:ext>
          </c:extLst>
        </c:ser>
        <c:ser>
          <c:idx val="4"/>
          <c:order val="4"/>
          <c:tx>
            <c:strRef>
              <c:f>Sheet1!$F$1</c:f>
              <c:strCache>
                <c:ptCount val="1"/>
                <c:pt idx="0">
                  <c:v>WIND telecom</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170F-48EE-887F-ABE90AF7DB0F}"/>
            </c:ext>
          </c:extLst>
        </c:ser>
        <c:dLbls>
          <c:showLegendKey val="0"/>
          <c:showVal val="0"/>
          <c:showCatName val="0"/>
          <c:showSerName val="0"/>
          <c:showPercent val="0"/>
          <c:showBubbleSize val="0"/>
        </c:dLbls>
        <c:gapWidth val="219"/>
        <c:overlap val="-27"/>
        <c:axId val="430045736"/>
        <c:axId val="430046064"/>
      </c:barChart>
      <c:catAx>
        <c:axId val="43004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46064"/>
        <c:crosses val="autoZero"/>
        <c:auto val="1"/>
        <c:lblAlgn val="ctr"/>
        <c:lblOffset val="100"/>
        <c:noMultiLvlLbl val="0"/>
      </c:catAx>
      <c:valAx>
        <c:axId val="43004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4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2D433-32D9-4F44-B2B5-955602B56C7A}"/>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ED7E4C36-DDC6-4A37-AB5F-EE8BE39BF1B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86329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F8D2-1008-4229-8A1C-0C437D230BC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5E81499-80EC-492F-B88B-76E58ED8443F}"/>
              </a:ext>
            </a:extLst>
          </p:cNvPr>
          <p:cNvGraphicFramePr>
            <a:graphicFrameLocks noGrp="1"/>
          </p:cNvGraphicFramePr>
          <p:nvPr>
            <p:ph type="chart" sz="quarter" idx="13"/>
            <p:extLst>
              <p:ext uri="{D42A27DB-BD31-4B8C-83A1-F6EECF244321}">
                <p14:modId xmlns:p14="http://schemas.microsoft.com/office/powerpoint/2010/main" val="1292795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5772E-2AD6-43AC-AD70-14598D871D42}"/>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5FE90949-58D6-4ABA-B0B5-A4F4EA6100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304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27775-2597-44C8-B567-262FDA97D7F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32C5A395-B50E-4F46-9BA5-6A7A689894CF}"/>
              </a:ext>
            </a:extLst>
          </p:cNvPr>
          <p:cNvGraphicFramePr>
            <a:graphicFrameLocks noGrp="1"/>
          </p:cNvGraphicFramePr>
          <p:nvPr>
            <p:ph type="tbl" sz="quarter" idx="13"/>
            <p:extLst>
              <p:ext uri="{D42A27DB-BD31-4B8C-83A1-F6EECF244321}">
                <p14:modId xmlns:p14="http://schemas.microsoft.com/office/powerpoint/2010/main" val="110428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64459282"/>
                    </a:ext>
                  </a:extLst>
                </a:gridCol>
                <a:gridCol w="740664">
                  <a:extLst>
                    <a:ext uri="{9D8B030D-6E8A-4147-A177-3AD203B41FA5}">
                      <a16:colId xmlns:a16="http://schemas.microsoft.com/office/drawing/2014/main" val="2239367678"/>
                    </a:ext>
                  </a:extLst>
                </a:gridCol>
                <a:gridCol w="740664">
                  <a:extLst>
                    <a:ext uri="{9D8B030D-6E8A-4147-A177-3AD203B41FA5}">
                      <a16:colId xmlns:a16="http://schemas.microsoft.com/office/drawing/2014/main" val="4106962835"/>
                    </a:ext>
                  </a:extLst>
                </a:gridCol>
                <a:gridCol w="740664">
                  <a:extLst>
                    <a:ext uri="{9D8B030D-6E8A-4147-A177-3AD203B41FA5}">
                      <a16:colId xmlns:a16="http://schemas.microsoft.com/office/drawing/2014/main" val="474119156"/>
                    </a:ext>
                  </a:extLst>
                </a:gridCol>
                <a:gridCol w="740664">
                  <a:extLst>
                    <a:ext uri="{9D8B030D-6E8A-4147-A177-3AD203B41FA5}">
                      <a16:colId xmlns:a16="http://schemas.microsoft.com/office/drawing/2014/main" val="1061645072"/>
                    </a:ext>
                  </a:extLst>
                </a:gridCol>
                <a:gridCol w="740664">
                  <a:extLst>
                    <a:ext uri="{9D8B030D-6E8A-4147-A177-3AD203B41FA5}">
                      <a16:colId xmlns:a16="http://schemas.microsoft.com/office/drawing/2014/main" val="1532455365"/>
                    </a:ext>
                  </a:extLst>
                </a:gridCol>
                <a:gridCol w="740664">
                  <a:extLst>
                    <a:ext uri="{9D8B030D-6E8A-4147-A177-3AD203B41FA5}">
                      <a16:colId xmlns:a16="http://schemas.microsoft.com/office/drawing/2014/main" val="3618288166"/>
                    </a:ext>
                  </a:extLst>
                </a:gridCol>
                <a:gridCol w="740664">
                  <a:extLst>
                    <a:ext uri="{9D8B030D-6E8A-4147-A177-3AD203B41FA5}">
                      <a16:colId xmlns:a16="http://schemas.microsoft.com/office/drawing/2014/main" val="2423900416"/>
                    </a:ext>
                  </a:extLst>
                </a:gridCol>
                <a:gridCol w="740664">
                  <a:extLst>
                    <a:ext uri="{9D8B030D-6E8A-4147-A177-3AD203B41FA5}">
                      <a16:colId xmlns:a16="http://schemas.microsoft.com/office/drawing/2014/main" val="195156909"/>
                    </a:ext>
                  </a:extLst>
                </a:gridCol>
                <a:gridCol w="740664">
                  <a:extLst>
                    <a:ext uri="{9D8B030D-6E8A-4147-A177-3AD203B41FA5}">
                      <a16:colId xmlns:a16="http://schemas.microsoft.com/office/drawing/2014/main" val="15575023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9510770"/>
                  </a:ext>
                </a:extLst>
              </a:tr>
              <a:tr h="370840">
                <a:tc>
                  <a:txBody>
                    <a:bodyPr/>
                    <a:lstStyle/>
                    <a:p>
                      <a:r>
                        <a:rPr lang="en-US" sz="1000"/>
                        <a:t>Claro RD</a:t>
                      </a:r>
                    </a:p>
                  </a:txBody>
                  <a:tcPr/>
                </a:tc>
                <a:tc>
                  <a:txBody>
                    <a:bodyPr/>
                    <a:lstStyle/>
                    <a:p>
                      <a:r>
                        <a:rPr lang="en-US" sz="1000"/>
                        <a:t>1148283</a:t>
                      </a:r>
                    </a:p>
                  </a:txBody>
                  <a:tcPr/>
                </a:tc>
                <a:tc>
                  <a:txBody>
                    <a:bodyPr/>
                    <a:lstStyle/>
                    <a:p>
                      <a:r>
                        <a:rPr lang="en-US" sz="1000"/>
                        <a:t>578</a:t>
                      </a:r>
                    </a:p>
                  </a:txBody>
                  <a:tcPr/>
                </a:tc>
                <a:tc>
                  <a:txBody>
                    <a:bodyPr/>
                    <a:lstStyle/>
                    <a:p>
                      <a:r>
                        <a:rPr lang="en-US" sz="1000"/>
                        <a:t>164</a:t>
                      </a:r>
                    </a:p>
                  </a:txBody>
                  <a:tcPr/>
                </a:tc>
                <a:tc>
                  <a:txBody>
                    <a:bodyPr/>
                    <a:lstStyle/>
                    <a:p>
                      <a:r>
                        <a:rPr lang="en-US" sz="1000"/>
                        <a:t>56320</a:t>
                      </a:r>
                    </a:p>
                  </a:txBody>
                  <a:tcPr/>
                </a:tc>
                <a:tc>
                  <a:txBody>
                    <a:bodyPr/>
                    <a:lstStyle/>
                    <a:p>
                      <a:r>
                        <a:rPr lang="en-US" sz="1000"/>
                        <a:t>1661</a:t>
                      </a:r>
                    </a:p>
                  </a:txBody>
                  <a:tcPr/>
                </a:tc>
                <a:tc>
                  <a:txBody>
                    <a:bodyPr/>
                    <a:lstStyle/>
                    <a:p>
                      <a:r>
                        <a:rPr lang="en-US" sz="1000"/>
                        <a:t>754</a:t>
                      </a:r>
                    </a:p>
                  </a:txBody>
                  <a:tcPr/>
                </a:tc>
                <a:tc>
                  <a:txBody>
                    <a:bodyPr/>
                    <a:lstStyle/>
                    <a:p>
                      <a:r>
                        <a:rPr lang="en-US" sz="1000"/>
                        <a:t>28</a:t>
                      </a:r>
                    </a:p>
                  </a:txBody>
                  <a:tcPr/>
                </a:tc>
                <a:tc>
                  <a:txBody>
                    <a:bodyPr/>
                    <a:lstStyle/>
                    <a:p>
                      <a:r>
                        <a:rPr lang="en-US" sz="1000"/>
                        <a:t>0.0312%</a:t>
                      </a:r>
                    </a:p>
                  </a:txBody>
                  <a:tcPr/>
                </a:tc>
                <a:tc>
                  <a:txBody>
                    <a:bodyPr/>
                    <a:lstStyle/>
                    <a:p>
                      <a:r>
                        <a:rPr lang="en-US" sz="1000"/>
                        <a:t>66.7%</a:t>
                      </a:r>
                    </a:p>
                  </a:txBody>
                  <a:tcPr/>
                </a:tc>
                <a:extLst>
                  <a:ext uri="{0D108BD9-81ED-4DB2-BD59-A6C34878D82A}">
                    <a16:rowId xmlns:a16="http://schemas.microsoft.com/office/drawing/2014/main" val="457348160"/>
                  </a:ext>
                </a:extLst>
              </a:tr>
              <a:tr h="370840">
                <a:tc>
                  <a:txBody>
                    <a:bodyPr/>
                    <a:lstStyle/>
                    <a:p>
                      <a:r>
                        <a:rPr lang="en-US" sz="1000"/>
                        <a:t>Altice Dominicana</a:t>
                      </a:r>
                    </a:p>
                  </a:txBody>
                  <a:tcPr/>
                </a:tc>
                <a:tc>
                  <a:txBody>
                    <a:bodyPr/>
                    <a:lstStyle/>
                    <a:p>
                      <a:r>
                        <a:rPr lang="en-US" sz="1000"/>
                        <a:t>957681</a:t>
                      </a:r>
                    </a:p>
                  </a:txBody>
                  <a:tcPr/>
                </a:tc>
                <a:tc>
                  <a:txBody>
                    <a:bodyPr/>
                    <a:lstStyle/>
                    <a:p>
                      <a:r>
                        <a:rPr lang="en-US" sz="1000"/>
                        <a:t>-677</a:t>
                      </a:r>
                    </a:p>
                  </a:txBody>
                  <a:tcPr/>
                </a:tc>
                <a:tc>
                  <a:txBody>
                    <a:bodyPr/>
                    <a:lstStyle/>
                    <a:p>
                      <a:r>
                        <a:rPr lang="en-US" sz="1000"/>
                        <a:t>69</a:t>
                      </a:r>
                    </a:p>
                  </a:txBody>
                  <a:tcPr/>
                </a:tc>
                <a:tc>
                  <a:txBody>
                    <a:bodyPr/>
                    <a:lstStyle/>
                    <a:p>
                      <a:r>
                        <a:rPr lang="en-US" sz="1000"/>
                        <a:t>12596</a:t>
                      </a:r>
                    </a:p>
                  </a:txBody>
                  <a:tcPr/>
                </a:tc>
                <a:tc>
                  <a:txBody>
                    <a:bodyPr/>
                    <a:lstStyle/>
                    <a:p>
                      <a:r>
                        <a:rPr lang="en-US" sz="1000"/>
                        <a:t>4343</a:t>
                      </a:r>
                    </a:p>
                  </a:txBody>
                  <a:tcPr/>
                </a:tc>
                <a:tc>
                  <a:txBody>
                    <a:bodyPr/>
                    <a:lstStyle/>
                    <a:p>
                      <a:r>
                        <a:rPr lang="en-US" sz="1000"/>
                        <a:t>945</a:t>
                      </a:r>
                    </a:p>
                  </a:txBody>
                  <a:tcPr/>
                </a:tc>
                <a:tc>
                  <a:txBody>
                    <a:bodyPr/>
                    <a:lstStyle/>
                    <a:p>
                      <a:r>
                        <a:rPr lang="en-US" sz="1000"/>
                        <a:t>0</a:t>
                      </a:r>
                    </a:p>
                  </a:txBody>
                  <a:tcPr/>
                </a:tc>
                <a:tc>
                  <a:txBody>
                    <a:bodyPr/>
                    <a:lstStyle/>
                    <a:p>
                      <a:r>
                        <a:rPr lang="en-US" sz="1000"/>
                        <a:t>0.0271%</a:t>
                      </a:r>
                    </a:p>
                  </a:txBody>
                  <a:tcPr/>
                </a:tc>
                <a:tc>
                  <a:txBody>
                    <a:bodyPr/>
                    <a:lstStyle/>
                    <a:p>
                      <a:r>
                        <a:rPr lang="en-US" sz="1000"/>
                        <a:t>0.0%</a:t>
                      </a:r>
                    </a:p>
                  </a:txBody>
                  <a:tcPr/>
                </a:tc>
                <a:extLst>
                  <a:ext uri="{0D108BD9-81ED-4DB2-BD59-A6C34878D82A}">
                    <a16:rowId xmlns:a16="http://schemas.microsoft.com/office/drawing/2014/main" val="2404956118"/>
                  </a:ext>
                </a:extLst>
              </a:tr>
              <a:tr h="370840">
                <a:tc>
                  <a:txBody>
                    <a:bodyPr/>
                    <a:lstStyle/>
                    <a:p>
                      <a:r>
                        <a:rPr lang="en-US" sz="1000"/>
                        <a:t>vivaRD</a:t>
                      </a:r>
                    </a:p>
                  </a:txBody>
                  <a:tcPr/>
                </a:tc>
                <a:tc>
                  <a:txBody>
                    <a:bodyPr/>
                    <a:lstStyle/>
                    <a:p>
                      <a:r>
                        <a:rPr lang="en-US" sz="1000"/>
                        <a:t>430943</a:t>
                      </a:r>
                    </a:p>
                  </a:txBody>
                  <a:tcPr/>
                </a:tc>
                <a:tc>
                  <a:txBody>
                    <a:bodyPr/>
                    <a:lstStyle/>
                    <a:p>
                      <a:r>
                        <a:rPr lang="en-US" sz="1000"/>
                        <a:t>11130</a:t>
                      </a:r>
                    </a:p>
                  </a:txBody>
                  <a:tcPr/>
                </a:tc>
                <a:tc>
                  <a:txBody>
                    <a:bodyPr/>
                    <a:lstStyle/>
                    <a:p>
                      <a:r>
                        <a:rPr lang="en-US" sz="1000"/>
                        <a:t>159</a:t>
                      </a:r>
                    </a:p>
                  </a:txBody>
                  <a:tcPr/>
                </a:tc>
                <a:tc>
                  <a:txBody>
                    <a:bodyPr/>
                    <a:lstStyle/>
                    <a:p>
                      <a:r>
                        <a:rPr lang="en-US" sz="1000"/>
                        <a:t>164239</a:t>
                      </a:r>
                    </a:p>
                  </a:txBody>
                  <a:tcPr/>
                </a:tc>
                <a:tc>
                  <a:txBody>
                    <a:bodyPr/>
                    <a:lstStyle/>
                    <a:p>
                      <a:r>
                        <a:rPr lang="en-US" sz="1000"/>
                        <a:t>30506</a:t>
                      </a:r>
                    </a:p>
                  </a:txBody>
                  <a:tcPr/>
                </a:tc>
                <a:tc>
                  <a:txBody>
                    <a:bodyPr/>
                    <a:lstStyle/>
                    <a:p>
                      <a:r>
                        <a:rPr lang="en-US" sz="1000"/>
                        <a:t>231317</a:t>
                      </a:r>
                    </a:p>
                  </a:txBody>
                  <a:tcPr/>
                </a:tc>
                <a:tc>
                  <a:txBody>
                    <a:bodyPr/>
                    <a:lstStyle/>
                    <a:p>
                      <a:r>
                        <a:rPr lang="en-US" sz="1000"/>
                        <a:t>30</a:t>
                      </a:r>
                    </a:p>
                  </a:txBody>
                  <a:tcPr/>
                </a:tc>
                <a:tc>
                  <a:txBody>
                    <a:bodyPr/>
                    <a:lstStyle/>
                    <a:p>
                      <a:r>
                        <a:rPr lang="en-US" sz="1000"/>
                        <a:t>0.6299%</a:t>
                      </a:r>
                    </a:p>
                  </a:txBody>
                  <a:tcPr/>
                </a:tc>
                <a:tc>
                  <a:txBody>
                    <a:bodyPr/>
                    <a:lstStyle/>
                    <a:p>
                      <a:r>
                        <a:rPr lang="en-US" sz="1000"/>
                        <a:t>60.0%</a:t>
                      </a:r>
                    </a:p>
                  </a:txBody>
                  <a:tcPr/>
                </a:tc>
                <a:extLst>
                  <a:ext uri="{0D108BD9-81ED-4DB2-BD59-A6C34878D82A}">
                    <a16:rowId xmlns:a16="http://schemas.microsoft.com/office/drawing/2014/main" val="292629973"/>
                  </a:ext>
                </a:extLst>
              </a:tr>
              <a:tr h="370840">
                <a:tc>
                  <a:txBody>
                    <a:bodyPr/>
                    <a:lstStyle/>
                    <a:p>
                      <a:r>
                        <a:rPr lang="en-US" sz="1000"/>
                        <a:t>WIND telecom</a:t>
                      </a:r>
                    </a:p>
                  </a:txBody>
                  <a:tcPr/>
                </a:tc>
                <a:tc>
                  <a:txBody>
                    <a:bodyPr/>
                    <a:lstStyle/>
                    <a:p>
                      <a:r>
                        <a:rPr lang="en-US" sz="1000"/>
                        <a:t>99401</a:t>
                      </a:r>
                    </a:p>
                  </a:txBody>
                  <a:tcPr/>
                </a:tc>
                <a:tc>
                  <a:txBody>
                    <a:bodyPr/>
                    <a:lstStyle/>
                    <a:p>
                      <a:r>
                        <a:rPr lang="en-US" sz="1000"/>
                        <a:t>237</a:t>
                      </a:r>
                    </a:p>
                  </a:txBody>
                  <a:tcPr/>
                </a:tc>
                <a:tc>
                  <a:txBody>
                    <a:bodyPr/>
                    <a:lstStyle/>
                    <a:p>
                      <a:r>
                        <a:rPr lang="en-US" sz="1000"/>
                        <a:t>61</a:t>
                      </a:r>
                    </a:p>
                  </a:txBody>
                  <a:tcPr/>
                </a:tc>
                <a:tc>
                  <a:txBody>
                    <a:bodyPr/>
                    <a:lstStyle/>
                    <a:p>
                      <a:r>
                        <a:rPr lang="en-US" sz="1000"/>
                        <a:t>1425</a:t>
                      </a:r>
                    </a:p>
                  </a:txBody>
                  <a:tcPr/>
                </a:tc>
                <a:tc>
                  <a:txBody>
                    <a:bodyPr/>
                    <a:lstStyle/>
                    <a:p>
                      <a:r>
                        <a:rPr lang="en-US" sz="1000"/>
                        <a:t>357</a:t>
                      </a:r>
                    </a:p>
                  </a:txBody>
                  <a:tcPr/>
                </a:tc>
                <a:tc>
                  <a:txBody>
                    <a:bodyPr/>
                    <a:lstStyle/>
                    <a:p>
                      <a:r>
                        <a:rPr lang="en-US" sz="1000"/>
                        <a:t>117</a:t>
                      </a:r>
                    </a:p>
                  </a:txBody>
                  <a:tcPr/>
                </a:tc>
                <a:tc>
                  <a:txBody>
                    <a:bodyPr/>
                    <a:lstStyle/>
                    <a:p>
                      <a:r>
                        <a:rPr lang="en-US" sz="1000"/>
                        <a:t>0</a:t>
                      </a:r>
                    </a:p>
                  </a:txBody>
                  <a:tcPr/>
                </a:tc>
                <a:tc>
                  <a:txBody>
                    <a:bodyPr/>
                    <a:lstStyle/>
                    <a:p>
                      <a:r>
                        <a:rPr lang="en-US" sz="1000"/>
                        <a:t>0.0314%</a:t>
                      </a:r>
                    </a:p>
                  </a:txBody>
                  <a:tcPr/>
                </a:tc>
                <a:tc>
                  <a:txBody>
                    <a:bodyPr/>
                    <a:lstStyle/>
                    <a:p>
                      <a:r>
                        <a:rPr lang="en-US" sz="1000"/>
                        <a:t>0.0%</a:t>
                      </a:r>
                    </a:p>
                  </a:txBody>
                  <a:tcPr/>
                </a:tc>
                <a:extLst>
                  <a:ext uri="{0D108BD9-81ED-4DB2-BD59-A6C34878D82A}">
                    <a16:rowId xmlns:a16="http://schemas.microsoft.com/office/drawing/2014/main" val="370220516"/>
                  </a:ext>
                </a:extLst>
              </a:tr>
              <a:tr h="370840">
                <a:tc>
                  <a:txBody>
                    <a:bodyPr/>
                    <a:lstStyle/>
                    <a:p>
                      <a:r>
                        <a:rPr lang="en-US" sz="1000"/>
                        <a:t>Tricom</a:t>
                      </a:r>
                    </a:p>
                  </a:txBody>
                  <a:tcPr/>
                </a:tc>
                <a:tc>
                  <a:txBody>
                    <a:bodyPr/>
                    <a:lstStyle/>
                    <a:p>
                      <a:r>
                        <a:rPr lang="en-US" sz="1000"/>
                        <a:t>66250</a:t>
                      </a:r>
                    </a:p>
                  </a:txBody>
                  <a:tcPr/>
                </a:tc>
                <a:tc>
                  <a:txBody>
                    <a:bodyPr/>
                    <a:lstStyle/>
                    <a:p>
                      <a:r>
                        <a:rPr lang="en-US" sz="1000"/>
                        <a:t>53</a:t>
                      </a:r>
                    </a:p>
                  </a:txBody>
                  <a:tcPr/>
                </a:tc>
                <a:tc>
                  <a:txBody>
                    <a:bodyPr/>
                    <a:lstStyle/>
                    <a:p>
                      <a:r>
                        <a:rPr lang="en-US" sz="1000"/>
                        <a:t>14</a:t>
                      </a:r>
                    </a:p>
                  </a:txBody>
                  <a:tcPr/>
                </a:tc>
                <a:tc>
                  <a:txBody>
                    <a:bodyPr/>
                    <a:lstStyle/>
                    <a:p>
                      <a:r>
                        <a:rPr lang="en-US" sz="1000"/>
                        <a:t>91</a:t>
                      </a:r>
                    </a:p>
                  </a:txBody>
                  <a:tcPr/>
                </a:tc>
                <a:tc>
                  <a:txBody>
                    <a:bodyPr/>
                    <a:lstStyle/>
                    <a:p>
                      <a:r>
                        <a:rPr lang="en-US" sz="1000"/>
                        <a:t>106</a:t>
                      </a:r>
                    </a:p>
                  </a:txBody>
                  <a:tcPr/>
                </a:tc>
                <a:tc>
                  <a:txBody>
                    <a:bodyPr/>
                    <a:lstStyle/>
                    <a:p>
                      <a:r>
                        <a:rPr lang="en-US" sz="1000"/>
                        <a:t>4</a:t>
                      </a:r>
                    </a:p>
                  </a:txBody>
                  <a:tcPr/>
                </a:tc>
                <a:tc>
                  <a:txBody>
                    <a:bodyPr/>
                    <a:lstStyle/>
                    <a:p>
                      <a:r>
                        <a:rPr lang="en-US" sz="1000"/>
                        <a:t>10</a:t>
                      </a:r>
                    </a:p>
                  </a:txBody>
                  <a:tcPr/>
                </a:tc>
                <a:tc>
                  <a:txBody>
                    <a:bodyPr/>
                    <a:lstStyle/>
                    <a:p>
                      <a:r>
                        <a:rPr lang="en-US" sz="1000"/>
                        <a:t>0.0217%</a:t>
                      </a:r>
                    </a:p>
                  </a:txBody>
                  <a:tcPr/>
                </a:tc>
                <a:tc>
                  <a:txBody>
                    <a:bodyPr/>
                    <a:lstStyle/>
                    <a:p>
                      <a:r>
                        <a:rPr lang="en-US" sz="1000"/>
                        <a:t>50.0%</a:t>
                      </a:r>
                    </a:p>
                  </a:txBody>
                  <a:tcPr/>
                </a:tc>
                <a:extLst>
                  <a:ext uri="{0D108BD9-81ED-4DB2-BD59-A6C34878D82A}">
                    <a16:rowId xmlns:a16="http://schemas.microsoft.com/office/drawing/2014/main" val="3090828655"/>
                  </a:ext>
                </a:extLst>
              </a:tr>
            </a:tbl>
          </a:graphicData>
        </a:graphic>
      </p:graphicFrame>
      <p:sp>
        <p:nvSpPr>
          <p:cNvPr id="4" name="Text Placeholder 3">
            <a:extLst>
              <a:ext uri="{FF2B5EF4-FFF2-40B4-BE49-F238E27FC236}">
                <a16:creationId xmlns:a16="http://schemas.microsoft.com/office/drawing/2014/main" id="{2E0F45DB-4D6E-4096-A778-F5C24EFA7972}"/>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04578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CC61-31FC-45E6-AB7A-DB878745F0D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802A22B-9FBA-4817-A17B-B79B8666A315}"/>
              </a:ext>
            </a:extLst>
          </p:cNvPr>
          <p:cNvGraphicFramePr>
            <a:graphicFrameLocks noGrp="1"/>
          </p:cNvGraphicFramePr>
          <p:nvPr>
            <p:ph type="chart" sz="quarter" idx="13"/>
            <p:extLst>
              <p:ext uri="{D42A27DB-BD31-4B8C-83A1-F6EECF244321}">
                <p14:modId xmlns:p14="http://schemas.microsoft.com/office/powerpoint/2010/main" val="3927221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CB3F5E-4530-4313-A9AA-3C3E6BD0B391}"/>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F2D20960-2DCD-4E78-9283-C8A5CF1D2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047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5E342-7F61-4F18-8219-131D45B0D57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A92973F-E07E-430B-9155-1D786E13E79E}"/>
              </a:ext>
            </a:extLst>
          </p:cNvPr>
          <p:cNvGraphicFramePr>
            <a:graphicFrameLocks noGrp="1"/>
          </p:cNvGraphicFramePr>
          <p:nvPr>
            <p:ph type="chart" sz="quarter" idx="13"/>
            <p:extLst>
              <p:ext uri="{D42A27DB-BD31-4B8C-83A1-F6EECF244321}">
                <p14:modId xmlns:p14="http://schemas.microsoft.com/office/powerpoint/2010/main" val="1497643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7CB496-9A94-4348-A75F-EDD8FABA869B}"/>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F387A3C7-8AAE-4734-8893-F150BE8CAE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34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64CA6-9055-418E-877F-BF03611B3A0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49D61CC-F807-4C5D-9848-8ACFDF876114}"/>
              </a:ext>
            </a:extLst>
          </p:cNvPr>
          <p:cNvGraphicFramePr>
            <a:graphicFrameLocks noGrp="1"/>
          </p:cNvGraphicFramePr>
          <p:nvPr>
            <p:ph type="chart" sz="quarter" idx="13"/>
            <p:extLst>
              <p:ext uri="{D42A27DB-BD31-4B8C-83A1-F6EECF244321}">
                <p14:modId xmlns:p14="http://schemas.microsoft.com/office/powerpoint/2010/main" val="2381764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FA8781-0DAD-4ECC-89B7-74FECDC1BE6D}"/>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4BD0BAF0-9380-469A-89C5-115C956EF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7539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A8248-22AB-4CC4-9B7F-1A7422D9438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A1F701D-4E0C-4997-8369-5B25ED22A9C5}"/>
              </a:ext>
            </a:extLst>
          </p:cNvPr>
          <p:cNvGraphicFramePr>
            <a:graphicFrameLocks noGrp="1"/>
          </p:cNvGraphicFramePr>
          <p:nvPr>
            <p:ph type="chart" sz="quarter" idx="13"/>
            <p:extLst>
              <p:ext uri="{D42A27DB-BD31-4B8C-83A1-F6EECF244321}">
                <p14:modId xmlns:p14="http://schemas.microsoft.com/office/powerpoint/2010/main" val="1432824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DA9A40-77D6-4C29-9EA6-4E852B36D4F4}"/>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BC4A1FAF-7A40-4BBE-A4B6-461E2DF06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24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84AC-AE73-4B07-8902-920E057DAA7D}"/>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D6DABDAB-9DDC-4D64-B6E4-72154EC398AE}"/>
              </a:ext>
            </a:extLst>
          </p:cNvPr>
          <p:cNvGraphicFramePr>
            <a:graphicFrameLocks noGrp="1"/>
          </p:cNvGraphicFramePr>
          <p:nvPr>
            <p:ph type="tbl" sz="quarter" idx="13"/>
            <p:extLst>
              <p:ext uri="{D42A27DB-BD31-4B8C-83A1-F6EECF244321}">
                <p14:modId xmlns:p14="http://schemas.microsoft.com/office/powerpoint/2010/main" val="366310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06039990"/>
                    </a:ext>
                  </a:extLst>
                </a:gridCol>
                <a:gridCol w="658368">
                  <a:extLst>
                    <a:ext uri="{9D8B030D-6E8A-4147-A177-3AD203B41FA5}">
                      <a16:colId xmlns:a16="http://schemas.microsoft.com/office/drawing/2014/main" val="1842113455"/>
                    </a:ext>
                  </a:extLst>
                </a:gridCol>
                <a:gridCol w="658368">
                  <a:extLst>
                    <a:ext uri="{9D8B030D-6E8A-4147-A177-3AD203B41FA5}">
                      <a16:colId xmlns:a16="http://schemas.microsoft.com/office/drawing/2014/main" val="1147565085"/>
                    </a:ext>
                  </a:extLst>
                </a:gridCol>
                <a:gridCol w="658368">
                  <a:extLst>
                    <a:ext uri="{9D8B030D-6E8A-4147-A177-3AD203B41FA5}">
                      <a16:colId xmlns:a16="http://schemas.microsoft.com/office/drawing/2014/main" val="2590151231"/>
                    </a:ext>
                  </a:extLst>
                </a:gridCol>
                <a:gridCol w="658368">
                  <a:extLst>
                    <a:ext uri="{9D8B030D-6E8A-4147-A177-3AD203B41FA5}">
                      <a16:colId xmlns:a16="http://schemas.microsoft.com/office/drawing/2014/main" val="3762273470"/>
                    </a:ext>
                  </a:extLst>
                </a:gridCol>
                <a:gridCol w="658368">
                  <a:extLst>
                    <a:ext uri="{9D8B030D-6E8A-4147-A177-3AD203B41FA5}">
                      <a16:colId xmlns:a16="http://schemas.microsoft.com/office/drawing/2014/main" val="2541793847"/>
                    </a:ext>
                  </a:extLst>
                </a:gridCol>
                <a:gridCol w="658368">
                  <a:extLst>
                    <a:ext uri="{9D8B030D-6E8A-4147-A177-3AD203B41FA5}">
                      <a16:colId xmlns:a16="http://schemas.microsoft.com/office/drawing/2014/main" val="683331609"/>
                    </a:ext>
                  </a:extLst>
                </a:gridCol>
                <a:gridCol w="658368">
                  <a:extLst>
                    <a:ext uri="{9D8B030D-6E8A-4147-A177-3AD203B41FA5}">
                      <a16:colId xmlns:a16="http://schemas.microsoft.com/office/drawing/2014/main" val="1683764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8338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- 2017-11-22 01:42:54</a:t>
                      </a:r>
                      <a:r>
                        <a:rPr kumimoji="0" lang="es-ES" sz="1000" b="0" i="0" u="none" strike="noStrike" kern="1200" cap="none" spc="0" normalizeH="0" baseline="0" noProof="0">
                          <a:ln>
                            <a:noFill/>
                          </a:ln>
                          <a:solidFill>
                            <a:prstClr val="black"/>
                          </a:solidFill>
                          <a:effectLst/>
                          <a:uLnTx/>
                          <a:uFillTx/>
                          <a:latin typeface="+mn-lt"/>
                          <a:ea typeface="+mn-ea"/>
                          <a:cs typeface="+mn-cs"/>
                        </a:rPr>
                        <a:t>
Así se disfruta! #PalAutodromoConViva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8233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 - 2017-11-24 20:27:38</a:t>
                      </a:r>
                      <a:r>
                        <a:rPr kumimoji="0" lang="es-ES" sz="1000" b="0" i="0" u="none" strike="noStrike" kern="1200" cap="none" spc="0" normalizeH="0" baseline="0" noProof="0">
                          <a:ln>
                            <a:noFill/>
                          </a:ln>
                          <a:solidFill>
                            <a:prstClr val="black"/>
                          </a:solidFill>
                          <a:effectLst/>
                          <a:uLnTx/>
                          <a:uFillTx/>
                          <a:latin typeface="+mn-lt"/>
                          <a:ea typeface="+mn-ea"/>
                          <a:cs typeface="+mn-cs"/>
                        </a:rPr>
                        <a:t>
Hoy es viernes y el #VivaBot lo sabe 🎉 y aquí en Viva ¡estamos en #BlackFriday!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738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- 2017-11-29 16:02:55</a:t>
                      </a:r>
                      <a:r>
                        <a:rPr kumimoji="0" lang="es-ES" sz="1000" b="0" i="0" u="none" strike="noStrike" kern="1200" cap="none" spc="0" normalizeH="0" baseline="0" noProof="0">
                          <a:ln>
                            <a:noFill/>
                          </a:ln>
                          <a:solidFill>
                            <a:prstClr val="black"/>
                          </a:solidFill>
                          <a:effectLst/>
                          <a:uLnTx/>
                          <a:uFillTx/>
                          <a:latin typeface="+mn-lt"/>
                          <a:ea typeface="+mn-ea"/>
                          <a:cs typeface="+mn-cs"/>
                        </a:rPr>
                        <a:t>
Arma la fiesta y baila toda la noche el playlist de "Así Suena Ozuna". Escúchalo ahora en http://bit.ly/2zQ180F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243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- 2017-11-14 15:26:28</a:t>
                      </a:r>
                      <a:r>
                        <a:rPr kumimoji="0" lang="es-ES" sz="1000" b="0" i="0" u="none" strike="noStrike" kern="1200" cap="none" spc="0" normalizeH="0" baseline="0" noProof="0">
                          <a:ln>
                            <a:noFill/>
                          </a:ln>
                          <a:solidFill>
                            <a:prstClr val="black"/>
                          </a:solidFill>
                          <a:effectLst/>
                          <a:uLnTx/>
                          <a:uFillTx/>
                          <a:latin typeface="+mn-lt"/>
                          <a:ea typeface="+mn-ea"/>
                          <a:cs typeface="+mn-cs"/>
                        </a:rPr>
                        <a:t>
Esta Navidad recibe el Doble de Internet por 3 años con tu plan móvil PostPago. Ven con tu mismo número y recibe un 75% de descuento en la renta por 3 meses. Válido para clientes nuevos y existentes. Conoce más en http://bit.ly/2hySsaq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94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- 2017-11-10 19:52:27</a:t>
                      </a:r>
                      <a:r>
                        <a:rPr kumimoji="0" lang="es-ES" sz="1000" b="0" i="0" u="none" strike="noStrike" kern="1200" cap="none" spc="0" normalizeH="0" baseline="0" noProof="0">
                          <a:ln>
                            <a:noFill/>
                          </a:ln>
                          <a:solidFill>
                            <a:prstClr val="black"/>
                          </a:solidFill>
                          <a:effectLst/>
                          <a:uLnTx/>
                          <a:uFillTx/>
                          <a:latin typeface="+mn-lt"/>
                          <a:ea typeface="+mn-ea"/>
                          <a:cs typeface="+mn-cs"/>
                        </a:rPr>
                        <a:t>
¡El campeón Rayo McQueen vuelve en Cars 3! Vívelo por #Clarovideo, accede a www.clarovideo.com y ponlo en tu 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829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- 2017-11-25 20:54:04</a:t>
                      </a:r>
                      <a:r>
                        <a:rPr kumimoji="0" lang="es-ES" sz="1000" b="0" i="0" u="none" strike="noStrike" kern="1200" cap="none" spc="0" normalizeH="0" baseline="0" noProof="0">
                          <a:ln>
                            <a:noFill/>
                          </a:ln>
                          <a:solidFill>
                            <a:prstClr val="black"/>
                          </a:solidFill>
                          <a:effectLst/>
                          <a:uLnTx/>
                          <a:uFillTx/>
                          <a:latin typeface="+mn-lt"/>
                          <a:ea typeface="+mn-ea"/>
                          <a:cs typeface="+mn-cs"/>
                        </a:rPr>
                        <a:t>
Vive la asombrosa historia de El planeta de los simios: La guerra, disponible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5609396"/>
                  </a:ext>
                </a:extLst>
              </a:tr>
            </a:tbl>
          </a:graphicData>
        </a:graphic>
      </p:graphicFrame>
      <p:sp>
        <p:nvSpPr>
          <p:cNvPr id="4" name="Text Placeholder 3">
            <a:extLst>
              <a:ext uri="{FF2B5EF4-FFF2-40B4-BE49-F238E27FC236}">
                <a16:creationId xmlns:a16="http://schemas.microsoft.com/office/drawing/2014/main" id="{8D66FA66-879B-40FB-A339-C61F28E570C9}"/>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2179688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6F9B-44B7-464C-818B-A59FFB951D27}"/>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D3137855-697E-4C70-9171-AAF2AB259437}"/>
              </a:ext>
            </a:extLst>
          </p:cNvPr>
          <p:cNvGraphicFramePr>
            <a:graphicFrameLocks noGrp="1"/>
          </p:cNvGraphicFramePr>
          <p:nvPr>
            <p:ph type="tbl" sz="quarter" idx="13"/>
            <p:extLst>
              <p:ext uri="{D42A27DB-BD31-4B8C-83A1-F6EECF244321}">
                <p14:modId xmlns:p14="http://schemas.microsoft.com/office/powerpoint/2010/main" val="375367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4067338"/>
                    </a:ext>
                  </a:extLst>
                </a:gridCol>
                <a:gridCol w="658368">
                  <a:extLst>
                    <a:ext uri="{9D8B030D-6E8A-4147-A177-3AD203B41FA5}">
                      <a16:colId xmlns:a16="http://schemas.microsoft.com/office/drawing/2014/main" val="3707013005"/>
                    </a:ext>
                  </a:extLst>
                </a:gridCol>
                <a:gridCol w="658368">
                  <a:extLst>
                    <a:ext uri="{9D8B030D-6E8A-4147-A177-3AD203B41FA5}">
                      <a16:colId xmlns:a16="http://schemas.microsoft.com/office/drawing/2014/main" val="2139543697"/>
                    </a:ext>
                  </a:extLst>
                </a:gridCol>
                <a:gridCol w="658368">
                  <a:extLst>
                    <a:ext uri="{9D8B030D-6E8A-4147-A177-3AD203B41FA5}">
                      <a16:colId xmlns:a16="http://schemas.microsoft.com/office/drawing/2014/main" val="879354042"/>
                    </a:ext>
                  </a:extLst>
                </a:gridCol>
                <a:gridCol w="658368">
                  <a:extLst>
                    <a:ext uri="{9D8B030D-6E8A-4147-A177-3AD203B41FA5}">
                      <a16:colId xmlns:a16="http://schemas.microsoft.com/office/drawing/2014/main" val="1864124526"/>
                    </a:ext>
                  </a:extLst>
                </a:gridCol>
                <a:gridCol w="658368">
                  <a:extLst>
                    <a:ext uri="{9D8B030D-6E8A-4147-A177-3AD203B41FA5}">
                      <a16:colId xmlns:a16="http://schemas.microsoft.com/office/drawing/2014/main" val="2666739886"/>
                    </a:ext>
                  </a:extLst>
                </a:gridCol>
                <a:gridCol w="658368">
                  <a:extLst>
                    <a:ext uri="{9D8B030D-6E8A-4147-A177-3AD203B41FA5}">
                      <a16:colId xmlns:a16="http://schemas.microsoft.com/office/drawing/2014/main" val="2297335028"/>
                    </a:ext>
                  </a:extLst>
                </a:gridCol>
                <a:gridCol w="658368">
                  <a:extLst>
                    <a:ext uri="{9D8B030D-6E8A-4147-A177-3AD203B41FA5}">
                      <a16:colId xmlns:a16="http://schemas.microsoft.com/office/drawing/2014/main" val="29685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855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- 2017-11-03 22:30:36</a:t>
                      </a:r>
                      <a:r>
                        <a:rPr kumimoji="0" lang="es-ES" sz="1000" b="0" i="0" u="none" strike="noStrike" kern="1200" cap="none" spc="0" normalizeH="0" baseline="0" noProof="0">
                          <a:ln>
                            <a:noFill/>
                          </a:ln>
                          <a:solidFill>
                            <a:prstClr val="black"/>
                          </a:solidFill>
                          <a:effectLst/>
                          <a:uLnTx/>
                          <a:uFillTx/>
                          <a:latin typeface="+mn-lt"/>
                          <a:ea typeface="+mn-ea"/>
                          <a:cs typeface="+mn-cs"/>
                        </a:rPr>
                        <a:t>
Galaxy se une a la red más poderosa del país. Con los nuevos Galaxy S8, S8+ y Note8 podrás disfruta de la Nueva Red del futuro con los mayores beneficios en el menor tiempo de respuesta. Para más información entra a: http://bit.ly/2wWe8jM   #LaNuevaRedClaro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099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 Dominicana - 2017-11-21 00:48:40</a:t>
                      </a:r>
                      <a:r>
                        <a:rPr kumimoji="0" lang="es-ES" sz="1000" b="0" i="0" u="none" strike="noStrike" kern="1200" cap="none" spc="0" normalizeH="0" baseline="0" noProof="0">
                          <a:ln>
                            <a:noFill/>
                          </a:ln>
                          <a:solidFill>
                            <a:prstClr val="black"/>
                          </a:solidFill>
                          <a:effectLst/>
                          <a:uLnTx/>
                          <a:uFillTx/>
                          <a:latin typeface="+mn-lt"/>
                          <a:ea typeface="+mn-ea"/>
                          <a:cs typeface="+mn-cs"/>
                        </a:rPr>
                        <a:t>
Bienvenidos a un nuevo camino. 
Bienvenidos a Altice, #JuntosSinLímites.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130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 Dominicana - 2017-11-20 23:15:12</a:t>
                      </a:r>
                      <a:r>
                        <a:rPr kumimoji="0" lang="es-ES" sz="1000" b="0" i="0" u="none" strike="noStrike" kern="1200" cap="none" spc="0" normalizeH="0" baseline="0" noProof="0">
                          <a:ln>
                            <a:noFill/>
                          </a:ln>
                          <a:solidFill>
                            <a:prstClr val="black"/>
                          </a:solidFill>
                          <a:effectLst/>
                          <a:uLnTx/>
                          <a:uFillTx/>
                          <a:latin typeface="+mn-lt"/>
                          <a:ea typeface="+mn-ea"/>
                          <a:cs typeface="+mn-cs"/>
                        </a:rPr>
                        <a:t>
Acompáñanos en el inicio de este nuevo camino #JuntosSinLímites.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696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- 2017-11-14 16:21:11</a:t>
                      </a:r>
                      <a:r>
                        <a:rPr kumimoji="0" lang="es-ES" sz="1000" b="0" i="0" u="none" strike="noStrike" kern="1200" cap="none" spc="0" normalizeH="0" baseline="0" noProof="0">
                          <a:ln>
                            <a:noFill/>
                          </a:ln>
                          <a:solidFill>
                            <a:prstClr val="black"/>
                          </a:solidFill>
                          <a:effectLst/>
                          <a:uLnTx/>
                          <a:uFillTx/>
                          <a:latin typeface="+mn-lt"/>
                          <a:ea typeface="+mn-ea"/>
                          <a:cs typeface="+mn-cs"/>
                        </a:rPr>
                        <a:t>
Vive todo el romance de Alex y Nathalie en ¿Quién manda?, una película del director Ronni Castillo. Disponible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423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- 2017-11-17 22:33:22</a:t>
                      </a:r>
                      <a:r>
                        <a:rPr kumimoji="0" lang="es-ES" sz="1000" b="0" i="0" u="none" strike="noStrike" kern="1200" cap="none" spc="0" normalizeH="0" baseline="0" noProof="0">
                          <a:ln>
                            <a:noFill/>
                          </a:ln>
                          <a:solidFill>
                            <a:prstClr val="black"/>
                          </a:solidFill>
                          <a:effectLst/>
                          <a:uLnTx/>
                          <a:uFillTx/>
                          <a:latin typeface="+mn-lt"/>
                          <a:ea typeface="+mn-ea"/>
                          <a:cs typeface="+mn-cs"/>
                        </a:rPr>
                        <a:t>
Con este innovador servicio puedes realizar depósitos, transferencias de dinero, recargas, pagos de servicios, consultas de balance y retiros de efectivo. Conoce más en http://bit.ly/2rSGsDr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96394104"/>
                  </a:ext>
                </a:extLst>
              </a:tr>
            </a:tbl>
          </a:graphicData>
        </a:graphic>
      </p:graphicFrame>
      <p:sp>
        <p:nvSpPr>
          <p:cNvPr id="4" name="Text Placeholder 3">
            <a:extLst>
              <a:ext uri="{FF2B5EF4-FFF2-40B4-BE49-F238E27FC236}">
                <a16:creationId xmlns:a16="http://schemas.microsoft.com/office/drawing/2014/main" id="{53FA1B12-55B6-40EC-966A-4B55A3B1BB32}"/>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875053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F92C1-C1DC-4426-9CDC-C8EEDF53DB1D}"/>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F1626A19-5AFE-470E-8094-6D3194ADFB13}"/>
              </a:ext>
            </a:extLst>
          </p:cNvPr>
          <p:cNvGraphicFramePr>
            <a:graphicFrameLocks noGrp="1"/>
          </p:cNvGraphicFramePr>
          <p:nvPr>
            <p:ph type="tbl" sz="quarter" idx="13"/>
            <p:extLst>
              <p:ext uri="{D42A27DB-BD31-4B8C-83A1-F6EECF244321}">
                <p14:modId xmlns:p14="http://schemas.microsoft.com/office/powerpoint/2010/main" val="428891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4127966"/>
                    </a:ext>
                  </a:extLst>
                </a:gridCol>
                <a:gridCol w="658368">
                  <a:extLst>
                    <a:ext uri="{9D8B030D-6E8A-4147-A177-3AD203B41FA5}">
                      <a16:colId xmlns:a16="http://schemas.microsoft.com/office/drawing/2014/main" val="3901285309"/>
                    </a:ext>
                  </a:extLst>
                </a:gridCol>
                <a:gridCol w="658368">
                  <a:extLst>
                    <a:ext uri="{9D8B030D-6E8A-4147-A177-3AD203B41FA5}">
                      <a16:colId xmlns:a16="http://schemas.microsoft.com/office/drawing/2014/main" val="916795700"/>
                    </a:ext>
                  </a:extLst>
                </a:gridCol>
                <a:gridCol w="658368">
                  <a:extLst>
                    <a:ext uri="{9D8B030D-6E8A-4147-A177-3AD203B41FA5}">
                      <a16:colId xmlns:a16="http://schemas.microsoft.com/office/drawing/2014/main" val="63312617"/>
                    </a:ext>
                  </a:extLst>
                </a:gridCol>
                <a:gridCol w="658368">
                  <a:extLst>
                    <a:ext uri="{9D8B030D-6E8A-4147-A177-3AD203B41FA5}">
                      <a16:colId xmlns:a16="http://schemas.microsoft.com/office/drawing/2014/main" val="3912582621"/>
                    </a:ext>
                  </a:extLst>
                </a:gridCol>
                <a:gridCol w="658368">
                  <a:extLst>
                    <a:ext uri="{9D8B030D-6E8A-4147-A177-3AD203B41FA5}">
                      <a16:colId xmlns:a16="http://schemas.microsoft.com/office/drawing/2014/main" val="1421685350"/>
                    </a:ext>
                  </a:extLst>
                </a:gridCol>
                <a:gridCol w="658368">
                  <a:extLst>
                    <a:ext uri="{9D8B030D-6E8A-4147-A177-3AD203B41FA5}">
                      <a16:colId xmlns:a16="http://schemas.microsoft.com/office/drawing/2014/main" val="2439308222"/>
                    </a:ext>
                  </a:extLst>
                </a:gridCol>
                <a:gridCol w="658368">
                  <a:extLst>
                    <a:ext uri="{9D8B030D-6E8A-4147-A177-3AD203B41FA5}">
                      <a16:colId xmlns:a16="http://schemas.microsoft.com/office/drawing/2014/main" val="2782383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008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- 2017-11-09 13:06:03</a:t>
                      </a:r>
                      <a:r>
                        <a:rPr kumimoji="0" lang="es-ES" sz="1000" b="0" i="0" u="none" strike="noStrike" kern="1200" cap="none" spc="0" normalizeH="0" baseline="0" noProof="0">
                          <a:ln>
                            <a:noFill/>
                          </a:ln>
                          <a:solidFill>
                            <a:prstClr val="black"/>
                          </a:solidFill>
                          <a:effectLst/>
                          <a:uLnTx/>
                          <a:uFillTx/>
                          <a:latin typeface="+mn-lt"/>
                          <a:ea typeface="+mn-ea"/>
                          <a:cs typeface="+mn-cs"/>
                        </a:rPr>
                        <a:t>
Aprovecha la oferta en los Samsung Galaxy S7 | S7 Edge y llévatelo en cuotas con un plan Postpago.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141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- 2017-11-04 01:18:37</a:t>
                      </a:r>
                      <a:r>
                        <a:rPr kumimoji="0" lang="es-ES" sz="1000" b="0" i="0" u="none" strike="noStrike" kern="1200" cap="none" spc="0" normalizeH="0" baseline="0" noProof="0">
                          <a:ln>
                            <a:noFill/>
                          </a:ln>
                          <a:solidFill>
                            <a:prstClr val="black"/>
                          </a:solidFill>
                          <a:effectLst/>
                          <a:uLnTx/>
                          <a:uFillTx/>
                          <a:latin typeface="+mn-lt"/>
                          <a:ea typeface="+mn-ea"/>
                          <a:cs typeface="+mn-cs"/>
                        </a:rPr>
                        <a:t>
No te pierdas la enigmática historia de House M.D. en #Clarovideo.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219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 Dominicana - 2017-11-21 15:54:37</a:t>
                      </a:r>
                      <a:r>
                        <a:rPr kumimoji="0" lang="es-ES" sz="1000" b="0" i="0" u="none" strike="noStrike" kern="1200" cap="none" spc="0" normalizeH="0" baseline="0" noProof="0">
                          <a:ln>
                            <a:noFill/>
                          </a:ln>
                          <a:solidFill>
                            <a:prstClr val="black"/>
                          </a:solidFill>
                          <a:effectLst/>
                          <a:uLnTx/>
                          <a:uFillTx/>
                          <a:latin typeface="+mn-lt"/>
                          <a:ea typeface="+mn-ea"/>
                          <a:cs typeface="+mn-cs"/>
                        </a:rPr>
                        <a:t>
Llegó Altice y estamos #9cito, estrena con Paqueticos a 9 pesitos. ¡Solo por hoy! A través de tu app #MiAltice.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329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- 2017-11-07 22:41:53</a:t>
                      </a:r>
                      <a:r>
                        <a:rPr kumimoji="0" lang="es-ES" sz="1000" b="0" i="0" u="none" strike="noStrike" kern="1200" cap="none" spc="0" normalizeH="0" baseline="0" noProof="0">
                          <a:ln>
                            <a:noFill/>
                          </a:ln>
                          <a:solidFill>
                            <a:prstClr val="black"/>
                          </a:solidFill>
                          <a:effectLst/>
                          <a:uLnTx/>
                          <a:uFillTx/>
                          <a:latin typeface="+mn-lt"/>
                          <a:ea typeface="+mn-ea"/>
                          <a:cs typeface="+mn-cs"/>
                        </a:rPr>
                        <a:t>
Disfruta en #Clarovideo de la entretenida comedia New Girl, entra a www.clarovideo.com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1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- 2017-11-18 23:46:49</a:t>
                      </a:r>
                      <a:r>
                        <a:rPr kumimoji="0" lang="es-ES" sz="1000" b="0" i="0" u="none" strike="noStrike" kern="1200" cap="none" spc="0" normalizeH="0" baseline="0" noProof="0">
                          <a:ln>
                            <a:noFill/>
                          </a:ln>
                          <a:solidFill>
                            <a:prstClr val="black"/>
                          </a:solidFill>
                          <a:effectLst/>
                          <a:uLnTx/>
                          <a:uFillTx/>
                          <a:latin typeface="+mn-lt"/>
                          <a:ea typeface="+mn-ea"/>
                          <a:cs typeface="+mn-cs"/>
                        </a:rPr>
                        <a:t>
Pon tu día en movimiento con Lo Más Escuchado. Escucha la lista gratis en #Claromúsica: http://bit.ly/2tUpvph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108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- 2017-11-12 16:48:33</a:t>
                      </a:r>
                      <a:r>
                        <a:rPr kumimoji="0" lang="es-ES" sz="1000" b="0" i="0" u="none" strike="noStrike" kern="1200" cap="none" spc="0" normalizeH="0" baseline="0" noProof="0">
                          <a:ln>
                            <a:noFill/>
                          </a:ln>
                          <a:solidFill>
                            <a:prstClr val="black"/>
                          </a:solidFill>
                          <a:effectLst/>
                          <a:uLnTx/>
                          <a:uFillTx/>
                          <a:latin typeface="+mn-lt"/>
                          <a:ea typeface="+mn-ea"/>
                          <a:cs typeface="+mn-cs"/>
                        </a:rPr>
                        <a:t>
Siente el ritmo que tienes dentro con #Claromúsica.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218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- 2017-11-28 14:06:12</a:t>
                      </a:r>
                      <a:r>
                        <a:rPr kumimoji="0" lang="es-ES" sz="1000" b="0" i="0" u="none" strike="noStrike" kern="1200" cap="none" spc="0" normalizeH="0" baseline="0" noProof="0">
                          <a:ln>
                            <a:noFill/>
                          </a:ln>
                          <a:solidFill>
                            <a:prstClr val="black"/>
                          </a:solidFill>
                          <a:effectLst/>
                          <a:uLnTx/>
                          <a:uFillTx/>
                          <a:latin typeface="+mn-lt"/>
                          <a:ea typeface="+mn-ea"/>
                          <a:cs typeface="+mn-cs"/>
                        </a:rPr>
                        <a:t>
Loki 7 llegó a #Clarovideo y tú no te la puedes perder.
¡Entra a www.clarovideo.com y disfrútala!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7157967"/>
                  </a:ext>
                </a:extLst>
              </a:tr>
            </a:tbl>
          </a:graphicData>
        </a:graphic>
      </p:graphicFrame>
      <p:sp>
        <p:nvSpPr>
          <p:cNvPr id="4" name="Text Placeholder 3">
            <a:extLst>
              <a:ext uri="{FF2B5EF4-FFF2-40B4-BE49-F238E27FC236}">
                <a16:creationId xmlns:a16="http://schemas.microsoft.com/office/drawing/2014/main" id="{D3AD6027-BA87-432D-BB76-2387AE4A29AC}"/>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420192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3A87E-2785-47E8-B9C4-CB42248BCA37}"/>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C88F2D7B-4E5D-42EC-B9A0-62BAC2B2F16D}"/>
              </a:ext>
            </a:extLst>
          </p:cNvPr>
          <p:cNvGraphicFramePr>
            <a:graphicFrameLocks noGrp="1"/>
          </p:cNvGraphicFramePr>
          <p:nvPr>
            <p:ph type="tbl" sz="quarter" idx="13"/>
            <p:extLst>
              <p:ext uri="{D42A27DB-BD31-4B8C-83A1-F6EECF244321}">
                <p14:modId xmlns:p14="http://schemas.microsoft.com/office/powerpoint/2010/main" val="138507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0431"/>
                    </a:ext>
                  </a:extLst>
                </a:gridCol>
                <a:gridCol w="658368">
                  <a:extLst>
                    <a:ext uri="{9D8B030D-6E8A-4147-A177-3AD203B41FA5}">
                      <a16:colId xmlns:a16="http://schemas.microsoft.com/office/drawing/2014/main" val="2711505480"/>
                    </a:ext>
                  </a:extLst>
                </a:gridCol>
                <a:gridCol w="658368">
                  <a:extLst>
                    <a:ext uri="{9D8B030D-6E8A-4147-A177-3AD203B41FA5}">
                      <a16:colId xmlns:a16="http://schemas.microsoft.com/office/drawing/2014/main" val="3655516361"/>
                    </a:ext>
                  </a:extLst>
                </a:gridCol>
                <a:gridCol w="658368">
                  <a:extLst>
                    <a:ext uri="{9D8B030D-6E8A-4147-A177-3AD203B41FA5}">
                      <a16:colId xmlns:a16="http://schemas.microsoft.com/office/drawing/2014/main" val="944646638"/>
                    </a:ext>
                  </a:extLst>
                </a:gridCol>
                <a:gridCol w="658368">
                  <a:extLst>
                    <a:ext uri="{9D8B030D-6E8A-4147-A177-3AD203B41FA5}">
                      <a16:colId xmlns:a16="http://schemas.microsoft.com/office/drawing/2014/main" val="2076202709"/>
                    </a:ext>
                  </a:extLst>
                </a:gridCol>
                <a:gridCol w="658368">
                  <a:extLst>
                    <a:ext uri="{9D8B030D-6E8A-4147-A177-3AD203B41FA5}">
                      <a16:colId xmlns:a16="http://schemas.microsoft.com/office/drawing/2014/main" val="2505560178"/>
                    </a:ext>
                  </a:extLst>
                </a:gridCol>
                <a:gridCol w="658368">
                  <a:extLst>
                    <a:ext uri="{9D8B030D-6E8A-4147-A177-3AD203B41FA5}">
                      <a16:colId xmlns:a16="http://schemas.microsoft.com/office/drawing/2014/main" val="2964944653"/>
                    </a:ext>
                  </a:extLst>
                </a:gridCol>
                <a:gridCol w="658368">
                  <a:extLst>
                    <a:ext uri="{9D8B030D-6E8A-4147-A177-3AD203B41FA5}">
                      <a16:colId xmlns:a16="http://schemas.microsoft.com/office/drawing/2014/main" val="33995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00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- 2017-11-04 21:04:57</a:t>
                      </a:r>
                      <a:r>
                        <a:rPr kumimoji="0" lang="es-ES" sz="1000" b="0" i="0" u="none" strike="noStrike" kern="1200" cap="none" spc="0" normalizeH="0" baseline="0" noProof="0">
                          <a:ln>
                            <a:noFill/>
                          </a:ln>
                          <a:solidFill>
                            <a:prstClr val="black"/>
                          </a:solidFill>
                          <a:effectLst/>
                          <a:uLnTx/>
                          <a:uFillTx/>
                          <a:latin typeface="+mn-lt"/>
                          <a:ea typeface="+mn-ea"/>
                          <a:cs typeface="+mn-cs"/>
                        </a:rPr>
                        <a:t>
Adquiere tu paquete de Internet dondequiera que estés usando #MiClaroApp en tu móvil. Regístrate hoy y haz tus transacciones sin consumir tu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609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- 2017-11-28 19:24:30</a:t>
                      </a:r>
                      <a:r>
                        <a:rPr kumimoji="0" lang="es-ES" sz="1000" b="0" i="0" u="none" strike="noStrike" kern="1200" cap="none" spc="0" normalizeH="0" baseline="0" noProof="0">
                          <a:ln>
                            <a:noFill/>
                          </a:ln>
                          <a:solidFill>
                            <a:prstClr val="black"/>
                          </a:solidFill>
                          <a:effectLst/>
                          <a:uLnTx/>
                          <a:uFillTx/>
                          <a:latin typeface="+mn-lt"/>
                          <a:ea typeface="+mn-ea"/>
                          <a:cs typeface="+mn-cs"/>
                        </a:rPr>
                        <a:t>
Durante 3 años recibe el Doble de Internet al activar una línea o migrarte a un plan superior, para más detalles accede a: http://bit.ly/2hySsaq #NavidadClaro2017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7442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 - 2017-11-27 15:34:16</a:t>
                      </a:r>
                      <a:r>
                        <a:rPr kumimoji="0" lang="en-US" sz="1000" b="0" i="0" u="none" strike="noStrike" kern="1200" cap="none" spc="0" normalizeH="0" baseline="0" noProof="0">
                          <a:ln>
                            <a:noFill/>
                          </a:ln>
                          <a:solidFill>
                            <a:prstClr val="black"/>
                          </a:solidFill>
                          <a:effectLst/>
                          <a:uLnTx/>
                          <a:uFillTx/>
                          <a:latin typeface="+mn-lt"/>
                          <a:ea typeface="+mn-ea"/>
                          <a:cs typeface="+mn-cs"/>
                        </a:rPr>
                        <a:t>
¡Resuelve tu vida con e-fectivo Móvil! Realiza transacciones, depósitos, consultas de balance y retiros de efectivo en puntos de ventas Claro.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688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- 2017-11-11 23:22:00</a:t>
                      </a:r>
                      <a:r>
                        <a:rPr kumimoji="0" lang="es-ES" sz="1000" b="0" i="0" u="none" strike="noStrike" kern="1200" cap="none" spc="0" normalizeH="0" baseline="0" noProof="0">
                          <a:ln>
                            <a:noFill/>
                          </a:ln>
                          <a:solidFill>
                            <a:prstClr val="black"/>
                          </a:solidFill>
                          <a:effectLst/>
                          <a:uLnTx/>
                          <a:uFillTx/>
                          <a:latin typeface="+mn-lt"/>
                          <a:ea typeface="+mn-ea"/>
                          <a:cs typeface="+mn-cs"/>
                        </a:rPr>
                        <a:t>
¿Tienes Cambiazo disponible? Consultalo en #MiClaroApp desde tu smartphone sin consumir tu Internet. Descarga la aplicación en el App Store o Google Play. Más detalles en: http://bit.ly/2rJVhWb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37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 Dominicana - 2017-11-21 20:44:15</a:t>
                      </a:r>
                      <a:r>
                        <a:rPr kumimoji="0" lang="es-ES" sz="1000" b="0" i="0" u="none" strike="noStrike" kern="1200" cap="none" spc="0" normalizeH="0" baseline="0" noProof="0">
                          <a:ln>
                            <a:noFill/>
                          </a:ln>
                          <a:solidFill>
                            <a:prstClr val="black"/>
                          </a:solidFill>
                          <a:effectLst/>
                          <a:uLnTx/>
                          <a:uFillTx/>
                          <a:latin typeface="+mn-lt"/>
                          <a:ea typeface="+mn-ea"/>
                          <a:cs typeface="+mn-cs"/>
                        </a:rPr>
                        <a:t>
Explora el gran mundo de beneficios, emociones y experiencias sin límites que tenemos para ti en este nuevo camino.  ¡Más detalles en www.altice.com.do! #JuntosSinLímites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31115013"/>
                  </a:ext>
                </a:extLst>
              </a:tr>
            </a:tbl>
          </a:graphicData>
        </a:graphic>
      </p:graphicFrame>
      <p:sp>
        <p:nvSpPr>
          <p:cNvPr id="4" name="Text Placeholder 3">
            <a:extLst>
              <a:ext uri="{FF2B5EF4-FFF2-40B4-BE49-F238E27FC236}">
                <a16:creationId xmlns:a16="http://schemas.microsoft.com/office/drawing/2014/main" id="{7F74B433-4731-49D4-9E9A-2E31732A7C2D}"/>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53224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7F434-9EAD-4280-9668-0C83E17FD491}"/>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DE44E422-123D-4611-8968-B7107E2C50D8}"/>
              </a:ext>
            </a:extLst>
          </p:cNvPr>
          <p:cNvGraphicFramePr>
            <a:graphicFrameLocks noGrp="1"/>
          </p:cNvGraphicFramePr>
          <p:nvPr>
            <p:ph type="tbl" sz="quarter" idx="13"/>
            <p:extLst>
              <p:ext uri="{D42A27DB-BD31-4B8C-83A1-F6EECF244321}">
                <p14:modId xmlns:p14="http://schemas.microsoft.com/office/powerpoint/2010/main" val="3363838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1988931"/>
                    </a:ext>
                  </a:extLst>
                </a:gridCol>
                <a:gridCol w="658368">
                  <a:extLst>
                    <a:ext uri="{9D8B030D-6E8A-4147-A177-3AD203B41FA5}">
                      <a16:colId xmlns:a16="http://schemas.microsoft.com/office/drawing/2014/main" val="972566948"/>
                    </a:ext>
                  </a:extLst>
                </a:gridCol>
                <a:gridCol w="658368">
                  <a:extLst>
                    <a:ext uri="{9D8B030D-6E8A-4147-A177-3AD203B41FA5}">
                      <a16:colId xmlns:a16="http://schemas.microsoft.com/office/drawing/2014/main" val="2668073825"/>
                    </a:ext>
                  </a:extLst>
                </a:gridCol>
                <a:gridCol w="658368">
                  <a:extLst>
                    <a:ext uri="{9D8B030D-6E8A-4147-A177-3AD203B41FA5}">
                      <a16:colId xmlns:a16="http://schemas.microsoft.com/office/drawing/2014/main" val="3429051250"/>
                    </a:ext>
                  </a:extLst>
                </a:gridCol>
                <a:gridCol w="658368">
                  <a:extLst>
                    <a:ext uri="{9D8B030D-6E8A-4147-A177-3AD203B41FA5}">
                      <a16:colId xmlns:a16="http://schemas.microsoft.com/office/drawing/2014/main" val="4204370429"/>
                    </a:ext>
                  </a:extLst>
                </a:gridCol>
                <a:gridCol w="658368">
                  <a:extLst>
                    <a:ext uri="{9D8B030D-6E8A-4147-A177-3AD203B41FA5}">
                      <a16:colId xmlns:a16="http://schemas.microsoft.com/office/drawing/2014/main" val="1118587354"/>
                    </a:ext>
                  </a:extLst>
                </a:gridCol>
                <a:gridCol w="658368">
                  <a:extLst>
                    <a:ext uri="{9D8B030D-6E8A-4147-A177-3AD203B41FA5}">
                      <a16:colId xmlns:a16="http://schemas.microsoft.com/office/drawing/2014/main" val="180796761"/>
                    </a:ext>
                  </a:extLst>
                </a:gridCol>
                <a:gridCol w="658368">
                  <a:extLst>
                    <a:ext uri="{9D8B030D-6E8A-4147-A177-3AD203B41FA5}">
                      <a16:colId xmlns:a16="http://schemas.microsoft.com/office/drawing/2014/main" val="1900007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676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 Dominicana - 2017-11-21 13:24:30</a:t>
                      </a:r>
                      <a:r>
                        <a:rPr kumimoji="0" lang="es-ES" sz="1000" b="0" i="0" u="none" strike="noStrike" kern="1200" cap="none" spc="0" normalizeH="0" baseline="0" noProof="0">
                          <a:ln>
                            <a:noFill/>
                          </a:ln>
                          <a:solidFill>
                            <a:prstClr val="black"/>
                          </a:solidFill>
                          <a:effectLst/>
                          <a:uLnTx/>
                          <a:uFillTx/>
                          <a:latin typeface="+mn-lt"/>
                          <a:ea typeface="+mn-ea"/>
                          <a:cs typeface="+mn-cs"/>
                        </a:rPr>
                        <a:t>
Iniciamos este martes con Martin Roos - CEO Altice Dominicana, dándole la bienvenida a los capitaleños a nuestro camino #JuntosSinLímites.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124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 - 2017-11-08 00:38:30</a:t>
                      </a:r>
                      <a:r>
                        <a:rPr kumimoji="0" lang="es-ES" sz="1000" b="0" i="0" u="none" strike="noStrike" kern="1200" cap="none" spc="0" normalizeH="0" baseline="0" noProof="0">
                          <a:ln>
                            <a:noFill/>
                          </a:ln>
                          <a:solidFill>
                            <a:prstClr val="black"/>
                          </a:solidFill>
                          <a:effectLst/>
                          <a:uLnTx/>
                          <a:uFillTx/>
                          <a:latin typeface="+mn-lt"/>
                          <a:ea typeface="+mn-ea"/>
                          <a:cs typeface="+mn-cs"/>
                        </a:rPr>
                        <a:t>
Disfruta EN EXCLUSIVA EN VIVO del GP de Brasil este domingo 12 a las 12:00 p.m. por F1 Latin America (Canal 1312 Avanzado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0977977"/>
                  </a:ext>
                </a:extLst>
              </a:tr>
            </a:tbl>
          </a:graphicData>
        </a:graphic>
      </p:graphicFrame>
      <p:sp>
        <p:nvSpPr>
          <p:cNvPr id="4" name="Text Placeholder 3">
            <a:extLst>
              <a:ext uri="{FF2B5EF4-FFF2-40B4-BE49-F238E27FC236}">
                <a16:creationId xmlns:a16="http://schemas.microsoft.com/office/drawing/2014/main" id="{C40A4C03-9E04-49F9-9545-05AC4319D1B8}"/>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446520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6790-8347-45C2-B637-86EDBC8CDDE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2590E175-63C6-432B-975C-C9DB693DF73A}"/>
              </a:ext>
            </a:extLst>
          </p:cNvPr>
          <p:cNvGraphicFramePr>
            <a:graphicFrameLocks noGrp="1"/>
          </p:cNvGraphicFramePr>
          <p:nvPr>
            <p:ph type="chart" sz="quarter" idx="13"/>
            <p:extLst>
              <p:ext uri="{D42A27DB-BD31-4B8C-83A1-F6EECF244321}">
                <p14:modId xmlns:p14="http://schemas.microsoft.com/office/powerpoint/2010/main" val="30037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746383-8C96-45E1-9C73-99547955471A}"/>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E100360D-BB4C-4380-B57E-E545E9813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27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54D90-6437-4311-A154-F666EF3A41A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8AA9992-F2BD-4A6C-997E-D813F03D4610}"/>
              </a:ext>
            </a:extLst>
          </p:cNvPr>
          <p:cNvGraphicFramePr>
            <a:graphicFrameLocks noGrp="1"/>
          </p:cNvGraphicFramePr>
          <p:nvPr>
            <p:ph type="chart" sz="quarter" idx="13"/>
            <p:extLst>
              <p:ext uri="{D42A27DB-BD31-4B8C-83A1-F6EECF244321}">
                <p14:modId xmlns:p14="http://schemas.microsoft.com/office/powerpoint/2010/main" val="4046301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EDB72-EF4D-4C33-A5FE-9C14D2C7AB67}"/>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4BCEE99E-7993-4045-ACEF-0D7E17CF6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311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6107-DDCB-44CE-B8EE-3A1B311F4310}"/>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9FEBEF7-FDD6-41C7-A727-00B2E39E2384}"/>
              </a:ext>
            </a:extLst>
          </p:cNvPr>
          <p:cNvGraphicFramePr>
            <a:graphicFrameLocks noGrp="1"/>
          </p:cNvGraphicFramePr>
          <p:nvPr>
            <p:ph type="chart" sz="quarter" idx="13"/>
            <p:extLst>
              <p:ext uri="{D42A27DB-BD31-4B8C-83A1-F6EECF244321}">
                <p14:modId xmlns:p14="http://schemas.microsoft.com/office/powerpoint/2010/main" val="2590780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4A770-A51F-4DE2-AEBB-4E0B9121FC11}"/>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71585C49-29EF-4250-ABC2-001C909346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8376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6E89-4CE8-4EB0-8D47-1C37D766F5D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5C10A50-CB57-4E27-A9D5-2C5A6B844B91}"/>
              </a:ext>
            </a:extLst>
          </p:cNvPr>
          <p:cNvGraphicFramePr>
            <a:graphicFrameLocks noGrp="1"/>
          </p:cNvGraphicFramePr>
          <p:nvPr>
            <p:ph type="chart" sz="quarter" idx="13"/>
            <p:extLst>
              <p:ext uri="{D42A27DB-BD31-4B8C-83A1-F6EECF244321}">
                <p14:modId xmlns:p14="http://schemas.microsoft.com/office/powerpoint/2010/main" val="2308881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A742C-2B25-4C0C-9BF9-2753C105D3FE}"/>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3E5B0A50-57CF-4C94-832B-A007AA3A1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135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2B0F-7D76-43A0-AB96-3B0B22C4B9CD}"/>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FC02F4E-A88B-4157-B490-9F72AFE04B07}"/>
              </a:ext>
            </a:extLst>
          </p:cNvPr>
          <p:cNvGraphicFramePr>
            <a:graphicFrameLocks noGrp="1"/>
          </p:cNvGraphicFramePr>
          <p:nvPr>
            <p:ph type="chart" sz="quarter" idx="13"/>
            <p:extLst>
              <p:ext uri="{D42A27DB-BD31-4B8C-83A1-F6EECF244321}">
                <p14:modId xmlns:p14="http://schemas.microsoft.com/office/powerpoint/2010/main" val="147301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2F59C-B25A-46FA-A111-3489063DA872}"/>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F50050F3-5821-4713-8817-FD91437FF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366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8267-4241-4ADA-8F21-6FE35420071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6231AFF-E0DC-4195-978C-6066503EE9DB}"/>
              </a:ext>
            </a:extLst>
          </p:cNvPr>
          <p:cNvGraphicFramePr>
            <a:graphicFrameLocks noGrp="1"/>
          </p:cNvGraphicFramePr>
          <p:nvPr>
            <p:ph type="chart" sz="quarter" idx="13"/>
            <p:extLst>
              <p:ext uri="{D42A27DB-BD31-4B8C-83A1-F6EECF244321}">
                <p14:modId xmlns:p14="http://schemas.microsoft.com/office/powerpoint/2010/main" val="1310731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8F4468-9D3E-4A88-92FC-9E6825B5E526}"/>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F0F9426D-C61A-4D90-825C-34081227A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591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0CCE-A4EE-4CC1-9556-D45E30798FD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A987CD3-5373-4721-808D-B0D555A132AE}"/>
              </a:ext>
            </a:extLst>
          </p:cNvPr>
          <p:cNvGraphicFramePr>
            <a:graphicFrameLocks noGrp="1"/>
          </p:cNvGraphicFramePr>
          <p:nvPr>
            <p:ph type="chart" sz="quarter" idx="13"/>
            <p:extLst>
              <p:ext uri="{D42A27DB-BD31-4B8C-83A1-F6EECF244321}">
                <p14:modId xmlns:p14="http://schemas.microsoft.com/office/powerpoint/2010/main" val="3304291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A05098-362C-4AF2-BBB4-A091A28D2EF4}"/>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1EED7577-C177-4ED0-B48E-9A3EB3D288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111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F4AB-A068-4801-A7D4-D2D5E3ADF07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893B39F-E77A-4FCF-9B9E-BD0359A5EFFF}"/>
              </a:ext>
            </a:extLst>
          </p:cNvPr>
          <p:cNvGraphicFramePr>
            <a:graphicFrameLocks noGrp="1"/>
          </p:cNvGraphicFramePr>
          <p:nvPr>
            <p:ph type="chart" sz="quarter" idx="13"/>
            <p:extLst>
              <p:ext uri="{D42A27DB-BD31-4B8C-83A1-F6EECF244321}">
                <p14:modId xmlns:p14="http://schemas.microsoft.com/office/powerpoint/2010/main" val="2316940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B2923-CBDB-4BA8-88F5-EAF688A5694E}"/>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6669D76F-7BFC-4E21-90F4-77C54FA72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713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E54E3-DAF9-4F31-82F9-1F955DD2A76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68743D8-9C45-4E6B-AC8D-A7C9CBF4A81B}"/>
              </a:ext>
            </a:extLst>
          </p:cNvPr>
          <p:cNvGraphicFramePr>
            <a:graphicFrameLocks noGrp="1"/>
          </p:cNvGraphicFramePr>
          <p:nvPr>
            <p:ph type="tbl" sz="quarter" idx="13"/>
            <p:extLst>
              <p:ext uri="{D42A27DB-BD31-4B8C-83A1-F6EECF244321}">
                <p14:modId xmlns:p14="http://schemas.microsoft.com/office/powerpoint/2010/main" val="211921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5090378"/>
                    </a:ext>
                  </a:extLst>
                </a:gridCol>
                <a:gridCol w="2468880">
                  <a:extLst>
                    <a:ext uri="{9D8B030D-6E8A-4147-A177-3AD203B41FA5}">
                      <a16:colId xmlns:a16="http://schemas.microsoft.com/office/drawing/2014/main" val="3035929072"/>
                    </a:ext>
                  </a:extLst>
                </a:gridCol>
                <a:gridCol w="822960">
                  <a:extLst>
                    <a:ext uri="{9D8B030D-6E8A-4147-A177-3AD203B41FA5}">
                      <a16:colId xmlns:a16="http://schemas.microsoft.com/office/drawing/2014/main" val="1563717087"/>
                    </a:ext>
                  </a:extLst>
                </a:gridCol>
                <a:gridCol w="822960">
                  <a:extLst>
                    <a:ext uri="{9D8B030D-6E8A-4147-A177-3AD203B41FA5}">
                      <a16:colId xmlns:a16="http://schemas.microsoft.com/office/drawing/2014/main" val="2592574359"/>
                    </a:ext>
                  </a:extLst>
                </a:gridCol>
                <a:gridCol w="822960">
                  <a:extLst>
                    <a:ext uri="{9D8B030D-6E8A-4147-A177-3AD203B41FA5}">
                      <a16:colId xmlns:a16="http://schemas.microsoft.com/office/drawing/2014/main" val="226493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8020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Bryan de los Santos Breton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247226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Yoskabel Vargas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89071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Melvin Luis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55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Edwar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(3), Claro RD (4), Tricom (2), vivaRD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57687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Miharbi Beeperson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(9), Claro RD (3), vivaRD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76593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Eridanya DE LA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(17), Claro RD (25), vivaRD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50411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Joel Estrella De 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Altice Dominicana (1), vivaRD (43)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47999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Otoniel Joaquin 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Claro RD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11506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Danny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16079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237767450"/>
                  </a:ext>
                </a:extLst>
              </a:tr>
            </a:tbl>
          </a:graphicData>
        </a:graphic>
      </p:graphicFrame>
      <p:sp>
        <p:nvSpPr>
          <p:cNvPr id="4" name="Text Placeholder 3">
            <a:extLst>
              <a:ext uri="{FF2B5EF4-FFF2-40B4-BE49-F238E27FC236}">
                <a16:creationId xmlns:a16="http://schemas.microsoft.com/office/drawing/2014/main" id="{273F4669-F5FA-46D6-9368-E67BF9D419D0}"/>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3165634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8E8-C4D2-4DFC-ADE4-90BA0E38B4F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340A2F3-A8AC-4585-8112-C34A834EB122}"/>
              </a:ext>
            </a:extLst>
          </p:cNvPr>
          <p:cNvGraphicFramePr>
            <a:graphicFrameLocks noGrp="1"/>
          </p:cNvGraphicFramePr>
          <p:nvPr>
            <p:ph type="tbl" sz="quarter" idx="13"/>
            <p:extLst>
              <p:ext uri="{D42A27DB-BD31-4B8C-83A1-F6EECF244321}">
                <p14:modId xmlns:p14="http://schemas.microsoft.com/office/powerpoint/2010/main" val="1122849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5633788"/>
                    </a:ext>
                  </a:extLst>
                </a:gridCol>
                <a:gridCol w="2468880">
                  <a:extLst>
                    <a:ext uri="{9D8B030D-6E8A-4147-A177-3AD203B41FA5}">
                      <a16:colId xmlns:a16="http://schemas.microsoft.com/office/drawing/2014/main" val="1473142989"/>
                    </a:ext>
                  </a:extLst>
                </a:gridCol>
                <a:gridCol w="822960">
                  <a:extLst>
                    <a:ext uri="{9D8B030D-6E8A-4147-A177-3AD203B41FA5}">
                      <a16:colId xmlns:a16="http://schemas.microsoft.com/office/drawing/2014/main" val="3092446561"/>
                    </a:ext>
                  </a:extLst>
                </a:gridCol>
                <a:gridCol w="822960">
                  <a:extLst>
                    <a:ext uri="{9D8B030D-6E8A-4147-A177-3AD203B41FA5}">
                      <a16:colId xmlns:a16="http://schemas.microsoft.com/office/drawing/2014/main" val="2664537213"/>
                    </a:ext>
                  </a:extLst>
                </a:gridCol>
                <a:gridCol w="822960">
                  <a:extLst>
                    <a:ext uri="{9D8B030D-6E8A-4147-A177-3AD203B41FA5}">
                      <a16:colId xmlns:a16="http://schemas.microsoft.com/office/drawing/2014/main" val="4116999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225655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Junior 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64484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 Nuris Vasquez de Aquino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465666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Lic Francisco Elías Cordero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8124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Alma Herrera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Dominicana (27)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69933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Brownlee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vivaRD (25)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947028339"/>
                  </a:ext>
                </a:extLst>
              </a:tr>
            </a:tbl>
          </a:graphicData>
        </a:graphic>
      </p:graphicFrame>
      <p:sp>
        <p:nvSpPr>
          <p:cNvPr id="4" name="Text Placeholder 3">
            <a:extLst>
              <a:ext uri="{FF2B5EF4-FFF2-40B4-BE49-F238E27FC236}">
                <a16:creationId xmlns:a16="http://schemas.microsoft.com/office/drawing/2014/main" id="{96799525-9647-4352-BCB3-7580CE911A02}"/>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215275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62121-EB5D-4503-8F87-1B34293112FF}"/>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8C184B1B-0979-4713-97D6-91FF6CCF8FDA}"/>
              </a:ext>
            </a:extLst>
          </p:cNvPr>
          <p:cNvGraphicFramePr>
            <a:graphicFrameLocks noGrp="1"/>
          </p:cNvGraphicFramePr>
          <p:nvPr>
            <p:ph type="tbl" sz="quarter" idx="13"/>
            <p:extLst>
              <p:ext uri="{D42A27DB-BD31-4B8C-83A1-F6EECF244321}">
                <p14:modId xmlns:p14="http://schemas.microsoft.com/office/powerpoint/2010/main" val="22554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8859417"/>
                    </a:ext>
                  </a:extLst>
                </a:gridCol>
                <a:gridCol w="822960">
                  <a:extLst>
                    <a:ext uri="{9D8B030D-6E8A-4147-A177-3AD203B41FA5}">
                      <a16:colId xmlns:a16="http://schemas.microsoft.com/office/drawing/2014/main" val="83217422"/>
                    </a:ext>
                  </a:extLst>
                </a:gridCol>
                <a:gridCol w="822960">
                  <a:extLst>
                    <a:ext uri="{9D8B030D-6E8A-4147-A177-3AD203B41FA5}">
                      <a16:colId xmlns:a16="http://schemas.microsoft.com/office/drawing/2014/main" val="2062530193"/>
                    </a:ext>
                  </a:extLst>
                </a:gridCol>
                <a:gridCol w="822960">
                  <a:extLst>
                    <a:ext uri="{9D8B030D-6E8A-4147-A177-3AD203B41FA5}">
                      <a16:colId xmlns:a16="http://schemas.microsoft.com/office/drawing/2014/main" val="979464010"/>
                    </a:ext>
                  </a:extLst>
                </a:gridCol>
                <a:gridCol w="822960">
                  <a:extLst>
                    <a:ext uri="{9D8B030D-6E8A-4147-A177-3AD203B41FA5}">
                      <a16:colId xmlns:a16="http://schemas.microsoft.com/office/drawing/2014/main" val="3450702962"/>
                    </a:ext>
                  </a:extLst>
                </a:gridCol>
                <a:gridCol w="822960">
                  <a:extLst>
                    <a:ext uri="{9D8B030D-6E8A-4147-A177-3AD203B41FA5}">
                      <a16:colId xmlns:a16="http://schemas.microsoft.com/office/drawing/2014/main" val="203712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82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Miharbi Beeperson - 2017-11-30 14:48:24</a:t>
                      </a:r>
                      <a:r>
                        <a:rPr kumimoji="0" lang="es-ES" sz="1000" b="0" i="0" u="none" strike="noStrike" kern="1200" cap="none" spc="0" normalizeH="0" baseline="0" noProof="0">
                          <a:ln>
                            <a:noFill/>
                          </a:ln>
                          <a:solidFill>
                            <a:prstClr val="black"/>
                          </a:solidFill>
                          <a:effectLst/>
                          <a:uLnTx/>
                          <a:uFillTx/>
                          <a:latin typeface="+mn-lt"/>
                          <a:ea typeface="+mn-ea"/>
                          <a:cs typeface="+mn-cs"/>
                        </a:rPr>
                        <a:t>
aqui esta la verdad de su politica de uso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120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13:23:21</a:t>
                      </a:r>
                      <a:r>
                        <a:rPr kumimoji="0" lang="en-US" sz="1000" b="0" i="0" u="none" strike="noStrike" kern="1200" cap="none" spc="0" normalizeH="0" baseline="0" noProof="0">
                          <a:ln>
                            <a:noFill/>
                          </a:ln>
                          <a:solidFill>
                            <a:prstClr val="black"/>
                          </a:solidFill>
                          <a:effectLst/>
                          <a:uLnTx/>
                          <a:uFillTx/>
                          <a:latin typeface="+mn-lt"/>
                          <a:ea typeface="+mn-ea"/>
                          <a:cs typeface="+mn-cs"/>
                        </a:rPr>
                        <a:t>
tención al cliente
👍👎
Christopher David Brownlee
Nadie ha demostrado este envejecimiento, mis números de boletos de la siguiente manera;
993078, 9933075.9930705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534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13:02:30</a:t>
                      </a:r>
                      <a:r>
                        <a:rPr kumimoji="0" lang="en-US" sz="1000" b="0" i="0" u="none" strike="noStrike" kern="1200" cap="none" spc="0" normalizeH="0" baseline="0" noProof="0">
                          <a:ln>
                            <a:noFill/>
                          </a:ln>
                          <a:solidFill>
                            <a:prstClr val="black"/>
                          </a:solidFill>
                          <a:effectLst/>
                          <a:uLnTx/>
                          <a:uFillTx/>
                          <a:latin typeface="+mn-lt"/>
                          <a:ea typeface="+mn-ea"/>
                          <a:cs typeface="+mn-cs"/>
                        </a:rPr>
                        <a:t>
tención al cliente
👍👎
Christopher David Brownlee
Nadie ha demostrado este envejecimiento, mis números de boletos de la siguiente manera;
993078, 9933075.9930705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5521309"/>
                  </a:ext>
                </a:extLst>
              </a:tr>
            </a:tbl>
          </a:graphicData>
        </a:graphic>
      </p:graphicFrame>
      <p:sp>
        <p:nvSpPr>
          <p:cNvPr id="4" name="Text Placeholder 3">
            <a:extLst>
              <a:ext uri="{FF2B5EF4-FFF2-40B4-BE49-F238E27FC236}">
                <a16:creationId xmlns:a16="http://schemas.microsoft.com/office/drawing/2014/main" id="{BDCDEE51-7726-40FD-ACB9-78707A96C161}"/>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985871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7EE1-1771-43A2-B672-0E9A31EBEEB2}"/>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FF9F27AE-0883-48BB-AA28-D30D2E9AB775}"/>
              </a:ext>
            </a:extLst>
          </p:cNvPr>
          <p:cNvGraphicFramePr>
            <a:graphicFrameLocks noGrp="1"/>
          </p:cNvGraphicFramePr>
          <p:nvPr>
            <p:ph type="tbl" sz="quarter" idx="13"/>
            <p:extLst>
              <p:ext uri="{D42A27DB-BD31-4B8C-83A1-F6EECF244321}">
                <p14:modId xmlns:p14="http://schemas.microsoft.com/office/powerpoint/2010/main" val="315508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5870640"/>
                    </a:ext>
                  </a:extLst>
                </a:gridCol>
                <a:gridCol w="822960">
                  <a:extLst>
                    <a:ext uri="{9D8B030D-6E8A-4147-A177-3AD203B41FA5}">
                      <a16:colId xmlns:a16="http://schemas.microsoft.com/office/drawing/2014/main" val="4632667"/>
                    </a:ext>
                  </a:extLst>
                </a:gridCol>
                <a:gridCol w="822960">
                  <a:extLst>
                    <a:ext uri="{9D8B030D-6E8A-4147-A177-3AD203B41FA5}">
                      <a16:colId xmlns:a16="http://schemas.microsoft.com/office/drawing/2014/main" val="3940004174"/>
                    </a:ext>
                  </a:extLst>
                </a:gridCol>
                <a:gridCol w="822960">
                  <a:extLst>
                    <a:ext uri="{9D8B030D-6E8A-4147-A177-3AD203B41FA5}">
                      <a16:colId xmlns:a16="http://schemas.microsoft.com/office/drawing/2014/main" val="1835209718"/>
                    </a:ext>
                  </a:extLst>
                </a:gridCol>
                <a:gridCol w="822960">
                  <a:extLst>
                    <a:ext uri="{9D8B030D-6E8A-4147-A177-3AD203B41FA5}">
                      <a16:colId xmlns:a16="http://schemas.microsoft.com/office/drawing/2014/main" val="3931170734"/>
                    </a:ext>
                  </a:extLst>
                </a:gridCol>
                <a:gridCol w="822960">
                  <a:extLst>
                    <a:ext uri="{9D8B030D-6E8A-4147-A177-3AD203B41FA5}">
                      <a16:colId xmlns:a16="http://schemas.microsoft.com/office/drawing/2014/main" val="13702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4533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12:45:42</a:t>
                      </a:r>
                      <a:r>
                        <a:rPr kumimoji="0" lang="en-US" sz="1000" b="0" i="0" u="none" strike="noStrike" kern="1200" cap="none" spc="0" normalizeH="0" baseline="0" noProof="0">
                          <a:ln>
                            <a:noFill/>
                          </a:ln>
                          <a:solidFill>
                            <a:prstClr val="black"/>
                          </a:solidFill>
                          <a:effectLst/>
                          <a:uLnTx/>
                          <a:uFillTx/>
                          <a:latin typeface="+mn-lt"/>
                          <a:ea typeface="+mn-ea"/>
                          <a:cs typeface="+mn-cs"/>
                        </a:rPr>
                        <a:t>
here is what i am today....hristopher david brownlee
No one has shown this aging, my ticket numbers as follows; 
993078 , 9933075.9930705 account number is 8880108645 my passport number is 
466787889 please slate to the manger. I want service, piadé in Mov11, 3027
Chat started
Customer service
All of our agents are busy at this time. Since they can, they will be attending.
christopher david brownlee
The cal center is not helpful and needs an English or bi lingual representative
i post in spaih
Live Assistance 3 joined the chat
christopher david brownlee
Live Assistance 3
Customer Support
👍👎
christopher david brownlee
No one has shown this aging, my ticket numbers as follows; 
993078 , 9933075.9930705 account number is 8880108645 my passport number is 
466787889 please slate to the manger. I want service, piadé in Mov11, 3027
Asistencia en vivo 3
Atención al cliente
👍👎
Christopher David Brownlee
Nadie ha demostrado este envejecimiento, mis números de boletos de la siguiente manera;
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303369"/>
                  </a:ext>
                </a:extLst>
              </a:tr>
            </a:tbl>
          </a:graphicData>
        </a:graphic>
      </p:graphicFrame>
      <p:sp>
        <p:nvSpPr>
          <p:cNvPr id="4" name="Text Placeholder 3">
            <a:extLst>
              <a:ext uri="{FF2B5EF4-FFF2-40B4-BE49-F238E27FC236}">
                <a16:creationId xmlns:a16="http://schemas.microsoft.com/office/drawing/2014/main" id="{3FEAA69E-C195-4361-922F-BBBBB6D71786}"/>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78396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AE22-9290-4432-AB00-1A7B2B1BC9AC}"/>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4480BE44-13E9-4C49-B613-F38242890720}"/>
              </a:ext>
            </a:extLst>
          </p:cNvPr>
          <p:cNvGraphicFramePr>
            <a:graphicFrameLocks noGrp="1"/>
          </p:cNvGraphicFramePr>
          <p:nvPr>
            <p:ph type="tbl" sz="quarter" idx="13"/>
            <p:extLst>
              <p:ext uri="{D42A27DB-BD31-4B8C-83A1-F6EECF244321}">
                <p14:modId xmlns:p14="http://schemas.microsoft.com/office/powerpoint/2010/main" val="2858272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511244"/>
                    </a:ext>
                  </a:extLst>
                </a:gridCol>
                <a:gridCol w="822960">
                  <a:extLst>
                    <a:ext uri="{9D8B030D-6E8A-4147-A177-3AD203B41FA5}">
                      <a16:colId xmlns:a16="http://schemas.microsoft.com/office/drawing/2014/main" val="333121877"/>
                    </a:ext>
                  </a:extLst>
                </a:gridCol>
                <a:gridCol w="822960">
                  <a:extLst>
                    <a:ext uri="{9D8B030D-6E8A-4147-A177-3AD203B41FA5}">
                      <a16:colId xmlns:a16="http://schemas.microsoft.com/office/drawing/2014/main" val="3923821193"/>
                    </a:ext>
                  </a:extLst>
                </a:gridCol>
                <a:gridCol w="822960">
                  <a:extLst>
                    <a:ext uri="{9D8B030D-6E8A-4147-A177-3AD203B41FA5}">
                      <a16:colId xmlns:a16="http://schemas.microsoft.com/office/drawing/2014/main" val="3189103229"/>
                    </a:ext>
                  </a:extLst>
                </a:gridCol>
                <a:gridCol w="822960">
                  <a:extLst>
                    <a:ext uri="{9D8B030D-6E8A-4147-A177-3AD203B41FA5}">
                      <a16:colId xmlns:a16="http://schemas.microsoft.com/office/drawing/2014/main" val="3429559218"/>
                    </a:ext>
                  </a:extLst>
                </a:gridCol>
                <a:gridCol w="822960">
                  <a:extLst>
                    <a:ext uri="{9D8B030D-6E8A-4147-A177-3AD203B41FA5}">
                      <a16:colId xmlns:a16="http://schemas.microsoft.com/office/drawing/2014/main" val="774026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1591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17:35:18</a:t>
                      </a:r>
                      <a:r>
                        <a:rPr kumimoji="0" lang="en-US" sz="1000" b="0" i="0" u="none" strike="noStrike" kern="1200" cap="none" spc="0" normalizeH="0" baseline="0" noProof="0">
                          <a:ln>
                            <a:noFill/>
                          </a:ln>
                          <a:solidFill>
                            <a:prstClr val="black"/>
                          </a:solidFill>
                          <a:effectLst/>
                          <a:uLnTx/>
                          <a:uFillTx/>
                          <a:latin typeface="+mn-lt"/>
                          <a:ea typeface="+mn-ea"/>
                          <a:cs typeface="+mn-cs"/>
                        </a:rPr>
                        <a:t>
TO PRES MEDINA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715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17:35:00</a:t>
                      </a:r>
                      <a:r>
                        <a:rPr kumimoji="0" lang="en-US" sz="1000" b="0" i="0" u="none" strike="noStrike" kern="1200" cap="none" spc="0" normalizeH="0" baseline="0" noProof="0">
                          <a:ln>
                            <a:noFill/>
                          </a:ln>
                          <a:solidFill>
                            <a:prstClr val="black"/>
                          </a:solidFill>
                          <a:effectLst/>
                          <a:uLnTx/>
                          <a:uFillTx/>
                          <a:latin typeface="+mn-lt"/>
                          <a:ea typeface="+mn-ea"/>
                          <a:cs typeface="+mn-cs"/>
                        </a:rPr>
                        <a:t>
no one has called me
I AM VERY ANGRY THAT NO ONE HAS CALLED ME, SINCE I HAVE CONNECTION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69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- 2017-11-27 13:09:52</a:t>
                      </a:r>
                      <a:r>
                        <a:rPr kumimoji="0" lang="en-US" sz="1000" b="0" i="0" u="none" strike="noStrike" kern="1200" cap="none" spc="0" normalizeH="0" baseline="0" noProof="0">
                          <a:ln>
                            <a:noFill/>
                          </a:ln>
                          <a:solidFill>
                            <a:prstClr val="black"/>
                          </a:solidFill>
                          <a:effectLst/>
                          <a:uLnTx/>
                          <a:uFillTx/>
                          <a:latin typeface="+mn-lt"/>
                          <a:ea typeface="+mn-ea"/>
                          <a:cs typeface="+mn-cs"/>
                        </a:rPr>
                        <a:t>
awful servicei paid 11l peso and days   lter no sevice.  No english speaking people thtat workes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27/11/2017 14:04:24</a:t>
                      </a:r>
                    </a:p>
                  </a:txBody>
                  <a:tcPr/>
                </a:tc>
                <a:extLst>
                  <a:ext uri="{0D108BD9-81ED-4DB2-BD59-A6C34878D82A}">
                    <a16:rowId xmlns:a16="http://schemas.microsoft.com/office/drawing/2014/main" val="251531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Edwar Suarez - 2017-11-27 11:32:33</a:t>
                      </a:r>
                      <a:r>
                        <a:rPr kumimoji="0" lang="en-US" sz="1000" b="0" i="0" u="none" strike="noStrike" kern="1200" cap="none" spc="0" normalizeH="0" baseline="0" noProof="0">
                          <a:ln>
                            <a:noFill/>
                          </a:ln>
                          <a:solidFill>
                            <a:prstClr val="black"/>
                          </a:solidFill>
                          <a:effectLst/>
                          <a:uLnTx/>
                          <a:uFillTx/>
                          <a:latin typeface="+mn-lt"/>
                          <a:ea typeface="+mn-ea"/>
                          <a:cs typeface="+mn-cs"/>
                        </a:rPr>
                        <a:t>
YO AQUI PENSANDO DE QUE SERA DIA HOY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601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Adonis Acevedo - 2017-11-25 12:47:03</a:t>
                      </a:r>
                      <a:r>
                        <a:rPr kumimoji="0" lang="es-ES" sz="1000" b="0" i="0" u="none" strike="noStrike" kern="1200" cap="none" spc="0" normalizeH="0" baseline="0" noProof="0">
                          <a:ln>
                            <a:noFill/>
                          </a:ln>
                          <a:solidFill>
                            <a:prstClr val="black"/>
                          </a:solidFill>
                          <a:effectLst/>
                          <a:uLnTx/>
                          <a:uFillTx/>
                          <a:latin typeface="+mn-lt"/>
                          <a:ea typeface="+mn-ea"/>
                          <a:cs typeface="+mn-cs"/>
                        </a:rPr>
                        <a:t>
Hoy estaran de oferta en los moviles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536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Richard Richard - 2017-11-25 11:51:17</a:t>
                      </a:r>
                      <a:r>
                        <a:rPr kumimoji="0" lang="en-US" sz="1000" b="0" i="0" u="none" strike="noStrike" kern="1200" cap="none" spc="0" normalizeH="0" baseline="0" noProof="0">
                          <a:ln>
                            <a:noFill/>
                          </a:ln>
                          <a:solidFill>
                            <a:prstClr val="black"/>
                          </a:solidFill>
                          <a:effectLst/>
                          <a:uLnTx/>
                          <a:uFillTx/>
                          <a:latin typeface="+mn-lt"/>
                          <a:ea typeface="+mn-ea"/>
                          <a:cs typeface="+mn-cs"/>
                        </a:rPr>
                        <a:t>
HOY PORAMI ESTAS 1 ombre non eser da verdade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476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Eduardo Miguel Feliz - 2017-11-25 04:09:46</a:t>
                      </a:r>
                      <a:r>
                        <a:rPr kumimoji="0" lang="es-ES" sz="1000" b="0" i="0" u="none" strike="noStrike" kern="1200" cap="none" spc="0" normalizeH="0" baseline="0" noProof="0">
                          <a:ln>
                            <a:noFill/>
                          </a:ln>
                          <a:solidFill>
                            <a:prstClr val="black"/>
                          </a:solidFill>
                          <a:effectLst/>
                          <a:uLnTx/>
                          <a:uFillTx/>
                          <a:latin typeface="+mn-lt"/>
                          <a:ea typeface="+mn-ea"/>
                          <a:cs typeface="+mn-cs"/>
                        </a:rPr>
                        <a:t>
REACTIVE EL INTERNET Y SIGO CON LA VENDITA DEGRADACION QUE LO QUE PASA... Yo lo que estoy es gastan mi dinero en valde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27/11/2017 13:00:44</a:t>
                      </a:r>
                    </a:p>
                  </a:txBody>
                  <a:tcPr/>
                </a:tc>
                <a:extLst>
                  <a:ext uri="{0D108BD9-81ED-4DB2-BD59-A6C34878D82A}">
                    <a16:rowId xmlns:a16="http://schemas.microsoft.com/office/drawing/2014/main" val="30100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Luis Fernandez - 2017-11-24 13:39:59</a:t>
                      </a:r>
                      <a:r>
                        <a:rPr kumimoji="0" lang="es-ES" sz="1000" b="0" i="0" u="none" strike="noStrike" kern="1200" cap="none" spc="0" normalizeH="0" baseline="0" noProof="0">
                          <a:ln>
                            <a:noFill/>
                          </a:ln>
                          <a:solidFill>
                            <a:prstClr val="black"/>
                          </a:solidFill>
                          <a:effectLst/>
                          <a:uLnTx/>
                          <a:uFillTx/>
                          <a:latin typeface="+mn-lt"/>
                          <a:ea typeface="+mn-ea"/>
                          <a:cs typeface="+mn-cs"/>
                        </a:rPr>
                        <a:t>
Tienen alguna avería que sólo me funcionan las redes sociales y aún me quedan 4 días ilimitados de mi paquete?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24/11/2017 14:16:31</a:t>
                      </a:r>
                    </a:p>
                  </a:txBody>
                  <a:tcPr/>
                </a:tc>
                <a:extLst>
                  <a:ext uri="{0D108BD9-81ED-4DB2-BD59-A6C34878D82A}">
                    <a16:rowId xmlns:a16="http://schemas.microsoft.com/office/drawing/2014/main" val="1473230643"/>
                  </a:ext>
                </a:extLst>
              </a:tr>
            </a:tbl>
          </a:graphicData>
        </a:graphic>
      </p:graphicFrame>
      <p:sp>
        <p:nvSpPr>
          <p:cNvPr id="4" name="Text Placeholder 3">
            <a:extLst>
              <a:ext uri="{FF2B5EF4-FFF2-40B4-BE49-F238E27FC236}">
                <a16:creationId xmlns:a16="http://schemas.microsoft.com/office/drawing/2014/main" id="{04EC9953-D5D7-45F9-8C09-5455AEE05795}"/>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222707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E8FC1-1ED6-490E-8A32-F1598AB99E00}"/>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14D64E5E-BFD0-47E7-89B0-C8DC9BAA54CD}"/>
              </a:ext>
            </a:extLst>
          </p:cNvPr>
          <p:cNvGraphicFramePr>
            <a:graphicFrameLocks noGrp="1"/>
          </p:cNvGraphicFramePr>
          <p:nvPr>
            <p:ph type="tbl" sz="quarter" idx="13"/>
            <p:extLst>
              <p:ext uri="{D42A27DB-BD31-4B8C-83A1-F6EECF244321}">
                <p14:modId xmlns:p14="http://schemas.microsoft.com/office/powerpoint/2010/main" val="27688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42629409"/>
                    </a:ext>
                  </a:extLst>
                </a:gridCol>
                <a:gridCol w="822960">
                  <a:extLst>
                    <a:ext uri="{9D8B030D-6E8A-4147-A177-3AD203B41FA5}">
                      <a16:colId xmlns:a16="http://schemas.microsoft.com/office/drawing/2014/main" val="2515914092"/>
                    </a:ext>
                  </a:extLst>
                </a:gridCol>
                <a:gridCol w="822960">
                  <a:extLst>
                    <a:ext uri="{9D8B030D-6E8A-4147-A177-3AD203B41FA5}">
                      <a16:colId xmlns:a16="http://schemas.microsoft.com/office/drawing/2014/main" val="1606382916"/>
                    </a:ext>
                  </a:extLst>
                </a:gridCol>
                <a:gridCol w="822960">
                  <a:extLst>
                    <a:ext uri="{9D8B030D-6E8A-4147-A177-3AD203B41FA5}">
                      <a16:colId xmlns:a16="http://schemas.microsoft.com/office/drawing/2014/main" val="444026831"/>
                    </a:ext>
                  </a:extLst>
                </a:gridCol>
                <a:gridCol w="822960">
                  <a:extLst>
                    <a:ext uri="{9D8B030D-6E8A-4147-A177-3AD203B41FA5}">
                      <a16:colId xmlns:a16="http://schemas.microsoft.com/office/drawing/2014/main" val="716463825"/>
                    </a:ext>
                  </a:extLst>
                </a:gridCol>
                <a:gridCol w="822960">
                  <a:extLst>
                    <a:ext uri="{9D8B030D-6E8A-4147-A177-3AD203B41FA5}">
                      <a16:colId xmlns:a16="http://schemas.microsoft.com/office/drawing/2014/main" val="2136632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7675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Gregorio Jaquez - 2017-11-24 04:28:47</a:t>
                      </a:r>
                      <a:r>
                        <a:rPr kumimoji="0" lang="es-ES" sz="1000" b="0" i="0" u="none" strike="noStrike" kern="1200" cap="none" spc="0" normalizeH="0" baseline="0" noProof="0">
                          <a:ln>
                            <a:noFill/>
                          </a:ln>
                          <a:solidFill>
                            <a:prstClr val="black"/>
                          </a:solidFill>
                          <a:effectLst/>
                          <a:uLnTx/>
                          <a:uFillTx/>
                          <a:latin typeface="+mn-lt"/>
                          <a:ea typeface="+mn-ea"/>
                          <a:cs typeface="+mn-cs"/>
                        </a:rPr>
                        <a:t>
Buenas me gustaria trabajar para ustedes soy técnico  en iptv data voz y fibra me gustaría saber los requisitos  para pertenecer  esta gran familia mi número es el 829-317-5539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24/11/2017 14:07:23</a:t>
                      </a:r>
                    </a:p>
                  </a:txBody>
                  <a:tcPr/>
                </a:tc>
                <a:extLst>
                  <a:ext uri="{0D108BD9-81ED-4DB2-BD59-A6C34878D82A}">
                    <a16:rowId xmlns:a16="http://schemas.microsoft.com/office/drawing/2014/main" val="317575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Daniel Mueses - 2017-11-23 03:00:50</a:t>
                      </a:r>
                      <a:r>
                        <a:rPr kumimoji="0" lang="en-US" sz="1000" b="0" i="0" u="none" strike="noStrike" kern="1200" cap="none" spc="0" normalizeH="0" baseline="0" noProof="0">
                          <a:ln>
                            <a:noFill/>
                          </a:ln>
                          <a:solidFill>
                            <a:prstClr val="black"/>
                          </a:solidFill>
                          <a:effectLst/>
                          <a:uLnTx/>
                          <a:uFillTx/>
                          <a:latin typeface="+mn-lt"/>
                          <a:ea typeface="+mn-ea"/>
                          <a:cs typeface="+mn-cs"/>
                        </a:rPr>
                        <a:t>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328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Bill Blaylock - 2017-11-22 13:17:49</a:t>
                      </a:r>
                      <a:r>
                        <a:rPr kumimoji="0" lang="es-ES" sz="1000" b="0" i="0" u="none" strike="noStrike" kern="1200" cap="none" spc="0" normalizeH="0" baseline="0" noProof="0">
                          <a:ln>
                            <a:noFill/>
                          </a:ln>
                          <a:solidFill>
                            <a:prstClr val="black"/>
                          </a:solidFill>
                          <a:effectLst/>
                          <a:uLnTx/>
                          <a:uFillTx/>
                          <a:latin typeface="+mn-lt"/>
                          <a:ea typeface="+mn-ea"/>
                          <a:cs typeface="+mn-cs"/>
                        </a:rPr>
                        <a:t>
Puede poner sus frequencias de GSM ( 2G, 3G, UMTS) y band de LTE en su sitio del internet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22/11/2017 13:43:38</a:t>
                      </a:r>
                    </a:p>
                  </a:txBody>
                  <a:tcPr/>
                </a:tc>
                <a:extLst>
                  <a:ext uri="{0D108BD9-81ED-4DB2-BD59-A6C34878D82A}">
                    <a16:rowId xmlns:a16="http://schemas.microsoft.com/office/drawing/2014/main" val="2890755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Eduardo Miguel Feliz - 2017-11-21 22:06:46</a:t>
                      </a:r>
                      <a:r>
                        <a:rPr kumimoji="0" lang="en-US" sz="1000" b="0" i="0" u="none" strike="noStrike" kern="1200" cap="none" spc="0" normalizeH="0" baseline="0" noProof="0">
                          <a:ln>
                            <a:noFill/>
                          </a:ln>
                          <a:solidFill>
                            <a:prstClr val="black"/>
                          </a:solidFill>
                          <a:effectLst/>
                          <a:uLnTx/>
                          <a:uFillTx/>
                          <a:latin typeface="+mn-lt"/>
                          <a:ea typeface="+mn-ea"/>
                          <a:cs typeface="+mn-cs"/>
                        </a:rPr>
                        <a:t>
soy eduardo y mi internet da pena a 230 kilobite por segundoby el de mi amigo a 18 mb por segundo que pasa...Eso da pena de verlo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22/11/2017 13:24:17</a:t>
                      </a:r>
                    </a:p>
                  </a:txBody>
                  <a:tcPr/>
                </a:tc>
                <a:extLst>
                  <a:ext uri="{0D108BD9-81ED-4DB2-BD59-A6C34878D82A}">
                    <a16:rowId xmlns:a16="http://schemas.microsoft.com/office/drawing/2014/main" val="57294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Ricardo Roques Sanchez - 2017-11-20 02:23:42</a:t>
                      </a:r>
                      <a:r>
                        <a:rPr kumimoji="0" lang="es-ES" sz="1000" b="0" i="0" u="none" strike="noStrike" kern="1200" cap="none" spc="0" normalizeH="0" baseline="0" noProof="0">
                          <a:ln>
                            <a:noFill/>
                          </a:ln>
                          <a:solidFill>
                            <a:prstClr val="black"/>
                          </a:solidFill>
                          <a:effectLst/>
                          <a:uLnTx/>
                          <a:uFillTx/>
                          <a:latin typeface="+mn-lt"/>
                          <a:ea typeface="+mn-ea"/>
                          <a:cs typeface="+mn-cs"/>
                        </a:rPr>
                        <a:t>
Un abuso el volumen de la música en el club de claro. Increíble que las autoridades de 911 no sean capases de tomar carta en el asunto.
#911
#claro 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20/11/2017 13:08:37</a:t>
                      </a:r>
                    </a:p>
                  </a:txBody>
                  <a:tcPr/>
                </a:tc>
                <a:extLst>
                  <a:ext uri="{0D108BD9-81ED-4DB2-BD59-A6C34878D82A}">
                    <a16:rowId xmlns:a16="http://schemas.microsoft.com/office/drawing/2014/main" val="1005500446"/>
                  </a:ext>
                </a:extLst>
              </a:tr>
            </a:tbl>
          </a:graphicData>
        </a:graphic>
      </p:graphicFrame>
      <p:sp>
        <p:nvSpPr>
          <p:cNvPr id="4" name="Text Placeholder 3">
            <a:extLst>
              <a:ext uri="{FF2B5EF4-FFF2-40B4-BE49-F238E27FC236}">
                <a16:creationId xmlns:a16="http://schemas.microsoft.com/office/drawing/2014/main" id="{CB8CA1AD-C2D3-4D8D-A3D1-25FB0492C266}"/>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747175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27AF-A7A8-46D5-B300-792CF5383524}"/>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FB2CE08D-7ED1-4867-BBD1-4F3FDFEC1F71}"/>
              </a:ext>
            </a:extLst>
          </p:cNvPr>
          <p:cNvGraphicFramePr>
            <a:graphicFrameLocks noGrp="1"/>
          </p:cNvGraphicFramePr>
          <p:nvPr>
            <p:ph type="tbl" sz="quarter" idx="13"/>
            <p:extLst>
              <p:ext uri="{D42A27DB-BD31-4B8C-83A1-F6EECF244321}">
                <p14:modId xmlns:p14="http://schemas.microsoft.com/office/powerpoint/2010/main" val="129979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30606265"/>
                    </a:ext>
                  </a:extLst>
                </a:gridCol>
                <a:gridCol w="822960">
                  <a:extLst>
                    <a:ext uri="{9D8B030D-6E8A-4147-A177-3AD203B41FA5}">
                      <a16:colId xmlns:a16="http://schemas.microsoft.com/office/drawing/2014/main" val="1013708622"/>
                    </a:ext>
                  </a:extLst>
                </a:gridCol>
                <a:gridCol w="822960">
                  <a:extLst>
                    <a:ext uri="{9D8B030D-6E8A-4147-A177-3AD203B41FA5}">
                      <a16:colId xmlns:a16="http://schemas.microsoft.com/office/drawing/2014/main" val="2640097381"/>
                    </a:ext>
                  </a:extLst>
                </a:gridCol>
                <a:gridCol w="822960">
                  <a:extLst>
                    <a:ext uri="{9D8B030D-6E8A-4147-A177-3AD203B41FA5}">
                      <a16:colId xmlns:a16="http://schemas.microsoft.com/office/drawing/2014/main" val="1899515376"/>
                    </a:ext>
                  </a:extLst>
                </a:gridCol>
                <a:gridCol w="822960">
                  <a:extLst>
                    <a:ext uri="{9D8B030D-6E8A-4147-A177-3AD203B41FA5}">
                      <a16:colId xmlns:a16="http://schemas.microsoft.com/office/drawing/2014/main" val="3878290808"/>
                    </a:ext>
                  </a:extLst>
                </a:gridCol>
                <a:gridCol w="822960">
                  <a:extLst>
                    <a:ext uri="{9D8B030D-6E8A-4147-A177-3AD203B41FA5}">
                      <a16:colId xmlns:a16="http://schemas.microsoft.com/office/drawing/2014/main" val="23101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493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Josian Germosen Taveras - 2017-11-17 23:55:52</a:t>
                      </a:r>
                      <a:r>
                        <a:rPr kumimoji="0" lang="es-ES" sz="1000" b="0" i="0" u="none" strike="noStrike" kern="1200" cap="none" spc="0" normalizeH="0" baseline="0" noProof="0">
                          <a:ln>
                            <a:noFill/>
                          </a:ln>
                          <a:solidFill>
                            <a:prstClr val="black"/>
                          </a:solidFill>
                          <a:effectLst/>
                          <a:uLnTx/>
                          <a:uFillTx/>
                          <a:latin typeface="+mn-lt"/>
                          <a:ea typeface="+mn-ea"/>
                          <a:cs typeface="+mn-cs"/>
                        </a:rPr>
                        <a:t>
tengo dos meses (casi 3 desde el primero de septiembre) esperando por un traslado de servicio a Bavaro Punta Cana, ha sido imposible que me acaben de resolver, pesimo el servicio... pesimo.... no me ponen caso, no me dan respuesta, todos los dias llamo y siempre me dicen "un supervisor lo estara llamando en menos de 24 horas"... peor aun estoy pagando por un servicio durante estos casi tres meses sin estarlo recibiendo, ya que ustedes mismos me han dicho "que para poder trasladarlo tengo que seguir pagando"... creo que se estan pasando... nunca habia tenido tan mala experiencia con un servicio... nunca. Ganas no me faltan de utilizar una empresa de internet y cable de aqui de la zona.... #clarord #claro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18/11/2017 15:40:40</a:t>
                      </a:r>
                    </a:p>
                  </a:txBody>
                  <a:tcPr/>
                </a:tc>
                <a:extLst>
                  <a:ext uri="{0D108BD9-81ED-4DB2-BD59-A6C34878D82A}">
                    <a16:rowId xmlns:a16="http://schemas.microsoft.com/office/drawing/2014/main" val="378356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Sleyther Marte - 2017-11-17 18:16:01</a:t>
                      </a:r>
                      <a:r>
                        <a:rPr kumimoji="0" lang="es-ES" sz="1000" b="0" i="0" u="none" strike="noStrike" kern="1200" cap="none" spc="0" normalizeH="0" baseline="0" noProof="0">
                          <a:ln>
                            <a:noFill/>
                          </a:ln>
                          <a:solidFill>
                            <a:prstClr val="black"/>
                          </a:solidFill>
                          <a:effectLst/>
                          <a:uLnTx/>
                          <a:uFillTx/>
                          <a:latin typeface="+mn-lt"/>
                          <a:ea typeface="+mn-ea"/>
                          <a:cs typeface="+mn-cs"/>
                        </a:rPr>
                        <a:t>
Experienciaservicio@claro.com.do tenía problemas con el cableado del Internet, pero se a resuelto gracias A: José Manuel Ventura  #93232 #MuyBuenTrabajo.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078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Jimenez - 2017-11-17 17:49:35</a:t>
                      </a:r>
                      <a:r>
                        <a:rPr kumimoji="0" lang="es-ES" sz="1000" b="0" i="0" u="none" strike="noStrike" kern="1200" cap="none" spc="0" normalizeH="0" baseline="0" noProof="0">
                          <a:ln>
                            <a:noFill/>
                          </a:ln>
                          <a:solidFill>
                            <a:prstClr val="black"/>
                          </a:solidFill>
                          <a:effectLst/>
                          <a:uLnTx/>
                          <a:uFillTx/>
                          <a:latin typeface="+mn-lt"/>
                          <a:ea typeface="+mn-ea"/>
                          <a:cs typeface="+mn-cs"/>
                        </a:rPr>
                        <a:t>
que hay que hacer para que solucionen una avería ? reclamo #30467048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17/11/2017 22:40:48</a:t>
                      </a:r>
                    </a:p>
                  </a:txBody>
                  <a:tcPr/>
                </a:tc>
                <a:extLst>
                  <a:ext uri="{0D108BD9-81ED-4DB2-BD59-A6C34878D82A}">
                    <a16:rowId xmlns:a16="http://schemas.microsoft.com/office/drawing/2014/main" val="65818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Johel DeOleo - 2017-11-17 13:19:17</a:t>
                      </a:r>
                      <a:r>
                        <a:rPr kumimoji="0" lang="es-ES" sz="1000" b="0" i="0" u="none" strike="noStrike" kern="1200" cap="none" spc="0" normalizeH="0" baseline="0" noProof="0">
                          <a:ln>
                            <a:noFill/>
                          </a:ln>
                          <a:solidFill>
                            <a:prstClr val="black"/>
                          </a:solidFill>
                          <a:effectLst/>
                          <a:uLnTx/>
                          <a:uFillTx/>
                          <a:latin typeface="+mn-lt"/>
                          <a:ea typeface="+mn-ea"/>
                          <a:cs typeface="+mn-cs"/>
                        </a:rPr>
                        <a:t>
NADIE ME HABLE MAL DE VIVA.... INTERNET CORRIENDO A 30 MB.... EL FINAL....... PONTE VERDEEEE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88674756"/>
                  </a:ext>
                </a:extLst>
              </a:tr>
            </a:tbl>
          </a:graphicData>
        </a:graphic>
      </p:graphicFrame>
      <p:sp>
        <p:nvSpPr>
          <p:cNvPr id="4" name="Text Placeholder 3">
            <a:extLst>
              <a:ext uri="{FF2B5EF4-FFF2-40B4-BE49-F238E27FC236}">
                <a16:creationId xmlns:a16="http://schemas.microsoft.com/office/drawing/2014/main" id="{DA3B280F-3FB9-4A08-AF6C-F5F0DF494B1C}"/>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2423838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6A850-D329-47F6-8774-14C87866B3DE}"/>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292B8F7C-CC58-4D76-8B8F-D518A933E263}"/>
              </a:ext>
            </a:extLst>
          </p:cNvPr>
          <p:cNvGraphicFramePr>
            <a:graphicFrameLocks noGrp="1"/>
          </p:cNvGraphicFramePr>
          <p:nvPr>
            <p:ph type="tbl" sz="quarter" idx="13"/>
            <p:extLst>
              <p:ext uri="{D42A27DB-BD31-4B8C-83A1-F6EECF244321}">
                <p14:modId xmlns:p14="http://schemas.microsoft.com/office/powerpoint/2010/main" val="297413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6292919"/>
                    </a:ext>
                  </a:extLst>
                </a:gridCol>
                <a:gridCol w="822960">
                  <a:extLst>
                    <a:ext uri="{9D8B030D-6E8A-4147-A177-3AD203B41FA5}">
                      <a16:colId xmlns:a16="http://schemas.microsoft.com/office/drawing/2014/main" val="1351316937"/>
                    </a:ext>
                  </a:extLst>
                </a:gridCol>
                <a:gridCol w="822960">
                  <a:extLst>
                    <a:ext uri="{9D8B030D-6E8A-4147-A177-3AD203B41FA5}">
                      <a16:colId xmlns:a16="http://schemas.microsoft.com/office/drawing/2014/main" val="1542843087"/>
                    </a:ext>
                  </a:extLst>
                </a:gridCol>
                <a:gridCol w="822960">
                  <a:extLst>
                    <a:ext uri="{9D8B030D-6E8A-4147-A177-3AD203B41FA5}">
                      <a16:colId xmlns:a16="http://schemas.microsoft.com/office/drawing/2014/main" val="4236438871"/>
                    </a:ext>
                  </a:extLst>
                </a:gridCol>
                <a:gridCol w="822960">
                  <a:extLst>
                    <a:ext uri="{9D8B030D-6E8A-4147-A177-3AD203B41FA5}">
                      <a16:colId xmlns:a16="http://schemas.microsoft.com/office/drawing/2014/main" val="762112549"/>
                    </a:ext>
                  </a:extLst>
                </a:gridCol>
                <a:gridCol w="822960">
                  <a:extLst>
                    <a:ext uri="{9D8B030D-6E8A-4147-A177-3AD203B41FA5}">
                      <a16:colId xmlns:a16="http://schemas.microsoft.com/office/drawing/2014/main" val="1183474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973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Carmen Moya - 2017-11-16 22:35:51</a:t>
                      </a:r>
                      <a:r>
                        <a:rPr kumimoji="0" lang="es-ES" sz="1000" b="0" i="0" u="none" strike="noStrike" kern="1200" cap="none" spc="0" normalizeH="0" baseline="0" noProof="0">
                          <a:ln>
                            <a:noFill/>
                          </a:ln>
                          <a:solidFill>
                            <a:prstClr val="black"/>
                          </a:solidFill>
                          <a:effectLst/>
                          <a:uLnTx/>
                          <a:uFillTx/>
                          <a:latin typeface="+mn-lt"/>
                          <a:ea typeface="+mn-ea"/>
                          <a:cs typeface="+mn-cs"/>
                        </a:rPr>
                        <a:t>
Claro tiene un pésimo servicio al cliente (no es sorpresa), con la fibra óptica no le advierten al cliente que el teléfono funcionará a través de la cajita del internet, lo que significa que si no hay luz, no funciona el teléfono. Luego de sufrir este proceso de no tener teléfono cuando no hay luz, puse múltiples reclamaciones para que pusieran el servicio como estaba, y nada. Gracias claro por su falta de consideración al cliente, espero que ese monopolio u oligopolio que tienen les dure poco.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17/11/2017 22:48:40</a:t>
                      </a:r>
                    </a:p>
                  </a:txBody>
                  <a:tcPr/>
                </a:tc>
                <a:extLst>
                  <a:ext uri="{0D108BD9-81ED-4DB2-BD59-A6C34878D82A}">
                    <a16:rowId xmlns:a16="http://schemas.microsoft.com/office/drawing/2014/main" val="336243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Joelvis Columna - 2017-11-16 21:11:55</a:t>
                      </a:r>
                      <a:r>
                        <a:rPr kumimoji="0" lang="es-ES" sz="1000" b="0" i="0" u="none" strike="noStrike" kern="1200" cap="none" spc="0" normalizeH="0" baseline="0" noProof="0">
                          <a:ln>
                            <a:noFill/>
                          </a:ln>
                          <a:solidFill>
                            <a:prstClr val="black"/>
                          </a:solidFill>
                          <a:effectLst/>
                          <a:uLnTx/>
                          <a:uFillTx/>
                          <a:latin typeface="+mn-lt"/>
                          <a:ea typeface="+mn-ea"/>
                          <a:cs typeface="+mn-cs"/>
                        </a:rPr>
                        <a:t>
Es un abuso en la forma que aumentan el precio de los paquetes de datos.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16/11/2017 21:15:06</a:t>
                      </a:r>
                    </a:p>
                  </a:txBody>
                  <a:tcPr/>
                </a:tc>
                <a:extLst>
                  <a:ext uri="{0D108BD9-81ED-4DB2-BD59-A6C34878D82A}">
                    <a16:rowId xmlns:a16="http://schemas.microsoft.com/office/drawing/2014/main" val="4293434256"/>
                  </a:ext>
                </a:extLst>
              </a:tr>
            </a:tbl>
          </a:graphicData>
        </a:graphic>
      </p:graphicFrame>
      <p:sp>
        <p:nvSpPr>
          <p:cNvPr id="4" name="Text Placeholder 3">
            <a:extLst>
              <a:ext uri="{FF2B5EF4-FFF2-40B4-BE49-F238E27FC236}">
                <a16:creationId xmlns:a16="http://schemas.microsoft.com/office/drawing/2014/main" id="{2EDD6BBB-A666-4D51-B6A6-39719ACB7D15}"/>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3816097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3E15-3CDE-49E8-95C6-F737521893B7}"/>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5E34D607-3A10-4870-AB5A-A1CCA6A1CB1C}"/>
              </a:ext>
            </a:extLst>
          </p:cNvPr>
          <p:cNvGraphicFramePr>
            <a:graphicFrameLocks noGrp="1"/>
          </p:cNvGraphicFramePr>
          <p:nvPr>
            <p:ph type="tbl" sz="quarter" idx="13"/>
            <p:extLst>
              <p:ext uri="{D42A27DB-BD31-4B8C-83A1-F6EECF244321}">
                <p14:modId xmlns:p14="http://schemas.microsoft.com/office/powerpoint/2010/main" val="230123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14102332"/>
                    </a:ext>
                  </a:extLst>
                </a:gridCol>
                <a:gridCol w="822960">
                  <a:extLst>
                    <a:ext uri="{9D8B030D-6E8A-4147-A177-3AD203B41FA5}">
                      <a16:colId xmlns:a16="http://schemas.microsoft.com/office/drawing/2014/main" val="4267661117"/>
                    </a:ext>
                  </a:extLst>
                </a:gridCol>
                <a:gridCol w="822960">
                  <a:extLst>
                    <a:ext uri="{9D8B030D-6E8A-4147-A177-3AD203B41FA5}">
                      <a16:colId xmlns:a16="http://schemas.microsoft.com/office/drawing/2014/main" val="3935189464"/>
                    </a:ext>
                  </a:extLst>
                </a:gridCol>
                <a:gridCol w="822960">
                  <a:extLst>
                    <a:ext uri="{9D8B030D-6E8A-4147-A177-3AD203B41FA5}">
                      <a16:colId xmlns:a16="http://schemas.microsoft.com/office/drawing/2014/main" val="1334186657"/>
                    </a:ext>
                  </a:extLst>
                </a:gridCol>
                <a:gridCol w="822960">
                  <a:extLst>
                    <a:ext uri="{9D8B030D-6E8A-4147-A177-3AD203B41FA5}">
                      <a16:colId xmlns:a16="http://schemas.microsoft.com/office/drawing/2014/main" val="1633205225"/>
                    </a:ext>
                  </a:extLst>
                </a:gridCol>
                <a:gridCol w="822960">
                  <a:extLst>
                    <a:ext uri="{9D8B030D-6E8A-4147-A177-3AD203B41FA5}">
                      <a16:colId xmlns:a16="http://schemas.microsoft.com/office/drawing/2014/main" val="363544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56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Erick Antonio Guzman D - 2017-11-16 17:09:32</a:t>
                      </a:r>
                      <a:r>
                        <a:rPr kumimoji="0" lang="es-ES" sz="1000" b="0" i="0" u="none" strike="noStrike" kern="1200" cap="none" spc="0" normalizeH="0" baseline="0" noProof="0">
                          <a:ln>
                            <a:noFill/>
                          </a:ln>
                          <a:solidFill>
                            <a:prstClr val="black"/>
                          </a:solidFill>
                          <a:effectLst/>
                          <a:uLnTx/>
                          <a:uFillTx/>
                          <a:latin typeface="+mn-lt"/>
                          <a:ea typeface="+mn-ea"/>
                          <a:cs typeface="+mn-cs"/>
                        </a:rPr>
                        <a:t>
Es increible el servicio tan INCOMPETENTE de Claro RD Hace como 3 meses yo llamo para empezar el proceso de cancelacion de mi contrato de celular y les pregunto de cuanto es la penalidad. Me dicen que era de 700 pesos, resulta que voy a la sucursal a salir de ellos y en vez de bajar la penalidad me sube a 1,400 pesos!! 
Ellos hacen su review y encuentran que realmente me dijeron que eran 700 pesos y que someterian un Ticket/caso para darme lo que se me dijo hace 3 meses. El dia de ayer se supone que se cerraria el caso y yo llamo hoy para ver que paso.. me saltan que no, que debo pagar los 1,400 y que nadie puede hacer nada. 
Pues Claro RD resulta que si hay algo que yo puedo hacer y se llama "Demanda" 
Ojo: Tengo Screenshot de cuando me dijeron por su chat en su pagina web que el monto por penalidad eran 700 y no 1,400. 
No hago esto por el dinero, sino por el abuso de esta gente. Muchas personas me dijeron que cosas asi hacian ellos a cada rato y yo no lo creia, pero ahora que 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17/11/2017 22:51:34</a:t>
                      </a:r>
                    </a:p>
                  </a:txBody>
                  <a:tcPr/>
                </a:tc>
                <a:extLst>
                  <a:ext uri="{0D108BD9-81ED-4DB2-BD59-A6C34878D82A}">
                    <a16:rowId xmlns:a16="http://schemas.microsoft.com/office/drawing/2014/main" val="177780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Claro RD</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Isabel Galvan - 2017-11-15 20:17:03</a:t>
                      </a:r>
                      <a:r>
                        <a:rPr kumimoji="0" lang="en-US" sz="1000" b="0" i="0" u="none" strike="noStrike" kern="1200" cap="none" spc="0" normalizeH="0" baseline="0" noProof="0">
                          <a:ln>
                            <a:noFill/>
                          </a:ln>
                          <a:solidFill>
                            <a:prstClr val="black"/>
                          </a:solidFill>
                          <a:effectLst/>
                          <a:uLnTx/>
                          <a:uFillTx/>
                          <a:latin typeface="+mn-lt"/>
                          <a:ea typeface="+mn-ea"/>
                          <a:cs typeface="+mn-cs"/>
                        </a:rPr>
                        <a:t>
mi atendio juan numero de empleado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9575594"/>
                  </a:ext>
                </a:extLst>
              </a:tr>
            </a:tbl>
          </a:graphicData>
        </a:graphic>
      </p:graphicFrame>
      <p:sp>
        <p:nvSpPr>
          <p:cNvPr id="4" name="Text Placeholder 3">
            <a:extLst>
              <a:ext uri="{FF2B5EF4-FFF2-40B4-BE49-F238E27FC236}">
                <a16:creationId xmlns:a16="http://schemas.microsoft.com/office/drawing/2014/main" id="{3F7F08D7-766D-4D53-9826-7768AD7CF9CA}"/>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2950581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60943-1AD8-406A-96C5-912E243B21C9}"/>
              </a:ext>
            </a:extLst>
          </p:cNvPr>
          <p:cNvSpPr>
            <a:spLocks noGrp="1"/>
          </p:cNvSpPr>
          <p:nvPr>
            <p:ph type="title"/>
          </p:nvPr>
        </p:nvSpPr>
        <p:spPr/>
        <p:txBody>
          <a:bodyPr/>
          <a:lstStyle/>
          <a:p>
            <a:r>
              <a:rPr lang="en-US"/>
              <a:t>Facebook Questions Table - 1 of 6</a:t>
            </a:r>
          </a:p>
        </p:txBody>
      </p:sp>
      <p:graphicFrame>
        <p:nvGraphicFramePr>
          <p:cNvPr id="5" name="Table Placeholder 4">
            <a:extLst>
              <a:ext uri="{FF2B5EF4-FFF2-40B4-BE49-F238E27FC236}">
                <a16:creationId xmlns:a16="http://schemas.microsoft.com/office/drawing/2014/main" id="{AD3989A1-5ECB-42FD-B70F-270B9BBD9155}"/>
              </a:ext>
            </a:extLst>
          </p:cNvPr>
          <p:cNvGraphicFramePr>
            <a:graphicFrameLocks noGrp="1"/>
          </p:cNvGraphicFramePr>
          <p:nvPr>
            <p:ph type="tbl" sz="quarter" idx="13"/>
            <p:extLst>
              <p:ext uri="{D42A27DB-BD31-4B8C-83A1-F6EECF244321}">
                <p14:modId xmlns:p14="http://schemas.microsoft.com/office/powerpoint/2010/main" val="3981258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4099505"/>
                    </a:ext>
                  </a:extLst>
                </a:gridCol>
                <a:gridCol w="1645920">
                  <a:extLst>
                    <a:ext uri="{9D8B030D-6E8A-4147-A177-3AD203B41FA5}">
                      <a16:colId xmlns:a16="http://schemas.microsoft.com/office/drawing/2014/main" val="609091494"/>
                    </a:ext>
                  </a:extLst>
                </a:gridCol>
                <a:gridCol w="822960">
                  <a:extLst>
                    <a:ext uri="{9D8B030D-6E8A-4147-A177-3AD203B41FA5}">
                      <a16:colId xmlns:a16="http://schemas.microsoft.com/office/drawing/2014/main" val="4017776726"/>
                    </a:ext>
                  </a:extLst>
                </a:gridCol>
                <a:gridCol w="822960">
                  <a:extLst>
                    <a:ext uri="{9D8B030D-6E8A-4147-A177-3AD203B41FA5}">
                      <a16:colId xmlns:a16="http://schemas.microsoft.com/office/drawing/2014/main" val="2685180561"/>
                    </a:ext>
                  </a:extLst>
                </a:gridCol>
                <a:gridCol w="822960">
                  <a:extLst>
                    <a:ext uri="{9D8B030D-6E8A-4147-A177-3AD203B41FA5}">
                      <a16:colId xmlns:a16="http://schemas.microsoft.com/office/drawing/2014/main" val="5941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05999813"/>
                  </a:ext>
                </a:extLst>
              </a:tr>
            </a:tbl>
          </a:graphicData>
        </a:graphic>
      </p:graphicFrame>
      <p:sp>
        <p:nvSpPr>
          <p:cNvPr id="4" name="Text Placeholder 3">
            <a:extLst>
              <a:ext uri="{FF2B5EF4-FFF2-40B4-BE49-F238E27FC236}">
                <a16:creationId xmlns:a16="http://schemas.microsoft.com/office/drawing/2014/main" id="{71F68B66-8A28-4AE9-8C72-CCC239BE0641}"/>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3565636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7BBDC-F3E3-4434-9BB8-9BB276422D37}"/>
              </a:ext>
            </a:extLst>
          </p:cNvPr>
          <p:cNvSpPr>
            <a:spLocks noGrp="1"/>
          </p:cNvSpPr>
          <p:nvPr>
            <p:ph type="title"/>
          </p:nvPr>
        </p:nvSpPr>
        <p:spPr/>
        <p:txBody>
          <a:bodyPr/>
          <a:lstStyle/>
          <a:p>
            <a:r>
              <a:rPr lang="en-US"/>
              <a:t>Facebook Questions Table - 2 of 6</a:t>
            </a:r>
          </a:p>
        </p:txBody>
      </p:sp>
      <p:graphicFrame>
        <p:nvGraphicFramePr>
          <p:cNvPr id="5" name="Table Placeholder 4">
            <a:extLst>
              <a:ext uri="{FF2B5EF4-FFF2-40B4-BE49-F238E27FC236}">
                <a16:creationId xmlns:a16="http://schemas.microsoft.com/office/drawing/2014/main" id="{4AD0679D-E375-497A-8DC9-DBF504418677}"/>
              </a:ext>
            </a:extLst>
          </p:cNvPr>
          <p:cNvGraphicFramePr>
            <a:graphicFrameLocks noGrp="1"/>
          </p:cNvGraphicFramePr>
          <p:nvPr>
            <p:ph type="tbl" sz="quarter" idx="13"/>
            <p:extLst>
              <p:ext uri="{D42A27DB-BD31-4B8C-83A1-F6EECF244321}">
                <p14:modId xmlns:p14="http://schemas.microsoft.com/office/powerpoint/2010/main" val="230928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6779578"/>
                    </a:ext>
                  </a:extLst>
                </a:gridCol>
                <a:gridCol w="1645920">
                  <a:extLst>
                    <a:ext uri="{9D8B030D-6E8A-4147-A177-3AD203B41FA5}">
                      <a16:colId xmlns:a16="http://schemas.microsoft.com/office/drawing/2014/main" val="115182194"/>
                    </a:ext>
                  </a:extLst>
                </a:gridCol>
                <a:gridCol w="822960">
                  <a:extLst>
                    <a:ext uri="{9D8B030D-6E8A-4147-A177-3AD203B41FA5}">
                      <a16:colId xmlns:a16="http://schemas.microsoft.com/office/drawing/2014/main" val="3708656646"/>
                    </a:ext>
                  </a:extLst>
                </a:gridCol>
                <a:gridCol w="822960">
                  <a:extLst>
                    <a:ext uri="{9D8B030D-6E8A-4147-A177-3AD203B41FA5}">
                      <a16:colId xmlns:a16="http://schemas.microsoft.com/office/drawing/2014/main" val="4284712223"/>
                    </a:ext>
                  </a:extLst>
                </a:gridCol>
                <a:gridCol w="822960">
                  <a:extLst>
                    <a:ext uri="{9D8B030D-6E8A-4147-A177-3AD203B41FA5}">
                      <a16:colId xmlns:a16="http://schemas.microsoft.com/office/drawing/2014/main" val="2605575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4659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David Brownlee - 2017-11-28 12:45:42</a:t>
                      </a:r>
                      <a:r>
                        <a:rPr kumimoji="0" lang="en-US" sz="1000" b="0" i="0" u="none" strike="noStrike" kern="1200" cap="none" spc="0" normalizeH="0" baseline="0" noProof="0">
                          <a:ln>
                            <a:noFill/>
                          </a:ln>
                          <a:solidFill>
                            <a:prstClr val="black"/>
                          </a:solidFill>
                          <a:effectLst/>
                          <a:uLnTx/>
                          <a:uFillTx/>
                          <a:latin typeface="+mn-lt"/>
                          <a:ea typeface="+mn-ea"/>
                          <a:cs typeface="+mn-cs"/>
                        </a:rPr>
                        <a:t>
here is what i am today....hristopher david brownlee
No one has shown this aging, my ticket numbers as follows; 
993078 , 9933075.9930705 account number is 8880108645 my passport number is 
466787889 please slate to the manger. I want service, piadé in Mov11, 3027
Chat started
Customer service
All of our agents are busy at this time. Since they can, they will be attending.
christopher david brownlee
The cal center is not helpful and needs an English or bi lingual representative
i post in spaih
Live Assistance 3 joined the chat
christopher david brownlee
Live Assistance 3
Customer Support
👍👎
christopher david brownlee
No one has shown this aging, my ticket numbers as follows; 
993078 , 9933075.9930705 account number is 8880108645 my passport number is 
466787889 please slate to the manger. I want service, piadé in Mov11, 3027
Asistencia en vivo 3
Atención al cliente
👍👎
Christopher David Brownlee
Nadie ha demostrado este envejecimiento, mis números de boletos de la siguiente manera;
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0520207"/>
                  </a:ext>
                </a:extLst>
              </a:tr>
            </a:tbl>
          </a:graphicData>
        </a:graphic>
      </p:graphicFrame>
      <p:sp>
        <p:nvSpPr>
          <p:cNvPr id="4" name="Text Placeholder 3">
            <a:extLst>
              <a:ext uri="{FF2B5EF4-FFF2-40B4-BE49-F238E27FC236}">
                <a16:creationId xmlns:a16="http://schemas.microsoft.com/office/drawing/2014/main" id="{DDB58D61-FFAE-4ED0-9C33-271492986CD6}"/>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3170402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AE40-27B6-4230-AE98-AE0211FB7F1A}"/>
              </a:ext>
            </a:extLst>
          </p:cNvPr>
          <p:cNvSpPr>
            <a:spLocks noGrp="1"/>
          </p:cNvSpPr>
          <p:nvPr>
            <p:ph type="title"/>
          </p:nvPr>
        </p:nvSpPr>
        <p:spPr/>
        <p:txBody>
          <a:bodyPr/>
          <a:lstStyle/>
          <a:p>
            <a:r>
              <a:rPr lang="en-US"/>
              <a:t>Facebook Questions Table - 3 of 6</a:t>
            </a:r>
          </a:p>
        </p:txBody>
      </p:sp>
      <p:graphicFrame>
        <p:nvGraphicFramePr>
          <p:cNvPr id="5" name="Table Placeholder 4">
            <a:extLst>
              <a:ext uri="{FF2B5EF4-FFF2-40B4-BE49-F238E27FC236}">
                <a16:creationId xmlns:a16="http://schemas.microsoft.com/office/drawing/2014/main" id="{D306F61A-FE16-4761-AD9E-7B38B4F81CFF}"/>
              </a:ext>
            </a:extLst>
          </p:cNvPr>
          <p:cNvGraphicFramePr>
            <a:graphicFrameLocks noGrp="1"/>
          </p:cNvGraphicFramePr>
          <p:nvPr>
            <p:ph type="tbl" sz="quarter" idx="13"/>
            <p:extLst>
              <p:ext uri="{D42A27DB-BD31-4B8C-83A1-F6EECF244321}">
                <p14:modId xmlns:p14="http://schemas.microsoft.com/office/powerpoint/2010/main" val="2838524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3102374"/>
                    </a:ext>
                  </a:extLst>
                </a:gridCol>
                <a:gridCol w="1645920">
                  <a:extLst>
                    <a:ext uri="{9D8B030D-6E8A-4147-A177-3AD203B41FA5}">
                      <a16:colId xmlns:a16="http://schemas.microsoft.com/office/drawing/2014/main" val="3857841437"/>
                    </a:ext>
                  </a:extLst>
                </a:gridCol>
                <a:gridCol w="822960">
                  <a:extLst>
                    <a:ext uri="{9D8B030D-6E8A-4147-A177-3AD203B41FA5}">
                      <a16:colId xmlns:a16="http://schemas.microsoft.com/office/drawing/2014/main" val="441749259"/>
                    </a:ext>
                  </a:extLst>
                </a:gridCol>
                <a:gridCol w="822960">
                  <a:extLst>
                    <a:ext uri="{9D8B030D-6E8A-4147-A177-3AD203B41FA5}">
                      <a16:colId xmlns:a16="http://schemas.microsoft.com/office/drawing/2014/main" val="3549249125"/>
                    </a:ext>
                  </a:extLst>
                </a:gridCol>
                <a:gridCol w="822960">
                  <a:extLst>
                    <a:ext uri="{9D8B030D-6E8A-4147-A177-3AD203B41FA5}">
                      <a16:colId xmlns:a16="http://schemas.microsoft.com/office/drawing/2014/main" val="302569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3790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vivaRD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Edwar Suarez - 2017-11-27 11:32:33</a:t>
                      </a:r>
                      <a:r>
                        <a:rPr kumimoji="0" lang="en-US" sz="1000" b="0" i="0" u="none" strike="noStrike" kern="1200" cap="none" spc="0" normalizeH="0" baseline="0" noProof="0">
                          <a:ln>
                            <a:noFill/>
                          </a:ln>
                          <a:solidFill>
                            <a:prstClr val="black"/>
                          </a:solidFill>
                          <a:effectLst/>
                          <a:uLnTx/>
                          <a:uFillTx/>
                          <a:latin typeface="+mn-lt"/>
                          <a:ea typeface="+mn-ea"/>
                          <a:cs typeface="+mn-cs"/>
                        </a:rPr>
                        <a:t>
YO AQUI PENSANDO DE QUE SERA DIA HOY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3003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Fernandez - 2017-11-24 13:39:59</a:t>
                      </a:r>
                      <a:r>
                        <a:rPr kumimoji="0" lang="es-ES" sz="1000" b="0" i="0" u="none" strike="noStrike" kern="1200" cap="none" spc="0" normalizeH="0" baseline="0" noProof="0">
                          <a:ln>
                            <a:noFill/>
                          </a:ln>
                          <a:solidFill>
                            <a:prstClr val="black"/>
                          </a:solidFill>
                          <a:effectLst/>
                          <a:uLnTx/>
                          <a:uFillTx/>
                          <a:latin typeface="+mn-lt"/>
                          <a:ea typeface="+mn-ea"/>
                          <a:cs typeface="+mn-cs"/>
                        </a:rPr>
                        <a:t>
Tienen alguna avería que sólo me funcionan las redes sociales y aún me quedan 4 días ilimitados de mi paquete?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24/11/2017 14:16:31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686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Fernando Jimenez - 2017-11-17 17:49:35</a:t>
                      </a:r>
                      <a:r>
                        <a:rPr kumimoji="0" lang="es-ES" sz="1000" b="0" i="0" u="none" strike="noStrike" kern="1200" cap="none" spc="0" normalizeH="0" baseline="0" noProof="0">
                          <a:ln>
                            <a:noFill/>
                          </a:ln>
                          <a:solidFill>
                            <a:prstClr val="black"/>
                          </a:solidFill>
                          <a:effectLst/>
                          <a:uLnTx/>
                          <a:uFillTx/>
                          <a:latin typeface="+mn-lt"/>
                          <a:ea typeface="+mn-ea"/>
                          <a:cs typeface="+mn-cs"/>
                        </a:rPr>
                        <a:t>
que hay que hacer para que solucionen una avería ? reclamo #30467048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17/11/2017 22:40:48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650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Francis Dahiana Dadus Tobal - 2017-11-09 00:39:29</a:t>
                      </a:r>
                      <a:r>
                        <a:rPr kumimoji="0" lang="es-ES" sz="1000" b="0" i="0" u="none" strike="noStrike" kern="1200" cap="none" spc="0" normalizeH="0" baseline="0" noProof="0">
                          <a:ln>
                            <a:noFill/>
                          </a:ln>
                          <a:solidFill>
                            <a:prstClr val="black"/>
                          </a:solidFill>
                          <a:effectLst/>
                          <a:uLnTx/>
                          <a:uFillTx/>
                          <a:latin typeface="+mn-lt"/>
                          <a:ea typeface="+mn-ea"/>
                          <a:cs typeface="+mn-cs"/>
                        </a:rPr>
                        <a:t>
Puede algún estimado empleado de viva informarme cuanto es el tiempo prudente para que servicio al cliente pueda responder una llamada .... 30 , 40, 50 minutos quizás ? 
El peor servicio al cliente que conozco y encima de los minutos que tienes esperando para que alguien te atienda, la flamante grabadora dice que tienes solo unos segundos en espera.
Será por esta vía que alguien de la majestuosa empresa viva puede darme asistencia ya que no tengo servicio de cable desde ayer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 13:46:06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2939664"/>
                  </a:ext>
                </a:extLst>
              </a:tr>
            </a:tbl>
          </a:graphicData>
        </a:graphic>
      </p:graphicFrame>
      <p:sp>
        <p:nvSpPr>
          <p:cNvPr id="4" name="Text Placeholder 3">
            <a:extLst>
              <a:ext uri="{FF2B5EF4-FFF2-40B4-BE49-F238E27FC236}">
                <a16:creationId xmlns:a16="http://schemas.microsoft.com/office/drawing/2014/main" id="{69E4F06F-A32F-43AB-94AA-1557C9A23BA1}"/>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25173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5633B-624D-4BD6-B6A9-50BB060BB6D1}"/>
              </a:ext>
            </a:extLst>
          </p:cNvPr>
          <p:cNvSpPr>
            <a:spLocks noGrp="1"/>
          </p:cNvSpPr>
          <p:nvPr>
            <p:ph type="title"/>
          </p:nvPr>
        </p:nvSpPr>
        <p:spPr/>
        <p:txBody>
          <a:bodyPr/>
          <a:lstStyle/>
          <a:p>
            <a:r>
              <a:rPr lang="en-US"/>
              <a:t>Facebook Questions Table - 4 of 6</a:t>
            </a:r>
          </a:p>
        </p:txBody>
      </p:sp>
      <p:graphicFrame>
        <p:nvGraphicFramePr>
          <p:cNvPr id="5" name="Table Placeholder 4">
            <a:extLst>
              <a:ext uri="{FF2B5EF4-FFF2-40B4-BE49-F238E27FC236}">
                <a16:creationId xmlns:a16="http://schemas.microsoft.com/office/drawing/2014/main" id="{77F76CEF-7C7A-4697-8420-6BF48EFE1D59}"/>
              </a:ext>
            </a:extLst>
          </p:cNvPr>
          <p:cNvGraphicFramePr>
            <a:graphicFrameLocks noGrp="1"/>
          </p:cNvGraphicFramePr>
          <p:nvPr>
            <p:ph type="tbl" sz="quarter" idx="13"/>
            <p:extLst>
              <p:ext uri="{D42A27DB-BD31-4B8C-83A1-F6EECF244321}">
                <p14:modId xmlns:p14="http://schemas.microsoft.com/office/powerpoint/2010/main" val="122194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30997183"/>
                    </a:ext>
                  </a:extLst>
                </a:gridCol>
                <a:gridCol w="1645920">
                  <a:extLst>
                    <a:ext uri="{9D8B030D-6E8A-4147-A177-3AD203B41FA5}">
                      <a16:colId xmlns:a16="http://schemas.microsoft.com/office/drawing/2014/main" val="2137923304"/>
                    </a:ext>
                  </a:extLst>
                </a:gridCol>
                <a:gridCol w="822960">
                  <a:extLst>
                    <a:ext uri="{9D8B030D-6E8A-4147-A177-3AD203B41FA5}">
                      <a16:colId xmlns:a16="http://schemas.microsoft.com/office/drawing/2014/main" val="343474421"/>
                    </a:ext>
                  </a:extLst>
                </a:gridCol>
                <a:gridCol w="822960">
                  <a:extLst>
                    <a:ext uri="{9D8B030D-6E8A-4147-A177-3AD203B41FA5}">
                      <a16:colId xmlns:a16="http://schemas.microsoft.com/office/drawing/2014/main" val="2058738180"/>
                    </a:ext>
                  </a:extLst>
                </a:gridCol>
                <a:gridCol w="822960">
                  <a:extLst>
                    <a:ext uri="{9D8B030D-6E8A-4147-A177-3AD203B41FA5}">
                      <a16:colId xmlns:a16="http://schemas.microsoft.com/office/drawing/2014/main" val="649054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5302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Norah Mercedes Calderon - 2017-11-08 02:51:40</a:t>
                      </a:r>
                      <a:r>
                        <a:rPr kumimoji="0" lang="es-ES" sz="1000" b="0" i="0" u="none" strike="noStrike" kern="1200" cap="none" spc="0" normalizeH="0" baseline="0" noProof="0">
                          <a:ln>
                            <a:noFill/>
                          </a:ln>
                          <a:solidFill>
                            <a:prstClr val="black"/>
                          </a:solidFill>
                          <a:effectLst/>
                          <a:uLnTx/>
                          <a:uFillTx/>
                          <a:latin typeface="+mn-lt"/>
                          <a:ea typeface="+mn-ea"/>
                          <a:cs typeface="+mn-cs"/>
                        </a:rPr>
                        <a:t>
Horrible servicio! Primero En una empresa tan "grande" que solo existan 2 lugares para hacer reclamación según los de agora mall.. Y cuando voy al.lugar me dicen que la puedo hacer por telefono! Segundo en una factura de un mes me cobran reconexion 3 veces una por cada caja cuando yo pago un plan q abarca el servicio de las 3! Roboooo! Para el colmo me facturan unos canales premium que NUNCA HE TENIDO NI HE USADO NI HE SOLICITADO y nadie me sabe decir cuando se aceptó esa inclusión de servicio cuando se suponr que el titular de cuenta debe haber firmado algo o sido notificado! Tampoco me saben decir en cual de las cajitas está el dichoso servicio premium porque en ninguna está!!!! Encimaa voy a devolver una de mis cajas por lo harta que estaba el 4 de noviembre y ya me la van a cobrar por el.mes completo! Entonces que es lo que hay que haceeer para que le resuelvan a uno?! Pero si uno deja de pagar por su mal servicio ahi es que se ponen eficientes ustedes!!! @tricomdr resuelvanme 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031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Edwin Soto - 2017-11-07 19:06:01</a:t>
                      </a:r>
                      <a:r>
                        <a:rPr kumimoji="0" lang="es-ES" sz="1000" b="0" i="0" u="none" strike="noStrike" kern="1200" cap="none" spc="0" normalizeH="0" baseline="0" noProof="0">
                          <a:ln>
                            <a:noFill/>
                          </a:ln>
                          <a:solidFill>
                            <a:prstClr val="black"/>
                          </a:solidFill>
                          <a:effectLst/>
                          <a:uLnTx/>
                          <a:uFillTx/>
                          <a:latin typeface="+mn-lt"/>
                          <a:ea typeface="+mn-ea"/>
                          <a:cs typeface="+mn-cs"/>
                        </a:rPr>
                        <a:t>
quisiera saber por que su numero de atención al cliente esta restringido?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 19:54:38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3327436"/>
                  </a:ext>
                </a:extLst>
              </a:tr>
            </a:tbl>
          </a:graphicData>
        </a:graphic>
      </p:graphicFrame>
      <p:sp>
        <p:nvSpPr>
          <p:cNvPr id="4" name="Text Placeholder 3">
            <a:extLst>
              <a:ext uri="{FF2B5EF4-FFF2-40B4-BE49-F238E27FC236}">
                <a16:creationId xmlns:a16="http://schemas.microsoft.com/office/drawing/2014/main" id="{B2BE80EE-3B66-4AFE-B4D9-5BA4DF792996}"/>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3153306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EAFBA-FFE6-4994-8A29-5BF317F9DC9E}"/>
              </a:ext>
            </a:extLst>
          </p:cNvPr>
          <p:cNvSpPr>
            <a:spLocks noGrp="1"/>
          </p:cNvSpPr>
          <p:nvPr>
            <p:ph type="title"/>
          </p:nvPr>
        </p:nvSpPr>
        <p:spPr/>
        <p:txBody>
          <a:bodyPr/>
          <a:lstStyle/>
          <a:p>
            <a:r>
              <a:rPr lang="en-US"/>
              <a:t>Facebook Questions Table - 5 of 6</a:t>
            </a:r>
          </a:p>
        </p:txBody>
      </p:sp>
      <p:graphicFrame>
        <p:nvGraphicFramePr>
          <p:cNvPr id="5" name="Table Placeholder 4">
            <a:extLst>
              <a:ext uri="{FF2B5EF4-FFF2-40B4-BE49-F238E27FC236}">
                <a16:creationId xmlns:a16="http://schemas.microsoft.com/office/drawing/2014/main" id="{ABFBC928-BB35-424F-8E5C-BC95C81D8831}"/>
              </a:ext>
            </a:extLst>
          </p:cNvPr>
          <p:cNvGraphicFramePr>
            <a:graphicFrameLocks noGrp="1"/>
          </p:cNvGraphicFramePr>
          <p:nvPr>
            <p:ph type="tbl" sz="quarter" idx="13"/>
            <p:extLst>
              <p:ext uri="{D42A27DB-BD31-4B8C-83A1-F6EECF244321}">
                <p14:modId xmlns:p14="http://schemas.microsoft.com/office/powerpoint/2010/main" val="249584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6236538"/>
                    </a:ext>
                  </a:extLst>
                </a:gridCol>
                <a:gridCol w="1645920">
                  <a:extLst>
                    <a:ext uri="{9D8B030D-6E8A-4147-A177-3AD203B41FA5}">
                      <a16:colId xmlns:a16="http://schemas.microsoft.com/office/drawing/2014/main" val="1875965301"/>
                    </a:ext>
                  </a:extLst>
                </a:gridCol>
                <a:gridCol w="822960">
                  <a:extLst>
                    <a:ext uri="{9D8B030D-6E8A-4147-A177-3AD203B41FA5}">
                      <a16:colId xmlns:a16="http://schemas.microsoft.com/office/drawing/2014/main" val="3387759187"/>
                    </a:ext>
                  </a:extLst>
                </a:gridCol>
                <a:gridCol w="822960">
                  <a:extLst>
                    <a:ext uri="{9D8B030D-6E8A-4147-A177-3AD203B41FA5}">
                      <a16:colId xmlns:a16="http://schemas.microsoft.com/office/drawing/2014/main" val="3383478776"/>
                    </a:ext>
                  </a:extLst>
                </a:gridCol>
                <a:gridCol w="822960">
                  <a:extLst>
                    <a:ext uri="{9D8B030D-6E8A-4147-A177-3AD203B41FA5}">
                      <a16:colId xmlns:a16="http://schemas.microsoft.com/office/drawing/2014/main" val="3038800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1066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 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Eridanya DE LA Rosa - 2017-11-06 20:43:25</a:t>
                      </a:r>
                      <a:r>
                        <a:rPr kumimoji="0" lang="es-ES" sz="1000" b="0" i="0" u="none" strike="noStrike" kern="1200" cap="none" spc="0" normalizeH="0" baseline="0" noProof="0">
                          <a:ln>
                            <a:noFill/>
                          </a:ln>
                          <a:solidFill>
                            <a:prstClr val="black"/>
                          </a:solidFill>
                          <a:effectLst/>
                          <a:uLnTx/>
                          <a:uFillTx/>
                          <a:latin typeface="+mn-lt"/>
                          <a:ea typeface="+mn-ea"/>
                          <a:cs typeface="+mn-cs"/>
                        </a:rPr>
                        <a:t>
Lo único bueno que tienen es que el balance prepago vencido que no se ha consumido, no lo cogen, sino que te lo suman con una nueva recarga. Buena señal,. 😯PERO PORQUE CARAJO!!! 😨😨 SI UNO ESTA COMPRA APARTE UN PAQUETE DE INTERNET  Y TENGO BALANCE PARA LLAMADA. PORQUE RAZON ME ROBAN EL BALANCE MIENTRAS USO EL PAQUETE QUE SE SUPONE QUE YA UNO PAGO A PARTE ESE SERVICIO?
PORQUE SI LAS DEMAS COMPAÑIAS DE CABLES QUE SON MAS BARATAS tienen los canales más vistos ABIERTOS Y NO COBRAN EXTRAS POR ESO, PORQUE USTEDES LO TIENEN CERRADO? CUANDO SE NUBLA EL CIELO, ADIOS CABLE. 
MI MAMA  HA querido retirar su servicio residencial y cada vez que va le meten un cuento para cobrarle más.??????? Los minutos del teléfono que no se usan pues en vez de sumarlo al mes siguiente,, lo cogen.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371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vivaRD</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Luis Abreu - 2017-11-04 14:34:49</a:t>
                      </a:r>
                      <a:r>
                        <a:rPr kumimoji="0" lang="es-ES" sz="1000" b="0" i="0" u="none" strike="noStrike" kern="1200" cap="none" spc="0" normalizeH="0" baseline="0" noProof="0">
                          <a:ln>
                            <a:noFill/>
                          </a:ln>
                          <a:solidFill>
                            <a:prstClr val="black"/>
                          </a:solidFill>
                          <a:effectLst/>
                          <a:uLnTx/>
                          <a:uFillTx/>
                          <a:latin typeface="+mn-lt"/>
                          <a:ea typeface="+mn-ea"/>
                          <a:cs typeface="+mn-cs"/>
                        </a:rPr>
                        <a:t>
En Plan heavy se podría aumentar los Gb?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2005393"/>
                  </a:ext>
                </a:extLst>
              </a:tr>
            </a:tbl>
          </a:graphicData>
        </a:graphic>
      </p:graphicFrame>
      <p:sp>
        <p:nvSpPr>
          <p:cNvPr id="4" name="Text Placeholder 3">
            <a:extLst>
              <a:ext uri="{FF2B5EF4-FFF2-40B4-BE49-F238E27FC236}">
                <a16:creationId xmlns:a16="http://schemas.microsoft.com/office/drawing/2014/main" id="{E49CA69A-B417-440D-8CCA-E539A8A17250}"/>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14764543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1E86A-F1E1-41D1-9CC6-B25ACF2E29E7}"/>
              </a:ext>
            </a:extLst>
          </p:cNvPr>
          <p:cNvSpPr>
            <a:spLocks noGrp="1"/>
          </p:cNvSpPr>
          <p:nvPr>
            <p:ph type="title"/>
          </p:nvPr>
        </p:nvSpPr>
        <p:spPr/>
        <p:txBody>
          <a:bodyPr/>
          <a:lstStyle/>
          <a:p>
            <a:r>
              <a:rPr lang="en-US"/>
              <a:t>Facebook Questions Table - 6 of 6</a:t>
            </a:r>
          </a:p>
        </p:txBody>
      </p:sp>
      <p:graphicFrame>
        <p:nvGraphicFramePr>
          <p:cNvPr id="5" name="Table Placeholder 4">
            <a:extLst>
              <a:ext uri="{FF2B5EF4-FFF2-40B4-BE49-F238E27FC236}">
                <a16:creationId xmlns:a16="http://schemas.microsoft.com/office/drawing/2014/main" id="{CBBA264C-3539-4C53-8207-8C6EB3AFC525}"/>
              </a:ext>
            </a:extLst>
          </p:cNvPr>
          <p:cNvGraphicFramePr>
            <a:graphicFrameLocks noGrp="1"/>
          </p:cNvGraphicFramePr>
          <p:nvPr>
            <p:ph type="tbl" sz="quarter" idx="13"/>
            <p:extLst>
              <p:ext uri="{D42A27DB-BD31-4B8C-83A1-F6EECF244321}">
                <p14:modId xmlns:p14="http://schemas.microsoft.com/office/powerpoint/2010/main" val="53371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54558640"/>
                    </a:ext>
                  </a:extLst>
                </a:gridCol>
                <a:gridCol w="1645920">
                  <a:extLst>
                    <a:ext uri="{9D8B030D-6E8A-4147-A177-3AD203B41FA5}">
                      <a16:colId xmlns:a16="http://schemas.microsoft.com/office/drawing/2014/main" val="1173336779"/>
                    </a:ext>
                  </a:extLst>
                </a:gridCol>
                <a:gridCol w="822960">
                  <a:extLst>
                    <a:ext uri="{9D8B030D-6E8A-4147-A177-3AD203B41FA5}">
                      <a16:colId xmlns:a16="http://schemas.microsoft.com/office/drawing/2014/main" val="4194467826"/>
                    </a:ext>
                  </a:extLst>
                </a:gridCol>
                <a:gridCol w="822960">
                  <a:extLst>
                    <a:ext uri="{9D8B030D-6E8A-4147-A177-3AD203B41FA5}">
                      <a16:colId xmlns:a16="http://schemas.microsoft.com/office/drawing/2014/main" val="1178934081"/>
                    </a:ext>
                  </a:extLst>
                </a:gridCol>
                <a:gridCol w="822960">
                  <a:extLst>
                    <a:ext uri="{9D8B030D-6E8A-4147-A177-3AD203B41FA5}">
                      <a16:colId xmlns:a16="http://schemas.microsoft.com/office/drawing/2014/main" val="1699722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6374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Tricom</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Robinson Gomez Rosario - 2017-11-03 17:08:18</a:t>
                      </a:r>
                      <a:r>
                        <a:rPr kumimoji="0" lang="es-ES" sz="1000" b="0" i="0" u="none" strike="noStrike" kern="1200" cap="none" spc="0" normalizeH="0" baseline="0" noProof="0">
                          <a:ln>
                            <a:noFill/>
                          </a:ln>
                          <a:solidFill>
                            <a:prstClr val="black"/>
                          </a:solidFill>
                          <a:effectLst/>
                          <a:uLnTx/>
                          <a:uFillTx/>
                          <a:latin typeface="+mn-lt"/>
                          <a:ea typeface="+mn-ea"/>
                          <a:cs typeface="+mn-cs"/>
                        </a:rPr>
                        <a:t>
La Unión entre 2 grandes empresa de telecomunicación de republica dominicana, no corresponde mas bien al resultado de un estado fallido. en el cual el cliente final ademas de pagar por los servicio mas caro de toda la región del caribe,tambien se ve en la obligación...... De en caso de fallas en su servicio tener que esperar semanas para que esto sean resuelto duplicando el tiempo de compromiso estipulado por la ley.
Un gran ejemplo es mi caso
presento una averia desde hace semanas no tengo servico de telefonía ni internet adsl,esto lo he reportado y lo unico que recibo como repuesta es su caso fue escalado el tecnico se comunicara con usted tienen un tiempo de compromiso de 48 hora. 
mi pregunta es la siguiente mi querido amigos de tricom se le habrá dañado la manecilla a su reloj con el que miden el tiempo de compromiso?
Mi numero es 809-237-7768
Ya basta de abuso por parte de operadores que lo unico que atrasan el desarrollo de la tecnologia en nuestro pais #comparte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04/11/2017 15:11:30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03580290"/>
                  </a:ext>
                </a:extLst>
              </a:tr>
            </a:tbl>
          </a:graphicData>
        </a:graphic>
      </p:graphicFrame>
      <p:sp>
        <p:nvSpPr>
          <p:cNvPr id="4" name="Text Placeholder 3">
            <a:extLst>
              <a:ext uri="{FF2B5EF4-FFF2-40B4-BE49-F238E27FC236}">
                <a16:creationId xmlns:a16="http://schemas.microsoft.com/office/drawing/2014/main" id="{631633AD-C45E-4EA5-9BB9-F89A3B41943A}"/>
              </a:ext>
            </a:extLst>
          </p:cNvPr>
          <p:cNvSpPr>
            <a:spLocks noGrp="1"/>
          </p:cNvSpPr>
          <p:nvPr>
            <p:ph type="body" sz="quarter" idx="14"/>
          </p:nvPr>
        </p:nvSpPr>
        <p:spPr/>
        <p:txBody>
          <a:bodyPr/>
          <a:lstStyle/>
          <a:p>
            <a:r>
              <a:rPr lang="en-US"/>
              <a:t>01/11/2017 - 30/11/2017</a:t>
            </a:r>
          </a:p>
        </p:txBody>
      </p:sp>
    </p:spTree>
    <p:extLst>
      <p:ext uri="{BB962C8B-B14F-4D97-AF65-F5344CB8AC3E}">
        <p14:creationId xmlns:p14="http://schemas.microsoft.com/office/powerpoint/2010/main" val="8396140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78041-17A5-447B-A2D5-BA8E96F5A07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A3E4B27-6D97-49D1-A6A3-23DB7944D4A4}"/>
              </a:ext>
            </a:extLst>
          </p:cNvPr>
          <p:cNvGraphicFramePr>
            <a:graphicFrameLocks noGrp="1"/>
          </p:cNvGraphicFramePr>
          <p:nvPr>
            <p:ph type="chart" sz="quarter" idx="13"/>
            <p:extLst>
              <p:ext uri="{D42A27DB-BD31-4B8C-83A1-F6EECF244321}">
                <p14:modId xmlns:p14="http://schemas.microsoft.com/office/powerpoint/2010/main" val="4233640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E95C74-1F37-41E8-B72B-8B0AE7AF5A22}"/>
              </a:ext>
            </a:extLst>
          </p:cNvPr>
          <p:cNvSpPr>
            <a:spLocks noGrp="1"/>
          </p:cNvSpPr>
          <p:nvPr>
            <p:ph type="body" sz="quarter" idx="14"/>
          </p:nvPr>
        </p:nvSpPr>
        <p:spPr/>
        <p:txBody>
          <a:bodyPr/>
          <a:lstStyle/>
          <a:p>
            <a:r>
              <a:rPr lang="en-US"/>
              <a:t>01/11/2017 - 30/11/2017</a:t>
            </a:r>
          </a:p>
        </p:txBody>
      </p:sp>
      <p:sp>
        <p:nvSpPr>
          <p:cNvPr id="5" name="Footer Placeholder 4">
            <a:extLst>
              <a:ext uri="{FF2B5EF4-FFF2-40B4-BE49-F238E27FC236}">
                <a16:creationId xmlns:a16="http://schemas.microsoft.com/office/drawing/2014/main" id="{71729A08-864C-48BD-965D-FE9048456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6108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1712</Words>
  <Application>Microsoft Office PowerPoint</Application>
  <PresentationFormat>On-screen Show (4:3)</PresentationFormat>
  <Paragraphs>743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lpstr>Facebook Questions Table - 1 of 6</vt:lpstr>
      <vt:lpstr>Facebook Questions Table - 2 of 6</vt:lpstr>
      <vt:lpstr>Facebook Questions Table - 3 of 6</vt:lpstr>
      <vt:lpstr>Facebook Questions Table - 4 of 6</vt:lpstr>
      <vt:lpstr>Facebook Questions Table - 5 of 6</vt:lpstr>
      <vt:lpstr>Facebook Questions Table - 6 of 6</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2017-12-07T04:50:48Z</dcterms:created>
  <dcterms:modified xsi:type="dcterms:W3CDTF">2017-12-07T04:51:52Z</dcterms:modified>
</cp:coreProperties>
</file>