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9" r:id="rId22"/>
    <p:sldId id="280" r:id="rId23"/>
    <p:sldId id="281"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Tricom</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66200</c:v>
                </c:pt>
                <c:pt idx="1">
                  <c:v>66200</c:v>
                </c:pt>
                <c:pt idx="2">
                  <c:v>66202</c:v>
                </c:pt>
                <c:pt idx="3">
                  <c:v>66201</c:v>
                </c:pt>
                <c:pt idx="4">
                  <c:v>66199</c:v>
                </c:pt>
                <c:pt idx="5">
                  <c:v>66194</c:v>
                </c:pt>
                <c:pt idx="6">
                  <c:v>66198</c:v>
                </c:pt>
                <c:pt idx="7">
                  <c:v>66202</c:v>
                </c:pt>
                <c:pt idx="8">
                  <c:v>66211</c:v>
                </c:pt>
                <c:pt idx="9">
                  <c:v>66217</c:v>
                </c:pt>
                <c:pt idx="10">
                  <c:v>66223</c:v>
                </c:pt>
                <c:pt idx="11">
                  <c:v>66227</c:v>
                </c:pt>
                <c:pt idx="12">
                  <c:v>66239</c:v>
                </c:pt>
                <c:pt idx="13">
                  <c:v>66250</c:v>
                </c:pt>
              </c:numCache>
            </c:numRef>
          </c:val>
          <c:smooth val="0"/>
          <c:extLst>
            <c:ext xmlns:c16="http://schemas.microsoft.com/office/drawing/2014/chart" uri="{C3380CC4-5D6E-409C-BE32-E72D297353CC}">
              <c16:uniqueId val="{00000000-DFEB-4371-B0DC-47760B8C3A0C}"/>
            </c:ext>
          </c:extLst>
        </c:ser>
        <c:dLbls>
          <c:showLegendKey val="0"/>
          <c:showVal val="0"/>
          <c:showCatName val="0"/>
          <c:showSerName val="0"/>
          <c:showPercent val="0"/>
          <c:showBubbleSize val="0"/>
        </c:dLbls>
        <c:smooth val="0"/>
        <c:axId val="286521472"/>
        <c:axId val="205729776"/>
      </c:lineChart>
      <c:dateAx>
        <c:axId val="286521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729776"/>
        <c:crosses val="autoZero"/>
        <c:auto val="1"/>
        <c:lblOffset val="100"/>
        <c:baseTimeUnit val="days"/>
      </c:dateAx>
      <c:valAx>
        <c:axId val="20572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2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Tricom</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100</c:v>
                </c:pt>
                <c:pt idx="4">
                  <c:v>100</c:v>
                </c:pt>
                <c:pt idx="5">
                  <c:v>100</c:v>
                </c:pt>
              </c:numCache>
            </c:numRef>
          </c:val>
          <c:extLst>
            <c:ext xmlns:c16="http://schemas.microsoft.com/office/drawing/2014/chart" uri="{C3380CC4-5D6E-409C-BE32-E72D297353CC}">
              <c16:uniqueId val="{00000000-7E6B-4710-B166-A77865089C55}"/>
            </c:ext>
          </c:extLst>
        </c:ser>
        <c:dLbls>
          <c:showLegendKey val="0"/>
          <c:showVal val="0"/>
          <c:showCatName val="0"/>
          <c:showSerName val="0"/>
          <c:showPercent val="0"/>
          <c:showBubbleSize val="0"/>
        </c:dLbls>
        <c:axId val="288378856"/>
        <c:axId val="288381480"/>
      </c:radarChart>
      <c:catAx>
        <c:axId val="288378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81480"/>
        <c:crosses val="autoZero"/>
        <c:auto val="1"/>
        <c:lblAlgn val="ctr"/>
        <c:lblOffset val="100"/>
        <c:noMultiLvlLbl val="0"/>
      </c:catAx>
      <c:valAx>
        <c:axId val="28838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7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Tricom</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1.5105968368101999E-2</c:v>
                </c:pt>
                <c:pt idx="1">
                  <c:v>2.4672708962739001E-2</c:v>
                </c:pt>
                <c:pt idx="2">
                  <c:v>3.0211024002659001E-2</c:v>
                </c:pt>
                <c:pt idx="3">
                  <c:v>1.6616063201462E-2</c:v>
                </c:pt>
                <c:pt idx="4">
                  <c:v>1.2084592145015E-2</c:v>
                </c:pt>
                <c:pt idx="5">
                  <c:v>1.0574657078978001E-2</c:v>
                </c:pt>
                <c:pt idx="6">
                  <c:v>0</c:v>
                </c:pt>
                <c:pt idx="7">
                  <c:v>2.416918429003E-2</c:v>
                </c:pt>
                <c:pt idx="8">
                  <c:v>1.2083496964020999E-2</c:v>
                </c:pt>
                <c:pt idx="9">
                  <c:v>7.0981967559731005E-2</c:v>
                </c:pt>
                <c:pt idx="10">
                  <c:v>9.0607067351252991E-3</c:v>
                </c:pt>
                <c:pt idx="11">
                  <c:v>1.8120045300113002E-2</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4FD3-40F4-B512-8A1C3354CE0F}"/>
            </c:ext>
          </c:extLst>
        </c:ser>
        <c:dLbls>
          <c:showLegendKey val="0"/>
          <c:showVal val="0"/>
          <c:showCatName val="0"/>
          <c:showSerName val="0"/>
          <c:showPercent val="0"/>
          <c:showBubbleSize val="0"/>
        </c:dLbls>
        <c:smooth val="0"/>
        <c:axId val="290441016"/>
        <c:axId val="290441344"/>
      </c:lineChart>
      <c:dateAx>
        <c:axId val="290441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41344"/>
        <c:crosses val="autoZero"/>
        <c:auto val="1"/>
        <c:lblOffset val="100"/>
        <c:baseTimeUnit val="days"/>
      </c:dateAx>
      <c:valAx>
        <c:axId val="29044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4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Tricom</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8</c:v>
                </c:pt>
                <c:pt idx="2">
                  <c:v>3</c:v>
                </c:pt>
                <c:pt idx="3">
                  <c:v>5</c:v>
                </c:pt>
                <c:pt idx="4">
                  <c:v>4</c:v>
                </c:pt>
                <c:pt idx="5">
                  <c:v>3</c:v>
                </c:pt>
                <c:pt idx="6">
                  <c:v>1</c:v>
                </c:pt>
              </c:numCache>
            </c:numRef>
          </c:val>
          <c:extLst>
            <c:ext xmlns:c16="http://schemas.microsoft.com/office/drawing/2014/chart" uri="{C3380CC4-5D6E-409C-BE32-E72D297353CC}">
              <c16:uniqueId val="{00000000-395B-4320-AFDE-22E7F34864EA}"/>
            </c:ext>
          </c:extLst>
        </c:ser>
        <c:dLbls>
          <c:showLegendKey val="0"/>
          <c:showVal val="0"/>
          <c:showCatName val="0"/>
          <c:showSerName val="0"/>
          <c:showPercent val="0"/>
          <c:showBubbleSize val="0"/>
        </c:dLbls>
        <c:gapWidth val="219"/>
        <c:overlap val="-27"/>
        <c:axId val="288384104"/>
        <c:axId val="288385088"/>
      </c:barChart>
      <c:catAx>
        <c:axId val="288384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85088"/>
        <c:crosses val="autoZero"/>
        <c:auto val="1"/>
        <c:lblAlgn val="ctr"/>
        <c:lblOffset val="100"/>
        <c:noMultiLvlLbl val="0"/>
      </c:catAx>
      <c:valAx>
        <c:axId val="288385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8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Tricom</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2</c:v>
                </c:pt>
                <c:pt idx="1">
                  <c:v>0</c:v>
                </c:pt>
                <c:pt idx="2">
                  <c:v>2</c:v>
                </c:pt>
                <c:pt idx="3">
                  <c:v>-1</c:v>
                </c:pt>
                <c:pt idx="4">
                  <c:v>-2</c:v>
                </c:pt>
                <c:pt idx="5">
                  <c:v>-5</c:v>
                </c:pt>
                <c:pt idx="6">
                  <c:v>4</c:v>
                </c:pt>
                <c:pt idx="7">
                  <c:v>4</c:v>
                </c:pt>
                <c:pt idx="8">
                  <c:v>9</c:v>
                </c:pt>
                <c:pt idx="9">
                  <c:v>6</c:v>
                </c:pt>
                <c:pt idx="10">
                  <c:v>6</c:v>
                </c:pt>
                <c:pt idx="11">
                  <c:v>4</c:v>
                </c:pt>
                <c:pt idx="12">
                  <c:v>12</c:v>
                </c:pt>
                <c:pt idx="13">
                  <c:v>11</c:v>
                </c:pt>
              </c:numCache>
            </c:numRef>
          </c:val>
          <c:smooth val="0"/>
          <c:extLst>
            <c:ext xmlns:c16="http://schemas.microsoft.com/office/drawing/2014/chart" uri="{C3380CC4-5D6E-409C-BE32-E72D297353CC}">
              <c16:uniqueId val="{00000000-AF2F-4AC4-9AC8-2114EE37E74C}"/>
            </c:ext>
          </c:extLst>
        </c:ser>
        <c:dLbls>
          <c:showLegendKey val="0"/>
          <c:showVal val="0"/>
          <c:showCatName val="0"/>
          <c:showSerName val="0"/>
          <c:showPercent val="0"/>
          <c:showBubbleSize val="0"/>
        </c:dLbls>
        <c:smooth val="0"/>
        <c:axId val="291257360"/>
        <c:axId val="291259656"/>
      </c:lineChart>
      <c:dateAx>
        <c:axId val="291257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259656"/>
        <c:crosses val="autoZero"/>
        <c:auto val="1"/>
        <c:lblOffset val="100"/>
        <c:baseTimeUnit val="days"/>
      </c:dateAx>
      <c:valAx>
        <c:axId val="29125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25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Tricom</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c:v>
                </c:pt>
                <c:pt idx="1">
                  <c:v>3</c:v>
                </c:pt>
                <c:pt idx="2">
                  <c:v>1</c:v>
                </c:pt>
                <c:pt idx="3">
                  <c:v>1</c:v>
                </c:pt>
                <c:pt idx="4">
                  <c:v>1</c:v>
                </c:pt>
                <c:pt idx="5">
                  <c:v>2</c:v>
                </c:pt>
                <c:pt idx="6">
                  <c:v>0</c:v>
                </c:pt>
                <c:pt idx="7">
                  <c:v>1</c:v>
                </c:pt>
                <c:pt idx="8">
                  <c:v>1</c:v>
                </c:pt>
                <c:pt idx="9">
                  <c:v>1</c:v>
                </c:pt>
                <c:pt idx="10">
                  <c:v>1</c:v>
                </c:pt>
                <c:pt idx="11">
                  <c:v>1</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D728-45BB-9673-0EC4A0B75563}"/>
            </c:ext>
          </c:extLst>
        </c:ser>
        <c:dLbls>
          <c:showLegendKey val="0"/>
          <c:showVal val="0"/>
          <c:showCatName val="0"/>
          <c:showSerName val="0"/>
          <c:showPercent val="0"/>
          <c:showBubbleSize val="0"/>
        </c:dLbls>
        <c:smooth val="0"/>
        <c:axId val="346065048"/>
        <c:axId val="346059472"/>
      </c:lineChart>
      <c:dateAx>
        <c:axId val="346065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59472"/>
        <c:crosses val="autoZero"/>
        <c:auto val="1"/>
        <c:lblOffset val="100"/>
        <c:baseTimeUnit val="days"/>
      </c:dateAx>
      <c:valAx>
        <c:axId val="346059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6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Tricom</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0</c:v>
                </c:pt>
                <c:pt idx="2">
                  <c:v>2</c:v>
                </c:pt>
                <c:pt idx="3">
                  <c:v>4</c:v>
                </c:pt>
                <c:pt idx="4">
                  <c:v>2</c:v>
                </c:pt>
                <c:pt idx="5">
                  <c:v>2</c:v>
                </c:pt>
                <c:pt idx="6">
                  <c:v>2</c:v>
                </c:pt>
              </c:numCache>
            </c:numRef>
          </c:val>
          <c:extLst>
            <c:ext xmlns:c16="http://schemas.microsoft.com/office/drawing/2014/chart" uri="{C3380CC4-5D6E-409C-BE32-E72D297353CC}">
              <c16:uniqueId val="{00000000-547D-4C83-9A69-0E7FA5D96C2A}"/>
            </c:ext>
          </c:extLst>
        </c:ser>
        <c:dLbls>
          <c:showLegendKey val="0"/>
          <c:showVal val="0"/>
          <c:showCatName val="0"/>
          <c:showSerName val="0"/>
          <c:showPercent val="0"/>
          <c:showBubbleSize val="0"/>
        </c:dLbls>
        <c:gapWidth val="219"/>
        <c:overlap val="-27"/>
        <c:axId val="346063736"/>
        <c:axId val="346063408"/>
      </c:barChart>
      <c:catAx>
        <c:axId val="346063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63408"/>
        <c:crosses val="autoZero"/>
        <c:auto val="1"/>
        <c:lblAlgn val="ctr"/>
        <c:lblOffset val="100"/>
        <c:noMultiLvlLbl val="0"/>
      </c:catAx>
      <c:valAx>
        <c:axId val="34606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6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Tricom</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1.0570026425065999E-2</c:v>
                </c:pt>
                <c:pt idx="2">
                  <c:v>1.9630049075123002E-2</c:v>
                </c:pt>
                <c:pt idx="3">
                  <c:v>2.1517553793883998E-2</c:v>
                </c:pt>
                <c:pt idx="4">
                  <c:v>5.0585126462816002E-2</c:v>
                </c:pt>
                <c:pt idx="5">
                  <c:v>1.283503208758E-2</c:v>
                </c:pt>
                <c:pt idx="6">
                  <c:v>1.5100037750093999E-2</c:v>
                </c:pt>
              </c:numCache>
            </c:numRef>
          </c:val>
          <c:extLst>
            <c:ext xmlns:c16="http://schemas.microsoft.com/office/drawing/2014/chart" uri="{C3380CC4-5D6E-409C-BE32-E72D297353CC}">
              <c16:uniqueId val="{00000000-75C7-4287-AD3A-98A66FF8F60E}"/>
            </c:ext>
          </c:extLst>
        </c:ser>
        <c:dLbls>
          <c:showLegendKey val="0"/>
          <c:showVal val="0"/>
          <c:showCatName val="0"/>
          <c:showSerName val="0"/>
          <c:showPercent val="0"/>
          <c:showBubbleSize val="0"/>
        </c:dLbls>
        <c:gapWidth val="219"/>
        <c:overlap val="-27"/>
        <c:axId val="346064064"/>
        <c:axId val="346078496"/>
      </c:barChart>
      <c:catAx>
        <c:axId val="346064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78496"/>
        <c:crosses val="autoZero"/>
        <c:auto val="1"/>
        <c:lblAlgn val="ctr"/>
        <c:lblOffset val="100"/>
        <c:noMultiLvlLbl val="0"/>
      </c:catAx>
      <c:valAx>
        <c:axId val="34607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6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Tricom</c:v>
                </c:pt>
              </c:strCache>
            </c:strRef>
          </c:cat>
          <c:val>
            <c:numRef>
              <c:f>Sheet1!$B$2</c:f>
              <c:numCache>
                <c:formatCode>General</c:formatCode>
                <c:ptCount val="1"/>
                <c:pt idx="0">
                  <c:v>11</c:v>
                </c:pt>
              </c:numCache>
            </c:numRef>
          </c:val>
          <c:extLst>
            <c:ext xmlns:c16="http://schemas.microsoft.com/office/drawing/2014/chart" uri="{C3380CC4-5D6E-409C-BE32-E72D297353CC}">
              <c16:uniqueId val="{00000000-0E50-4587-BA04-D1DE30B2C7C5}"/>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Tricom</c:v>
                </c:pt>
              </c:strCache>
            </c:strRef>
          </c:cat>
          <c:val>
            <c:numRef>
              <c:f>Sheet1!$C$2</c:f>
              <c:numCache>
                <c:formatCode>General</c:formatCode>
                <c:ptCount val="1"/>
                <c:pt idx="0">
                  <c:v>3</c:v>
                </c:pt>
              </c:numCache>
            </c:numRef>
          </c:val>
          <c:extLst>
            <c:ext xmlns:c16="http://schemas.microsoft.com/office/drawing/2014/chart" uri="{C3380CC4-5D6E-409C-BE32-E72D297353CC}">
              <c16:uniqueId val="{00000001-0E50-4587-BA04-D1DE30B2C7C5}"/>
            </c:ext>
          </c:extLst>
        </c:ser>
        <c:dLbls>
          <c:showLegendKey val="0"/>
          <c:showVal val="0"/>
          <c:showCatName val="0"/>
          <c:showSerName val="0"/>
          <c:showPercent val="0"/>
          <c:showBubbleSize val="0"/>
        </c:dLbls>
        <c:gapWidth val="150"/>
        <c:overlap val="100"/>
        <c:axId val="346076856"/>
        <c:axId val="346071608"/>
      </c:barChart>
      <c:catAx>
        <c:axId val="346076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71608"/>
        <c:crosses val="autoZero"/>
        <c:auto val="1"/>
        <c:lblAlgn val="ctr"/>
        <c:lblOffset val="100"/>
        <c:noMultiLvlLbl val="0"/>
      </c:catAx>
      <c:valAx>
        <c:axId val="346071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7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Tricom</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3.0200075500189001E-3</c:v>
                </c:pt>
                <c:pt idx="13">
                  <c:v>0</c:v>
                </c:pt>
                <c:pt idx="14">
                  <c:v>4.5300113250282999E-3</c:v>
                </c:pt>
                <c:pt idx="15">
                  <c:v>1.2080030200075E-2</c:v>
                </c:pt>
                <c:pt idx="16">
                  <c:v>0</c:v>
                </c:pt>
                <c:pt idx="17">
                  <c:v>1.7365043412608999E-2</c:v>
                </c:pt>
                <c:pt idx="18">
                  <c:v>1.9630049075123002E-2</c:v>
                </c:pt>
                <c:pt idx="19">
                  <c:v>1.2080030200075E-2</c:v>
                </c:pt>
                <c:pt idx="20">
                  <c:v>2.2146722033472E-2</c:v>
                </c:pt>
                <c:pt idx="21">
                  <c:v>4.3790109475274001E-2</c:v>
                </c:pt>
                <c:pt idx="22">
                  <c:v>5.1340128350321E-2</c:v>
                </c:pt>
                <c:pt idx="23">
                  <c:v>0</c:v>
                </c:pt>
              </c:numCache>
            </c:numRef>
          </c:val>
          <c:smooth val="0"/>
          <c:extLst>
            <c:ext xmlns:c16="http://schemas.microsoft.com/office/drawing/2014/chart" uri="{C3380CC4-5D6E-409C-BE32-E72D297353CC}">
              <c16:uniqueId val="{00000000-19D1-4EA9-B5BE-1D44F18334B7}"/>
            </c:ext>
          </c:extLst>
        </c:ser>
        <c:dLbls>
          <c:showLegendKey val="0"/>
          <c:showVal val="0"/>
          <c:showCatName val="0"/>
          <c:showSerName val="0"/>
          <c:showPercent val="0"/>
          <c:showBubbleSize val="0"/>
        </c:dLbls>
        <c:smooth val="0"/>
        <c:axId val="346079480"/>
        <c:axId val="346072920"/>
      </c:lineChart>
      <c:catAx>
        <c:axId val="346079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72920"/>
        <c:crosses val="autoZero"/>
        <c:auto val="1"/>
        <c:lblAlgn val="ctr"/>
        <c:lblOffset val="100"/>
        <c:noMultiLvlLbl val="0"/>
      </c:catAx>
      <c:valAx>
        <c:axId val="346072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79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Tricom</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1</c:v>
                </c:pt>
                <c:pt idx="15">
                  <c:v>1</c:v>
                </c:pt>
                <c:pt idx="16">
                  <c:v>0</c:v>
                </c:pt>
                <c:pt idx="17">
                  <c:v>2</c:v>
                </c:pt>
                <c:pt idx="18">
                  <c:v>1</c:v>
                </c:pt>
                <c:pt idx="19">
                  <c:v>2</c:v>
                </c:pt>
                <c:pt idx="20">
                  <c:v>3</c:v>
                </c:pt>
                <c:pt idx="21">
                  <c:v>2</c:v>
                </c:pt>
                <c:pt idx="22">
                  <c:v>1</c:v>
                </c:pt>
                <c:pt idx="23">
                  <c:v>0</c:v>
                </c:pt>
              </c:numCache>
            </c:numRef>
          </c:val>
          <c:smooth val="0"/>
          <c:extLst>
            <c:ext xmlns:c16="http://schemas.microsoft.com/office/drawing/2014/chart" uri="{C3380CC4-5D6E-409C-BE32-E72D297353CC}">
              <c16:uniqueId val="{00000000-3C0F-4BB6-BA4C-96AC128C2D37}"/>
            </c:ext>
          </c:extLst>
        </c:ser>
        <c:dLbls>
          <c:showLegendKey val="0"/>
          <c:showVal val="0"/>
          <c:showCatName val="0"/>
          <c:showSerName val="0"/>
          <c:showPercent val="0"/>
          <c:showBubbleSize val="0"/>
        </c:dLbls>
        <c:smooth val="0"/>
        <c:axId val="346081448"/>
        <c:axId val="346089648"/>
      </c:lineChart>
      <c:catAx>
        <c:axId val="34608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89648"/>
        <c:crosses val="autoZero"/>
        <c:auto val="1"/>
        <c:lblAlgn val="ctr"/>
        <c:lblOffset val="100"/>
        <c:noMultiLvlLbl val="0"/>
      </c:catAx>
      <c:valAx>
        <c:axId val="34608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8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Tricom</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2.608920302655E-2</c:v>
                </c:pt>
                <c:pt idx="3">
                  <c:v>0</c:v>
                </c:pt>
                <c:pt idx="4">
                  <c:v>5.5378590432158996E-3</c:v>
                </c:pt>
                <c:pt idx="5">
                  <c:v>0</c:v>
                </c:pt>
                <c:pt idx="6">
                  <c:v>0</c:v>
                </c:pt>
              </c:numCache>
            </c:numRef>
          </c:val>
          <c:extLst>
            <c:ext xmlns:c16="http://schemas.microsoft.com/office/drawing/2014/chart" uri="{C3380CC4-5D6E-409C-BE32-E72D297353CC}">
              <c16:uniqueId val="{00000000-0A60-4FE9-87A5-33741ADA6D71}"/>
            </c:ext>
          </c:extLst>
        </c:ser>
        <c:dLbls>
          <c:showLegendKey val="0"/>
          <c:showVal val="0"/>
          <c:showCatName val="0"/>
          <c:showSerName val="0"/>
          <c:showPercent val="0"/>
          <c:showBubbleSize val="0"/>
        </c:dLbls>
        <c:gapWidth val="219"/>
        <c:overlap val="-27"/>
        <c:axId val="346082760"/>
        <c:axId val="346083088"/>
      </c:barChart>
      <c:catAx>
        <c:axId val="346082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83088"/>
        <c:crosses val="autoZero"/>
        <c:auto val="1"/>
        <c:lblAlgn val="ctr"/>
        <c:lblOffset val="100"/>
        <c:noMultiLvlLbl val="0"/>
      </c:catAx>
      <c:valAx>
        <c:axId val="34608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82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Tricom</c:v>
                </c:pt>
              </c:strCache>
            </c:strRef>
          </c:cat>
          <c:val>
            <c:numRef>
              <c:f>Sheet1!$B$2</c:f>
              <c:numCache>
                <c:formatCode>General</c:formatCode>
                <c:ptCount val="1"/>
                <c:pt idx="0">
                  <c:v>79</c:v>
                </c:pt>
              </c:numCache>
            </c:numRef>
          </c:val>
          <c:extLst>
            <c:ext xmlns:c16="http://schemas.microsoft.com/office/drawing/2014/chart" uri="{C3380CC4-5D6E-409C-BE32-E72D297353CC}">
              <c16:uniqueId val="{00000000-7186-485C-AEDA-478DD66ECE2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Tricom</c:v>
                </c:pt>
              </c:strCache>
            </c:strRef>
          </c:cat>
          <c:val>
            <c:numRef>
              <c:f>Sheet1!$C$2</c:f>
              <c:numCache>
                <c:formatCode>General</c:formatCode>
                <c:ptCount val="1"/>
                <c:pt idx="0">
                  <c:v>5</c:v>
                </c:pt>
              </c:numCache>
            </c:numRef>
          </c:val>
          <c:extLst>
            <c:ext xmlns:c16="http://schemas.microsoft.com/office/drawing/2014/chart" uri="{C3380CC4-5D6E-409C-BE32-E72D297353CC}">
              <c16:uniqueId val="{00000001-7186-485C-AEDA-478DD66ECE2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Tricom</c:v>
                </c:pt>
              </c:strCache>
            </c:strRef>
          </c:cat>
          <c:val>
            <c:numRef>
              <c:f>Sheet1!$D$2</c:f>
              <c:numCache>
                <c:formatCode>General</c:formatCode>
                <c:ptCount val="1"/>
                <c:pt idx="0">
                  <c:v>1</c:v>
                </c:pt>
              </c:numCache>
            </c:numRef>
          </c:val>
          <c:extLst>
            <c:ext xmlns:c16="http://schemas.microsoft.com/office/drawing/2014/chart" uri="{C3380CC4-5D6E-409C-BE32-E72D297353CC}">
              <c16:uniqueId val="{00000002-7186-485C-AEDA-478DD66ECE2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Tricom</c:v>
                </c:pt>
              </c:strCache>
            </c:strRef>
          </c:cat>
          <c:val>
            <c:numRef>
              <c:f>Sheet1!$E$2</c:f>
              <c:numCache>
                <c:formatCode>General</c:formatCode>
                <c:ptCount val="1"/>
                <c:pt idx="0">
                  <c:v>0</c:v>
                </c:pt>
              </c:numCache>
            </c:numRef>
          </c:val>
          <c:extLst>
            <c:ext xmlns:c16="http://schemas.microsoft.com/office/drawing/2014/chart" uri="{C3380CC4-5D6E-409C-BE32-E72D297353CC}">
              <c16:uniqueId val="{00000003-7186-485C-AEDA-478DD66ECE2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Tricom</c:v>
                </c:pt>
              </c:strCache>
            </c:strRef>
          </c:cat>
          <c:val>
            <c:numRef>
              <c:f>Sheet1!$F$2</c:f>
              <c:numCache>
                <c:formatCode>General</c:formatCode>
                <c:ptCount val="1"/>
                <c:pt idx="0">
                  <c:v>0</c:v>
                </c:pt>
              </c:numCache>
            </c:numRef>
          </c:val>
          <c:extLst>
            <c:ext xmlns:c16="http://schemas.microsoft.com/office/drawing/2014/chart" uri="{C3380CC4-5D6E-409C-BE32-E72D297353CC}">
              <c16:uniqueId val="{00000004-7186-485C-AEDA-478DD66ECE2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Tricom</c:v>
                </c:pt>
              </c:strCache>
            </c:strRef>
          </c:cat>
          <c:val>
            <c:numRef>
              <c:f>Sheet1!$G$2</c:f>
              <c:numCache>
                <c:formatCode>General</c:formatCode>
                <c:ptCount val="1"/>
                <c:pt idx="0">
                  <c:v>6</c:v>
                </c:pt>
              </c:numCache>
            </c:numRef>
          </c:val>
          <c:extLst>
            <c:ext xmlns:c16="http://schemas.microsoft.com/office/drawing/2014/chart" uri="{C3380CC4-5D6E-409C-BE32-E72D297353CC}">
              <c16:uniqueId val="{00000005-7186-485C-AEDA-478DD66ECE2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Tricom</c:v>
                </c:pt>
              </c:strCache>
            </c:strRef>
          </c:cat>
          <c:val>
            <c:numRef>
              <c:f>Sheet1!$H$2</c:f>
              <c:numCache>
                <c:formatCode>General</c:formatCode>
                <c:ptCount val="1"/>
                <c:pt idx="0">
                  <c:v>106</c:v>
                </c:pt>
              </c:numCache>
            </c:numRef>
          </c:val>
          <c:extLst>
            <c:ext xmlns:c16="http://schemas.microsoft.com/office/drawing/2014/chart" uri="{C3380CC4-5D6E-409C-BE32-E72D297353CC}">
              <c16:uniqueId val="{00000006-7186-485C-AEDA-478DD66ECE2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Tricom</c:v>
                </c:pt>
              </c:strCache>
            </c:strRef>
          </c:cat>
          <c:val>
            <c:numRef>
              <c:f>Sheet1!$I$2</c:f>
              <c:numCache>
                <c:formatCode>General</c:formatCode>
                <c:ptCount val="1"/>
                <c:pt idx="0">
                  <c:v>4</c:v>
                </c:pt>
              </c:numCache>
            </c:numRef>
          </c:val>
          <c:extLst>
            <c:ext xmlns:c16="http://schemas.microsoft.com/office/drawing/2014/chart" uri="{C3380CC4-5D6E-409C-BE32-E72D297353CC}">
              <c16:uniqueId val="{00000007-7186-485C-AEDA-478DD66ECE29}"/>
            </c:ext>
          </c:extLst>
        </c:ser>
        <c:dLbls>
          <c:showLegendKey val="0"/>
          <c:showVal val="0"/>
          <c:showCatName val="0"/>
          <c:showSerName val="0"/>
          <c:showPercent val="0"/>
          <c:showBubbleSize val="0"/>
        </c:dLbls>
        <c:gapWidth val="150"/>
        <c:overlap val="100"/>
        <c:axId val="291259000"/>
        <c:axId val="291259328"/>
      </c:barChart>
      <c:catAx>
        <c:axId val="291259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259328"/>
        <c:crosses val="autoZero"/>
        <c:auto val="1"/>
        <c:lblAlgn val="ctr"/>
        <c:lblOffset val="100"/>
        <c:noMultiLvlLbl val="0"/>
      </c:catAx>
      <c:valAx>
        <c:axId val="291259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25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Tricom</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1</c:v>
                </c:pt>
                <c:pt idx="3">
                  <c:v>0</c:v>
                </c:pt>
                <c:pt idx="4">
                  <c:v>1</c:v>
                </c:pt>
              </c:numCache>
            </c:numRef>
          </c:val>
          <c:extLst>
            <c:ext xmlns:c16="http://schemas.microsoft.com/office/drawing/2014/chart" uri="{C3380CC4-5D6E-409C-BE32-E72D297353CC}">
              <c16:uniqueId val="{00000000-3314-457B-B95F-497E78563EC8}"/>
            </c:ext>
          </c:extLst>
        </c:ser>
        <c:dLbls>
          <c:showLegendKey val="0"/>
          <c:showVal val="0"/>
          <c:showCatName val="0"/>
          <c:showSerName val="0"/>
          <c:showPercent val="0"/>
          <c:showBubbleSize val="0"/>
        </c:dLbls>
        <c:gapWidth val="219"/>
        <c:overlap val="-27"/>
        <c:axId val="397578952"/>
        <c:axId val="397584528"/>
      </c:barChart>
      <c:catAx>
        <c:axId val="397578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84528"/>
        <c:crosses val="autoZero"/>
        <c:auto val="1"/>
        <c:lblAlgn val="ctr"/>
        <c:lblOffset val="100"/>
        <c:noMultiLvlLbl val="0"/>
      </c:catAx>
      <c:valAx>
        <c:axId val="39758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7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59FA7-DB4A-430F-B0D3-4E799AA405A3}"/>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A800107F-9B53-4416-94A1-61455824CCA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879480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6F65A-CCFC-48B9-9E3C-FE697BCE23FF}"/>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BA852574-12BB-4554-AC95-84CE7D476EB0}"/>
              </a:ext>
            </a:extLst>
          </p:cNvPr>
          <p:cNvGraphicFramePr>
            <a:graphicFrameLocks noGrp="1"/>
          </p:cNvGraphicFramePr>
          <p:nvPr>
            <p:ph type="tbl" sz="quarter" idx="13"/>
            <p:extLst>
              <p:ext uri="{D42A27DB-BD31-4B8C-83A1-F6EECF244321}">
                <p14:modId xmlns:p14="http://schemas.microsoft.com/office/powerpoint/2010/main" val="3809693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36316791"/>
                    </a:ext>
                  </a:extLst>
                </a:gridCol>
                <a:gridCol w="740664">
                  <a:extLst>
                    <a:ext uri="{9D8B030D-6E8A-4147-A177-3AD203B41FA5}">
                      <a16:colId xmlns:a16="http://schemas.microsoft.com/office/drawing/2014/main" val="2635250007"/>
                    </a:ext>
                  </a:extLst>
                </a:gridCol>
                <a:gridCol w="740664">
                  <a:extLst>
                    <a:ext uri="{9D8B030D-6E8A-4147-A177-3AD203B41FA5}">
                      <a16:colId xmlns:a16="http://schemas.microsoft.com/office/drawing/2014/main" val="2530085284"/>
                    </a:ext>
                  </a:extLst>
                </a:gridCol>
                <a:gridCol w="740664">
                  <a:extLst>
                    <a:ext uri="{9D8B030D-6E8A-4147-A177-3AD203B41FA5}">
                      <a16:colId xmlns:a16="http://schemas.microsoft.com/office/drawing/2014/main" val="2086560323"/>
                    </a:ext>
                  </a:extLst>
                </a:gridCol>
                <a:gridCol w="740664">
                  <a:extLst>
                    <a:ext uri="{9D8B030D-6E8A-4147-A177-3AD203B41FA5}">
                      <a16:colId xmlns:a16="http://schemas.microsoft.com/office/drawing/2014/main" val="3773040908"/>
                    </a:ext>
                  </a:extLst>
                </a:gridCol>
                <a:gridCol w="740664">
                  <a:extLst>
                    <a:ext uri="{9D8B030D-6E8A-4147-A177-3AD203B41FA5}">
                      <a16:colId xmlns:a16="http://schemas.microsoft.com/office/drawing/2014/main" val="730000871"/>
                    </a:ext>
                  </a:extLst>
                </a:gridCol>
                <a:gridCol w="740664">
                  <a:extLst>
                    <a:ext uri="{9D8B030D-6E8A-4147-A177-3AD203B41FA5}">
                      <a16:colId xmlns:a16="http://schemas.microsoft.com/office/drawing/2014/main" val="3735097723"/>
                    </a:ext>
                  </a:extLst>
                </a:gridCol>
                <a:gridCol w="740664">
                  <a:extLst>
                    <a:ext uri="{9D8B030D-6E8A-4147-A177-3AD203B41FA5}">
                      <a16:colId xmlns:a16="http://schemas.microsoft.com/office/drawing/2014/main" val="3325174963"/>
                    </a:ext>
                  </a:extLst>
                </a:gridCol>
                <a:gridCol w="740664">
                  <a:extLst>
                    <a:ext uri="{9D8B030D-6E8A-4147-A177-3AD203B41FA5}">
                      <a16:colId xmlns:a16="http://schemas.microsoft.com/office/drawing/2014/main" val="2700922925"/>
                    </a:ext>
                  </a:extLst>
                </a:gridCol>
                <a:gridCol w="740664">
                  <a:extLst>
                    <a:ext uri="{9D8B030D-6E8A-4147-A177-3AD203B41FA5}">
                      <a16:colId xmlns:a16="http://schemas.microsoft.com/office/drawing/2014/main" val="274120768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11760798"/>
                  </a:ext>
                </a:extLst>
              </a:tr>
              <a:tr h="370840">
                <a:tc>
                  <a:txBody>
                    <a:bodyPr/>
                    <a:lstStyle/>
                    <a:p>
                      <a:r>
                        <a:rPr lang="en-US" sz="1000"/>
                        <a:t>Tricom</a:t>
                      </a:r>
                    </a:p>
                  </a:txBody>
                  <a:tcPr/>
                </a:tc>
                <a:tc>
                  <a:txBody>
                    <a:bodyPr/>
                    <a:lstStyle/>
                    <a:p>
                      <a:r>
                        <a:rPr lang="en-US" sz="1000"/>
                        <a:t>66250</a:t>
                      </a:r>
                    </a:p>
                  </a:txBody>
                  <a:tcPr/>
                </a:tc>
                <a:tc>
                  <a:txBody>
                    <a:bodyPr/>
                    <a:lstStyle/>
                    <a:p>
                      <a:r>
                        <a:rPr lang="en-US" sz="1000"/>
                        <a:t>52</a:t>
                      </a:r>
                    </a:p>
                  </a:txBody>
                  <a:tcPr/>
                </a:tc>
                <a:tc>
                  <a:txBody>
                    <a:bodyPr/>
                    <a:lstStyle/>
                    <a:p>
                      <a:r>
                        <a:rPr lang="en-US" sz="1000"/>
                        <a:t>14</a:t>
                      </a:r>
                    </a:p>
                  </a:txBody>
                  <a:tcPr/>
                </a:tc>
                <a:tc>
                  <a:txBody>
                    <a:bodyPr/>
                    <a:lstStyle/>
                    <a:p>
                      <a:r>
                        <a:rPr lang="en-US" sz="1000"/>
                        <a:t>91</a:t>
                      </a:r>
                    </a:p>
                  </a:txBody>
                  <a:tcPr/>
                </a:tc>
                <a:tc>
                  <a:txBody>
                    <a:bodyPr/>
                    <a:lstStyle/>
                    <a:p>
                      <a:r>
                        <a:rPr lang="en-US" sz="1000"/>
                        <a:t>106</a:t>
                      </a:r>
                    </a:p>
                  </a:txBody>
                  <a:tcPr/>
                </a:tc>
                <a:tc>
                  <a:txBody>
                    <a:bodyPr/>
                    <a:lstStyle/>
                    <a:p>
                      <a:r>
                        <a:rPr lang="en-US" sz="1000"/>
                        <a:t>4</a:t>
                      </a:r>
                    </a:p>
                  </a:txBody>
                  <a:tcPr/>
                </a:tc>
                <a:tc>
                  <a:txBody>
                    <a:bodyPr/>
                    <a:lstStyle/>
                    <a:p>
                      <a:r>
                        <a:rPr lang="en-US" sz="1000"/>
                        <a:t>10</a:t>
                      </a:r>
                    </a:p>
                  </a:txBody>
                  <a:tcPr/>
                </a:tc>
                <a:tc>
                  <a:txBody>
                    <a:bodyPr/>
                    <a:lstStyle/>
                    <a:p>
                      <a:r>
                        <a:rPr lang="en-US" sz="1000"/>
                        <a:t>0.0217%</a:t>
                      </a:r>
                    </a:p>
                  </a:txBody>
                  <a:tcPr/>
                </a:tc>
                <a:tc>
                  <a:txBody>
                    <a:bodyPr/>
                    <a:lstStyle/>
                    <a:p>
                      <a:r>
                        <a:rPr lang="en-US" sz="1000"/>
                        <a:t>50.0%</a:t>
                      </a:r>
                    </a:p>
                  </a:txBody>
                  <a:tcPr/>
                </a:tc>
                <a:extLst>
                  <a:ext uri="{0D108BD9-81ED-4DB2-BD59-A6C34878D82A}">
                    <a16:rowId xmlns:a16="http://schemas.microsoft.com/office/drawing/2014/main" val="1430563675"/>
                  </a:ext>
                </a:extLst>
              </a:tr>
            </a:tbl>
          </a:graphicData>
        </a:graphic>
      </p:graphicFrame>
      <p:sp>
        <p:nvSpPr>
          <p:cNvPr id="4" name="Text Placeholder 3">
            <a:extLst>
              <a:ext uri="{FF2B5EF4-FFF2-40B4-BE49-F238E27FC236}">
                <a16:creationId xmlns:a16="http://schemas.microsoft.com/office/drawing/2014/main" id="{3DF633C9-62CA-4B48-A408-398A18A8362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744295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BCBB7-C778-4064-A5A9-BAB479C89792}"/>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9B17F7AB-B7E4-4963-A231-6D58055CCB32}"/>
              </a:ext>
            </a:extLst>
          </p:cNvPr>
          <p:cNvGraphicFramePr>
            <a:graphicFrameLocks noGrp="1"/>
          </p:cNvGraphicFramePr>
          <p:nvPr>
            <p:ph type="chart" sz="quarter" idx="13"/>
            <p:extLst>
              <p:ext uri="{D42A27DB-BD31-4B8C-83A1-F6EECF244321}">
                <p14:modId xmlns:p14="http://schemas.microsoft.com/office/powerpoint/2010/main" val="1147673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67318A-4146-4CCE-9610-EA53E38B9187}"/>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CF867D1-076F-4785-A7F9-B5A839C427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4885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29884-96C7-4321-A6DE-93B6B0111DBD}"/>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89E554EA-2470-490A-BB04-13A6CCE20DB4}"/>
              </a:ext>
            </a:extLst>
          </p:cNvPr>
          <p:cNvGraphicFramePr>
            <a:graphicFrameLocks noGrp="1"/>
          </p:cNvGraphicFramePr>
          <p:nvPr>
            <p:ph type="chart" sz="quarter" idx="13"/>
            <p:extLst>
              <p:ext uri="{D42A27DB-BD31-4B8C-83A1-F6EECF244321}">
                <p14:modId xmlns:p14="http://schemas.microsoft.com/office/powerpoint/2010/main" val="325008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DE31D1-BE15-4BDB-B432-DA306C36297B}"/>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84B9AE9-881A-47D1-8EA9-C52889287F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4590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BA889-5661-474D-AD7B-8B37B97BDC11}"/>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201F868D-5B9B-4CCD-AC84-E4B5E48490EE}"/>
              </a:ext>
            </a:extLst>
          </p:cNvPr>
          <p:cNvGraphicFramePr>
            <a:graphicFrameLocks noGrp="1"/>
          </p:cNvGraphicFramePr>
          <p:nvPr>
            <p:ph type="chart" sz="quarter" idx="13"/>
            <p:extLst>
              <p:ext uri="{D42A27DB-BD31-4B8C-83A1-F6EECF244321}">
                <p14:modId xmlns:p14="http://schemas.microsoft.com/office/powerpoint/2010/main" val="3422903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E79382-4101-42D3-9B10-E5F537122D9D}"/>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86A8120B-1AC3-46B2-8CBC-7EE20E67D3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3061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E64EB-18DB-496A-8309-234C96BD083B}"/>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1C870402-30AA-4B63-9796-FA91992E6D2E}"/>
              </a:ext>
            </a:extLst>
          </p:cNvPr>
          <p:cNvGraphicFramePr>
            <a:graphicFrameLocks noGrp="1"/>
          </p:cNvGraphicFramePr>
          <p:nvPr>
            <p:ph type="chart" sz="quarter" idx="13"/>
            <p:extLst>
              <p:ext uri="{D42A27DB-BD31-4B8C-83A1-F6EECF244321}">
                <p14:modId xmlns:p14="http://schemas.microsoft.com/office/powerpoint/2010/main" val="17934254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753E3E-CF76-44A2-9AC8-7EF4BB6B8AB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DCF74353-D098-4683-875F-2D7E2F5AEF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081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F1B8B-BFDF-4123-9F21-6FC18C674F40}"/>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D0A71E82-0410-4E6F-834E-C96502447B74}"/>
              </a:ext>
            </a:extLst>
          </p:cNvPr>
          <p:cNvGraphicFramePr>
            <a:graphicFrameLocks noGrp="1"/>
          </p:cNvGraphicFramePr>
          <p:nvPr>
            <p:ph type="chart" sz="quarter" idx="13"/>
            <p:extLst>
              <p:ext uri="{D42A27DB-BD31-4B8C-83A1-F6EECF244321}">
                <p14:modId xmlns:p14="http://schemas.microsoft.com/office/powerpoint/2010/main" val="2853094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82EEA0-760E-45AF-AECE-92611BFA7A99}"/>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8BE684E-9917-4B56-AA40-49EA9A38EA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2363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D69DB-F06E-4190-8635-EBD506E9486A}"/>
              </a:ext>
            </a:extLst>
          </p:cNvPr>
          <p:cNvSpPr>
            <a:spLocks noGrp="1"/>
          </p:cNvSpPr>
          <p:nvPr>
            <p:ph type="title"/>
          </p:nvPr>
        </p:nvSpPr>
        <p:spPr/>
        <p:txBody>
          <a:bodyPr/>
          <a:lstStyle/>
          <a:p>
            <a:r>
              <a:rPr lang="en-US"/>
              <a:t>Facebook Own Posts Table - 1 of 3</a:t>
            </a:r>
          </a:p>
        </p:txBody>
      </p:sp>
      <p:graphicFrame>
        <p:nvGraphicFramePr>
          <p:cNvPr id="5" name="Table Placeholder 4">
            <a:extLst>
              <a:ext uri="{FF2B5EF4-FFF2-40B4-BE49-F238E27FC236}">
                <a16:creationId xmlns:a16="http://schemas.microsoft.com/office/drawing/2014/main" id="{74D8D49C-F33A-4656-8807-C55BF516624B}"/>
              </a:ext>
            </a:extLst>
          </p:cNvPr>
          <p:cNvGraphicFramePr>
            <a:graphicFrameLocks noGrp="1"/>
          </p:cNvGraphicFramePr>
          <p:nvPr>
            <p:ph type="tbl" sz="quarter" idx="13"/>
            <p:extLst>
              <p:ext uri="{D42A27DB-BD31-4B8C-83A1-F6EECF244321}">
                <p14:modId xmlns:p14="http://schemas.microsoft.com/office/powerpoint/2010/main" val="1125985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94858090"/>
                    </a:ext>
                  </a:extLst>
                </a:gridCol>
                <a:gridCol w="658368">
                  <a:extLst>
                    <a:ext uri="{9D8B030D-6E8A-4147-A177-3AD203B41FA5}">
                      <a16:colId xmlns:a16="http://schemas.microsoft.com/office/drawing/2014/main" val="1304420962"/>
                    </a:ext>
                  </a:extLst>
                </a:gridCol>
                <a:gridCol w="658368">
                  <a:extLst>
                    <a:ext uri="{9D8B030D-6E8A-4147-A177-3AD203B41FA5}">
                      <a16:colId xmlns:a16="http://schemas.microsoft.com/office/drawing/2014/main" val="1291640719"/>
                    </a:ext>
                  </a:extLst>
                </a:gridCol>
                <a:gridCol w="658368">
                  <a:extLst>
                    <a:ext uri="{9D8B030D-6E8A-4147-A177-3AD203B41FA5}">
                      <a16:colId xmlns:a16="http://schemas.microsoft.com/office/drawing/2014/main" val="658477367"/>
                    </a:ext>
                  </a:extLst>
                </a:gridCol>
                <a:gridCol w="658368">
                  <a:extLst>
                    <a:ext uri="{9D8B030D-6E8A-4147-A177-3AD203B41FA5}">
                      <a16:colId xmlns:a16="http://schemas.microsoft.com/office/drawing/2014/main" val="3563410100"/>
                    </a:ext>
                  </a:extLst>
                </a:gridCol>
                <a:gridCol w="658368">
                  <a:extLst>
                    <a:ext uri="{9D8B030D-6E8A-4147-A177-3AD203B41FA5}">
                      <a16:colId xmlns:a16="http://schemas.microsoft.com/office/drawing/2014/main" val="3514753280"/>
                    </a:ext>
                  </a:extLst>
                </a:gridCol>
                <a:gridCol w="658368">
                  <a:extLst>
                    <a:ext uri="{9D8B030D-6E8A-4147-A177-3AD203B41FA5}">
                      <a16:colId xmlns:a16="http://schemas.microsoft.com/office/drawing/2014/main" val="705614654"/>
                    </a:ext>
                  </a:extLst>
                </a:gridCol>
                <a:gridCol w="658368">
                  <a:extLst>
                    <a:ext uri="{9D8B030D-6E8A-4147-A177-3AD203B41FA5}">
                      <a16:colId xmlns:a16="http://schemas.microsoft.com/office/drawing/2014/main" val="2863300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2163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- 2017-11-10 21:37:31</a:t>
                      </a:r>
                      <a:r>
                        <a:rPr kumimoji="0" lang="es-ES" sz="1000" b="0" i="0" u="none" strike="noStrike" kern="1200" cap="none" spc="0" normalizeH="0" baseline="0" noProof="0">
                          <a:ln>
                            <a:noFill/>
                          </a:ln>
                          <a:solidFill>
                            <a:prstClr val="black"/>
                          </a:solidFill>
                          <a:effectLst/>
                          <a:uLnTx/>
                          <a:uFillTx/>
                          <a:latin typeface="+mn-lt"/>
                          <a:ea typeface="+mn-ea"/>
                          <a:cs typeface="+mn-cs"/>
                        </a:rPr>
                        <a:t>
¡Dinos a quién quieres llevarte pa’l play en un comentario, llena este formulario https://goo.gl/forms/1Jmx4Hsg5M3n1UKp1 y así de fácil estás participando! ⚾️🔥 #AlticeSports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01634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- 2017-11-02 22:04:01</a:t>
                      </a:r>
                      <a:r>
                        <a:rPr kumimoji="0" lang="es-ES" sz="1000" b="0" i="0" u="none" strike="noStrike" kern="1200" cap="none" spc="0" normalizeH="0" baseline="0" noProof="0">
                          <a:ln>
                            <a:noFill/>
                          </a:ln>
                          <a:solidFill>
                            <a:prstClr val="black"/>
                          </a:solidFill>
                          <a:effectLst/>
                          <a:uLnTx/>
                          <a:uFillTx/>
                          <a:latin typeface="+mn-lt"/>
                          <a:ea typeface="+mn-ea"/>
                          <a:cs typeface="+mn-cs"/>
                        </a:rPr>
                        <a:t>
Elige el play que quieras, ¡nosotros te llevamos! Llena este formulario https://goo.gl/forms/VT8cqdGoLnN4w0882,  menciona aquí con quién quieres ir y ya participas. ❤️🔥⚾️ #AlticeSports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53135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- 2017-11-03 20:42:16</a:t>
                      </a:r>
                      <a:r>
                        <a:rPr kumimoji="0" lang="es-ES" sz="1000" b="0" i="0" u="none" strike="noStrike" kern="1200" cap="none" spc="0" normalizeH="0" baseline="0" noProof="0">
                          <a:ln>
                            <a:noFill/>
                          </a:ln>
                          <a:solidFill>
                            <a:prstClr val="black"/>
                          </a:solidFill>
                          <a:effectLst/>
                          <a:uLnTx/>
                          <a:uFillTx/>
                          <a:latin typeface="+mn-lt"/>
                          <a:ea typeface="+mn-ea"/>
                          <a:cs typeface="+mn-cs"/>
                        </a:rPr>
                        <a:t>
Tu seguridad es sumamente importante para nosotros, por eso nos aseguramos de tener los canales que mejor la protejan.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7138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- 2017-11-08 20:43:22</a:t>
                      </a:r>
                      <a:r>
                        <a:rPr kumimoji="0" lang="es-ES" sz="1000" b="0" i="0" u="none" strike="noStrike" kern="1200" cap="none" spc="0" normalizeH="0" baseline="0" noProof="0">
                          <a:ln>
                            <a:noFill/>
                          </a:ln>
                          <a:solidFill>
                            <a:prstClr val="black"/>
                          </a:solidFill>
                          <a:effectLst/>
                          <a:uLnTx/>
                          <a:uFillTx/>
                          <a:latin typeface="+mn-lt"/>
                          <a:ea typeface="+mn-ea"/>
                          <a:cs typeface="+mn-cs"/>
                        </a:rPr>
                        <a:t>
¡Acércate a nosotros y conoce todas las ofertas que tenemos para hacer de tu negocio aún mejor! ✊ Más info: 809-200-8098 y 809-334-5000 #TricomNegocios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5861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- 2017-11-02 18:12:20</a:t>
                      </a:r>
                      <a:r>
                        <a:rPr kumimoji="0" lang="es-ES" sz="1000" b="0" i="0" u="none" strike="noStrike" kern="1200" cap="none" spc="0" normalizeH="0" baseline="0" noProof="0">
                          <a:ln>
                            <a:noFill/>
                          </a:ln>
                          <a:solidFill>
                            <a:prstClr val="black"/>
                          </a:solidFill>
                          <a:effectLst/>
                          <a:uLnTx/>
                          <a:uFillTx/>
                          <a:latin typeface="+mn-lt"/>
                          <a:ea typeface="+mn-ea"/>
                          <a:cs typeface="+mn-cs"/>
                        </a:rPr>
                        <a:t>
¿La mejor conexión para tu negocio? ¡Nosotros la tenemos! 💁❤️ Visita tu tienda Tricom más cercana o llámanos al 809-334-5000 u 809-200-8098. #TricomNegocios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170353"/>
                  </a:ext>
                </a:extLst>
              </a:tr>
            </a:tbl>
          </a:graphicData>
        </a:graphic>
      </p:graphicFrame>
      <p:sp>
        <p:nvSpPr>
          <p:cNvPr id="4" name="Text Placeholder 3">
            <a:extLst>
              <a:ext uri="{FF2B5EF4-FFF2-40B4-BE49-F238E27FC236}">
                <a16:creationId xmlns:a16="http://schemas.microsoft.com/office/drawing/2014/main" id="{4010BFF0-2EBB-4C90-B70E-CE41608C683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574679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F695B-279B-4193-8191-4ACCFE8B73E9}"/>
              </a:ext>
            </a:extLst>
          </p:cNvPr>
          <p:cNvSpPr>
            <a:spLocks noGrp="1"/>
          </p:cNvSpPr>
          <p:nvPr>
            <p:ph type="title"/>
          </p:nvPr>
        </p:nvSpPr>
        <p:spPr/>
        <p:txBody>
          <a:bodyPr/>
          <a:lstStyle/>
          <a:p>
            <a:r>
              <a:rPr lang="en-US"/>
              <a:t>Facebook Own Posts Table - 2 of 3</a:t>
            </a:r>
          </a:p>
        </p:txBody>
      </p:sp>
      <p:graphicFrame>
        <p:nvGraphicFramePr>
          <p:cNvPr id="5" name="Table Placeholder 4">
            <a:extLst>
              <a:ext uri="{FF2B5EF4-FFF2-40B4-BE49-F238E27FC236}">
                <a16:creationId xmlns:a16="http://schemas.microsoft.com/office/drawing/2014/main" id="{62E7DFBC-189A-4E6E-B3A5-ED205F85B81F}"/>
              </a:ext>
            </a:extLst>
          </p:cNvPr>
          <p:cNvGraphicFramePr>
            <a:graphicFrameLocks noGrp="1"/>
          </p:cNvGraphicFramePr>
          <p:nvPr>
            <p:ph type="tbl" sz="quarter" idx="13"/>
            <p:extLst>
              <p:ext uri="{D42A27DB-BD31-4B8C-83A1-F6EECF244321}">
                <p14:modId xmlns:p14="http://schemas.microsoft.com/office/powerpoint/2010/main" val="3941960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07999874"/>
                    </a:ext>
                  </a:extLst>
                </a:gridCol>
                <a:gridCol w="658368">
                  <a:extLst>
                    <a:ext uri="{9D8B030D-6E8A-4147-A177-3AD203B41FA5}">
                      <a16:colId xmlns:a16="http://schemas.microsoft.com/office/drawing/2014/main" val="2861829544"/>
                    </a:ext>
                  </a:extLst>
                </a:gridCol>
                <a:gridCol w="658368">
                  <a:extLst>
                    <a:ext uri="{9D8B030D-6E8A-4147-A177-3AD203B41FA5}">
                      <a16:colId xmlns:a16="http://schemas.microsoft.com/office/drawing/2014/main" val="4218270018"/>
                    </a:ext>
                  </a:extLst>
                </a:gridCol>
                <a:gridCol w="658368">
                  <a:extLst>
                    <a:ext uri="{9D8B030D-6E8A-4147-A177-3AD203B41FA5}">
                      <a16:colId xmlns:a16="http://schemas.microsoft.com/office/drawing/2014/main" val="900991655"/>
                    </a:ext>
                  </a:extLst>
                </a:gridCol>
                <a:gridCol w="658368">
                  <a:extLst>
                    <a:ext uri="{9D8B030D-6E8A-4147-A177-3AD203B41FA5}">
                      <a16:colId xmlns:a16="http://schemas.microsoft.com/office/drawing/2014/main" val="429772213"/>
                    </a:ext>
                  </a:extLst>
                </a:gridCol>
                <a:gridCol w="658368">
                  <a:extLst>
                    <a:ext uri="{9D8B030D-6E8A-4147-A177-3AD203B41FA5}">
                      <a16:colId xmlns:a16="http://schemas.microsoft.com/office/drawing/2014/main" val="1027018263"/>
                    </a:ext>
                  </a:extLst>
                </a:gridCol>
                <a:gridCol w="658368">
                  <a:extLst>
                    <a:ext uri="{9D8B030D-6E8A-4147-A177-3AD203B41FA5}">
                      <a16:colId xmlns:a16="http://schemas.microsoft.com/office/drawing/2014/main" val="1225924696"/>
                    </a:ext>
                  </a:extLst>
                </a:gridCol>
                <a:gridCol w="658368">
                  <a:extLst>
                    <a:ext uri="{9D8B030D-6E8A-4147-A177-3AD203B41FA5}">
                      <a16:colId xmlns:a16="http://schemas.microsoft.com/office/drawing/2014/main" val="246095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1870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- 2017-11-12 17:37:44</a:t>
                      </a:r>
                      <a:r>
                        <a:rPr kumimoji="0" lang="es-ES" sz="1000" b="0" i="0" u="none" strike="noStrike" kern="1200" cap="none" spc="0" normalizeH="0" baseline="0" noProof="0">
                          <a:ln>
                            <a:noFill/>
                          </a:ln>
                          <a:solidFill>
                            <a:prstClr val="black"/>
                          </a:solidFill>
                          <a:effectLst/>
                          <a:uLnTx/>
                          <a:uFillTx/>
                          <a:latin typeface="+mn-lt"/>
                          <a:ea typeface="+mn-ea"/>
                          <a:cs typeface="+mn-cs"/>
                        </a:rPr>
                        <a:t>
¡Esa misma cara van a poner los niños cuando les digas que toca Moana hoy a las 9pm!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2450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- 2017-11-04 17:45:00</a:t>
                      </a:r>
                      <a:r>
                        <a:rPr kumimoji="0" lang="es-ES" sz="1000" b="0" i="0" u="none" strike="noStrike" kern="1200" cap="none" spc="0" normalizeH="0" baseline="0" noProof="0">
                          <a:ln>
                            <a:noFill/>
                          </a:ln>
                          <a:solidFill>
                            <a:prstClr val="black"/>
                          </a:solidFill>
                          <a:effectLst/>
                          <a:uLnTx/>
                          <a:uFillTx/>
                          <a:latin typeface="+mn-lt"/>
                          <a:ea typeface="+mn-ea"/>
                          <a:cs typeface="+mn-cs"/>
                        </a:rPr>
                        <a:t>
Prepara los chasquidos, porque esta noche acompañaremos a la familia más oscura del séptimo arte. Hoy a las 5:50 pm.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509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- 2017-11-06 21:08:37</a:t>
                      </a:r>
                      <a:r>
                        <a:rPr kumimoji="0" lang="es-ES" sz="1000" b="0" i="0" u="none" strike="noStrike" kern="1200" cap="none" spc="0" normalizeH="0" baseline="0" noProof="0">
                          <a:ln>
                            <a:noFill/>
                          </a:ln>
                          <a:solidFill>
                            <a:prstClr val="black"/>
                          </a:solidFill>
                          <a:effectLst/>
                          <a:uLnTx/>
                          <a:uFillTx/>
                          <a:latin typeface="+mn-lt"/>
                          <a:ea typeface="+mn-ea"/>
                          <a:cs typeface="+mn-cs"/>
                        </a:rPr>
                        <a:t>
¡Esta semana inicia con tremendo palo feriado!, disfrútala con los juegos de la Pelota Invernal desde la comodidad de tu hogar. #AlticeSport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9650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- 2017-11-01 19:49:35</a:t>
                      </a:r>
                      <a:r>
                        <a:rPr kumimoji="0" lang="es-ES" sz="1000" b="0" i="0" u="none" strike="noStrike" kern="1200" cap="none" spc="0" normalizeH="0" baseline="0" noProof="0">
                          <a:ln>
                            <a:noFill/>
                          </a:ln>
                          <a:solidFill>
                            <a:prstClr val="black"/>
                          </a:solidFill>
                          <a:effectLst/>
                          <a:uLnTx/>
                          <a:uFillTx/>
                          <a:latin typeface="+mn-lt"/>
                          <a:ea typeface="+mn-ea"/>
                          <a:cs typeface="+mn-cs"/>
                        </a:rPr>
                        <a:t>
Houston, we have a problem! 😱 ¡Se apretó  la cosa! 🔥 Hoy se acaba lo que se daba en la Serie Final de la MLB. #AlticeSports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7607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- 2017-11-09 20:24:41</a:t>
                      </a:r>
                      <a:r>
                        <a:rPr kumimoji="0" lang="es-ES" sz="1000" b="0" i="0" u="none" strike="noStrike" kern="1200" cap="none" spc="0" normalizeH="0" baseline="0" noProof="0">
                          <a:ln>
                            <a:noFill/>
                          </a:ln>
                          <a:solidFill>
                            <a:prstClr val="black"/>
                          </a:solidFill>
                          <a:effectLst/>
                          <a:uLnTx/>
                          <a:uFillTx/>
                          <a:latin typeface="+mn-lt"/>
                          <a:ea typeface="+mn-ea"/>
                          <a:cs typeface="+mn-cs"/>
                        </a:rPr>
                        <a:t>
Bueeeeno... las Estrellas Orientales están dando cátedra en estos días. 🔥🔥 ¡Aquí los próximos juegos! #AlticeSports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897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- 2017-11-05 15:27:46</a:t>
                      </a:r>
                      <a:r>
                        <a:rPr kumimoji="0" lang="es-ES" sz="1000" b="0" i="0" u="none" strike="noStrike" kern="1200" cap="none" spc="0" normalizeH="0" baseline="0" noProof="0">
                          <a:ln>
                            <a:noFill/>
                          </a:ln>
                          <a:solidFill>
                            <a:prstClr val="black"/>
                          </a:solidFill>
                          <a:effectLst/>
                          <a:uLnTx/>
                          <a:uFillTx/>
                          <a:latin typeface="+mn-lt"/>
                          <a:ea typeface="+mn-ea"/>
                          <a:cs typeface="+mn-cs"/>
                        </a:rPr>
                        <a:t>
Celebramos el feriado con ofertas y un horario especial para ti.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3992568"/>
                  </a:ext>
                </a:extLst>
              </a:tr>
            </a:tbl>
          </a:graphicData>
        </a:graphic>
      </p:graphicFrame>
      <p:sp>
        <p:nvSpPr>
          <p:cNvPr id="4" name="Text Placeholder 3">
            <a:extLst>
              <a:ext uri="{FF2B5EF4-FFF2-40B4-BE49-F238E27FC236}">
                <a16:creationId xmlns:a16="http://schemas.microsoft.com/office/drawing/2014/main" id="{4E682860-854D-4E2F-92E5-DD25F960E25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512967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BE2CB-BC22-40D2-80C7-3B6BE3850D7E}"/>
              </a:ext>
            </a:extLst>
          </p:cNvPr>
          <p:cNvSpPr>
            <a:spLocks noGrp="1"/>
          </p:cNvSpPr>
          <p:nvPr>
            <p:ph type="title"/>
          </p:nvPr>
        </p:nvSpPr>
        <p:spPr/>
        <p:txBody>
          <a:bodyPr/>
          <a:lstStyle/>
          <a:p>
            <a:r>
              <a:rPr lang="en-US"/>
              <a:t>Facebook Own Posts Table - 3 of 3</a:t>
            </a:r>
          </a:p>
        </p:txBody>
      </p:sp>
      <p:graphicFrame>
        <p:nvGraphicFramePr>
          <p:cNvPr id="5" name="Table Placeholder 4">
            <a:extLst>
              <a:ext uri="{FF2B5EF4-FFF2-40B4-BE49-F238E27FC236}">
                <a16:creationId xmlns:a16="http://schemas.microsoft.com/office/drawing/2014/main" id="{520E377E-1312-4598-9CD8-F156A7E687A2}"/>
              </a:ext>
            </a:extLst>
          </p:cNvPr>
          <p:cNvGraphicFramePr>
            <a:graphicFrameLocks noGrp="1"/>
          </p:cNvGraphicFramePr>
          <p:nvPr>
            <p:ph type="tbl" sz="quarter" idx="13"/>
            <p:extLst>
              <p:ext uri="{D42A27DB-BD31-4B8C-83A1-F6EECF244321}">
                <p14:modId xmlns:p14="http://schemas.microsoft.com/office/powerpoint/2010/main" val="622671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1469050"/>
                    </a:ext>
                  </a:extLst>
                </a:gridCol>
                <a:gridCol w="658368">
                  <a:extLst>
                    <a:ext uri="{9D8B030D-6E8A-4147-A177-3AD203B41FA5}">
                      <a16:colId xmlns:a16="http://schemas.microsoft.com/office/drawing/2014/main" val="3380585314"/>
                    </a:ext>
                  </a:extLst>
                </a:gridCol>
                <a:gridCol w="658368">
                  <a:extLst>
                    <a:ext uri="{9D8B030D-6E8A-4147-A177-3AD203B41FA5}">
                      <a16:colId xmlns:a16="http://schemas.microsoft.com/office/drawing/2014/main" val="2722298567"/>
                    </a:ext>
                  </a:extLst>
                </a:gridCol>
                <a:gridCol w="658368">
                  <a:extLst>
                    <a:ext uri="{9D8B030D-6E8A-4147-A177-3AD203B41FA5}">
                      <a16:colId xmlns:a16="http://schemas.microsoft.com/office/drawing/2014/main" val="2207508831"/>
                    </a:ext>
                  </a:extLst>
                </a:gridCol>
                <a:gridCol w="658368">
                  <a:extLst>
                    <a:ext uri="{9D8B030D-6E8A-4147-A177-3AD203B41FA5}">
                      <a16:colId xmlns:a16="http://schemas.microsoft.com/office/drawing/2014/main" val="3784867503"/>
                    </a:ext>
                  </a:extLst>
                </a:gridCol>
                <a:gridCol w="658368">
                  <a:extLst>
                    <a:ext uri="{9D8B030D-6E8A-4147-A177-3AD203B41FA5}">
                      <a16:colId xmlns:a16="http://schemas.microsoft.com/office/drawing/2014/main" val="1335673761"/>
                    </a:ext>
                  </a:extLst>
                </a:gridCol>
                <a:gridCol w="658368">
                  <a:extLst>
                    <a:ext uri="{9D8B030D-6E8A-4147-A177-3AD203B41FA5}">
                      <a16:colId xmlns:a16="http://schemas.microsoft.com/office/drawing/2014/main" val="353229714"/>
                    </a:ext>
                  </a:extLst>
                </a:gridCol>
                <a:gridCol w="658368">
                  <a:extLst>
                    <a:ext uri="{9D8B030D-6E8A-4147-A177-3AD203B41FA5}">
                      <a16:colId xmlns:a16="http://schemas.microsoft.com/office/drawing/2014/main" val="1822513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3898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- 2017-11-11 19:32:02</a:t>
                      </a:r>
                      <a:r>
                        <a:rPr kumimoji="0" lang="es-ES" sz="1000" b="0" i="0" u="none" strike="noStrike" kern="1200" cap="none" spc="0" normalizeH="0" baseline="0" noProof="0">
                          <a:ln>
                            <a:noFill/>
                          </a:ln>
                          <a:solidFill>
                            <a:prstClr val="black"/>
                          </a:solidFill>
                          <a:effectLst/>
                          <a:uLnTx/>
                          <a:uFillTx/>
                          <a:latin typeface="+mn-lt"/>
                          <a:ea typeface="+mn-ea"/>
                          <a:cs typeface="+mn-cs"/>
                        </a:rPr>
                        <a:t>
Adrenalina se move para o Brasil! O sea, ¡que Brasil se enciende este domingo con la F1! 🚗💨  12pm por canal F1 (canales 355 y 468 HD).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4603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- 2017-11-06 14:17:06</a:t>
                      </a:r>
                      <a:r>
                        <a:rPr kumimoji="0" lang="es-ES" sz="1000" b="0" i="0" u="none" strike="noStrike" kern="1200" cap="none" spc="0" normalizeH="0" baseline="0" noProof="0">
                          <a:ln>
                            <a:noFill/>
                          </a:ln>
                          <a:solidFill>
                            <a:prstClr val="black"/>
                          </a:solidFill>
                          <a:effectLst/>
                          <a:uLnTx/>
                          <a:uFillTx/>
                          <a:latin typeface="+mn-lt"/>
                          <a:ea typeface="+mn-ea"/>
                          <a:cs typeface="+mn-cs"/>
                        </a:rPr>
                        <a:t>
Respetando nuestra Constitución, tenemos un país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0212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 - 2017-11-02 12:37:22</a:t>
                      </a:r>
                      <a:r>
                        <a:rPr kumimoji="0" lang="es-ES" sz="1000" b="0" i="0" u="none" strike="noStrike" kern="1200" cap="none" spc="0" normalizeH="0" baseline="0" noProof="0">
                          <a:ln>
                            <a:noFill/>
                          </a:ln>
                          <a:solidFill>
                            <a:prstClr val="black"/>
                          </a:solidFill>
                          <a:effectLst/>
                          <a:uLnTx/>
                          <a:uFillTx/>
                          <a:latin typeface="+mn-lt"/>
                          <a:ea typeface="+mn-ea"/>
                          <a:cs typeface="+mn-cs"/>
                        </a:rPr>
                        <a:t>
¡Date un tour audiovisual por Japón con la música del inigualable Chichí Peralta! Hoy por Tarima  TV (canal 240 y 428 HD). Canal exclusivo de Tricom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0655362"/>
                  </a:ext>
                </a:extLst>
              </a:tr>
            </a:tbl>
          </a:graphicData>
        </a:graphic>
      </p:graphicFrame>
      <p:sp>
        <p:nvSpPr>
          <p:cNvPr id="4" name="Text Placeholder 3">
            <a:extLst>
              <a:ext uri="{FF2B5EF4-FFF2-40B4-BE49-F238E27FC236}">
                <a16:creationId xmlns:a16="http://schemas.microsoft.com/office/drawing/2014/main" id="{913A750D-D13E-4D5F-AB22-3EFB9B6852F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854797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5A968-2073-4156-AA8F-E4C5D7CD4734}"/>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8B07611B-6557-4002-B4A3-AB06BC0F0B33}"/>
              </a:ext>
            </a:extLst>
          </p:cNvPr>
          <p:cNvGraphicFramePr>
            <a:graphicFrameLocks noGrp="1"/>
          </p:cNvGraphicFramePr>
          <p:nvPr>
            <p:ph type="chart" sz="quarter" idx="13"/>
            <p:extLst>
              <p:ext uri="{D42A27DB-BD31-4B8C-83A1-F6EECF244321}">
                <p14:modId xmlns:p14="http://schemas.microsoft.com/office/powerpoint/2010/main" val="3230863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7AF30D-16C1-443A-9CBF-420C8E768DED}"/>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1C9D7D2-2410-4F54-AE3B-A71F61EEC1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9388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76D47-E49F-4E34-8D8C-B803003575F1}"/>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E76C2535-562D-4D43-94D8-0397E17B291B}"/>
              </a:ext>
            </a:extLst>
          </p:cNvPr>
          <p:cNvGraphicFramePr>
            <a:graphicFrameLocks noGrp="1"/>
          </p:cNvGraphicFramePr>
          <p:nvPr>
            <p:ph type="chart" sz="quarter" idx="13"/>
            <p:extLst>
              <p:ext uri="{D42A27DB-BD31-4B8C-83A1-F6EECF244321}">
                <p14:modId xmlns:p14="http://schemas.microsoft.com/office/powerpoint/2010/main" val="2396032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BE2FB8-2642-4078-A5D3-4803DB8B0B6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8D12B24F-5BB5-4EA6-94A0-CF7BB39AD8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9481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536B6-FE25-45C0-8A68-75E8D24030DC}"/>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6CA70989-2F36-4C87-AF80-C5A1F678847E}"/>
              </a:ext>
            </a:extLst>
          </p:cNvPr>
          <p:cNvGraphicFramePr>
            <a:graphicFrameLocks noGrp="1"/>
          </p:cNvGraphicFramePr>
          <p:nvPr>
            <p:ph type="chart" sz="quarter" idx="13"/>
            <p:extLst>
              <p:ext uri="{D42A27DB-BD31-4B8C-83A1-F6EECF244321}">
                <p14:modId xmlns:p14="http://schemas.microsoft.com/office/powerpoint/2010/main" val="875596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61AADE-B326-4897-9EA0-67871D34D53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762A3CF-9539-4558-A1D6-C18B1B81D8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1557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52BA4-2AB9-444A-9807-39C2BA8EA67B}"/>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AB501229-95C0-4E10-9CA4-566EE5ABB20F}"/>
              </a:ext>
            </a:extLst>
          </p:cNvPr>
          <p:cNvGraphicFramePr>
            <a:graphicFrameLocks noGrp="1"/>
          </p:cNvGraphicFramePr>
          <p:nvPr>
            <p:ph type="chart" sz="quarter" idx="13"/>
            <p:extLst>
              <p:ext uri="{D42A27DB-BD31-4B8C-83A1-F6EECF244321}">
                <p14:modId xmlns:p14="http://schemas.microsoft.com/office/powerpoint/2010/main" val="2546119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670889-54E1-4BA0-9E11-9AF8B45AB52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DCF37BD4-4FC3-402D-B51A-B1210E2F8A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776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DC09E-5E3B-4E2C-827F-626DB4A22336}"/>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DF444D67-A2D6-41F0-A30A-8C44B7F15C45}"/>
              </a:ext>
            </a:extLst>
          </p:cNvPr>
          <p:cNvGraphicFramePr>
            <a:graphicFrameLocks noGrp="1"/>
          </p:cNvGraphicFramePr>
          <p:nvPr>
            <p:ph type="chart" sz="quarter" idx="13"/>
            <p:extLst>
              <p:ext uri="{D42A27DB-BD31-4B8C-83A1-F6EECF244321}">
                <p14:modId xmlns:p14="http://schemas.microsoft.com/office/powerpoint/2010/main" val="4063016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AF49F1-042E-49E8-A956-4DFC68B4E327}"/>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EEDB63C-ABDF-4B4D-853D-3A29AC7AA7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7029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0B9FA-7AF3-4171-AF3B-360F8B2BA7A3}"/>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1B30EC20-77B8-40DA-BE76-BC3C3E4A3726}"/>
              </a:ext>
            </a:extLst>
          </p:cNvPr>
          <p:cNvGraphicFramePr>
            <a:graphicFrameLocks noGrp="1"/>
          </p:cNvGraphicFramePr>
          <p:nvPr>
            <p:ph type="chart" sz="quarter" idx="13"/>
            <p:extLst>
              <p:ext uri="{D42A27DB-BD31-4B8C-83A1-F6EECF244321}">
                <p14:modId xmlns:p14="http://schemas.microsoft.com/office/powerpoint/2010/main" val="1245837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9EF279-FA5F-4920-86CB-E17F3937BCD8}"/>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34925A4-6E05-4758-97DE-F2820DB7CF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6237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8F93F-4A92-4F54-B7D0-F762B8716199}"/>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E715A4AB-CA78-47EE-95FE-E13E29E9E29D}"/>
              </a:ext>
            </a:extLst>
          </p:cNvPr>
          <p:cNvGraphicFramePr>
            <a:graphicFrameLocks noGrp="1"/>
          </p:cNvGraphicFramePr>
          <p:nvPr>
            <p:ph type="chart" sz="quarter" idx="13"/>
            <p:extLst>
              <p:ext uri="{D42A27DB-BD31-4B8C-83A1-F6EECF244321}">
                <p14:modId xmlns:p14="http://schemas.microsoft.com/office/powerpoint/2010/main" val="1340811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0293D9-312F-44CE-A3F4-36A06633ADD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DE894BA6-A6F5-4C39-9A58-1B3AD0C4C2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4905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D92BF-7073-491A-B2B7-8209B30D0185}"/>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F9CC881C-A4A3-4D84-A79A-AC675AB12B23}"/>
              </a:ext>
            </a:extLst>
          </p:cNvPr>
          <p:cNvGraphicFramePr>
            <a:graphicFrameLocks noGrp="1"/>
          </p:cNvGraphicFramePr>
          <p:nvPr>
            <p:ph type="chart" sz="quarter" idx="13"/>
            <p:extLst>
              <p:ext uri="{D42A27DB-BD31-4B8C-83A1-F6EECF244321}">
                <p14:modId xmlns:p14="http://schemas.microsoft.com/office/powerpoint/2010/main" val="2438555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323569-6400-4F5F-A770-0F966D8F484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4470FA1-8E5B-40A6-AF81-C6D24ECFF3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8567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2ACBE-CD5B-47D1-9565-F32DD8F3584E}"/>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ABFF155D-E803-445D-8A9C-320D8448DA6E}"/>
              </a:ext>
            </a:extLst>
          </p:cNvPr>
          <p:cNvGraphicFramePr>
            <a:graphicFrameLocks noGrp="1"/>
          </p:cNvGraphicFramePr>
          <p:nvPr>
            <p:ph type="tbl" sz="quarter" idx="13"/>
            <p:extLst>
              <p:ext uri="{D42A27DB-BD31-4B8C-83A1-F6EECF244321}">
                <p14:modId xmlns:p14="http://schemas.microsoft.com/office/powerpoint/2010/main" val="1629698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42595342"/>
                    </a:ext>
                  </a:extLst>
                </a:gridCol>
                <a:gridCol w="2468880">
                  <a:extLst>
                    <a:ext uri="{9D8B030D-6E8A-4147-A177-3AD203B41FA5}">
                      <a16:colId xmlns:a16="http://schemas.microsoft.com/office/drawing/2014/main" val="3254054372"/>
                    </a:ext>
                  </a:extLst>
                </a:gridCol>
                <a:gridCol w="822960">
                  <a:extLst>
                    <a:ext uri="{9D8B030D-6E8A-4147-A177-3AD203B41FA5}">
                      <a16:colId xmlns:a16="http://schemas.microsoft.com/office/drawing/2014/main" val="3274396054"/>
                    </a:ext>
                  </a:extLst>
                </a:gridCol>
                <a:gridCol w="822960">
                  <a:extLst>
                    <a:ext uri="{9D8B030D-6E8A-4147-A177-3AD203B41FA5}">
                      <a16:colId xmlns:a16="http://schemas.microsoft.com/office/drawing/2014/main" val="718250483"/>
                    </a:ext>
                  </a:extLst>
                </a:gridCol>
                <a:gridCol w="822960">
                  <a:extLst>
                    <a:ext uri="{9D8B030D-6E8A-4147-A177-3AD203B41FA5}">
                      <a16:colId xmlns:a16="http://schemas.microsoft.com/office/drawing/2014/main" val="1054978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188888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Stephan 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531334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Gaby Quintana de Jesus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778560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Ramon M. Sosa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642635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 Toribio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894539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Vanessa 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966143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Rafelito Sanchez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130498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Breydy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61479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Carlos Jorge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59592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Edwar Suarez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882273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Eliezer Ortiz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768677"/>
                  </a:ext>
                </a:extLst>
              </a:tr>
            </a:tbl>
          </a:graphicData>
        </a:graphic>
      </p:graphicFrame>
      <p:sp>
        <p:nvSpPr>
          <p:cNvPr id="4" name="Text Placeholder 3">
            <a:extLst>
              <a:ext uri="{FF2B5EF4-FFF2-40B4-BE49-F238E27FC236}">
                <a16:creationId xmlns:a16="http://schemas.microsoft.com/office/drawing/2014/main" id="{C40EB285-125E-4168-B3EE-AA4BB528CF2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548071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5990B-EBFE-41B2-81A3-D076A1925CD5}"/>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2EA4E29C-C45A-4633-B437-D87A2FF0D0C1}"/>
              </a:ext>
            </a:extLst>
          </p:cNvPr>
          <p:cNvGraphicFramePr>
            <a:graphicFrameLocks noGrp="1"/>
          </p:cNvGraphicFramePr>
          <p:nvPr>
            <p:ph type="tbl" sz="quarter" idx="13"/>
            <p:extLst>
              <p:ext uri="{D42A27DB-BD31-4B8C-83A1-F6EECF244321}">
                <p14:modId xmlns:p14="http://schemas.microsoft.com/office/powerpoint/2010/main" val="3969702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10151700"/>
                    </a:ext>
                  </a:extLst>
                </a:gridCol>
                <a:gridCol w="2468880">
                  <a:extLst>
                    <a:ext uri="{9D8B030D-6E8A-4147-A177-3AD203B41FA5}">
                      <a16:colId xmlns:a16="http://schemas.microsoft.com/office/drawing/2014/main" val="2278718065"/>
                    </a:ext>
                  </a:extLst>
                </a:gridCol>
                <a:gridCol w="822960">
                  <a:extLst>
                    <a:ext uri="{9D8B030D-6E8A-4147-A177-3AD203B41FA5}">
                      <a16:colId xmlns:a16="http://schemas.microsoft.com/office/drawing/2014/main" val="2550041812"/>
                    </a:ext>
                  </a:extLst>
                </a:gridCol>
                <a:gridCol w="822960">
                  <a:extLst>
                    <a:ext uri="{9D8B030D-6E8A-4147-A177-3AD203B41FA5}">
                      <a16:colId xmlns:a16="http://schemas.microsoft.com/office/drawing/2014/main" val="3935007063"/>
                    </a:ext>
                  </a:extLst>
                </a:gridCol>
                <a:gridCol w="822960">
                  <a:extLst>
                    <a:ext uri="{9D8B030D-6E8A-4147-A177-3AD203B41FA5}">
                      <a16:colId xmlns:a16="http://schemas.microsoft.com/office/drawing/2014/main" val="2887077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74092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Jarvis D. Rijo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115449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Estemil V. Hernández Durán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87220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Ida Suero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90819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Mayreni Ramirez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57120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 Leon Rosaura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Tricom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989352650"/>
                  </a:ext>
                </a:extLst>
              </a:tr>
            </a:tbl>
          </a:graphicData>
        </a:graphic>
      </p:graphicFrame>
      <p:sp>
        <p:nvSpPr>
          <p:cNvPr id="4" name="Text Placeholder 3">
            <a:extLst>
              <a:ext uri="{FF2B5EF4-FFF2-40B4-BE49-F238E27FC236}">
                <a16:creationId xmlns:a16="http://schemas.microsoft.com/office/drawing/2014/main" id="{105064C7-0C21-45C3-A9BB-9347EFA0CD1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139938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EBDDE-9A90-47DE-8D41-5D430185EADC}"/>
              </a:ext>
            </a:extLst>
          </p:cNvPr>
          <p:cNvSpPr>
            <a:spLocks noGrp="1"/>
          </p:cNvSpPr>
          <p:nvPr>
            <p:ph type="title"/>
          </p:nvPr>
        </p:nvSpPr>
        <p:spPr/>
        <p:txBody>
          <a:bodyPr/>
          <a:lstStyle/>
          <a:p>
            <a:r>
              <a:rPr lang="en-US"/>
              <a:t>Facebook User Posts Table - 1 of 5</a:t>
            </a:r>
          </a:p>
        </p:txBody>
      </p:sp>
      <p:graphicFrame>
        <p:nvGraphicFramePr>
          <p:cNvPr id="5" name="Table Placeholder 4">
            <a:extLst>
              <a:ext uri="{FF2B5EF4-FFF2-40B4-BE49-F238E27FC236}">
                <a16:creationId xmlns:a16="http://schemas.microsoft.com/office/drawing/2014/main" id="{8BE3162F-BFC9-4770-AFE0-C7EE17115DB3}"/>
              </a:ext>
            </a:extLst>
          </p:cNvPr>
          <p:cNvGraphicFramePr>
            <a:graphicFrameLocks noGrp="1"/>
          </p:cNvGraphicFramePr>
          <p:nvPr>
            <p:ph type="tbl" sz="quarter" idx="13"/>
            <p:extLst>
              <p:ext uri="{D42A27DB-BD31-4B8C-83A1-F6EECF244321}">
                <p14:modId xmlns:p14="http://schemas.microsoft.com/office/powerpoint/2010/main" val="3100776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15377674"/>
                    </a:ext>
                  </a:extLst>
                </a:gridCol>
                <a:gridCol w="822960">
                  <a:extLst>
                    <a:ext uri="{9D8B030D-6E8A-4147-A177-3AD203B41FA5}">
                      <a16:colId xmlns:a16="http://schemas.microsoft.com/office/drawing/2014/main" val="2236934294"/>
                    </a:ext>
                  </a:extLst>
                </a:gridCol>
                <a:gridCol w="822960">
                  <a:extLst>
                    <a:ext uri="{9D8B030D-6E8A-4147-A177-3AD203B41FA5}">
                      <a16:colId xmlns:a16="http://schemas.microsoft.com/office/drawing/2014/main" val="2229445706"/>
                    </a:ext>
                  </a:extLst>
                </a:gridCol>
                <a:gridCol w="822960">
                  <a:extLst>
                    <a:ext uri="{9D8B030D-6E8A-4147-A177-3AD203B41FA5}">
                      <a16:colId xmlns:a16="http://schemas.microsoft.com/office/drawing/2014/main" val="1061053497"/>
                    </a:ext>
                  </a:extLst>
                </a:gridCol>
                <a:gridCol w="822960">
                  <a:extLst>
                    <a:ext uri="{9D8B030D-6E8A-4147-A177-3AD203B41FA5}">
                      <a16:colId xmlns:a16="http://schemas.microsoft.com/office/drawing/2014/main" val="2551777228"/>
                    </a:ext>
                  </a:extLst>
                </a:gridCol>
                <a:gridCol w="822960">
                  <a:extLst>
                    <a:ext uri="{9D8B030D-6E8A-4147-A177-3AD203B41FA5}">
                      <a16:colId xmlns:a16="http://schemas.microsoft.com/office/drawing/2014/main" val="2418629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85972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Limber Romero - 2017-11-12 20:12:46</a:t>
                      </a:r>
                      <a:r>
                        <a:rPr kumimoji="0" lang="es-ES" sz="1000" b="0" i="0" u="none" strike="noStrike" kern="1200" cap="none" spc="0" normalizeH="0" baseline="0" noProof="0">
                          <a:ln>
                            <a:noFill/>
                          </a:ln>
                          <a:solidFill>
                            <a:prstClr val="black"/>
                          </a:solidFill>
                          <a:effectLst/>
                          <a:uLnTx/>
                          <a:uFillTx/>
                          <a:latin typeface="+mn-lt"/>
                          <a:ea typeface="+mn-ea"/>
                          <a:cs typeface="+mn-cs"/>
                        </a:rPr>
                        <a:t>
tengo mas de 3 semanas esperando que tricom venga a mi casa a realizar un traslado interno de un televisor (tengo dos años con el servicio) y esta es la fecha en la que aun no llegan porque supuestamente donde vivo el condominio no esta cableado (osea que aqui no hay servicios de tricom es lo que alegan). Sin embargo hoy nuevamente llamo a servicio al cliente y cuando ya no tolero la misma excusa del representante que claro esta no es su culpa, decido hablar con un supervisor a ver si al menos pueden darle un poco mas de prioridad al caso y lo que resulta es que me cuelgan la llamada. Esta no es una compañia digna de tenerme como cliente honestamente. Mucho he aguantado para todas las reclamaciones que he realizado principalmene con el internet que es mi fuente de trabajo para que en esta ocacion yo tenga que tolerar esta falta de respeto. Lo grande del caso es que me estan cobrando un cargo por servicios de mantenimiento todos los meses para decirme que aqui no hay cableado cuando sol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11/13/2017 18:56:56</a:t>
                      </a:r>
                    </a:p>
                  </a:txBody>
                  <a:tcPr/>
                </a:tc>
                <a:extLst>
                  <a:ext uri="{0D108BD9-81ED-4DB2-BD59-A6C34878D82A}">
                    <a16:rowId xmlns:a16="http://schemas.microsoft.com/office/drawing/2014/main" val="1628425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Tricom</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Elian R. Fernandez - 2017-11-11 18:39:51</a:t>
                      </a:r>
                      <a:r>
                        <a:rPr kumimoji="0" lang="en-US" sz="1000" b="0" i="0" u="none" strike="noStrike" kern="1200" cap="none" spc="0" normalizeH="0" baseline="0" noProof="0">
                          <a:ln>
                            <a:noFill/>
                          </a:ln>
                          <a:solidFill>
                            <a:prstClr val="black"/>
                          </a:solidFill>
                          <a:effectLst/>
                          <a:uLnTx/>
                          <a:uFillTx/>
                          <a:latin typeface="+mn-lt"/>
                          <a:ea typeface="+mn-ea"/>
                          <a:cs typeface="+mn-cs"/>
                        </a:rPr>
                        <a:t>
https://organizejobs.net/iphone5/?transaction_id=fbe807e19dd7e5ec53f52d17606b1a48rW&amp;subid=75566742#top Quisiera sabes si este link de ustedes es correcto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5086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Jonathan Aragonez - 2017-11-08 15:45:15</a:t>
                      </a:r>
                      <a:r>
                        <a:rPr kumimoji="0" lang="es-ES" sz="1000" b="0" i="0" u="none" strike="noStrike" kern="1200" cap="none" spc="0" normalizeH="0" baseline="0" noProof="0">
                          <a:ln>
                            <a:noFill/>
                          </a:ln>
                          <a:solidFill>
                            <a:prstClr val="black"/>
                          </a:solidFill>
                          <a:effectLst/>
                          <a:uLnTx/>
                          <a:uFillTx/>
                          <a:latin typeface="+mn-lt"/>
                          <a:ea typeface="+mn-ea"/>
                          <a:cs typeface="+mn-cs"/>
                        </a:rPr>
                        <a:t>
Mientras mas se integran mas Mal Servicio ofrecen. No he visto compañia de servicio qie le importe tan poco el servicio al cliente...
MALOS MALOS QUE MALOS SON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212748"/>
                  </a:ext>
                </a:extLst>
              </a:tr>
            </a:tbl>
          </a:graphicData>
        </a:graphic>
      </p:graphicFrame>
      <p:sp>
        <p:nvSpPr>
          <p:cNvPr id="4" name="Text Placeholder 3">
            <a:extLst>
              <a:ext uri="{FF2B5EF4-FFF2-40B4-BE49-F238E27FC236}">
                <a16:creationId xmlns:a16="http://schemas.microsoft.com/office/drawing/2014/main" id="{EE7AF84B-EB49-44AA-86AA-C21DC64C1C9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0784210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19EBF-C0DF-4323-92CE-3B1CD0678ED4}"/>
              </a:ext>
            </a:extLst>
          </p:cNvPr>
          <p:cNvSpPr>
            <a:spLocks noGrp="1"/>
          </p:cNvSpPr>
          <p:nvPr>
            <p:ph type="title"/>
          </p:nvPr>
        </p:nvSpPr>
        <p:spPr/>
        <p:txBody>
          <a:bodyPr/>
          <a:lstStyle/>
          <a:p>
            <a:r>
              <a:rPr lang="en-US"/>
              <a:t>Facebook User Posts Table - 2 of 5</a:t>
            </a:r>
          </a:p>
        </p:txBody>
      </p:sp>
      <p:graphicFrame>
        <p:nvGraphicFramePr>
          <p:cNvPr id="5" name="Table Placeholder 4">
            <a:extLst>
              <a:ext uri="{FF2B5EF4-FFF2-40B4-BE49-F238E27FC236}">
                <a16:creationId xmlns:a16="http://schemas.microsoft.com/office/drawing/2014/main" id="{7B134690-51F7-4EE3-985D-B575C151D060}"/>
              </a:ext>
            </a:extLst>
          </p:cNvPr>
          <p:cNvGraphicFramePr>
            <a:graphicFrameLocks noGrp="1"/>
          </p:cNvGraphicFramePr>
          <p:nvPr>
            <p:ph type="tbl" sz="quarter" idx="13"/>
            <p:extLst>
              <p:ext uri="{D42A27DB-BD31-4B8C-83A1-F6EECF244321}">
                <p14:modId xmlns:p14="http://schemas.microsoft.com/office/powerpoint/2010/main" val="2845491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65957339"/>
                    </a:ext>
                  </a:extLst>
                </a:gridCol>
                <a:gridCol w="822960">
                  <a:extLst>
                    <a:ext uri="{9D8B030D-6E8A-4147-A177-3AD203B41FA5}">
                      <a16:colId xmlns:a16="http://schemas.microsoft.com/office/drawing/2014/main" val="2814651540"/>
                    </a:ext>
                  </a:extLst>
                </a:gridCol>
                <a:gridCol w="822960">
                  <a:extLst>
                    <a:ext uri="{9D8B030D-6E8A-4147-A177-3AD203B41FA5}">
                      <a16:colId xmlns:a16="http://schemas.microsoft.com/office/drawing/2014/main" val="2258310112"/>
                    </a:ext>
                  </a:extLst>
                </a:gridCol>
                <a:gridCol w="822960">
                  <a:extLst>
                    <a:ext uri="{9D8B030D-6E8A-4147-A177-3AD203B41FA5}">
                      <a16:colId xmlns:a16="http://schemas.microsoft.com/office/drawing/2014/main" val="2282654698"/>
                    </a:ext>
                  </a:extLst>
                </a:gridCol>
                <a:gridCol w="822960">
                  <a:extLst>
                    <a:ext uri="{9D8B030D-6E8A-4147-A177-3AD203B41FA5}">
                      <a16:colId xmlns:a16="http://schemas.microsoft.com/office/drawing/2014/main" val="1786511422"/>
                    </a:ext>
                  </a:extLst>
                </a:gridCol>
                <a:gridCol w="822960">
                  <a:extLst>
                    <a:ext uri="{9D8B030D-6E8A-4147-A177-3AD203B41FA5}">
                      <a16:colId xmlns:a16="http://schemas.microsoft.com/office/drawing/2014/main" val="1400445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13718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Norah Mercedes Calderon - 2017-11-08 00:51:40</a:t>
                      </a:r>
                      <a:r>
                        <a:rPr kumimoji="0" lang="es-ES" sz="1000" b="0" i="0" u="none" strike="noStrike" kern="1200" cap="none" spc="0" normalizeH="0" baseline="0" noProof="0">
                          <a:ln>
                            <a:noFill/>
                          </a:ln>
                          <a:solidFill>
                            <a:prstClr val="black"/>
                          </a:solidFill>
                          <a:effectLst/>
                          <a:uLnTx/>
                          <a:uFillTx/>
                          <a:latin typeface="+mn-lt"/>
                          <a:ea typeface="+mn-ea"/>
                          <a:cs typeface="+mn-cs"/>
                        </a:rPr>
                        <a:t>
Horrible servicio! Primero En una empresa tan "grande" que solo existan 2 lugares para hacer reclamación según los de agora mall.. Y cuando voy al.lugar me dicen que la puedo hacer por telefono! Segundo en una factura de un mes me cobran reconexion 3 veces una por cada caja cuando yo pago un plan q abarca el servicio de las 3! Roboooo! Para el colmo me facturan unos canales premium que NUNCA HE TENIDO NI HE USADO NI HE SOLICITADO y nadie me sabe decir cuando se aceptó esa inclusión de servicio cuando se suponr que el titular de cuenta debe haber firmado algo o sido notificado! Tampoco me saben decir en cual de las cajitas está el dichoso servicio premium porque en ninguna está!!!! Encimaa voy a devolver una de mis cajas por lo harta que estaba el 4 de noviembre y ya me la van a cobrar por el.mes completo! Entonces que es lo que hay que haceeer para que le resuelvan a uno?! Pero si uno deja de pagar por su mal servicio ahi es que se ponen eficientes ustedes!!! @tricomdr resuelvanme que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15685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Tammy Simo - 2017-11-07 22:27:58</a:t>
                      </a:r>
                      <a:r>
                        <a:rPr kumimoji="0" lang="es-ES" sz="1000" b="0" i="0" u="none" strike="noStrike" kern="1200" cap="none" spc="0" normalizeH="0" baseline="0" noProof="0">
                          <a:ln>
                            <a:noFill/>
                          </a:ln>
                          <a:solidFill>
                            <a:prstClr val="black"/>
                          </a:solidFill>
                          <a:effectLst/>
                          <a:uLnTx/>
                          <a:uFillTx/>
                          <a:latin typeface="+mn-lt"/>
                          <a:ea typeface="+mn-ea"/>
                          <a:cs typeface="+mn-cs"/>
                        </a:rPr>
                        <a:t>
Cuando el internet se pone en dial up no hay repetidor que valga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2622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Patricia Esperanza - 2017-11-04 14:41:22</a:t>
                      </a:r>
                      <a:r>
                        <a:rPr kumimoji="0" lang="es-ES" sz="1000" b="0" i="0" u="none" strike="noStrike" kern="1200" cap="none" spc="0" normalizeH="0" baseline="0" noProof="0">
                          <a:ln>
                            <a:noFill/>
                          </a:ln>
                          <a:solidFill>
                            <a:prstClr val="black"/>
                          </a:solidFill>
                          <a:effectLst/>
                          <a:uLnTx/>
                          <a:uFillTx/>
                          <a:latin typeface="+mn-lt"/>
                          <a:ea typeface="+mn-ea"/>
                          <a:cs typeface="+mn-cs"/>
                        </a:rPr>
                        <a:t>
Muy mal servicio, una hora esperando en una fila para un ticket porque la fila de resolver problema es la misma del ticket de turno, deben ser más organizados y poner un servicio más ágil, #prontoaltice  @altice peor servicio están jodones @tricom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11/07/2017 15:59:42</a:t>
                      </a:r>
                    </a:p>
                  </a:txBody>
                  <a:tcPr/>
                </a:tc>
                <a:extLst>
                  <a:ext uri="{0D108BD9-81ED-4DB2-BD59-A6C34878D82A}">
                    <a16:rowId xmlns:a16="http://schemas.microsoft.com/office/drawing/2014/main" val="2614140581"/>
                  </a:ext>
                </a:extLst>
              </a:tr>
            </a:tbl>
          </a:graphicData>
        </a:graphic>
      </p:graphicFrame>
      <p:sp>
        <p:nvSpPr>
          <p:cNvPr id="4" name="Text Placeholder 3">
            <a:extLst>
              <a:ext uri="{FF2B5EF4-FFF2-40B4-BE49-F238E27FC236}">
                <a16:creationId xmlns:a16="http://schemas.microsoft.com/office/drawing/2014/main" id="{E5AF603D-88E5-4127-9F56-911B311CEFA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720008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5DCB6-DFD9-4CC6-975F-2E875815E745}"/>
              </a:ext>
            </a:extLst>
          </p:cNvPr>
          <p:cNvSpPr>
            <a:spLocks noGrp="1"/>
          </p:cNvSpPr>
          <p:nvPr>
            <p:ph type="title"/>
          </p:nvPr>
        </p:nvSpPr>
        <p:spPr/>
        <p:txBody>
          <a:bodyPr/>
          <a:lstStyle/>
          <a:p>
            <a:r>
              <a:rPr lang="en-US"/>
              <a:t>Facebook User Posts Table - 3 of 5</a:t>
            </a:r>
          </a:p>
        </p:txBody>
      </p:sp>
      <p:graphicFrame>
        <p:nvGraphicFramePr>
          <p:cNvPr id="5" name="Table Placeholder 4">
            <a:extLst>
              <a:ext uri="{FF2B5EF4-FFF2-40B4-BE49-F238E27FC236}">
                <a16:creationId xmlns:a16="http://schemas.microsoft.com/office/drawing/2014/main" id="{634EBE36-3BD3-4C36-B8D4-7E72036DCDEF}"/>
              </a:ext>
            </a:extLst>
          </p:cNvPr>
          <p:cNvGraphicFramePr>
            <a:graphicFrameLocks noGrp="1"/>
          </p:cNvGraphicFramePr>
          <p:nvPr>
            <p:ph type="tbl" sz="quarter" idx="13"/>
            <p:extLst>
              <p:ext uri="{D42A27DB-BD31-4B8C-83A1-F6EECF244321}">
                <p14:modId xmlns:p14="http://schemas.microsoft.com/office/powerpoint/2010/main" val="3363754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74532828"/>
                    </a:ext>
                  </a:extLst>
                </a:gridCol>
                <a:gridCol w="822960">
                  <a:extLst>
                    <a:ext uri="{9D8B030D-6E8A-4147-A177-3AD203B41FA5}">
                      <a16:colId xmlns:a16="http://schemas.microsoft.com/office/drawing/2014/main" val="37041708"/>
                    </a:ext>
                  </a:extLst>
                </a:gridCol>
                <a:gridCol w="822960">
                  <a:extLst>
                    <a:ext uri="{9D8B030D-6E8A-4147-A177-3AD203B41FA5}">
                      <a16:colId xmlns:a16="http://schemas.microsoft.com/office/drawing/2014/main" val="1000378734"/>
                    </a:ext>
                  </a:extLst>
                </a:gridCol>
                <a:gridCol w="822960">
                  <a:extLst>
                    <a:ext uri="{9D8B030D-6E8A-4147-A177-3AD203B41FA5}">
                      <a16:colId xmlns:a16="http://schemas.microsoft.com/office/drawing/2014/main" val="1839792160"/>
                    </a:ext>
                  </a:extLst>
                </a:gridCol>
                <a:gridCol w="822960">
                  <a:extLst>
                    <a:ext uri="{9D8B030D-6E8A-4147-A177-3AD203B41FA5}">
                      <a16:colId xmlns:a16="http://schemas.microsoft.com/office/drawing/2014/main" val="1130092542"/>
                    </a:ext>
                  </a:extLst>
                </a:gridCol>
                <a:gridCol w="822960">
                  <a:extLst>
                    <a:ext uri="{9D8B030D-6E8A-4147-A177-3AD203B41FA5}">
                      <a16:colId xmlns:a16="http://schemas.microsoft.com/office/drawing/2014/main" val="2919119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74145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Carlos Manuel Perez - 2017-11-03 21:14:17</a:t>
                      </a:r>
                      <a:r>
                        <a:rPr kumimoji="0" lang="es-ES" sz="1000" b="0" i="0" u="none" strike="noStrike" kern="1200" cap="none" spc="0" normalizeH="0" baseline="0" noProof="0">
                          <a:ln>
                            <a:noFill/>
                          </a:ln>
                          <a:solidFill>
                            <a:prstClr val="black"/>
                          </a:solidFill>
                          <a:effectLst/>
                          <a:uLnTx/>
                          <a:uFillTx/>
                          <a:latin typeface="+mn-lt"/>
                          <a:ea typeface="+mn-ea"/>
                          <a:cs typeface="+mn-cs"/>
                        </a:rPr>
                        <a:t>
Por favor al personal aurtorizado de Tricom, tengan a bien no incluirme en sus publicaciones, ya que me senti muy decepcionado por el servicio pésimo que recibi a todo largo de 18 meses que se convirtieron en doloroso sufrimiento.Gracias por su atención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42269232"/>
                  </a:ext>
                </a:extLst>
              </a:tr>
            </a:tbl>
          </a:graphicData>
        </a:graphic>
      </p:graphicFrame>
      <p:sp>
        <p:nvSpPr>
          <p:cNvPr id="4" name="Text Placeholder 3">
            <a:extLst>
              <a:ext uri="{FF2B5EF4-FFF2-40B4-BE49-F238E27FC236}">
                <a16:creationId xmlns:a16="http://schemas.microsoft.com/office/drawing/2014/main" id="{4526FED4-E337-4421-8F9A-939640F56F8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1523743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C5DAE-5A11-4F3E-81DA-25E48D880497}"/>
              </a:ext>
            </a:extLst>
          </p:cNvPr>
          <p:cNvSpPr>
            <a:spLocks noGrp="1"/>
          </p:cNvSpPr>
          <p:nvPr>
            <p:ph type="title"/>
          </p:nvPr>
        </p:nvSpPr>
        <p:spPr/>
        <p:txBody>
          <a:bodyPr/>
          <a:lstStyle/>
          <a:p>
            <a:r>
              <a:rPr lang="en-US"/>
              <a:t>Facebook User Posts Table - 4 of 5</a:t>
            </a:r>
          </a:p>
        </p:txBody>
      </p:sp>
      <p:graphicFrame>
        <p:nvGraphicFramePr>
          <p:cNvPr id="5" name="Table Placeholder 4">
            <a:extLst>
              <a:ext uri="{FF2B5EF4-FFF2-40B4-BE49-F238E27FC236}">
                <a16:creationId xmlns:a16="http://schemas.microsoft.com/office/drawing/2014/main" id="{3D5994FB-E5BA-4CF1-BBDC-ABBC2F5053B9}"/>
              </a:ext>
            </a:extLst>
          </p:cNvPr>
          <p:cNvGraphicFramePr>
            <a:graphicFrameLocks noGrp="1"/>
          </p:cNvGraphicFramePr>
          <p:nvPr>
            <p:ph type="tbl" sz="quarter" idx="13"/>
            <p:extLst>
              <p:ext uri="{D42A27DB-BD31-4B8C-83A1-F6EECF244321}">
                <p14:modId xmlns:p14="http://schemas.microsoft.com/office/powerpoint/2010/main" val="2588848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58103320"/>
                    </a:ext>
                  </a:extLst>
                </a:gridCol>
                <a:gridCol w="822960">
                  <a:extLst>
                    <a:ext uri="{9D8B030D-6E8A-4147-A177-3AD203B41FA5}">
                      <a16:colId xmlns:a16="http://schemas.microsoft.com/office/drawing/2014/main" val="2241109925"/>
                    </a:ext>
                  </a:extLst>
                </a:gridCol>
                <a:gridCol w="822960">
                  <a:extLst>
                    <a:ext uri="{9D8B030D-6E8A-4147-A177-3AD203B41FA5}">
                      <a16:colId xmlns:a16="http://schemas.microsoft.com/office/drawing/2014/main" val="1069646357"/>
                    </a:ext>
                  </a:extLst>
                </a:gridCol>
                <a:gridCol w="822960">
                  <a:extLst>
                    <a:ext uri="{9D8B030D-6E8A-4147-A177-3AD203B41FA5}">
                      <a16:colId xmlns:a16="http://schemas.microsoft.com/office/drawing/2014/main" val="479430106"/>
                    </a:ext>
                  </a:extLst>
                </a:gridCol>
                <a:gridCol w="822960">
                  <a:extLst>
                    <a:ext uri="{9D8B030D-6E8A-4147-A177-3AD203B41FA5}">
                      <a16:colId xmlns:a16="http://schemas.microsoft.com/office/drawing/2014/main" val="2126440375"/>
                    </a:ext>
                  </a:extLst>
                </a:gridCol>
                <a:gridCol w="822960">
                  <a:extLst>
                    <a:ext uri="{9D8B030D-6E8A-4147-A177-3AD203B41FA5}">
                      <a16:colId xmlns:a16="http://schemas.microsoft.com/office/drawing/2014/main" val="1741154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54080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Robinson Gomez Rosario - 2017-11-03 15:08:18</a:t>
                      </a:r>
                      <a:r>
                        <a:rPr kumimoji="0" lang="es-ES" sz="1000" b="0" i="0" u="none" strike="noStrike" kern="1200" cap="none" spc="0" normalizeH="0" baseline="0" noProof="0">
                          <a:ln>
                            <a:noFill/>
                          </a:ln>
                          <a:solidFill>
                            <a:prstClr val="black"/>
                          </a:solidFill>
                          <a:effectLst/>
                          <a:uLnTx/>
                          <a:uFillTx/>
                          <a:latin typeface="+mn-lt"/>
                          <a:ea typeface="+mn-ea"/>
                          <a:cs typeface="+mn-cs"/>
                        </a:rPr>
                        <a:t>
La Unión entre 2 grandes empresa de telecomunicación de republica dominicana, no corresponde mas bien al resultado de un estado fallido. en el cual el cliente final ademas de pagar por los servicio mas caro de toda la región del caribe,tambien se ve en la obligación...... De en caso de fallas en su servicio tener que esperar semanas para que esto sean resuelto duplicando el tiempo de compromiso estipulado por la ley.
Un gran ejemplo es mi caso
presento una averia desde hace semanas no tengo servico de telefonía ni internet adsl,esto lo he reportado y lo unico que recibo como repuesta es su caso fue escalado el tecnico se comunicara con usted tienen un tiempo de compromiso de 48 hora. 
mi pregunta es la siguiente mi querido amigos de tricom se le habrá dañado la manecilla a su reloj con el que miden el tiempo de compromiso?
Mi numero es 809-237-7768
Ya basta de abuso por parte de operadores que lo unico que atrasan el desarrollo de la tecnologia en nuestro pais #comparte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 13:11:30</a:t>
                      </a:r>
                    </a:p>
                  </a:txBody>
                  <a:tcPr/>
                </a:tc>
                <a:extLst>
                  <a:ext uri="{0D108BD9-81ED-4DB2-BD59-A6C34878D82A}">
                    <a16:rowId xmlns:a16="http://schemas.microsoft.com/office/drawing/2014/main" val="3983371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Tricom</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Raquelita Arroyo - 2017-11-02 12:27:05</a:t>
                      </a:r>
                      <a:r>
                        <a:rPr kumimoji="0" lang="en-US" sz="1000" b="0" i="0" u="none" strike="noStrike" kern="1200" cap="none" spc="0" normalizeH="0" baseline="0" noProof="0">
                          <a:ln>
                            <a:noFill/>
                          </a:ln>
                          <a:solidFill>
                            <a:prstClr val="black"/>
                          </a:solidFill>
                          <a:effectLst/>
                          <a:uLnTx/>
                          <a:uFillTx/>
                          <a:latin typeface="+mn-lt"/>
                          <a:ea typeface="+mn-ea"/>
                          <a:cs typeface="+mn-cs"/>
                        </a:rPr>
                        <a:t>
Maldito tricom del diablo!
#elcoñodesumai #ladrones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77268393"/>
                  </a:ext>
                </a:extLst>
              </a:tr>
            </a:tbl>
          </a:graphicData>
        </a:graphic>
      </p:graphicFrame>
      <p:sp>
        <p:nvSpPr>
          <p:cNvPr id="4" name="Text Placeholder 3">
            <a:extLst>
              <a:ext uri="{FF2B5EF4-FFF2-40B4-BE49-F238E27FC236}">
                <a16:creationId xmlns:a16="http://schemas.microsoft.com/office/drawing/2014/main" id="{85F53835-AD4F-430E-BFC7-83F63DAF11A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97337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6E824-85A7-4952-890A-675A6309AC95}"/>
              </a:ext>
            </a:extLst>
          </p:cNvPr>
          <p:cNvSpPr>
            <a:spLocks noGrp="1"/>
          </p:cNvSpPr>
          <p:nvPr>
            <p:ph type="title"/>
          </p:nvPr>
        </p:nvSpPr>
        <p:spPr/>
        <p:txBody>
          <a:bodyPr/>
          <a:lstStyle/>
          <a:p>
            <a:r>
              <a:rPr lang="en-US"/>
              <a:t>Facebook User Posts Table - 5 of 5</a:t>
            </a:r>
          </a:p>
        </p:txBody>
      </p:sp>
      <p:graphicFrame>
        <p:nvGraphicFramePr>
          <p:cNvPr id="5" name="Table Placeholder 4">
            <a:extLst>
              <a:ext uri="{FF2B5EF4-FFF2-40B4-BE49-F238E27FC236}">
                <a16:creationId xmlns:a16="http://schemas.microsoft.com/office/drawing/2014/main" id="{147F2C09-B279-4601-B92E-74E874D02849}"/>
              </a:ext>
            </a:extLst>
          </p:cNvPr>
          <p:cNvGraphicFramePr>
            <a:graphicFrameLocks noGrp="1"/>
          </p:cNvGraphicFramePr>
          <p:nvPr>
            <p:ph type="tbl" sz="quarter" idx="13"/>
            <p:extLst>
              <p:ext uri="{D42A27DB-BD31-4B8C-83A1-F6EECF244321}">
                <p14:modId xmlns:p14="http://schemas.microsoft.com/office/powerpoint/2010/main" val="3034846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79274524"/>
                    </a:ext>
                  </a:extLst>
                </a:gridCol>
                <a:gridCol w="822960">
                  <a:extLst>
                    <a:ext uri="{9D8B030D-6E8A-4147-A177-3AD203B41FA5}">
                      <a16:colId xmlns:a16="http://schemas.microsoft.com/office/drawing/2014/main" val="2849738116"/>
                    </a:ext>
                  </a:extLst>
                </a:gridCol>
                <a:gridCol w="822960">
                  <a:extLst>
                    <a:ext uri="{9D8B030D-6E8A-4147-A177-3AD203B41FA5}">
                      <a16:colId xmlns:a16="http://schemas.microsoft.com/office/drawing/2014/main" val="3021520981"/>
                    </a:ext>
                  </a:extLst>
                </a:gridCol>
                <a:gridCol w="822960">
                  <a:extLst>
                    <a:ext uri="{9D8B030D-6E8A-4147-A177-3AD203B41FA5}">
                      <a16:colId xmlns:a16="http://schemas.microsoft.com/office/drawing/2014/main" val="3274663471"/>
                    </a:ext>
                  </a:extLst>
                </a:gridCol>
                <a:gridCol w="822960">
                  <a:extLst>
                    <a:ext uri="{9D8B030D-6E8A-4147-A177-3AD203B41FA5}">
                      <a16:colId xmlns:a16="http://schemas.microsoft.com/office/drawing/2014/main" val="2277290141"/>
                    </a:ext>
                  </a:extLst>
                </a:gridCol>
                <a:gridCol w="822960">
                  <a:extLst>
                    <a:ext uri="{9D8B030D-6E8A-4147-A177-3AD203B41FA5}">
                      <a16:colId xmlns:a16="http://schemas.microsoft.com/office/drawing/2014/main" val="3412156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46193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Angel Soto - 2017-11-01 18:26:41</a:t>
                      </a:r>
                      <a:r>
                        <a:rPr kumimoji="0" lang="es-ES" sz="1000" b="0" i="0" u="none" strike="noStrike" kern="1200" cap="none" spc="0" normalizeH="0" baseline="0" noProof="0">
                          <a:ln>
                            <a:noFill/>
                          </a:ln>
                          <a:solidFill>
                            <a:prstClr val="black"/>
                          </a:solidFill>
                          <a:effectLst/>
                          <a:uLnTx/>
                          <a:uFillTx/>
                          <a:latin typeface="+mn-lt"/>
                          <a:ea typeface="+mn-ea"/>
                          <a:cs typeface="+mn-cs"/>
                        </a:rPr>
                        <a:t>
Buenas Tardes.
Es increible como una empresa como tricon viola sus acuerdos de contrato con los clientes aumentando las facturas sin consurtarlas ni avisar, tengo el triple play basico y empece pagando 2,300 y ya mi factura va por 2,700 a parte de violar el contrato de renta fija por un año que ellos ofrecen te aseguran que seguira suviendo solo por unos disparates de canales que ninguno son de la cadena HBO por lo menos para justificar el aumento. Me siento tan disgustado iniciar contrato con una empresa tan corructa y sin valores ni etica hacia los clientes.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11/03/2017 13:05:48</a:t>
                      </a:r>
                    </a:p>
                  </a:txBody>
                  <a:tcPr/>
                </a:tc>
                <a:extLst>
                  <a:ext uri="{0D108BD9-81ED-4DB2-BD59-A6C34878D82A}">
                    <a16:rowId xmlns:a16="http://schemas.microsoft.com/office/drawing/2014/main" val="3558751667"/>
                  </a:ext>
                </a:extLst>
              </a:tr>
            </a:tbl>
          </a:graphicData>
        </a:graphic>
      </p:graphicFrame>
      <p:sp>
        <p:nvSpPr>
          <p:cNvPr id="4" name="Text Placeholder 3">
            <a:extLst>
              <a:ext uri="{FF2B5EF4-FFF2-40B4-BE49-F238E27FC236}">
                <a16:creationId xmlns:a16="http://schemas.microsoft.com/office/drawing/2014/main" id="{FAAB8B22-6BD3-4517-91C5-4CFCB8B13C5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736535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3C9A8-F86A-4331-91D9-A5E9F3B56242}"/>
              </a:ext>
            </a:extLst>
          </p:cNvPr>
          <p:cNvSpPr>
            <a:spLocks noGrp="1"/>
          </p:cNvSpPr>
          <p:nvPr>
            <p:ph type="title"/>
          </p:nvPr>
        </p:nvSpPr>
        <p:spPr/>
        <p:txBody>
          <a:bodyPr/>
          <a:lstStyle/>
          <a:p>
            <a:r>
              <a:rPr lang="en-US"/>
              <a:t>Facebook Questions Table</a:t>
            </a:r>
          </a:p>
        </p:txBody>
      </p:sp>
      <p:graphicFrame>
        <p:nvGraphicFramePr>
          <p:cNvPr id="5" name="Table Placeholder 4">
            <a:extLst>
              <a:ext uri="{FF2B5EF4-FFF2-40B4-BE49-F238E27FC236}">
                <a16:creationId xmlns:a16="http://schemas.microsoft.com/office/drawing/2014/main" id="{A1D4C14A-FDA5-4493-8949-E6EFC1BC08DD}"/>
              </a:ext>
            </a:extLst>
          </p:cNvPr>
          <p:cNvGraphicFramePr>
            <a:graphicFrameLocks noGrp="1"/>
          </p:cNvGraphicFramePr>
          <p:nvPr>
            <p:ph type="tbl" sz="quarter" idx="13"/>
            <p:extLst>
              <p:ext uri="{D42A27DB-BD31-4B8C-83A1-F6EECF244321}">
                <p14:modId xmlns:p14="http://schemas.microsoft.com/office/powerpoint/2010/main" val="3121998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05578204"/>
                    </a:ext>
                  </a:extLst>
                </a:gridCol>
                <a:gridCol w="1645920">
                  <a:extLst>
                    <a:ext uri="{9D8B030D-6E8A-4147-A177-3AD203B41FA5}">
                      <a16:colId xmlns:a16="http://schemas.microsoft.com/office/drawing/2014/main" val="2863357978"/>
                    </a:ext>
                  </a:extLst>
                </a:gridCol>
                <a:gridCol w="822960">
                  <a:extLst>
                    <a:ext uri="{9D8B030D-6E8A-4147-A177-3AD203B41FA5}">
                      <a16:colId xmlns:a16="http://schemas.microsoft.com/office/drawing/2014/main" val="1109195651"/>
                    </a:ext>
                  </a:extLst>
                </a:gridCol>
                <a:gridCol w="822960">
                  <a:extLst>
                    <a:ext uri="{9D8B030D-6E8A-4147-A177-3AD203B41FA5}">
                      <a16:colId xmlns:a16="http://schemas.microsoft.com/office/drawing/2014/main" val="702869289"/>
                    </a:ext>
                  </a:extLst>
                </a:gridCol>
                <a:gridCol w="822960">
                  <a:extLst>
                    <a:ext uri="{9D8B030D-6E8A-4147-A177-3AD203B41FA5}">
                      <a16:colId xmlns:a16="http://schemas.microsoft.com/office/drawing/2014/main" val="2898833226"/>
                    </a:ext>
                  </a:extLst>
                </a:gridCol>
              </a:tblGrid>
              <a:tr h="370840">
                <a:tc>
                  <a:txBody>
                    <a:bodyPr/>
                    <a:lstStyle/>
                    <a:p>
                      <a:r>
                        <a:rPr lang="en-US" sz="1000"/>
                        <a:t>Question</a:t>
                      </a:r>
                    </a:p>
                  </a:txBody>
                  <a:tcPr/>
                </a:tc>
                <a:tc>
                  <a:txBody>
                    <a:bodyPr/>
                    <a:lstStyle/>
                    <a:p>
                      <a:r>
                        <a:rPr lang="en-US" sz="1000"/>
                        <a:t>Response Time</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1975935174"/>
                  </a:ext>
                </a:extLst>
              </a:tr>
              <a:tr h="370840">
                <a:tc>
                  <a:txBody>
                    <a:bodyPr/>
                    <a:lstStyle/>
                    <a:p>
                      <a:r>
                        <a:rPr lang="es-ES" sz="1000" b="1"/>
                        <a:t>Tricom</a:t>
                      </a:r>
                      <a:r>
                        <a:rPr lang="es-ES" sz="1000"/>
                        <a:t> was asked by </a:t>
                      </a:r>
                      <a:r>
                        <a:rPr lang="es-ES" sz="1000" b="1"/>
                        <a:t>Norah Mercedes Calderon - 2017-11-07 23:51:40</a:t>
                      </a:r>
                      <a:r>
                        <a:rPr lang="es-ES" sz="1000"/>
                        <a:t>
Horrible servicio! Primero En una empresa tan "grande" que solo existan 2 lugares para hacer reclamación según los de agora mall.. Y cuando voy al.lugar me dicen que la puedo hacer por telefono! Segundo en una factura de un mes me cobran reconexion 3 veces una por cada caja cuando yo pago un plan q abarca el servicio de las 3! Roboooo! Para el colmo me facturan unos canales premium que NUNCA HE TENIDO NI HE USADO NI HE SOLICITADO y nadie me sabe decir cuando se aceptó esa inclusión de servicio cuando se suponr que el titular de cuenta debe haber firmado algo o sido notificado! Tampoco me saben decir en cual de las cajitas está el dichoso servicio premium porque en ninguna está!!!! Encimaa voy a devolver una de mis cajas por lo harta que estaba el 4 de noviembre y ya me la van a cobrar por el.mes completo! Entonces que es lo que hay que haceeer para que le resuelvan a uno?! Pero si uno deja de pagar por su mal servicio ahi es que se ponen eficientes ustedes!!! @tricomdr resuelvanme que </a:t>
                      </a:r>
                      <a:endParaRPr lang="en-US" sz="1000"/>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646300611"/>
                  </a:ext>
                </a:extLst>
              </a:tr>
              <a:tr h="370840">
                <a:tc>
                  <a:txBody>
                    <a:bodyPr/>
                    <a:lstStyle/>
                    <a:p>
                      <a:r>
                        <a:rPr lang="es-ES" sz="1000" b="1"/>
                        <a:t>Tricom</a:t>
                      </a:r>
                      <a:r>
                        <a:rPr lang="es-ES" sz="1000"/>
                        <a:t> was asked by </a:t>
                      </a:r>
                      <a:r>
                        <a:rPr lang="es-ES" sz="1000" b="1"/>
                        <a:t>Robinson Gomez Rosario - 2017-11-03 14:08:18</a:t>
                      </a:r>
                      <a:r>
                        <a:rPr lang="es-ES" sz="1000"/>
                        <a:t>
La Unión entre 2 grandes empresa de telecomunicación de republica dominicana, no corresponde mas bien al resultado de un estado fallido. en el cual el cliente final ademas de pagar por los servicio mas caro de toda la región del caribe,tambien se ve en la obligación...... De en caso de fallas en su servicio tener que esperar semanas para que esto sean resuelto duplicando el tiempo de compromiso estipulado por la ley.
Un gran ejemplo es mi caso
presento una averia desde hace semanas no tengo servico de telefonía ni internet adsl,esto lo he reportado y lo unico que recibo como repuesta es su caso fue escalado el tecnico se comunicara con usted tienen un tiempo de compromiso de 48 hora. 
mi pregunta es la siguiente mi querido amigos de tricom se le habrá dañado la manecilla a su reloj con el que miden el tiempo de compromiso?
Mi numero es 809-237-7768
Ya basta de abuso por parte de operadores que lo unico que atrasan el desarrollo de la tecnologia en nuestro pais #comparte</a:t>
                      </a:r>
                      <a:endParaRPr lang="en-US" sz="1000"/>
                    </a:p>
                  </a:txBody>
                  <a:tcPr/>
                </a:tc>
                <a:tc>
                  <a:txBody>
                    <a:bodyPr/>
                    <a:lstStyle/>
                    <a:p>
                      <a:r>
                        <a:rPr lang="en-US" sz="1000"/>
                        <a:t>11/04/2017 12:11:30</a:t>
                      </a:r>
                    </a:p>
                  </a:txBody>
                  <a:tcPr/>
                </a:tc>
                <a:tc>
                  <a:txBody>
                    <a:bodyPr/>
                    <a:lstStyle/>
                    <a:p>
                      <a:r>
                        <a:rPr lang="en-US" sz="1000"/>
                        <a:t>2</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129447730"/>
                  </a:ext>
                </a:extLst>
              </a:tr>
            </a:tbl>
          </a:graphicData>
        </a:graphic>
      </p:graphicFrame>
      <p:sp>
        <p:nvSpPr>
          <p:cNvPr id="4" name="Text Placeholder 3">
            <a:extLst>
              <a:ext uri="{FF2B5EF4-FFF2-40B4-BE49-F238E27FC236}">
                <a16:creationId xmlns:a16="http://schemas.microsoft.com/office/drawing/2014/main" id="{08681938-7553-4DF2-8FAA-237896BEA20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402799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7C1F6-706C-4E15-85E8-C0864C457EA9}"/>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7FB3A07C-B699-46CD-8603-E202CF84EEBA}"/>
              </a:ext>
            </a:extLst>
          </p:cNvPr>
          <p:cNvGraphicFramePr>
            <a:graphicFrameLocks noGrp="1"/>
          </p:cNvGraphicFramePr>
          <p:nvPr>
            <p:ph type="chart" sz="quarter" idx="13"/>
            <p:extLst>
              <p:ext uri="{D42A27DB-BD31-4B8C-83A1-F6EECF244321}">
                <p14:modId xmlns:p14="http://schemas.microsoft.com/office/powerpoint/2010/main" val="2796421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AB71CA-D155-4527-A65D-07FAFE19104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5EDAF1B8-9191-482A-887B-D80FBBE004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6601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902</Words>
  <Application>Microsoft Office PowerPoint</Application>
  <PresentationFormat>On-screen Show (4:3)</PresentationFormat>
  <Paragraphs>414</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3</vt:lpstr>
      <vt:lpstr>Facebook Own Posts Table - 2 of 3</vt:lpstr>
      <vt:lpstr>Facebook Own Posts Table - 3 of 3</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5</vt:lpstr>
      <vt:lpstr>Facebook User Posts Table - 2 of 5</vt:lpstr>
      <vt:lpstr>Facebook User Posts Table - 3 of 5</vt:lpstr>
      <vt:lpstr>Facebook User Posts Table - 4 of 5</vt:lpstr>
      <vt:lpstr>Facebook User Posts Table - 5 of 5</vt:lpstr>
      <vt:lpstr>Facebook Questions Table</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2017-12-03T21:42:17Z</dcterms:created>
  <dcterms:modified xsi:type="dcterms:W3CDTF">2017-12-03T21:42:58Z</dcterms:modified>
</cp:coreProperties>
</file>