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2" r:id="rId25"/>
    <p:sldId id="283" r:id="rId26"/>
    <p:sldId id="284" r:id="rId27"/>
    <p:sldId id="285" r:id="rId28"/>
    <p:sldId id="286" r:id="rId29"/>
    <p:sldId id="287"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419802</c:v>
                </c:pt>
                <c:pt idx="1">
                  <c:v>419795</c:v>
                </c:pt>
                <c:pt idx="2">
                  <c:v>419793</c:v>
                </c:pt>
                <c:pt idx="3">
                  <c:v>419770</c:v>
                </c:pt>
                <c:pt idx="4">
                  <c:v>419754</c:v>
                </c:pt>
                <c:pt idx="5">
                  <c:v>419738</c:v>
                </c:pt>
                <c:pt idx="6">
                  <c:v>419740</c:v>
                </c:pt>
                <c:pt idx="7">
                  <c:v>419743</c:v>
                </c:pt>
                <c:pt idx="8">
                  <c:v>419736</c:v>
                </c:pt>
                <c:pt idx="9">
                  <c:v>419721</c:v>
                </c:pt>
                <c:pt idx="10">
                  <c:v>419725</c:v>
                </c:pt>
                <c:pt idx="11">
                  <c:v>419705</c:v>
                </c:pt>
                <c:pt idx="12">
                  <c:v>419685</c:v>
                </c:pt>
                <c:pt idx="13">
                  <c:v>419672</c:v>
                </c:pt>
                <c:pt idx="14">
                  <c:v>419664</c:v>
                </c:pt>
                <c:pt idx="15">
                  <c:v>419609</c:v>
                </c:pt>
                <c:pt idx="16">
                  <c:v>419606</c:v>
                </c:pt>
                <c:pt idx="17">
                  <c:v>419594</c:v>
                </c:pt>
                <c:pt idx="18">
                  <c:v>419595</c:v>
                </c:pt>
                <c:pt idx="19">
                  <c:v>419604</c:v>
                </c:pt>
                <c:pt idx="20">
                  <c:v>419612</c:v>
                </c:pt>
                <c:pt idx="21">
                  <c:v>420924</c:v>
                </c:pt>
                <c:pt idx="22">
                  <c:v>423141</c:v>
                </c:pt>
                <c:pt idx="23">
                  <c:v>424212</c:v>
                </c:pt>
                <c:pt idx="24">
                  <c:v>425385</c:v>
                </c:pt>
                <c:pt idx="25">
                  <c:v>426470</c:v>
                </c:pt>
                <c:pt idx="26">
                  <c:v>427233</c:v>
                </c:pt>
                <c:pt idx="27">
                  <c:v>428382</c:v>
                </c:pt>
                <c:pt idx="28">
                  <c:v>429834</c:v>
                </c:pt>
                <c:pt idx="29">
                  <c:v>432199</c:v>
                </c:pt>
              </c:numCache>
            </c:numRef>
          </c:val>
          <c:smooth val="0"/>
          <c:extLst>
            <c:ext xmlns:c16="http://schemas.microsoft.com/office/drawing/2014/chart" uri="{C3380CC4-5D6E-409C-BE32-E72D297353CC}">
              <c16:uniqueId val="{00000000-1275-4CA6-B105-A4C029593664}"/>
            </c:ext>
          </c:extLst>
        </c:ser>
        <c:dLbls>
          <c:showLegendKey val="0"/>
          <c:showVal val="0"/>
          <c:showCatName val="0"/>
          <c:showSerName val="0"/>
          <c:showPercent val="0"/>
          <c:showBubbleSize val="0"/>
        </c:dLbls>
        <c:smooth val="0"/>
        <c:axId val="218459672"/>
        <c:axId val="219135440"/>
      </c:lineChart>
      <c:dateAx>
        <c:axId val="218459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135440"/>
        <c:crosses val="autoZero"/>
        <c:auto val="1"/>
        <c:lblOffset val="100"/>
        <c:baseTimeUnit val="days"/>
      </c:dateAx>
      <c:valAx>
        <c:axId val="21913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45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vivaRD</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D2F5-4D16-B83F-47CC293D178E}"/>
            </c:ext>
          </c:extLst>
        </c:ser>
        <c:dLbls>
          <c:showLegendKey val="0"/>
          <c:showVal val="0"/>
          <c:showCatName val="0"/>
          <c:showSerName val="0"/>
          <c:showPercent val="0"/>
          <c:showBubbleSize val="0"/>
        </c:dLbls>
        <c:axId val="285304728"/>
        <c:axId val="285298168"/>
      </c:radarChart>
      <c:catAx>
        <c:axId val="28530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98168"/>
        <c:crosses val="autoZero"/>
        <c:auto val="1"/>
        <c:lblAlgn val="ctr"/>
        <c:lblOffset val="100"/>
        <c:noMultiLvlLbl val="0"/>
      </c:catAx>
      <c:valAx>
        <c:axId val="28529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0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9.0518216791128994E-3</c:v>
                </c:pt>
                <c:pt idx="1">
                  <c:v>6.8604424032510996E-3</c:v>
                </c:pt>
                <c:pt idx="2">
                  <c:v>5.7851504037013998E-3</c:v>
                </c:pt>
                <c:pt idx="3">
                  <c:v>8.6023691189242007E-3</c:v>
                </c:pt>
                <c:pt idx="4">
                  <c:v>5.6698795984391004E-3</c:v>
                </c:pt>
                <c:pt idx="5">
                  <c:v>7.7189538435149E-3</c:v>
                </c:pt>
                <c:pt idx="6">
                  <c:v>9.8076820754484997E-3</c:v>
                </c:pt>
                <c:pt idx="7">
                  <c:v>6.6707803145273003E-3</c:v>
                </c:pt>
                <c:pt idx="8">
                  <c:v>8.3385151248751999E-3</c:v>
                </c:pt>
                <c:pt idx="9">
                  <c:v>1.8464338809896001E-2</c:v>
                </c:pt>
                <c:pt idx="10">
                  <c:v>7.7034933356840999E-3</c:v>
                </c:pt>
                <c:pt idx="11">
                  <c:v>7.5448022269079002E-3</c:v>
                </c:pt>
                <c:pt idx="12">
                  <c:v>1.9395036872014E-2</c:v>
                </c:pt>
                <c:pt idx="13">
                  <c:v>6.7670928664356998E-3</c:v>
                </c:pt>
                <c:pt idx="14">
                  <c:v>1.4392329174489999E-2</c:v>
                </c:pt>
                <c:pt idx="15">
                  <c:v>7.1013926355221997E-3</c:v>
                </c:pt>
                <c:pt idx="16">
                  <c:v>1.1010302497336999E-2</c:v>
                </c:pt>
                <c:pt idx="17">
                  <c:v>5.6005719733078999E-3</c:v>
                </c:pt>
                <c:pt idx="18">
                  <c:v>2.1032235923297001E-2</c:v>
                </c:pt>
                <c:pt idx="19">
                  <c:v>1.4163182330885E-2</c:v>
                </c:pt>
                <c:pt idx="20">
                  <c:v>6.8614039770452004</c:v>
                </c:pt>
                <c:pt idx="21">
                  <c:v>1.6616381293207E-2</c:v>
                </c:pt>
                <c:pt idx="22">
                  <c:v>3.3172839974219999E-2</c:v>
                </c:pt>
                <c:pt idx="23">
                  <c:v>0.34030721589139001</c:v>
                </c:pt>
                <c:pt idx="24">
                  <c:v>1.9009034882462E-2</c:v>
                </c:pt>
                <c:pt idx="25">
                  <c:v>1.1856491840150999E-2</c:v>
                </c:pt>
                <c:pt idx="26">
                  <c:v>9.6052252425318993E-3</c:v>
                </c:pt>
                <c:pt idx="27">
                  <c:v>1.9167521803056E-2</c:v>
                </c:pt>
                <c:pt idx="28">
                  <c:v>6.6028443499848996E-3</c:v>
                </c:pt>
                <c:pt idx="29">
                  <c:v>8.9710513453483999E-3</c:v>
                </c:pt>
              </c:numCache>
            </c:numRef>
          </c:val>
          <c:smooth val="0"/>
          <c:extLst>
            <c:ext xmlns:c16="http://schemas.microsoft.com/office/drawing/2014/chart" uri="{C3380CC4-5D6E-409C-BE32-E72D297353CC}">
              <c16:uniqueId val="{00000000-EB0A-48B4-A2FA-0A33E0A27144}"/>
            </c:ext>
          </c:extLst>
        </c:ser>
        <c:dLbls>
          <c:showLegendKey val="0"/>
          <c:showVal val="0"/>
          <c:showCatName val="0"/>
          <c:showSerName val="0"/>
          <c:showPercent val="0"/>
          <c:showBubbleSize val="0"/>
        </c:dLbls>
        <c:smooth val="0"/>
        <c:axId val="222963552"/>
        <c:axId val="222960928"/>
      </c:lineChart>
      <c:dateAx>
        <c:axId val="22296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960928"/>
        <c:crosses val="autoZero"/>
        <c:auto val="1"/>
        <c:lblOffset val="100"/>
        <c:baseTimeUnit val="days"/>
      </c:dateAx>
      <c:valAx>
        <c:axId val="22296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96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184</c:v>
                </c:pt>
                <c:pt idx="1">
                  <c:v>287</c:v>
                </c:pt>
                <c:pt idx="2">
                  <c:v>550</c:v>
                </c:pt>
                <c:pt idx="3">
                  <c:v>903</c:v>
                </c:pt>
                <c:pt idx="4">
                  <c:v>263</c:v>
                </c:pt>
                <c:pt idx="5">
                  <c:v>286</c:v>
                </c:pt>
                <c:pt idx="6">
                  <c:v>263</c:v>
                </c:pt>
              </c:numCache>
            </c:numRef>
          </c:val>
          <c:extLst>
            <c:ext xmlns:c16="http://schemas.microsoft.com/office/drawing/2014/chart" uri="{C3380CC4-5D6E-409C-BE32-E72D297353CC}">
              <c16:uniqueId val="{00000000-1393-4AB3-893F-C408098AC038}"/>
            </c:ext>
          </c:extLst>
        </c:ser>
        <c:dLbls>
          <c:showLegendKey val="0"/>
          <c:showVal val="0"/>
          <c:showCatName val="0"/>
          <c:showSerName val="0"/>
          <c:showPercent val="0"/>
          <c:showBubbleSize val="0"/>
        </c:dLbls>
        <c:gapWidth val="219"/>
        <c:overlap val="-27"/>
        <c:axId val="222957648"/>
        <c:axId val="222963224"/>
      </c:barChart>
      <c:catAx>
        <c:axId val="22295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963224"/>
        <c:crosses val="autoZero"/>
        <c:auto val="1"/>
        <c:lblAlgn val="ctr"/>
        <c:lblOffset val="100"/>
        <c:noMultiLvlLbl val="0"/>
      </c:catAx>
      <c:valAx>
        <c:axId val="22296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95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-7</c:v>
                </c:pt>
                <c:pt idx="1">
                  <c:v>-7</c:v>
                </c:pt>
                <c:pt idx="2">
                  <c:v>-2</c:v>
                </c:pt>
                <c:pt idx="3">
                  <c:v>-23</c:v>
                </c:pt>
                <c:pt idx="4">
                  <c:v>-16</c:v>
                </c:pt>
                <c:pt idx="5">
                  <c:v>-16</c:v>
                </c:pt>
                <c:pt idx="6">
                  <c:v>2</c:v>
                </c:pt>
                <c:pt idx="7">
                  <c:v>3</c:v>
                </c:pt>
                <c:pt idx="8">
                  <c:v>-7</c:v>
                </c:pt>
                <c:pt idx="9">
                  <c:v>-15</c:v>
                </c:pt>
                <c:pt idx="10">
                  <c:v>4</c:v>
                </c:pt>
                <c:pt idx="11">
                  <c:v>-20</c:v>
                </c:pt>
                <c:pt idx="12">
                  <c:v>-20</c:v>
                </c:pt>
                <c:pt idx="13">
                  <c:v>-13</c:v>
                </c:pt>
                <c:pt idx="14">
                  <c:v>-8</c:v>
                </c:pt>
                <c:pt idx="15">
                  <c:v>-55</c:v>
                </c:pt>
                <c:pt idx="16">
                  <c:v>-3</c:v>
                </c:pt>
                <c:pt idx="17">
                  <c:v>-12</c:v>
                </c:pt>
                <c:pt idx="18">
                  <c:v>1</c:v>
                </c:pt>
                <c:pt idx="19">
                  <c:v>9</c:v>
                </c:pt>
                <c:pt idx="20">
                  <c:v>8</c:v>
                </c:pt>
                <c:pt idx="21">
                  <c:v>1312</c:v>
                </c:pt>
                <c:pt idx="22">
                  <c:v>2217</c:v>
                </c:pt>
                <c:pt idx="23">
                  <c:v>1071</c:v>
                </c:pt>
                <c:pt idx="24">
                  <c:v>1173</c:v>
                </c:pt>
                <c:pt idx="25">
                  <c:v>1085</c:v>
                </c:pt>
                <c:pt idx="26">
                  <c:v>763</c:v>
                </c:pt>
                <c:pt idx="27">
                  <c:v>1149</c:v>
                </c:pt>
                <c:pt idx="28">
                  <c:v>1452</c:v>
                </c:pt>
                <c:pt idx="29">
                  <c:v>2365</c:v>
                </c:pt>
              </c:numCache>
            </c:numRef>
          </c:val>
          <c:smooth val="0"/>
          <c:extLst>
            <c:ext xmlns:c16="http://schemas.microsoft.com/office/drawing/2014/chart" uri="{C3380CC4-5D6E-409C-BE32-E72D297353CC}">
              <c16:uniqueId val="{00000000-AAF4-45AC-8A59-D815FA927296}"/>
            </c:ext>
          </c:extLst>
        </c:ser>
        <c:dLbls>
          <c:showLegendKey val="0"/>
          <c:showVal val="0"/>
          <c:showCatName val="0"/>
          <c:showSerName val="0"/>
          <c:showPercent val="0"/>
          <c:showBubbleSize val="0"/>
        </c:dLbls>
        <c:smooth val="0"/>
        <c:axId val="286988184"/>
        <c:axId val="286983264"/>
      </c:lineChart>
      <c:dateAx>
        <c:axId val="286988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983264"/>
        <c:crosses val="autoZero"/>
        <c:auto val="1"/>
        <c:lblOffset val="100"/>
        <c:baseTimeUnit val="days"/>
      </c:dateAx>
      <c:valAx>
        <c:axId val="28698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98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8</c:v>
                </c:pt>
                <c:pt idx="1">
                  <c:v>5</c:v>
                </c:pt>
                <c:pt idx="2">
                  <c:v>7</c:v>
                </c:pt>
                <c:pt idx="3">
                  <c:v>9</c:v>
                </c:pt>
                <c:pt idx="4">
                  <c:v>5</c:v>
                </c:pt>
                <c:pt idx="5">
                  <c:v>5</c:v>
                </c:pt>
                <c:pt idx="6">
                  <c:v>6</c:v>
                </c:pt>
                <c:pt idx="7">
                  <c:v>5</c:v>
                </c:pt>
                <c:pt idx="8">
                  <c:v>5</c:v>
                </c:pt>
                <c:pt idx="9">
                  <c:v>4</c:v>
                </c:pt>
                <c:pt idx="10">
                  <c:v>3</c:v>
                </c:pt>
                <c:pt idx="11">
                  <c:v>3</c:v>
                </c:pt>
                <c:pt idx="12">
                  <c:v>5</c:v>
                </c:pt>
                <c:pt idx="13">
                  <c:v>5</c:v>
                </c:pt>
                <c:pt idx="14">
                  <c:v>5</c:v>
                </c:pt>
                <c:pt idx="15">
                  <c:v>5</c:v>
                </c:pt>
                <c:pt idx="16">
                  <c:v>5</c:v>
                </c:pt>
                <c:pt idx="17">
                  <c:v>4</c:v>
                </c:pt>
                <c:pt idx="18">
                  <c:v>4</c:v>
                </c:pt>
                <c:pt idx="19">
                  <c:v>7</c:v>
                </c:pt>
                <c:pt idx="20">
                  <c:v>11</c:v>
                </c:pt>
                <c:pt idx="21">
                  <c:v>6</c:v>
                </c:pt>
                <c:pt idx="22">
                  <c:v>7</c:v>
                </c:pt>
                <c:pt idx="23">
                  <c:v>10</c:v>
                </c:pt>
                <c:pt idx="24">
                  <c:v>4</c:v>
                </c:pt>
                <c:pt idx="25">
                  <c:v>2</c:v>
                </c:pt>
                <c:pt idx="26">
                  <c:v>4</c:v>
                </c:pt>
                <c:pt idx="27">
                  <c:v>3</c:v>
                </c:pt>
                <c:pt idx="28">
                  <c:v>3</c:v>
                </c:pt>
                <c:pt idx="29">
                  <c:v>3</c:v>
                </c:pt>
              </c:numCache>
            </c:numRef>
          </c:val>
          <c:smooth val="0"/>
          <c:extLst>
            <c:ext xmlns:c16="http://schemas.microsoft.com/office/drawing/2014/chart" uri="{C3380CC4-5D6E-409C-BE32-E72D297353CC}">
              <c16:uniqueId val="{00000000-542D-44A6-A9BA-7483ED0EEB61}"/>
            </c:ext>
          </c:extLst>
        </c:ser>
        <c:dLbls>
          <c:showLegendKey val="0"/>
          <c:showVal val="0"/>
          <c:showCatName val="0"/>
          <c:showSerName val="0"/>
          <c:showPercent val="0"/>
          <c:showBubbleSize val="0"/>
        </c:dLbls>
        <c:smooth val="0"/>
        <c:axId val="357779936"/>
        <c:axId val="357780920"/>
      </c:lineChart>
      <c:dateAx>
        <c:axId val="357779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0920"/>
        <c:crosses val="autoZero"/>
        <c:auto val="1"/>
        <c:lblOffset val="100"/>
        <c:baseTimeUnit val="days"/>
      </c:dateAx>
      <c:valAx>
        <c:axId val="35778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7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c:v>
                </c:pt>
                <c:pt idx="1">
                  <c:v>25</c:v>
                </c:pt>
                <c:pt idx="2">
                  <c:v>27</c:v>
                </c:pt>
                <c:pt idx="3">
                  <c:v>25</c:v>
                </c:pt>
                <c:pt idx="4">
                  <c:v>26</c:v>
                </c:pt>
                <c:pt idx="5">
                  <c:v>20</c:v>
                </c:pt>
                <c:pt idx="6">
                  <c:v>14</c:v>
                </c:pt>
              </c:numCache>
            </c:numRef>
          </c:val>
          <c:extLst>
            <c:ext xmlns:c16="http://schemas.microsoft.com/office/drawing/2014/chart" uri="{C3380CC4-5D6E-409C-BE32-E72D297353CC}">
              <c16:uniqueId val="{00000000-B371-4A7D-AD41-245651148E39}"/>
            </c:ext>
          </c:extLst>
        </c:ser>
        <c:dLbls>
          <c:showLegendKey val="0"/>
          <c:showVal val="0"/>
          <c:showCatName val="0"/>
          <c:showSerName val="0"/>
          <c:showPercent val="0"/>
          <c:showBubbleSize val="0"/>
        </c:dLbls>
        <c:gapWidth val="219"/>
        <c:overlap val="-27"/>
        <c:axId val="362514416"/>
        <c:axId val="362508184"/>
      </c:barChart>
      <c:catAx>
        <c:axId val="36251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08184"/>
        <c:crosses val="autoZero"/>
        <c:auto val="1"/>
        <c:lblAlgn val="ctr"/>
        <c:lblOffset val="100"/>
        <c:noMultiLvlLbl val="0"/>
      </c:catAx>
      <c:valAx>
        <c:axId val="36250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1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1.2843729040911999E-2</c:v>
                </c:pt>
                <c:pt idx="1">
                  <c:v>2.9796807511736998</c:v>
                </c:pt>
                <c:pt idx="2">
                  <c:v>1.0867675186924001E-2</c:v>
                </c:pt>
                <c:pt idx="3">
                  <c:v>1.468544600939E-2</c:v>
                </c:pt>
                <c:pt idx="4">
                  <c:v>0.13659263271939001</c:v>
                </c:pt>
                <c:pt idx="5">
                  <c:v>9.8474178403755996E-3</c:v>
                </c:pt>
                <c:pt idx="6">
                  <c:v>1.1200536552649E-2</c:v>
                </c:pt>
              </c:numCache>
            </c:numRef>
          </c:val>
          <c:extLst>
            <c:ext xmlns:c16="http://schemas.microsoft.com/office/drawing/2014/chart" uri="{C3380CC4-5D6E-409C-BE32-E72D297353CC}">
              <c16:uniqueId val="{00000000-16A6-4FA1-B9F0-6572C97DBCAA}"/>
            </c:ext>
          </c:extLst>
        </c:ser>
        <c:dLbls>
          <c:showLegendKey val="0"/>
          <c:showVal val="0"/>
          <c:showCatName val="0"/>
          <c:showSerName val="0"/>
          <c:showPercent val="0"/>
          <c:showBubbleSize val="0"/>
        </c:dLbls>
        <c:gapWidth val="219"/>
        <c:overlap val="-27"/>
        <c:axId val="362508840"/>
        <c:axId val="362511464"/>
      </c:barChart>
      <c:catAx>
        <c:axId val="36250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11464"/>
        <c:crosses val="autoZero"/>
        <c:auto val="1"/>
        <c:lblAlgn val="ctr"/>
        <c:lblOffset val="100"/>
        <c:noMultiLvlLbl val="0"/>
      </c:catAx>
      <c:valAx>
        <c:axId val="36251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0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vivaRD</c:v>
                </c:pt>
              </c:strCache>
            </c:strRef>
          </c:cat>
          <c:val>
            <c:numRef>
              <c:f>Sheet1!$B$2</c:f>
              <c:numCache>
                <c:formatCode>General</c:formatCode>
                <c:ptCount val="1"/>
                <c:pt idx="0">
                  <c:v>136</c:v>
                </c:pt>
              </c:numCache>
            </c:numRef>
          </c:val>
          <c:extLst>
            <c:ext xmlns:c16="http://schemas.microsoft.com/office/drawing/2014/chart" uri="{C3380CC4-5D6E-409C-BE32-E72D297353CC}">
              <c16:uniqueId val="{00000000-1E2A-4F0D-BE71-76A3C4B77382}"/>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vivaRD</c:v>
                </c:pt>
              </c:strCache>
            </c:strRef>
          </c:cat>
          <c:val>
            <c:numRef>
              <c:f>Sheet1!$C$2</c:f>
              <c:numCache>
                <c:formatCode>General</c:formatCode>
                <c:ptCount val="1"/>
                <c:pt idx="0">
                  <c:v>22</c:v>
                </c:pt>
              </c:numCache>
            </c:numRef>
          </c:val>
          <c:extLst>
            <c:ext xmlns:c16="http://schemas.microsoft.com/office/drawing/2014/chart" uri="{C3380CC4-5D6E-409C-BE32-E72D297353CC}">
              <c16:uniqueId val="{00000001-1E2A-4F0D-BE71-76A3C4B77382}"/>
            </c:ext>
          </c:extLst>
        </c:ser>
        <c:dLbls>
          <c:showLegendKey val="0"/>
          <c:showVal val="0"/>
          <c:showCatName val="0"/>
          <c:showSerName val="0"/>
          <c:showPercent val="0"/>
          <c:showBubbleSize val="0"/>
        </c:dLbls>
        <c:gapWidth val="150"/>
        <c:overlap val="100"/>
        <c:axId val="362504904"/>
        <c:axId val="362513104"/>
      </c:barChart>
      <c:catAx>
        <c:axId val="36250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13104"/>
        <c:crosses val="autoZero"/>
        <c:auto val="1"/>
        <c:lblAlgn val="ctr"/>
        <c:lblOffset val="100"/>
        <c:noMultiLvlLbl val="0"/>
      </c:catAx>
      <c:valAx>
        <c:axId val="362513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0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4.8121726842299001E-3</c:v>
                </c:pt>
                <c:pt idx="1">
                  <c:v>0</c:v>
                </c:pt>
                <c:pt idx="2">
                  <c:v>5.8685032734511E-3</c:v>
                </c:pt>
                <c:pt idx="3">
                  <c:v>0</c:v>
                </c:pt>
                <c:pt idx="4">
                  <c:v>0</c:v>
                </c:pt>
                <c:pt idx="5">
                  <c:v>1.0563305892212001E-2</c:v>
                </c:pt>
                <c:pt idx="6">
                  <c:v>5.6337631425131002E-3</c:v>
                </c:pt>
                <c:pt idx="7">
                  <c:v>0</c:v>
                </c:pt>
                <c:pt idx="8">
                  <c:v>0</c:v>
                </c:pt>
                <c:pt idx="9">
                  <c:v>0</c:v>
                </c:pt>
                <c:pt idx="10">
                  <c:v>2.8168815712565E-2</c:v>
                </c:pt>
                <c:pt idx="11">
                  <c:v>1.5414601931598E-2</c:v>
                </c:pt>
                <c:pt idx="12">
                  <c:v>8.8543977389831004E-3</c:v>
                </c:pt>
                <c:pt idx="13">
                  <c:v>1.5660520164010001E-2</c:v>
                </c:pt>
                <c:pt idx="14">
                  <c:v>1.3562763120865001E-2</c:v>
                </c:pt>
                <c:pt idx="15">
                  <c:v>0</c:v>
                </c:pt>
                <c:pt idx="16">
                  <c:v>7.4128462401488E-3</c:v>
                </c:pt>
                <c:pt idx="17">
                  <c:v>8.3593568850715005E-3</c:v>
                </c:pt>
                <c:pt idx="18">
                  <c:v>0.80040516146600005</c:v>
                </c:pt>
                <c:pt idx="19">
                  <c:v>1.2779252728267E-2</c:v>
                </c:pt>
                <c:pt idx="20">
                  <c:v>2.1830832177238E-2</c:v>
                </c:pt>
                <c:pt idx="21">
                  <c:v>1.5492848641911E-2</c:v>
                </c:pt>
                <c:pt idx="22">
                  <c:v>5.164282880637E-3</c:v>
                </c:pt>
                <c:pt idx="23">
                  <c:v>18.565362215758999</c:v>
                </c:pt>
              </c:numCache>
            </c:numRef>
          </c:val>
          <c:smooth val="0"/>
          <c:extLst>
            <c:ext xmlns:c16="http://schemas.microsoft.com/office/drawing/2014/chart" uri="{C3380CC4-5D6E-409C-BE32-E72D297353CC}">
              <c16:uniqueId val="{00000000-F39A-4B48-BBBC-154167C3060D}"/>
            </c:ext>
          </c:extLst>
        </c:ser>
        <c:dLbls>
          <c:showLegendKey val="0"/>
          <c:showVal val="0"/>
          <c:showCatName val="0"/>
          <c:showSerName val="0"/>
          <c:showPercent val="0"/>
          <c:showBubbleSize val="0"/>
        </c:dLbls>
        <c:smooth val="0"/>
        <c:axId val="362517040"/>
        <c:axId val="362517368"/>
      </c:lineChart>
      <c:catAx>
        <c:axId val="36251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17368"/>
        <c:crosses val="autoZero"/>
        <c:auto val="1"/>
        <c:lblAlgn val="ctr"/>
        <c:lblOffset val="100"/>
        <c:noMultiLvlLbl val="0"/>
      </c:catAx>
      <c:valAx>
        <c:axId val="36251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1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c:v>
                </c:pt>
                <c:pt idx="1">
                  <c:v>0</c:v>
                </c:pt>
                <c:pt idx="2">
                  <c:v>1</c:v>
                </c:pt>
                <c:pt idx="3">
                  <c:v>0</c:v>
                </c:pt>
                <c:pt idx="4">
                  <c:v>0</c:v>
                </c:pt>
                <c:pt idx="5">
                  <c:v>1</c:v>
                </c:pt>
                <c:pt idx="6">
                  <c:v>1</c:v>
                </c:pt>
                <c:pt idx="7">
                  <c:v>0</c:v>
                </c:pt>
                <c:pt idx="8">
                  <c:v>0</c:v>
                </c:pt>
                <c:pt idx="9">
                  <c:v>0</c:v>
                </c:pt>
                <c:pt idx="10">
                  <c:v>5</c:v>
                </c:pt>
                <c:pt idx="11">
                  <c:v>15</c:v>
                </c:pt>
                <c:pt idx="12">
                  <c:v>25</c:v>
                </c:pt>
                <c:pt idx="13">
                  <c:v>7</c:v>
                </c:pt>
                <c:pt idx="14">
                  <c:v>9</c:v>
                </c:pt>
                <c:pt idx="15">
                  <c:v>0</c:v>
                </c:pt>
                <c:pt idx="16">
                  <c:v>19</c:v>
                </c:pt>
                <c:pt idx="17">
                  <c:v>18</c:v>
                </c:pt>
                <c:pt idx="18">
                  <c:v>4</c:v>
                </c:pt>
                <c:pt idx="19">
                  <c:v>25</c:v>
                </c:pt>
                <c:pt idx="20">
                  <c:v>12</c:v>
                </c:pt>
                <c:pt idx="21">
                  <c:v>8</c:v>
                </c:pt>
                <c:pt idx="22">
                  <c:v>2</c:v>
                </c:pt>
                <c:pt idx="23">
                  <c:v>4</c:v>
                </c:pt>
              </c:numCache>
            </c:numRef>
          </c:val>
          <c:smooth val="0"/>
          <c:extLst>
            <c:ext xmlns:c16="http://schemas.microsoft.com/office/drawing/2014/chart" uri="{C3380CC4-5D6E-409C-BE32-E72D297353CC}">
              <c16:uniqueId val="{00000000-94DC-4BDE-A4E0-A3324E9F6BBC}"/>
            </c:ext>
          </c:extLst>
        </c:ser>
        <c:dLbls>
          <c:showLegendKey val="0"/>
          <c:showVal val="0"/>
          <c:showCatName val="0"/>
          <c:showSerName val="0"/>
          <c:showPercent val="0"/>
          <c:showBubbleSize val="0"/>
        </c:dLbls>
        <c:smooth val="0"/>
        <c:axId val="357797648"/>
        <c:axId val="357797976"/>
      </c:lineChart>
      <c:catAx>
        <c:axId val="35779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97976"/>
        <c:crosses val="autoZero"/>
        <c:auto val="1"/>
        <c:lblAlgn val="ctr"/>
        <c:lblOffset val="100"/>
        <c:noMultiLvlLbl val="0"/>
      </c:catAx>
      <c:valAx>
        <c:axId val="35779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9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1.2633559489834001E-2</c:v>
                </c:pt>
                <c:pt idx="3">
                  <c:v>0</c:v>
                </c:pt>
                <c:pt idx="4">
                  <c:v>3.5805729665268</c:v>
                </c:pt>
                <c:pt idx="5">
                  <c:v>0</c:v>
                </c:pt>
                <c:pt idx="6">
                  <c:v>0</c:v>
                </c:pt>
              </c:numCache>
            </c:numRef>
          </c:val>
          <c:extLst>
            <c:ext xmlns:c16="http://schemas.microsoft.com/office/drawing/2014/chart" uri="{C3380CC4-5D6E-409C-BE32-E72D297353CC}">
              <c16:uniqueId val="{00000000-7B27-4C49-8CA7-283B6BDC7D95}"/>
            </c:ext>
          </c:extLst>
        </c:ser>
        <c:dLbls>
          <c:showLegendKey val="0"/>
          <c:showVal val="0"/>
          <c:showCatName val="0"/>
          <c:showSerName val="0"/>
          <c:showPercent val="0"/>
          <c:showBubbleSize val="0"/>
        </c:dLbls>
        <c:gapWidth val="219"/>
        <c:overlap val="-27"/>
        <c:axId val="357787152"/>
        <c:axId val="357787480"/>
      </c:barChart>
      <c:catAx>
        <c:axId val="35778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7480"/>
        <c:crosses val="autoZero"/>
        <c:auto val="1"/>
        <c:lblAlgn val="ctr"/>
        <c:lblOffset val="100"/>
        <c:noMultiLvlLbl val="0"/>
      </c:catAx>
      <c:valAx>
        <c:axId val="35778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vivaRD</c:v>
                </c:pt>
              </c:strCache>
            </c:strRef>
          </c:cat>
          <c:val>
            <c:numRef>
              <c:f>Sheet1!$B$2</c:f>
              <c:numCache>
                <c:formatCode>General</c:formatCode>
                <c:ptCount val="1"/>
                <c:pt idx="0">
                  <c:v>95387</c:v>
                </c:pt>
              </c:numCache>
            </c:numRef>
          </c:val>
          <c:extLst>
            <c:ext xmlns:c16="http://schemas.microsoft.com/office/drawing/2014/chart" uri="{C3380CC4-5D6E-409C-BE32-E72D297353CC}">
              <c16:uniqueId val="{00000000-3238-4577-9E43-63649A12ED3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vivaRD</c:v>
                </c:pt>
              </c:strCache>
            </c:strRef>
          </c:cat>
          <c:val>
            <c:numRef>
              <c:f>Sheet1!$C$2</c:f>
              <c:numCache>
                <c:formatCode>General</c:formatCode>
                <c:ptCount val="1"/>
                <c:pt idx="0">
                  <c:v>12098</c:v>
                </c:pt>
              </c:numCache>
            </c:numRef>
          </c:val>
          <c:extLst>
            <c:ext xmlns:c16="http://schemas.microsoft.com/office/drawing/2014/chart" uri="{C3380CC4-5D6E-409C-BE32-E72D297353CC}">
              <c16:uniqueId val="{00000001-3238-4577-9E43-63649A12ED3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vivaRD</c:v>
                </c:pt>
              </c:strCache>
            </c:strRef>
          </c:cat>
          <c:val>
            <c:numRef>
              <c:f>Sheet1!$D$2</c:f>
              <c:numCache>
                <c:formatCode>General</c:formatCode>
                <c:ptCount val="1"/>
                <c:pt idx="0">
                  <c:v>22761</c:v>
                </c:pt>
              </c:numCache>
            </c:numRef>
          </c:val>
          <c:extLst>
            <c:ext xmlns:c16="http://schemas.microsoft.com/office/drawing/2014/chart" uri="{C3380CC4-5D6E-409C-BE32-E72D297353CC}">
              <c16:uniqueId val="{00000002-3238-4577-9E43-63649A12ED3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vivaRD</c:v>
                </c:pt>
              </c:strCache>
            </c:strRef>
          </c:cat>
          <c:val>
            <c:numRef>
              <c:f>Sheet1!$E$2</c:f>
              <c:numCache>
                <c:formatCode>General</c:formatCode>
                <c:ptCount val="1"/>
                <c:pt idx="0">
                  <c:v>3099</c:v>
                </c:pt>
              </c:numCache>
            </c:numRef>
          </c:val>
          <c:extLst>
            <c:ext xmlns:c16="http://schemas.microsoft.com/office/drawing/2014/chart" uri="{C3380CC4-5D6E-409C-BE32-E72D297353CC}">
              <c16:uniqueId val="{00000003-3238-4577-9E43-63649A12ED3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vivaRD</c:v>
                </c:pt>
              </c:strCache>
            </c:strRef>
          </c:cat>
          <c:val>
            <c:numRef>
              <c:f>Sheet1!$F$2</c:f>
              <c:numCache>
                <c:formatCode>General</c:formatCode>
                <c:ptCount val="1"/>
                <c:pt idx="0">
                  <c:v>46</c:v>
                </c:pt>
              </c:numCache>
            </c:numRef>
          </c:val>
          <c:extLst>
            <c:ext xmlns:c16="http://schemas.microsoft.com/office/drawing/2014/chart" uri="{C3380CC4-5D6E-409C-BE32-E72D297353CC}">
              <c16:uniqueId val="{00000004-3238-4577-9E43-63649A12ED3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vivaRD</c:v>
                </c:pt>
              </c:strCache>
            </c:strRef>
          </c:cat>
          <c:val>
            <c:numRef>
              <c:f>Sheet1!$G$2</c:f>
              <c:numCache>
                <c:formatCode>General</c:formatCode>
                <c:ptCount val="1"/>
                <c:pt idx="0">
                  <c:v>73</c:v>
                </c:pt>
              </c:numCache>
            </c:numRef>
          </c:val>
          <c:extLst>
            <c:ext xmlns:c16="http://schemas.microsoft.com/office/drawing/2014/chart" uri="{C3380CC4-5D6E-409C-BE32-E72D297353CC}">
              <c16:uniqueId val="{00000005-3238-4577-9E43-63649A12ED3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vivaRD</c:v>
                </c:pt>
              </c:strCache>
            </c:strRef>
          </c:cat>
          <c:val>
            <c:numRef>
              <c:f>Sheet1!$H$2</c:f>
              <c:numCache>
                <c:formatCode>General</c:formatCode>
                <c:ptCount val="1"/>
                <c:pt idx="0">
                  <c:v>24239</c:v>
                </c:pt>
              </c:numCache>
            </c:numRef>
          </c:val>
          <c:extLst>
            <c:ext xmlns:c16="http://schemas.microsoft.com/office/drawing/2014/chart" uri="{C3380CC4-5D6E-409C-BE32-E72D297353CC}">
              <c16:uniqueId val="{00000006-3238-4577-9E43-63649A12ED3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vivaRD</c:v>
                </c:pt>
              </c:strCache>
            </c:strRef>
          </c:cat>
          <c:val>
            <c:numRef>
              <c:f>Sheet1!$I$2</c:f>
              <c:numCache>
                <c:formatCode>General</c:formatCode>
                <c:ptCount val="1"/>
                <c:pt idx="0">
                  <c:v>180232</c:v>
                </c:pt>
              </c:numCache>
            </c:numRef>
          </c:val>
          <c:extLst>
            <c:ext xmlns:c16="http://schemas.microsoft.com/office/drawing/2014/chart" uri="{C3380CC4-5D6E-409C-BE32-E72D297353CC}">
              <c16:uniqueId val="{00000007-3238-4577-9E43-63649A12ED38}"/>
            </c:ext>
          </c:extLst>
        </c:ser>
        <c:dLbls>
          <c:showLegendKey val="0"/>
          <c:showVal val="0"/>
          <c:showCatName val="0"/>
          <c:showSerName val="0"/>
          <c:showPercent val="0"/>
          <c:showBubbleSize val="0"/>
        </c:dLbls>
        <c:gapWidth val="150"/>
        <c:overlap val="100"/>
        <c:axId val="282191696"/>
        <c:axId val="282190712"/>
      </c:barChart>
      <c:catAx>
        <c:axId val="28219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90712"/>
        <c:crosses val="autoZero"/>
        <c:auto val="1"/>
        <c:lblAlgn val="ctr"/>
        <c:lblOffset val="100"/>
        <c:noMultiLvlLbl val="0"/>
      </c:catAx>
      <c:valAx>
        <c:axId val="282190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9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c:v>
                </c:pt>
                <c:pt idx="1">
                  <c:v>0</c:v>
                </c:pt>
                <c:pt idx="2">
                  <c:v>1</c:v>
                </c:pt>
                <c:pt idx="3">
                  <c:v>1</c:v>
                </c:pt>
                <c:pt idx="4">
                  <c:v>2</c:v>
                </c:pt>
              </c:numCache>
            </c:numRef>
          </c:val>
          <c:extLst>
            <c:ext xmlns:c16="http://schemas.microsoft.com/office/drawing/2014/chart" uri="{C3380CC4-5D6E-409C-BE32-E72D297353CC}">
              <c16:uniqueId val="{00000000-3525-41BB-96D0-EAEB3FA899DE}"/>
            </c:ext>
          </c:extLst>
        </c:ser>
        <c:dLbls>
          <c:showLegendKey val="0"/>
          <c:showVal val="0"/>
          <c:showCatName val="0"/>
          <c:showSerName val="0"/>
          <c:showPercent val="0"/>
          <c:showBubbleSize val="0"/>
        </c:dLbls>
        <c:gapWidth val="219"/>
        <c:overlap val="-27"/>
        <c:axId val="293997040"/>
        <c:axId val="294007208"/>
      </c:barChart>
      <c:catAx>
        <c:axId val="29399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07208"/>
        <c:crosses val="autoZero"/>
        <c:auto val="1"/>
        <c:lblAlgn val="ctr"/>
        <c:lblOffset val="100"/>
        <c:noMultiLvlLbl val="0"/>
      </c:catAx>
      <c:valAx>
        <c:axId val="29400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9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4E0B-F702-4EB4-B563-FEC5C93BA4AF}"/>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948233D1-C818-4403-9347-A9E7C4D0947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48103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801B8-66A6-444E-B5BA-3304D4B8B7F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1CA4C34-C072-4C6E-9F7A-809E44FB83C3}"/>
              </a:ext>
            </a:extLst>
          </p:cNvPr>
          <p:cNvGraphicFramePr>
            <a:graphicFrameLocks noGrp="1"/>
          </p:cNvGraphicFramePr>
          <p:nvPr>
            <p:ph type="tbl" sz="quarter" idx="13"/>
            <p:extLst>
              <p:ext uri="{D42A27DB-BD31-4B8C-83A1-F6EECF244321}">
                <p14:modId xmlns:p14="http://schemas.microsoft.com/office/powerpoint/2010/main" val="3548524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4498528"/>
                    </a:ext>
                  </a:extLst>
                </a:gridCol>
                <a:gridCol w="740664">
                  <a:extLst>
                    <a:ext uri="{9D8B030D-6E8A-4147-A177-3AD203B41FA5}">
                      <a16:colId xmlns:a16="http://schemas.microsoft.com/office/drawing/2014/main" val="2064533743"/>
                    </a:ext>
                  </a:extLst>
                </a:gridCol>
                <a:gridCol w="740664">
                  <a:extLst>
                    <a:ext uri="{9D8B030D-6E8A-4147-A177-3AD203B41FA5}">
                      <a16:colId xmlns:a16="http://schemas.microsoft.com/office/drawing/2014/main" val="1574754303"/>
                    </a:ext>
                  </a:extLst>
                </a:gridCol>
                <a:gridCol w="740664">
                  <a:extLst>
                    <a:ext uri="{9D8B030D-6E8A-4147-A177-3AD203B41FA5}">
                      <a16:colId xmlns:a16="http://schemas.microsoft.com/office/drawing/2014/main" val="927196707"/>
                    </a:ext>
                  </a:extLst>
                </a:gridCol>
                <a:gridCol w="740664">
                  <a:extLst>
                    <a:ext uri="{9D8B030D-6E8A-4147-A177-3AD203B41FA5}">
                      <a16:colId xmlns:a16="http://schemas.microsoft.com/office/drawing/2014/main" val="4232910414"/>
                    </a:ext>
                  </a:extLst>
                </a:gridCol>
                <a:gridCol w="740664">
                  <a:extLst>
                    <a:ext uri="{9D8B030D-6E8A-4147-A177-3AD203B41FA5}">
                      <a16:colId xmlns:a16="http://schemas.microsoft.com/office/drawing/2014/main" val="3194561566"/>
                    </a:ext>
                  </a:extLst>
                </a:gridCol>
                <a:gridCol w="740664">
                  <a:extLst>
                    <a:ext uri="{9D8B030D-6E8A-4147-A177-3AD203B41FA5}">
                      <a16:colId xmlns:a16="http://schemas.microsoft.com/office/drawing/2014/main" val="3355323205"/>
                    </a:ext>
                  </a:extLst>
                </a:gridCol>
                <a:gridCol w="740664">
                  <a:extLst>
                    <a:ext uri="{9D8B030D-6E8A-4147-A177-3AD203B41FA5}">
                      <a16:colId xmlns:a16="http://schemas.microsoft.com/office/drawing/2014/main" val="3119477346"/>
                    </a:ext>
                  </a:extLst>
                </a:gridCol>
                <a:gridCol w="740664">
                  <a:extLst>
                    <a:ext uri="{9D8B030D-6E8A-4147-A177-3AD203B41FA5}">
                      <a16:colId xmlns:a16="http://schemas.microsoft.com/office/drawing/2014/main" val="337044942"/>
                    </a:ext>
                  </a:extLst>
                </a:gridCol>
                <a:gridCol w="740664">
                  <a:extLst>
                    <a:ext uri="{9D8B030D-6E8A-4147-A177-3AD203B41FA5}">
                      <a16:colId xmlns:a16="http://schemas.microsoft.com/office/drawing/2014/main" val="4514668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79131911"/>
                  </a:ext>
                </a:extLst>
              </a:tr>
              <a:tr h="370840">
                <a:tc>
                  <a:txBody>
                    <a:bodyPr/>
                    <a:lstStyle/>
                    <a:p>
                      <a:r>
                        <a:rPr lang="en-US" sz="1000"/>
                        <a:t>vivaRD</a:t>
                      </a:r>
                    </a:p>
                  </a:txBody>
                  <a:tcPr/>
                </a:tc>
                <a:tc>
                  <a:txBody>
                    <a:bodyPr/>
                    <a:lstStyle/>
                    <a:p>
                      <a:r>
                        <a:rPr lang="en-US" sz="1000"/>
                        <a:t>432199</a:t>
                      </a:r>
                    </a:p>
                  </a:txBody>
                  <a:tcPr/>
                </a:tc>
                <a:tc>
                  <a:txBody>
                    <a:bodyPr/>
                    <a:lstStyle/>
                    <a:p>
                      <a:r>
                        <a:rPr lang="en-US" sz="1000"/>
                        <a:t>12390</a:t>
                      </a:r>
                    </a:p>
                  </a:txBody>
                  <a:tcPr/>
                </a:tc>
                <a:tc>
                  <a:txBody>
                    <a:bodyPr/>
                    <a:lstStyle/>
                    <a:p>
                      <a:r>
                        <a:rPr lang="en-US" sz="1000"/>
                        <a:t>158</a:t>
                      </a:r>
                    </a:p>
                  </a:txBody>
                  <a:tcPr/>
                </a:tc>
                <a:tc>
                  <a:txBody>
                    <a:bodyPr/>
                    <a:lstStyle/>
                    <a:p>
                      <a:r>
                        <a:rPr lang="en-US" sz="1000"/>
                        <a:t>133464</a:t>
                      </a:r>
                    </a:p>
                  </a:txBody>
                  <a:tcPr/>
                </a:tc>
                <a:tc>
                  <a:txBody>
                    <a:bodyPr/>
                    <a:lstStyle/>
                    <a:p>
                      <a:r>
                        <a:rPr lang="en-US" sz="1000"/>
                        <a:t>24239</a:t>
                      </a:r>
                    </a:p>
                  </a:txBody>
                  <a:tcPr/>
                </a:tc>
                <a:tc>
                  <a:txBody>
                    <a:bodyPr/>
                    <a:lstStyle/>
                    <a:p>
                      <a:r>
                        <a:rPr lang="en-US" sz="1000"/>
                        <a:t>180232</a:t>
                      </a:r>
                    </a:p>
                  </a:txBody>
                  <a:tcPr/>
                </a:tc>
                <a:tc>
                  <a:txBody>
                    <a:bodyPr/>
                    <a:lstStyle/>
                    <a:p>
                      <a:r>
                        <a:rPr lang="en-US" sz="1000"/>
                        <a:t>30</a:t>
                      </a:r>
                    </a:p>
                  </a:txBody>
                  <a:tcPr/>
                </a:tc>
                <a:tc>
                  <a:txBody>
                    <a:bodyPr/>
                    <a:lstStyle/>
                    <a:p>
                      <a:r>
                        <a:rPr lang="en-US" sz="1000"/>
                        <a:t>0.5021%</a:t>
                      </a:r>
                    </a:p>
                  </a:txBody>
                  <a:tcPr/>
                </a:tc>
                <a:tc>
                  <a:txBody>
                    <a:bodyPr/>
                    <a:lstStyle/>
                    <a:p>
                      <a:r>
                        <a:rPr lang="en-US" sz="1000"/>
                        <a:t>60.0%</a:t>
                      </a:r>
                    </a:p>
                  </a:txBody>
                  <a:tcPr/>
                </a:tc>
                <a:extLst>
                  <a:ext uri="{0D108BD9-81ED-4DB2-BD59-A6C34878D82A}">
                    <a16:rowId xmlns:a16="http://schemas.microsoft.com/office/drawing/2014/main" val="2627331800"/>
                  </a:ext>
                </a:extLst>
              </a:tr>
            </a:tbl>
          </a:graphicData>
        </a:graphic>
      </p:graphicFrame>
      <p:sp>
        <p:nvSpPr>
          <p:cNvPr id="4" name="Text Placeholder 3">
            <a:extLst>
              <a:ext uri="{FF2B5EF4-FFF2-40B4-BE49-F238E27FC236}">
                <a16:creationId xmlns:a16="http://schemas.microsoft.com/office/drawing/2014/main" id="{C4529861-0517-4F04-8BDB-DE344D61070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30521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3DE0-8DB0-4359-867F-EA84C894582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1578C41-D8FD-4B10-87EC-276986E9DB58}"/>
              </a:ext>
            </a:extLst>
          </p:cNvPr>
          <p:cNvGraphicFramePr>
            <a:graphicFrameLocks noGrp="1"/>
          </p:cNvGraphicFramePr>
          <p:nvPr>
            <p:ph type="chart" sz="quarter" idx="13"/>
            <p:extLst>
              <p:ext uri="{D42A27DB-BD31-4B8C-83A1-F6EECF244321}">
                <p14:modId xmlns:p14="http://schemas.microsoft.com/office/powerpoint/2010/main" val="188140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729DBB-6162-435A-9F39-63CB992BDAF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04AC52C-8895-4019-964B-D4B405D2B3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3123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0194E-428C-468E-A0EA-1E484191963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D361214-EE41-4BF5-B0B4-7D6583590A80}"/>
              </a:ext>
            </a:extLst>
          </p:cNvPr>
          <p:cNvGraphicFramePr>
            <a:graphicFrameLocks noGrp="1"/>
          </p:cNvGraphicFramePr>
          <p:nvPr>
            <p:ph type="chart" sz="quarter" idx="13"/>
            <p:extLst>
              <p:ext uri="{D42A27DB-BD31-4B8C-83A1-F6EECF244321}">
                <p14:modId xmlns:p14="http://schemas.microsoft.com/office/powerpoint/2010/main" val="2191435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826859-B215-4B05-BE0C-32CFEE1B16B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6442114-1252-419A-B1D0-E98E1E88B6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5929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525C0-E391-45C4-9914-A77A4B8A31B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6ABE1F5-D282-4443-837D-23291BC24D82}"/>
              </a:ext>
            </a:extLst>
          </p:cNvPr>
          <p:cNvGraphicFramePr>
            <a:graphicFrameLocks noGrp="1"/>
          </p:cNvGraphicFramePr>
          <p:nvPr>
            <p:ph type="chart" sz="quarter" idx="13"/>
            <p:extLst>
              <p:ext uri="{D42A27DB-BD31-4B8C-83A1-F6EECF244321}">
                <p14:modId xmlns:p14="http://schemas.microsoft.com/office/powerpoint/2010/main" val="2805268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440B2C-09DF-452D-96D5-29A62DF665D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2375B7E-423E-404D-9D64-6B670CB54B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635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DBFBF-5C88-47BB-A0DB-301898731C0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F082F099-C777-4D2A-AC4A-1AD88B4E93DB}"/>
              </a:ext>
            </a:extLst>
          </p:cNvPr>
          <p:cNvGraphicFramePr>
            <a:graphicFrameLocks noGrp="1"/>
          </p:cNvGraphicFramePr>
          <p:nvPr>
            <p:ph type="chart" sz="quarter" idx="13"/>
            <p:extLst>
              <p:ext uri="{D42A27DB-BD31-4B8C-83A1-F6EECF244321}">
                <p14:modId xmlns:p14="http://schemas.microsoft.com/office/powerpoint/2010/main" val="150061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1AC3EF-7088-4FEB-86CD-2D72C25E62E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EE69E0F-CCB4-4BAC-96A3-651A3D8D5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241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42C8B-A984-4F96-91D7-6BE7580B08D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F27858F-EB73-4E24-A169-1778671BC272}"/>
              </a:ext>
            </a:extLst>
          </p:cNvPr>
          <p:cNvGraphicFramePr>
            <a:graphicFrameLocks noGrp="1"/>
          </p:cNvGraphicFramePr>
          <p:nvPr>
            <p:ph type="chart" sz="quarter" idx="13"/>
            <p:extLst>
              <p:ext uri="{D42A27DB-BD31-4B8C-83A1-F6EECF244321}">
                <p14:modId xmlns:p14="http://schemas.microsoft.com/office/powerpoint/2010/main" val="3486542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71C930-5792-49F8-87A8-CA158DF20E6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6DA14B6-423F-4D45-A0F4-23A7C53ADC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233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D89F5-FDCD-466A-B676-DB4D8B15D852}"/>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3C50573A-F83F-4F51-B26E-E4A9D9652867}"/>
              </a:ext>
            </a:extLst>
          </p:cNvPr>
          <p:cNvGraphicFramePr>
            <a:graphicFrameLocks noGrp="1"/>
          </p:cNvGraphicFramePr>
          <p:nvPr>
            <p:ph type="tbl" sz="quarter" idx="13"/>
            <p:extLst>
              <p:ext uri="{D42A27DB-BD31-4B8C-83A1-F6EECF244321}">
                <p14:modId xmlns:p14="http://schemas.microsoft.com/office/powerpoint/2010/main" val="349793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444517"/>
                    </a:ext>
                  </a:extLst>
                </a:gridCol>
                <a:gridCol w="658368">
                  <a:extLst>
                    <a:ext uri="{9D8B030D-6E8A-4147-A177-3AD203B41FA5}">
                      <a16:colId xmlns:a16="http://schemas.microsoft.com/office/drawing/2014/main" val="2454044840"/>
                    </a:ext>
                  </a:extLst>
                </a:gridCol>
                <a:gridCol w="658368">
                  <a:extLst>
                    <a:ext uri="{9D8B030D-6E8A-4147-A177-3AD203B41FA5}">
                      <a16:colId xmlns:a16="http://schemas.microsoft.com/office/drawing/2014/main" val="2868165775"/>
                    </a:ext>
                  </a:extLst>
                </a:gridCol>
                <a:gridCol w="658368">
                  <a:extLst>
                    <a:ext uri="{9D8B030D-6E8A-4147-A177-3AD203B41FA5}">
                      <a16:colId xmlns:a16="http://schemas.microsoft.com/office/drawing/2014/main" val="1144951574"/>
                    </a:ext>
                  </a:extLst>
                </a:gridCol>
                <a:gridCol w="658368">
                  <a:extLst>
                    <a:ext uri="{9D8B030D-6E8A-4147-A177-3AD203B41FA5}">
                      <a16:colId xmlns:a16="http://schemas.microsoft.com/office/drawing/2014/main" val="4042358175"/>
                    </a:ext>
                  </a:extLst>
                </a:gridCol>
                <a:gridCol w="658368">
                  <a:extLst>
                    <a:ext uri="{9D8B030D-6E8A-4147-A177-3AD203B41FA5}">
                      <a16:colId xmlns:a16="http://schemas.microsoft.com/office/drawing/2014/main" val="569986889"/>
                    </a:ext>
                  </a:extLst>
                </a:gridCol>
                <a:gridCol w="658368">
                  <a:extLst>
                    <a:ext uri="{9D8B030D-6E8A-4147-A177-3AD203B41FA5}">
                      <a16:colId xmlns:a16="http://schemas.microsoft.com/office/drawing/2014/main" val="2794311644"/>
                    </a:ext>
                  </a:extLst>
                </a:gridCol>
                <a:gridCol w="658368">
                  <a:extLst>
                    <a:ext uri="{9D8B030D-6E8A-4147-A177-3AD203B41FA5}">
                      <a16:colId xmlns:a16="http://schemas.microsoft.com/office/drawing/2014/main" val="675938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89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- 2017-11-21 23:42:54</a:t>
                      </a:r>
                      <a:r>
                        <a:rPr kumimoji="0" lang="es-ES" sz="1000" b="0" i="0" u="none" strike="noStrike" kern="1200" cap="none" spc="0" normalizeH="0" baseline="0" noProof="0">
                          <a:ln>
                            <a:noFill/>
                          </a:ln>
                          <a:solidFill>
                            <a:prstClr val="black"/>
                          </a:solidFill>
                          <a:effectLst/>
                          <a:uLnTx/>
                          <a:uFillTx/>
                          <a:latin typeface="+mn-lt"/>
                          <a:ea typeface="+mn-ea"/>
                          <a:cs typeface="+mn-cs"/>
                        </a:rPr>
                        <a:t>
Así se disfruta! #PalAutodromoConViva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349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- 2017-11-24 18:27:38</a:t>
                      </a:r>
                      <a:r>
                        <a:rPr kumimoji="0" lang="es-ES" sz="1000" b="0" i="0" u="none" strike="noStrike" kern="1200" cap="none" spc="0" normalizeH="0" baseline="0" noProof="0">
                          <a:ln>
                            <a:noFill/>
                          </a:ln>
                          <a:solidFill>
                            <a:prstClr val="black"/>
                          </a:solidFill>
                          <a:effectLst/>
                          <a:uLnTx/>
                          <a:uFillTx/>
                          <a:latin typeface="+mn-lt"/>
                          <a:ea typeface="+mn-ea"/>
                          <a:cs typeface="+mn-cs"/>
                        </a:rPr>
                        <a:t>
Hoy es viernes y el #VivaBot lo sabe 🎉 y aquí en Viva ¡estamos en #BlackFriday!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541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- 2017-11-23 20:20:00</a:t>
                      </a:r>
                      <a:r>
                        <a:rPr kumimoji="0" lang="es-ES" sz="1000" b="0" i="0" u="none" strike="noStrike" kern="1200" cap="none" spc="0" normalizeH="0" baseline="0" noProof="0">
                          <a:ln>
                            <a:noFill/>
                          </a:ln>
                          <a:solidFill>
                            <a:prstClr val="black"/>
                          </a:solidFill>
                          <a:effectLst/>
                          <a:uLnTx/>
                          <a:uFillTx/>
                          <a:latin typeface="+mn-lt"/>
                          <a:ea typeface="+mn-ea"/>
                          <a:cs typeface="+mn-cs"/>
                        </a:rPr>
                        <a:t>
¿Quieres conocer al #VivaBot y disfrutar del #GranPremioViva2017? ¡Queda poco tiempo pero aún puedes participar!  Menciona a 4 panas con los que irás usando #PalAutódromoConViva2017 🏁🏆
*Todos deben seguir la cuenta vivaRD. El concurso cerrará hoy, jueves 23 de noviembre a las 12:00 A.M. 
¡Los ganadores serán anunciados mañana así que todos atentos!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557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- 2017-11-23 11:00:00</a:t>
                      </a:r>
                      <a:r>
                        <a:rPr kumimoji="0" lang="es-ES" sz="1000" b="0" i="0" u="none" strike="noStrike" kern="1200" cap="none" spc="0" normalizeH="0" baseline="0" noProof="0">
                          <a:ln>
                            <a:noFill/>
                          </a:ln>
                          <a:solidFill>
                            <a:prstClr val="black"/>
                          </a:solidFill>
                          <a:effectLst/>
                          <a:uLnTx/>
                          <a:uFillTx/>
                          <a:latin typeface="+mn-lt"/>
                          <a:ea typeface="+mn-ea"/>
                          <a:cs typeface="+mn-cs"/>
                        </a:rPr>
                        <a:t>
Nuestro #TBT de hoy va dedicado a la consola SNES, lanzada 27 años atrás, siendo la primera en tener juegos con gráficos completamente tridimensionales y la más exitosa en la era de los 16 bits.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26400438"/>
                  </a:ext>
                </a:extLst>
              </a:tr>
            </a:tbl>
          </a:graphicData>
        </a:graphic>
      </p:graphicFrame>
      <p:sp>
        <p:nvSpPr>
          <p:cNvPr id="4" name="Text Placeholder 3">
            <a:extLst>
              <a:ext uri="{FF2B5EF4-FFF2-40B4-BE49-F238E27FC236}">
                <a16:creationId xmlns:a16="http://schemas.microsoft.com/office/drawing/2014/main" id="{90E68586-B6A3-47F7-B46E-DD24A585CB1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52706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5F2CB-F73F-453A-9F51-E51E39C8AA3D}"/>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D5EEF6A9-9E1F-43F8-B440-6C261A45E657}"/>
              </a:ext>
            </a:extLst>
          </p:cNvPr>
          <p:cNvGraphicFramePr>
            <a:graphicFrameLocks noGrp="1"/>
          </p:cNvGraphicFramePr>
          <p:nvPr>
            <p:ph type="tbl" sz="quarter" idx="13"/>
            <p:extLst>
              <p:ext uri="{D42A27DB-BD31-4B8C-83A1-F6EECF244321}">
                <p14:modId xmlns:p14="http://schemas.microsoft.com/office/powerpoint/2010/main" val="4243418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0027882"/>
                    </a:ext>
                  </a:extLst>
                </a:gridCol>
                <a:gridCol w="658368">
                  <a:extLst>
                    <a:ext uri="{9D8B030D-6E8A-4147-A177-3AD203B41FA5}">
                      <a16:colId xmlns:a16="http://schemas.microsoft.com/office/drawing/2014/main" val="3734808665"/>
                    </a:ext>
                  </a:extLst>
                </a:gridCol>
                <a:gridCol w="658368">
                  <a:extLst>
                    <a:ext uri="{9D8B030D-6E8A-4147-A177-3AD203B41FA5}">
                      <a16:colId xmlns:a16="http://schemas.microsoft.com/office/drawing/2014/main" val="2642790613"/>
                    </a:ext>
                  </a:extLst>
                </a:gridCol>
                <a:gridCol w="658368">
                  <a:extLst>
                    <a:ext uri="{9D8B030D-6E8A-4147-A177-3AD203B41FA5}">
                      <a16:colId xmlns:a16="http://schemas.microsoft.com/office/drawing/2014/main" val="494536022"/>
                    </a:ext>
                  </a:extLst>
                </a:gridCol>
                <a:gridCol w="658368">
                  <a:extLst>
                    <a:ext uri="{9D8B030D-6E8A-4147-A177-3AD203B41FA5}">
                      <a16:colId xmlns:a16="http://schemas.microsoft.com/office/drawing/2014/main" val="3784868724"/>
                    </a:ext>
                  </a:extLst>
                </a:gridCol>
                <a:gridCol w="658368">
                  <a:extLst>
                    <a:ext uri="{9D8B030D-6E8A-4147-A177-3AD203B41FA5}">
                      <a16:colId xmlns:a16="http://schemas.microsoft.com/office/drawing/2014/main" val="3776073350"/>
                    </a:ext>
                  </a:extLst>
                </a:gridCol>
                <a:gridCol w="658368">
                  <a:extLst>
                    <a:ext uri="{9D8B030D-6E8A-4147-A177-3AD203B41FA5}">
                      <a16:colId xmlns:a16="http://schemas.microsoft.com/office/drawing/2014/main" val="3444878380"/>
                    </a:ext>
                  </a:extLst>
                </a:gridCol>
                <a:gridCol w="658368">
                  <a:extLst>
                    <a:ext uri="{9D8B030D-6E8A-4147-A177-3AD203B41FA5}">
                      <a16:colId xmlns:a16="http://schemas.microsoft.com/office/drawing/2014/main" val="3140010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788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- 2017-11-13 13:00:12</a:t>
                      </a:r>
                      <a:r>
                        <a:rPr kumimoji="0" lang="es-ES" sz="1000" b="0" i="0" u="none" strike="noStrike" kern="1200" cap="none" spc="0" normalizeH="0" baseline="0" noProof="0">
                          <a:ln>
                            <a:noFill/>
                          </a:ln>
                          <a:solidFill>
                            <a:prstClr val="black"/>
                          </a:solidFill>
                          <a:effectLst/>
                          <a:uLnTx/>
                          <a:uFillTx/>
                          <a:latin typeface="+mn-lt"/>
                          <a:ea typeface="+mn-ea"/>
                          <a:cs typeface="+mn-cs"/>
                        </a:rPr>
                        <a:t>
La verdad es que tenemos paquetes de internet a RD$ 25 por 3 días. 
#PlanJevi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706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- 2017-11-24 21:11:21</a:t>
                      </a:r>
                      <a:r>
                        <a:rPr kumimoji="0" lang="es-ES" sz="1000" b="0" i="0" u="none" strike="noStrike" kern="1200" cap="none" spc="0" normalizeH="0" baseline="0" noProof="0">
                          <a:ln>
                            <a:noFill/>
                          </a:ln>
                          <a:solidFill>
                            <a:prstClr val="black"/>
                          </a:solidFill>
                          <a:effectLst/>
                          <a:uLnTx/>
                          <a:uFillTx/>
                          <a:latin typeface="+mn-lt"/>
                          <a:ea typeface="+mn-ea"/>
                          <a:cs typeface="+mn-cs"/>
                        </a:rPr>
                        <a:t>
En nuestra tienda Churchill se está viviendo una experiencia única! #BlackFridayViva #SamsungGearVR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8319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- 2017-11-24 10:00:00</a:t>
                      </a:r>
                      <a:r>
                        <a:rPr kumimoji="0" lang="es-ES" sz="1000" b="0" i="0" u="none" strike="noStrike" kern="1200" cap="none" spc="0" normalizeH="0" baseline="0" noProof="0">
                          <a:ln>
                            <a:noFill/>
                          </a:ln>
                          <a:solidFill>
                            <a:prstClr val="black"/>
                          </a:solidFill>
                          <a:effectLst/>
                          <a:uLnTx/>
                          <a:uFillTx/>
                          <a:latin typeface="+mn-lt"/>
                          <a:ea typeface="+mn-ea"/>
                          <a:cs typeface="+mn-cs"/>
                        </a:rPr>
                        <a:t>
¡APROVECHA HOY y recibe voz ilimitada gratis y 15 días de whatsapp full ilimitado al activar un paquete de data! #PlanApperísimo #NavidadSinLímites #BlackFriday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0207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- 2017-11-19 12:55:00</a:t>
                      </a:r>
                      <a:r>
                        <a:rPr kumimoji="0" lang="es-ES" sz="1000" b="0" i="0" u="none" strike="noStrike" kern="1200" cap="none" spc="0" normalizeH="0" baseline="0" noProof="0">
                          <a:ln>
                            <a:noFill/>
                          </a:ln>
                          <a:solidFill>
                            <a:prstClr val="black"/>
                          </a:solidFill>
                          <a:effectLst/>
                          <a:uLnTx/>
                          <a:uFillTx/>
                          <a:latin typeface="+mn-lt"/>
                          <a:ea typeface="+mn-ea"/>
                          <a:cs typeface="+mn-cs"/>
                        </a:rPr>
                        <a:t>
La verdad es que mereces un día para sentir orgullo de quien eres. ¡Feliz día, hombre!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4249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- 2017-11-28 14:00:00</a:t>
                      </a:r>
                      <a:r>
                        <a:rPr kumimoji="0" lang="es-ES" sz="1000" b="0" i="0" u="none" strike="noStrike" kern="1200" cap="none" spc="0" normalizeH="0" baseline="0" noProof="0">
                          <a:ln>
                            <a:noFill/>
                          </a:ln>
                          <a:solidFill>
                            <a:prstClr val="black"/>
                          </a:solidFill>
                          <a:effectLst/>
                          <a:uLnTx/>
                          <a:uFillTx/>
                          <a:latin typeface="+mn-lt"/>
                          <a:ea typeface="+mn-ea"/>
                          <a:cs typeface="+mn-cs"/>
                        </a:rPr>
                        <a:t>
Así se sienten nuestros clientes. ¿Qué esperas para formar parte de nuestra gran familia? #EstamosDeTuLado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42939342"/>
                  </a:ext>
                </a:extLst>
              </a:tr>
            </a:tbl>
          </a:graphicData>
        </a:graphic>
      </p:graphicFrame>
      <p:sp>
        <p:nvSpPr>
          <p:cNvPr id="4" name="Text Placeholder 3">
            <a:extLst>
              <a:ext uri="{FF2B5EF4-FFF2-40B4-BE49-F238E27FC236}">
                <a16:creationId xmlns:a16="http://schemas.microsoft.com/office/drawing/2014/main" id="{136BDFEA-49BD-4FAC-816B-9780E5B6809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27170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EB8FC-E078-486C-B76E-9A498AC87B34}"/>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BA90634C-6801-4CEC-90AA-909B9B7145A9}"/>
              </a:ext>
            </a:extLst>
          </p:cNvPr>
          <p:cNvGraphicFramePr>
            <a:graphicFrameLocks noGrp="1"/>
          </p:cNvGraphicFramePr>
          <p:nvPr>
            <p:ph type="tbl" sz="quarter" idx="13"/>
            <p:extLst>
              <p:ext uri="{D42A27DB-BD31-4B8C-83A1-F6EECF244321}">
                <p14:modId xmlns:p14="http://schemas.microsoft.com/office/powerpoint/2010/main" val="404911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0666764"/>
                    </a:ext>
                  </a:extLst>
                </a:gridCol>
                <a:gridCol w="658368">
                  <a:extLst>
                    <a:ext uri="{9D8B030D-6E8A-4147-A177-3AD203B41FA5}">
                      <a16:colId xmlns:a16="http://schemas.microsoft.com/office/drawing/2014/main" val="466374081"/>
                    </a:ext>
                  </a:extLst>
                </a:gridCol>
                <a:gridCol w="658368">
                  <a:extLst>
                    <a:ext uri="{9D8B030D-6E8A-4147-A177-3AD203B41FA5}">
                      <a16:colId xmlns:a16="http://schemas.microsoft.com/office/drawing/2014/main" val="3217298887"/>
                    </a:ext>
                  </a:extLst>
                </a:gridCol>
                <a:gridCol w="658368">
                  <a:extLst>
                    <a:ext uri="{9D8B030D-6E8A-4147-A177-3AD203B41FA5}">
                      <a16:colId xmlns:a16="http://schemas.microsoft.com/office/drawing/2014/main" val="4170917406"/>
                    </a:ext>
                  </a:extLst>
                </a:gridCol>
                <a:gridCol w="658368">
                  <a:extLst>
                    <a:ext uri="{9D8B030D-6E8A-4147-A177-3AD203B41FA5}">
                      <a16:colId xmlns:a16="http://schemas.microsoft.com/office/drawing/2014/main" val="157239860"/>
                    </a:ext>
                  </a:extLst>
                </a:gridCol>
                <a:gridCol w="658368">
                  <a:extLst>
                    <a:ext uri="{9D8B030D-6E8A-4147-A177-3AD203B41FA5}">
                      <a16:colId xmlns:a16="http://schemas.microsoft.com/office/drawing/2014/main" val="4265927985"/>
                    </a:ext>
                  </a:extLst>
                </a:gridCol>
                <a:gridCol w="658368">
                  <a:extLst>
                    <a:ext uri="{9D8B030D-6E8A-4147-A177-3AD203B41FA5}">
                      <a16:colId xmlns:a16="http://schemas.microsoft.com/office/drawing/2014/main" val="1727112935"/>
                    </a:ext>
                  </a:extLst>
                </a:gridCol>
                <a:gridCol w="658368">
                  <a:extLst>
                    <a:ext uri="{9D8B030D-6E8A-4147-A177-3AD203B41FA5}">
                      <a16:colId xmlns:a16="http://schemas.microsoft.com/office/drawing/2014/main" val="3959666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3400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- 2017-11-25 10:30:00</a:t>
                      </a:r>
                      <a:r>
                        <a:rPr kumimoji="0" lang="es-ES" sz="1000" b="0" i="0" u="none" strike="noStrike" kern="1200" cap="none" spc="0" normalizeH="0" baseline="0" noProof="0">
                          <a:ln>
                            <a:noFill/>
                          </a:ln>
                          <a:solidFill>
                            <a:prstClr val="black"/>
                          </a:solidFill>
                          <a:effectLst/>
                          <a:uLnTx/>
                          <a:uFillTx/>
                          <a:latin typeface="+mn-lt"/>
                          <a:ea typeface="+mn-ea"/>
                          <a:cs typeface="+mn-cs"/>
                        </a:rPr>
                        <a:t>
Un solo día no basta para luchar contra la eliminación de la violencia contra la mujer. ¡Por una vida libre de injusticias! #NiUnaMenos  #NoViolenciaContraLaMujer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8527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- 2017-11-17 19:11:03</a:t>
                      </a:r>
                      <a:r>
                        <a:rPr kumimoji="0" lang="es-ES" sz="1000" b="0" i="0" u="none" strike="noStrike" kern="1200" cap="none" spc="0" normalizeH="0" baseline="0" noProof="0">
                          <a:ln>
                            <a:noFill/>
                          </a:ln>
                          <a:solidFill>
                            <a:prstClr val="black"/>
                          </a:solidFill>
                          <a:effectLst/>
                          <a:uLnTx/>
                          <a:uFillTx/>
                          <a:latin typeface="+mn-lt"/>
                          <a:ea typeface="+mn-ea"/>
                          <a:cs typeface="+mn-cs"/>
                        </a:rPr>
                        <a:t>
¡Vuelve la adrenalina a la pista con el Gran Premio Viva de Autos y Motos 2017! Arma tu coro y participa para ganar entradas e ir con 4 acompañantes al #AutódromoSunix este domingo 26 de Noviembre. 🏁 🚙
¿Cómo participas? Menciona a 4 panas con los que irás usando #PalAutódromoConViva2017 y todos deben seguir la cuenta vivaRD
*Los ganadores se elegirán de manera aleatoria y obtendrán 5 entradas cada 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079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- 2017-11-21 19:15:00</a:t>
                      </a:r>
                      <a:r>
                        <a:rPr kumimoji="0" lang="es-ES" sz="1000" b="0" i="0" u="none" strike="noStrike" kern="1200" cap="none" spc="0" normalizeH="0" baseline="0" noProof="0">
                          <a:ln>
                            <a:noFill/>
                          </a:ln>
                          <a:solidFill>
                            <a:prstClr val="black"/>
                          </a:solidFill>
                          <a:effectLst/>
                          <a:uLnTx/>
                          <a:uFillTx/>
                          <a:latin typeface="+mn-lt"/>
                          <a:ea typeface="+mn-ea"/>
                          <a:cs typeface="+mn-cs"/>
                        </a:rPr>
                        <a:t>
La verdad es que mereces una #NavidadSinLímites por eso activa un paquete de data de 1, 3 o 7 días, y recibe internet y voz ilimitada pa’ que disfrutes al máximo de tus apps favoritas esta navidad. #PlanApperísimo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51134047"/>
                  </a:ext>
                </a:extLst>
              </a:tr>
            </a:tbl>
          </a:graphicData>
        </a:graphic>
      </p:graphicFrame>
      <p:sp>
        <p:nvSpPr>
          <p:cNvPr id="4" name="Text Placeholder 3">
            <a:extLst>
              <a:ext uri="{FF2B5EF4-FFF2-40B4-BE49-F238E27FC236}">
                <a16:creationId xmlns:a16="http://schemas.microsoft.com/office/drawing/2014/main" id="{652367F1-EF48-4FE0-8F18-5935640D370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6975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9B625-A0C0-45DA-AA17-44554B932FC8}"/>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E2C98104-8BB2-43F7-921D-DB37835D01C0}"/>
              </a:ext>
            </a:extLst>
          </p:cNvPr>
          <p:cNvGraphicFramePr>
            <a:graphicFrameLocks noGrp="1"/>
          </p:cNvGraphicFramePr>
          <p:nvPr>
            <p:ph type="tbl" sz="quarter" idx="13"/>
            <p:extLst>
              <p:ext uri="{D42A27DB-BD31-4B8C-83A1-F6EECF244321}">
                <p14:modId xmlns:p14="http://schemas.microsoft.com/office/powerpoint/2010/main" val="3354358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5630686"/>
                    </a:ext>
                  </a:extLst>
                </a:gridCol>
                <a:gridCol w="658368">
                  <a:extLst>
                    <a:ext uri="{9D8B030D-6E8A-4147-A177-3AD203B41FA5}">
                      <a16:colId xmlns:a16="http://schemas.microsoft.com/office/drawing/2014/main" val="3147518051"/>
                    </a:ext>
                  </a:extLst>
                </a:gridCol>
                <a:gridCol w="658368">
                  <a:extLst>
                    <a:ext uri="{9D8B030D-6E8A-4147-A177-3AD203B41FA5}">
                      <a16:colId xmlns:a16="http://schemas.microsoft.com/office/drawing/2014/main" val="993262357"/>
                    </a:ext>
                  </a:extLst>
                </a:gridCol>
                <a:gridCol w="658368">
                  <a:extLst>
                    <a:ext uri="{9D8B030D-6E8A-4147-A177-3AD203B41FA5}">
                      <a16:colId xmlns:a16="http://schemas.microsoft.com/office/drawing/2014/main" val="3489839860"/>
                    </a:ext>
                  </a:extLst>
                </a:gridCol>
                <a:gridCol w="658368">
                  <a:extLst>
                    <a:ext uri="{9D8B030D-6E8A-4147-A177-3AD203B41FA5}">
                      <a16:colId xmlns:a16="http://schemas.microsoft.com/office/drawing/2014/main" val="2643189047"/>
                    </a:ext>
                  </a:extLst>
                </a:gridCol>
                <a:gridCol w="658368">
                  <a:extLst>
                    <a:ext uri="{9D8B030D-6E8A-4147-A177-3AD203B41FA5}">
                      <a16:colId xmlns:a16="http://schemas.microsoft.com/office/drawing/2014/main" val="3518316435"/>
                    </a:ext>
                  </a:extLst>
                </a:gridCol>
                <a:gridCol w="658368">
                  <a:extLst>
                    <a:ext uri="{9D8B030D-6E8A-4147-A177-3AD203B41FA5}">
                      <a16:colId xmlns:a16="http://schemas.microsoft.com/office/drawing/2014/main" val="2173659846"/>
                    </a:ext>
                  </a:extLst>
                </a:gridCol>
                <a:gridCol w="658368">
                  <a:extLst>
                    <a:ext uri="{9D8B030D-6E8A-4147-A177-3AD203B41FA5}">
                      <a16:colId xmlns:a16="http://schemas.microsoft.com/office/drawing/2014/main" val="2181346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543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 - 2017-11-20 20:40:00</a:t>
                      </a:r>
                      <a:r>
                        <a:rPr kumimoji="0" lang="en-US" sz="1000" b="0" i="0" u="none" strike="noStrike" kern="1200" cap="none" spc="0" normalizeH="0" baseline="0" noProof="0">
                          <a:ln>
                            <a:noFill/>
                          </a:ln>
                          <a:solidFill>
                            <a:prstClr val="black"/>
                          </a:solidFill>
                          <a:effectLst/>
                          <a:uLnTx/>
                          <a:uFillTx/>
                          <a:latin typeface="+mn-lt"/>
                          <a:ea typeface="+mn-ea"/>
                          <a:cs typeface="+mn-cs"/>
                        </a:rPr>
                        <a:t>
¡Imposible no disfrutar de nuestras próximas ofertas! Aprovecha lo que pronto traemos para ti. #EstamosDeTuLado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305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- 2017-11-10 20:00:00</a:t>
                      </a:r>
                      <a:r>
                        <a:rPr kumimoji="0" lang="es-ES" sz="1000" b="0" i="0" u="none" strike="noStrike" kern="1200" cap="none" spc="0" normalizeH="0" baseline="0" noProof="0">
                          <a:ln>
                            <a:noFill/>
                          </a:ln>
                          <a:solidFill>
                            <a:prstClr val="black"/>
                          </a:solidFill>
                          <a:effectLst/>
                          <a:uLnTx/>
                          <a:uFillTx/>
                          <a:latin typeface="+mn-lt"/>
                          <a:ea typeface="+mn-ea"/>
                          <a:cs typeface="+mn-cs"/>
                        </a:rPr>
                        <a:t>
¡La verdad es que el tamaño sí importa! Por eso activa uno de nuestros #PlanesInfinito y escoge el size de tus GB a la máxima velocidad!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1929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 - 2017-11-22 20:23:53</a:t>
                      </a:r>
                      <a:r>
                        <a:rPr kumimoji="0" lang="en-US" sz="1000" b="0" i="0" u="none" strike="noStrike" kern="1200" cap="none" spc="0" normalizeH="0" baseline="0" noProof="0">
                          <a:ln>
                            <a:noFill/>
                          </a:ln>
                          <a:solidFill>
                            <a:prstClr val="black"/>
                          </a:solidFill>
                          <a:effectLst/>
                          <a:uLnTx/>
                          <a:uFillTx/>
                          <a:latin typeface="+mn-lt"/>
                          <a:ea typeface="+mn-ea"/>
                          <a:cs typeface="+mn-cs"/>
                        </a:rPr>
                        <a:t>
¡No vas a querer despegarte de tu celular! Quédate pendiente a nuestras ofertas porque pronto no querrás dejar de hablar. #EstamosDeTuLado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2500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- 2017-11-24 19:40:07</a:t>
                      </a:r>
                      <a:r>
                        <a:rPr kumimoji="0" lang="es-ES" sz="1000" b="0" i="0" u="none" strike="noStrike" kern="1200" cap="none" spc="0" normalizeH="0" baseline="0" noProof="0">
                          <a:ln>
                            <a:noFill/>
                          </a:ln>
                          <a:solidFill>
                            <a:prstClr val="black"/>
                          </a:solidFill>
                          <a:effectLst/>
                          <a:uLnTx/>
                          <a:uFillTx/>
                          <a:latin typeface="+mn-lt"/>
                          <a:ea typeface="+mn-ea"/>
                          <a:cs typeface="+mn-cs"/>
                        </a:rPr>
                        <a:t>
Así lucen nuestras tiendas y puntos de venta en el #BlackFridayViva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869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- 2017-11-01 16:37:42</a:t>
                      </a:r>
                      <a:r>
                        <a:rPr kumimoji="0" lang="es-ES" sz="1000" b="0" i="0" u="none" strike="noStrike" kern="1200" cap="none" spc="0" normalizeH="0" baseline="0" noProof="0">
                          <a:ln>
                            <a:noFill/>
                          </a:ln>
                          <a:solidFill>
                            <a:prstClr val="black"/>
                          </a:solidFill>
                          <a:effectLst/>
                          <a:uLnTx/>
                          <a:uFillTx/>
                          <a:latin typeface="+mn-lt"/>
                          <a:ea typeface="+mn-ea"/>
                          <a:cs typeface="+mn-cs"/>
                        </a:rPr>
                        <a:t>
¡Muchos lo dudan! Hay solo una manera de averiguarlo 📱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95293894"/>
                  </a:ext>
                </a:extLst>
              </a:tr>
            </a:tbl>
          </a:graphicData>
        </a:graphic>
      </p:graphicFrame>
      <p:sp>
        <p:nvSpPr>
          <p:cNvPr id="4" name="Text Placeholder 3">
            <a:extLst>
              <a:ext uri="{FF2B5EF4-FFF2-40B4-BE49-F238E27FC236}">
                <a16:creationId xmlns:a16="http://schemas.microsoft.com/office/drawing/2014/main" id="{D5E7A7F9-4A54-4DA0-BCA5-EC52DCE55C2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19512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DE18D-BB72-4203-AA68-328D06B85640}"/>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0BC885E3-6EE5-46A1-9983-048B2D59C2C9}"/>
              </a:ext>
            </a:extLst>
          </p:cNvPr>
          <p:cNvGraphicFramePr>
            <a:graphicFrameLocks noGrp="1"/>
          </p:cNvGraphicFramePr>
          <p:nvPr>
            <p:ph type="tbl" sz="quarter" idx="13"/>
            <p:extLst>
              <p:ext uri="{D42A27DB-BD31-4B8C-83A1-F6EECF244321}">
                <p14:modId xmlns:p14="http://schemas.microsoft.com/office/powerpoint/2010/main" val="1306228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919455"/>
                    </a:ext>
                  </a:extLst>
                </a:gridCol>
                <a:gridCol w="658368">
                  <a:extLst>
                    <a:ext uri="{9D8B030D-6E8A-4147-A177-3AD203B41FA5}">
                      <a16:colId xmlns:a16="http://schemas.microsoft.com/office/drawing/2014/main" val="750750774"/>
                    </a:ext>
                  </a:extLst>
                </a:gridCol>
                <a:gridCol w="658368">
                  <a:extLst>
                    <a:ext uri="{9D8B030D-6E8A-4147-A177-3AD203B41FA5}">
                      <a16:colId xmlns:a16="http://schemas.microsoft.com/office/drawing/2014/main" val="4284050820"/>
                    </a:ext>
                  </a:extLst>
                </a:gridCol>
                <a:gridCol w="658368">
                  <a:extLst>
                    <a:ext uri="{9D8B030D-6E8A-4147-A177-3AD203B41FA5}">
                      <a16:colId xmlns:a16="http://schemas.microsoft.com/office/drawing/2014/main" val="1163587506"/>
                    </a:ext>
                  </a:extLst>
                </a:gridCol>
                <a:gridCol w="658368">
                  <a:extLst>
                    <a:ext uri="{9D8B030D-6E8A-4147-A177-3AD203B41FA5}">
                      <a16:colId xmlns:a16="http://schemas.microsoft.com/office/drawing/2014/main" val="3018556299"/>
                    </a:ext>
                  </a:extLst>
                </a:gridCol>
                <a:gridCol w="658368">
                  <a:extLst>
                    <a:ext uri="{9D8B030D-6E8A-4147-A177-3AD203B41FA5}">
                      <a16:colId xmlns:a16="http://schemas.microsoft.com/office/drawing/2014/main" val="3859468037"/>
                    </a:ext>
                  </a:extLst>
                </a:gridCol>
                <a:gridCol w="658368">
                  <a:extLst>
                    <a:ext uri="{9D8B030D-6E8A-4147-A177-3AD203B41FA5}">
                      <a16:colId xmlns:a16="http://schemas.microsoft.com/office/drawing/2014/main" val="2897680242"/>
                    </a:ext>
                  </a:extLst>
                </a:gridCol>
                <a:gridCol w="658368">
                  <a:extLst>
                    <a:ext uri="{9D8B030D-6E8A-4147-A177-3AD203B41FA5}">
                      <a16:colId xmlns:a16="http://schemas.microsoft.com/office/drawing/2014/main" val="1706605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789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 - 2017-11-22 11:51:27</a:t>
                      </a:r>
                      <a:r>
                        <a:rPr kumimoji="0" lang="en-US" sz="1000" b="0" i="0" u="none" strike="noStrike" kern="1200" cap="none" spc="0" normalizeH="0" baseline="0" noProof="0">
                          <a:ln>
                            <a:noFill/>
                          </a:ln>
                          <a:solidFill>
                            <a:prstClr val="black"/>
                          </a:solidFill>
                          <a:effectLst/>
                          <a:uLnTx/>
                          <a:uFillTx/>
                          <a:latin typeface="+mn-lt"/>
                          <a:ea typeface="+mn-ea"/>
                          <a:cs typeface="+mn-cs"/>
                        </a:rPr>
                        <a:t>
¡Seguimos brindando emociones, esta vez premiando a los ganadores de las entradas al #GranPremioViva2017! ¡Muchas felicidades a todos los ganadores! #PalAutódromoConViva #EstamosDeTuLado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540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- 2017-11-23 17:48:56</a:t>
                      </a:r>
                      <a:r>
                        <a:rPr kumimoji="0" lang="es-ES" sz="1000" b="0" i="0" u="none" strike="noStrike" kern="1200" cap="none" spc="0" normalizeH="0" baseline="0" noProof="0">
                          <a:ln>
                            <a:noFill/>
                          </a:ln>
                          <a:solidFill>
                            <a:prstClr val="black"/>
                          </a:solidFill>
                          <a:effectLst/>
                          <a:uLnTx/>
                          <a:uFillTx/>
                          <a:latin typeface="+mn-lt"/>
                          <a:ea typeface="+mn-ea"/>
                          <a:cs typeface="+mn-cs"/>
                        </a:rPr>
                        <a:t>
Porque nuestra navidad no tiene límites, te conectamos con los tuyos brindándote Internet y voz ilimitada al activar un paquete de data. #PlanApperísimo #NavidadSinLímites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747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- 2017-11-07 19:35:00</a:t>
                      </a:r>
                      <a:r>
                        <a:rPr kumimoji="0" lang="es-ES" sz="1000" b="0" i="0" u="none" strike="noStrike" kern="1200" cap="none" spc="0" normalizeH="0" baseline="0" noProof="0">
                          <a:ln>
                            <a:noFill/>
                          </a:ln>
                          <a:solidFill>
                            <a:prstClr val="black"/>
                          </a:solidFill>
                          <a:effectLst/>
                          <a:uLnTx/>
                          <a:uFillTx/>
                          <a:latin typeface="+mn-lt"/>
                          <a:ea typeface="+mn-ea"/>
                          <a:cs typeface="+mn-cs"/>
                        </a:rPr>
                        <a:t>
Los planes son tan buenos que parecen de mentira.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74649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- 2017-11-01 10:56:20</a:t>
                      </a:r>
                      <a:r>
                        <a:rPr kumimoji="0" lang="es-ES" sz="1000" b="0" i="0" u="none" strike="noStrike" kern="1200" cap="none" spc="0" normalizeH="0" baseline="0" noProof="0">
                          <a:ln>
                            <a:noFill/>
                          </a:ln>
                          <a:solidFill>
                            <a:prstClr val="black"/>
                          </a:solidFill>
                          <a:effectLst/>
                          <a:uLnTx/>
                          <a:uFillTx/>
                          <a:latin typeface="+mn-lt"/>
                          <a:ea typeface="+mn-ea"/>
                          <a:cs typeface="+mn-cs"/>
                        </a:rPr>
                        <a:t>
Un día como hoy en 2001 falleció Juan Emilio Bosch Gaviño, conocido cariñosamente como Don Juan, quien ha dejado uno de los más relevantes legados en la política e ideales sobre la buena administración pública en la República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605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- 2017-11-15 11:00:01</a:t>
                      </a:r>
                      <a:r>
                        <a:rPr kumimoji="0" lang="es-ES" sz="1000" b="0" i="0" u="none" strike="noStrike" kern="1200" cap="none" spc="0" normalizeH="0" baseline="0" noProof="0">
                          <a:ln>
                            <a:noFill/>
                          </a:ln>
                          <a:solidFill>
                            <a:prstClr val="black"/>
                          </a:solidFill>
                          <a:effectLst/>
                          <a:uLnTx/>
                          <a:uFillTx/>
                          <a:latin typeface="+mn-lt"/>
                          <a:ea typeface="+mn-ea"/>
                          <a:cs typeface="+mn-cs"/>
                        </a:rPr>
                        <a:t>
Un día como hoy en 1835 nació José Reyes, autor de la música del Himno Nacional Dominicano, con letras de Emilio Prud´ Homme.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34551604"/>
                  </a:ext>
                </a:extLst>
              </a:tr>
            </a:tbl>
          </a:graphicData>
        </a:graphic>
      </p:graphicFrame>
      <p:sp>
        <p:nvSpPr>
          <p:cNvPr id="4" name="Text Placeholder 3">
            <a:extLst>
              <a:ext uri="{FF2B5EF4-FFF2-40B4-BE49-F238E27FC236}">
                <a16:creationId xmlns:a16="http://schemas.microsoft.com/office/drawing/2014/main" id="{54342BE3-FBD3-4A25-BA8D-6EE1D7D89C3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04297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62E94-2E47-4588-ABD7-7237AE61937D}"/>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7A852A30-5F59-4020-B5FD-472471419046}"/>
              </a:ext>
            </a:extLst>
          </p:cNvPr>
          <p:cNvGraphicFramePr>
            <a:graphicFrameLocks noGrp="1"/>
          </p:cNvGraphicFramePr>
          <p:nvPr>
            <p:ph type="tbl" sz="quarter" idx="13"/>
            <p:extLst>
              <p:ext uri="{D42A27DB-BD31-4B8C-83A1-F6EECF244321}">
                <p14:modId xmlns:p14="http://schemas.microsoft.com/office/powerpoint/2010/main" val="4138208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3505364"/>
                    </a:ext>
                  </a:extLst>
                </a:gridCol>
                <a:gridCol w="658368">
                  <a:extLst>
                    <a:ext uri="{9D8B030D-6E8A-4147-A177-3AD203B41FA5}">
                      <a16:colId xmlns:a16="http://schemas.microsoft.com/office/drawing/2014/main" val="2132773780"/>
                    </a:ext>
                  </a:extLst>
                </a:gridCol>
                <a:gridCol w="658368">
                  <a:extLst>
                    <a:ext uri="{9D8B030D-6E8A-4147-A177-3AD203B41FA5}">
                      <a16:colId xmlns:a16="http://schemas.microsoft.com/office/drawing/2014/main" val="2532042443"/>
                    </a:ext>
                  </a:extLst>
                </a:gridCol>
                <a:gridCol w="658368">
                  <a:extLst>
                    <a:ext uri="{9D8B030D-6E8A-4147-A177-3AD203B41FA5}">
                      <a16:colId xmlns:a16="http://schemas.microsoft.com/office/drawing/2014/main" val="4115668954"/>
                    </a:ext>
                  </a:extLst>
                </a:gridCol>
                <a:gridCol w="658368">
                  <a:extLst>
                    <a:ext uri="{9D8B030D-6E8A-4147-A177-3AD203B41FA5}">
                      <a16:colId xmlns:a16="http://schemas.microsoft.com/office/drawing/2014/main" val="2389310332"/>
                    </a:ext>
                  </a:extLst>
                </a:gridCol>
                <a:gridCol w="658368">
                  <a:extLst>
                    <a:ext uri="{9D8B030D-6E8A-4147-A177-3AD203B41FA5}">
                      <a16:colId xmlns:a16="http://schemas.microsoft.com/office/drawing/2014/main" val="2652234386"/>
                    </a:ext>
                  </a:extLst>
                </a:gridCol>
                <a:gridCol w="658368">
                  <a:extLst>
                    <a:ext uri="{9D8B030D-6E8A-4147-A177-3AD203B41FA5}">
                      <a16:colId xmlns:a16="http://schemas.microsoft.com/office/drawing/2014/main" val="3025142586"/>
                    </a:ext>
                  </a:extLst>
                </a:gridCol>
                <a:gridCol w="658368">
                  <a:extLst>
                    <a:ext uri="{9D8B030D-6E8A-4147-A177-3AD203B41FA5}">
                      <a16:colId xmlns:a16="http://schemas.microsoft.com/office/drawing/2014/main" val="1319770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851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- 2017-11-14 19:43:33</a:t>
                      </a:r>
                      <a:r>
                        <a:rPr kumimoji="0" lang="es-ES" sz="1000" b="0" i="0" u="none" strike="noStrike" kern="1200" cap="none" spc="0" normalizeH="0" baseline="0" noProof="0">
                          <a:ln>
                            <a:noFill/>
                          </a:ln>
                          <a:solidFill>
                            <a:prstClr val="black"/>
                          </a:solidFill>
                          <a:effectLst/>
                          <a:uLnTx/>
                          <a:uFillTx/>
                          <a:latin typeface="+mn-lt"/>
                          <a:ea typeface="+mn-ea"/>
                          <a:cs typeface="+mn-cs"/>
                        </a:rPr>
                        <a:t>
Conoce más sobre como puedes pasarte a Viva en nuestra página web.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2902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- 2017-11-15 12:56:09</a:t>
                      </a:r>
                      <a:r>
                        <a:rPr kumimoji="0" lang="es-ES" sz="1000" b="0" i="0" u="none" strike="noStrike" kern="1200" cap="none" spc="0" normalizeH="0" baseline="0" noProof="0">
                          <a:ln>
                            <a:noFill/>
                          </a:ln>
                          <a:solidFill>
                            <a:prstClr val="black"/>
                          </a:solidFill>
                          <a:effectLst/>
                          <a:uLnTx/>
                          <a:uFillTx/>
                          <a:latin typeface="+mn-lt"/>
                          <a:ea typeface="+mn-ea"/>
                          <a:cs typeface="+mn-cs"/>
                        </a:rPr>
                        <a:t>
La verdad es que queremos que pases balance pero también queremos que lo pidas.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516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- 2017-11-20 11:25:44</a:t>
                      </a:r>
                      <a:r>
                        <a:rPr kumimoji="0" lang="es-ES" sz="1000" b="0" i="0" u="none" strike="noStrike" kern="1200" cap="none" spc="0" normalizeH="0" baseline="0" noProof="0">
                          <a:ln>
                            <a:noFill/>
                          </a:ln>
                          <a:solidFill>
                            <a:prstClr val="black"/>
                          </a:solidFill>
                          <a:effectLst/>
                          <a:uLnTx/>
                          <a:uFillTx/>
                          <a:latin typeface="+mn-lt"/>
                          <a:ea typeface="+mn-ea"/>
                          <a:cs typeface="+mn-cs"/>
                        </a:rPr>
                        <a:t>
¿Quieres vivir una #NavidadSinLímites? Viva te conecta con los tuyos regalándote Internet y #VozIlimitada al activar un paquete de data en tu #PlanApperísimo #Prepago 👍🎉
*Promoción válida hasta el 15 de enero 2018 #EstamosDeTuLado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5876598"/>
                  </a:ext>
                </a:extLst>
              </a:tr>
            </a:tbl>
          </a:graphicData>
        </a:graphic>
      </p:graphicFrame>
      <p:sp>
        <p:nvSpPr>
          <p:cNvPr id="4" name="Text Placeholder 3">
            <a:extLst>
              <a:ext uri="{FF2B5EF4-FFF2-40B4-BE49-F238E27FC236}">
                <a16:creationId xmlns:a16="http://schemas.microsoft.com/office/drawing/2014/main" id="{43D585CE-B6CA-43D3-8DB6-088EF159604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52736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712D2-562F-48AD-9809-79F31E2D8ED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CB9AA994-D2DA-4AF2-A6E0-BB89CA0592AA}"/>
              </a:ext>
            </a:extLst>
          </p:cNvPr>
          <p:cNvGraphicFramePr>
            <a:graphicFrameLocks noGrp="1"/>
          </p:cNvGraphicFramePr>
          <p:nvPr>
            <p:ph type="chart" sz="quarter" idx="13"/>
            <p:extLst>
              <p:ext uri="{D42A27DB-BD31-4B8C-83A1-F6EECF244321}">
                <p14:modId xmlns:p14="http://schemas.microsoft.com/office/powerpoint/2010/main" val="4280161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5F2829-69D6-4D05-8E01-26D00E0E564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BAC9A32-EE6A-471C-BE95-35B4CA0E3B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9924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39E8E-E959-4DB6-8176-CE2417E7931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25188C1-ABD3-4BC4-B7B8-A556508C074F}"/>
              </a:ext>
            </a:extLst>
          </p:cNvPr>
          <p:cNvGraphicFramePr>
            <a:graphicFrameLocks noGrp="1"/>
          </p:cNvGraphicFramePr>
          <p:nvPr>
            <p:ph type="chart" sz="quarter" idx="13"/>
            <p:extLst>
              <p:ext uri="{D42A27DB-BD31-4B8C-83A1-F6EECF244321}">
                <p14:modId xmlns:p14="http://schemas.microsoft.com/office/powerpoint/2010/main" val="3889988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949E87-0B17-4E3A-9AE5-5BBE539EFBA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497B6FF-2980-4A7C-88B1-FB710A419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8280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C3306-94A9-4A5D-8531-A46567C99711}"/>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CBA59B7-7904-446C-8455-F8C1E308EA83}"/>
              </a:ext>
            </a:extLst>
          </p:cNvPr>
          <p:cNvGraphicFramePr>
            <a:graphicFrameLocks noGrp="1"/>
          </p:cNvGraphicFramePr>
          <p:nvPr>
            <p:ph type="chart" sz="quarter" idx="13"/>
            <p:extLst>
              <p:ext uri="{D42A27DB-BD31-4B8C-83A1-F6EECF244321}">
                <p14:modId xmlns:p14="http://schemas.microsoft.com/office/powerpoint/2010/main" val="2467754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FA055E-06D4-406F-A7D0-909485B5FCC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1DD7B94-722D-4210-8AAE-666EC08DB5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970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F1B1-FA15-497B-8257-2F4115C0E5E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DD36DCF7-8E06-4DE6-BE21-C67BB593B7CD}"/>
              </a:ext>
            </a:extLst>
          </p:cNvPr>
          <p:cNvGraphicFramePr>
            <a:graphicFrameLocks noGrp="1"/>
          </p:cNvGraphicFramePr>
          <p:nvPr>
            <p:ph type="chart" sz="quarter" idx="13"/>
            <p:extLst>
              <p:ext uri="{D42A27DB-BD31-4B8C-83A1-F6EECF244321}">
                <p14:modId xmlns:p14="http://schemas.microsoft.com/office/powerpoint/2010/main" val="13632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5559E7-FE32-487F-938B-BFC8F868B34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D061CDC-2A69-4E41-9A1F-2A15880095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6054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6695C-0D23-4BF6-AE0F-AE3482A9C285}"/>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2953B6C5-EC3F-47B3-BD24-CA9FF2163BD6}"/>
              </a:ext>
            </a:extLst>
          </p:cNvPr>
          <p:cNvGraphicFramePr>
            <a:graphicFrameLocks noGrp="1"/>
          </p:cNvGraphicFramePr>
          <p:nvPr>
            <p:ph type="chart" sz="quarter" idx="13"/>
            <p:extLst>
              <p:ext uri="{D42A27DB-BD31-4B8C-83A1-F6EECF244321}">
                <p14:modId xmlns:p14="http://schemas.microsoft.com/office/powerpoint/2010/main" val="2634177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FA3747-A5DD-4FDD-A999-E4D6B200AA8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C1C2A1B-29E4-4949-9711-E37A53315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5500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25C95-FCD3-4233-BFF0-EFE825D81566}"/>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241A8158-F65F-4170-9B75-BF2062811642}"/>
              </a:ext>
            </a:extLst>
          </p:cNvPr>
          <p:cNvGraphicFramePr>
            <a:graphicFrameLocks noGrp="1"/>
          </p:cNvGraphicFramePr>
          <p:nvPr>
            <p:ph type="chart" sz="quarter" idx="13"/>
            <p:extLst>
              <p:ext uri="{D42A27DB-BD31-4B8C-83A1-F6EECF244321}">
                <p14:modId xmlns:p14="http://schemas.microsoft.com/office/powerpoint/2010/main" val="2478434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CFCEF-579D-402C-B3F7-0C9D000E898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88A88E1-1CC0-46AA-A8AE-4C269E0D0A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7639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1908F-2562-41C0-BB90-53179F4B5BC1}"/>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1297E2F-2F23-4B34-AB0A-3609B1610144}"/>
              </a:ext>
            </a:extLst>
          </p:cNvPr>
          <p:cNvGraphicFramePr>
            <a:graphicFrameLocks noGrp="1"/>
          </p:cNvGraphicFramePr>
          <p:nvPr>
            <p:ph type="chart" sz="quarter" idx="13"/>
            <p:extLst>
              <p:ext uri="{D42A27DB-BD31-4B8C-83A1-F6EECF244321}">
                <p14:modId xmlns:p14="http://schemas.microsoft.com/office/powerpoint/2010/main" val="3787753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6E0DA9-87BC-47C9-A936-C00F11E53F5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75CC458-0EAB-45D6-9A91-21C95D6662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697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28FC-C6F1-4A6B-B54A-005B56B8DA3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59C16BD-C22B-4AB1-BADB-A5FE387015DF}"/>
              </a:ext>
            </a:extLst>
          </p:cNvPr>
          <p:cNvGraphicFramePr>
            <a:graphicFrameLocks noGrp="1"/>
          </p:cNvGraphicFramePr>
          <p:nvPr>
            <p:ph type="chart" sz="quarter" idx="13"/>
            <p:extLst>
              <p:ext uri="{D42A27DB-BD31-4B8C-83A1-F6EECF244321}">
                <p14:modId xmlns:p14="http://schemas.microsoft.com/office/powerpoint/2010/main" val="3586632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F37F3-A5F7-459C-B36B-52134CED699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E010205-A095-4042-8E14-4730FFD64C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0504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2555-A4E0-4322-816E-31884F65A061}"/>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0A51DE2-CBFE-4834-B9F2-AFCB7F838688}"/>
              </a:ext>
            </a:extLst>
          </p:cNvPr>
          <p:cNvGraphicFramePr>
            <a:graphicFrameLocks noGrp="1"/>
          </p:cNvGraphicFramePr>
          <p:nvPr>
            <p:ph type="tbl" sz="quarter" idx="13"/>
            <p:extLst>
              <p:ext uri="{D42A27DB-BD31-4B8C-83A1-F6EECF244321}">
                <p14:modId xmlns:p14="http://schemas.microsoft.com/office/powerpoint/2010/main" val="2271735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6541344"/>
                    </a:ext>
                  </a:extLst>
                </a:gridCol>
                <a:gridCol w="2468880">
                  <a:extLst>
                    <a:ext uri="{9D8B030D-6E8A-4147-A177-3AD203B41FA5}">
                      <a16:colId xmlns:a16="http://schemas.microsoft.com/office/drawing/2014/main" val="2239771315"/>
                    </a:ext>
                  </a:extLst>
                </a:gridCol>
                <a:gridCol w="822960">
                  <a:extLst>
                    <a:ext uri="{9D8B030D-6E8A-4147-A177-3AD203B41FA5}">
                      <a16:colId xmlns:a16="http://schemas.microsoft.com/office/drawing/2014/main" val="4153011856"/>
                    </a:ext>
                  </a:extLst>
                </a:gridCol>
                <a:gridCol w="822960">
                  <a:extLst>
                    <a:ext uri="{9D8B030D-6E8A-4147-A177-3AD203B41FA5}">
                      <a16:colId xmlns:a16="http://schemas.microsoft.com/office/drawing/2014/main" val="4030914059"/>
                    </a:ext>
                  </a:extLst>
                </a:gridCol>
                <a:gridCol w="822960">
                  <a:extLst>
                    <a:ext uri="{9D8B030D-6E8A-4147-A177-3AD203B41FA5}">
                      <a16:colId xmlns:a16="http://schemas.microsoft.com/office/drawing/2014/main" val="315288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7924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Edwar Suarez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55585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Joel Estrella De 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00313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Danny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70605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Miharbi Beeperson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68926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 Brownlee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70555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Janlys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61617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Helpis Castilloramirez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1264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Tavêras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3484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Luis Cordero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99944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Olfelina Minyetty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699323832"/>
                  </a:ext>
                </a:extLst>
              </a:tr>
            </a:tbl>
          </a:graphicData>
        </a:graphic>
      </p:graphicFrame>
      <p:sp>
        <p:nvSpPr>
          <p:cNvPr id="4" name="Text Placeholder 3">
            <a:extLst>
              <a:ext uri="{FF2B5EF4-FFF2-40B4-BE49-F238E27FC236}">
                <a16:creationId xmlns:a16="http://schemas.microsoft.com/office/drawing/2014/main" id="{A44057B4-CAA2-424F-A552-3DE74098E9E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653116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20F8-5079-4F8C-865D-9B2563817B2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43A79DB3-0D17-4BC5-9D1E-E4D9B7CAF842}"/>
              </a:ext>
            </a:extLst>
          </p:cNvPr>
          <p:cNvGraphicFramePr>
            <a:graphicFrameLocks noGrp="1"/>
          </p:cNvGraphicFramePr>
          <p:nvPr>
            <p:ph type="tbl" sz="quarter" idx="13"/>
            <p:extLst>
              <p:ext uri="{D42A27DB-BD31-4B8C-83A1-F6EECF244321}">
                <p14:modId xmlns:p14="http://schemas.microsoft.com/office/powerpoint/2010/main" val="79534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0245293"/>
                    </a:ext>
                  </a:extLst>
                </a:gridCol>
                <a:gridCol w="2468880">
                  <a:extLst>
                    <a:ext uri="{9D8B030D-6E8A-4147-A177-3AD203B41FA5}">
                      <a16:colId xmlns:a16="http://schemas.microsoft.com/office/drawing/2014/main" val="2772891843"/>
                    </a:ext>
                  </a:extLst>
                </a:gridCol>
                <a:gridCol w="822960">
                  <a:extLst>
                    <a:ext uri="{9D8B030D-6E8A-4147-A177-3AD203B41FA5}">
                      <a16:colId xmlns:a16="http://schemas.microsoft.com/office/drawing/2014/main" val="3776595887"/>
                    </a:ext>
                  </a:extLst>
                </a:gridCol>
                <a:gridCol w="822960">
                  <a:extLst>
                    <a:ext uri="{9D8B030D-6E8A-4147-A177-3AD203B41FA5}">
                      <a16:colId xmlns:a16="http://schemas.microsoft.com/office/drawing/2014/main" val="3563251677"/>
                    </a:ext>
                  </a:extLst>
                </a:gridCol>
                <a:gridCol w="822960">
                  <a:extLst>
                    <a:ext uri="{9D8B030D-6E8A-4147-A177-3AD203B41FA5}">
                      <a16:colId xmlns:a16="http://schemas.microsoft.com/office/drawing/2014/main" val="2774055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92128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Wellington Nuñez Abreu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52859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Jordis Rod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7422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Nelson Manuel Balcacer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13427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Antonio Beltre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64060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Luis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028058279"/>
                  </a:ext>
                </a:extLst>
              </a:tr>
            </a:tbl>
          </a:graphicData>
        </a:graphic>
      </p:graphicFrame>
      <p:sp>
        <p:nvSpPr>
          <p:cNvPr id="4" name="Text Placeholder 3">
            <a:extLst>
              <a:ext uri="{FF2B5EF4-FFF2-40B4-BE49-F238E27FC236}">
                <a16:creationId xmlns:a16="http://schemas.microsoft.com/office/drawing/2014/main" id="{0F8301AE-6E67-45A1-B128-15D51B6A312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99685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DF05C-C73F-4004-A80E-7773253696A8}"/>
              </a:ext>
            </a:extLst>
          </p:cNvPr>
          <p:cNvSpPr>
            <a:spLocks noGrp="1"/>
          </p:cNvSpPr>
          <p:nvPr>
            <p:ph type="title"/>
          </p:nvPr>
        </p:nvSpPr>
        <p:spPr/>
        <p:txBody>
          <a:bodyPr/>
          <a:lstStyle/>
          <a:p>
            <a:r>
              <a:rPr lang="en-US"/>
              <a:t>Facebook User Posts Table - 1 of 6</a:t>
            </a:r>
          </a:p>
        </p:txBody>
      </p:sp>
      <p:graphicFrame>
        <p:nvGraphicFramePr>
          <p:cNvPr id="5" name="Table Placeholder 4">
            <a:extLst>
              <a:ext uri="{FF2B5EF4-FFF2-40B4-BE49-F238E27FC236}">
                <a16:creationId xmlns:a16="http://schemas.microsoft.com/office/drawing/2014/main" id="{20837D0C-7C24-4ACD-BDB9-74324112E869}"/>
              </a:ext>
            </a:extLst>
          </p:cNvPr>
          <p:cNvGraphicFramePr>
            <a:graphicFrameLocks noGrp="1"/>
          </p:cNvGraphicFramePr>
          <p:nvPr>
            <p:ph type="tbl" sz="quarter" idx="13"/>
            <p:extLst>
              <p:ext uri="{D42A27DB-BD31-4B8C-83A1-F6EECF244321}">
                <p14:modId xmlns:p14="http://schemas.microsoft.com/office/powerpoint/2010/main" val="3286958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85780175"/>
                    </a:ext>
                  </a:extLst>
                </a:gridCol>
                <a:gridCol w="822960">
                  <a:extLst>
                    <a:ext uri="{9D8B030D-6E8A-4147-A177-3AD203B41FA5}">
                      <a16:colId xmlns:a16="http://schemas.microsoft.com/office/drawing/2014/main" val="1304328057"/>
                    </a:ext>
                  </a:extLst>
                </a:gridCol>
                <a:gridCol w="822960">
                  <a:extLst>
                    <a:ext uri="{9D8B030D-6E8A-4147-A177-3AD203B41FA5}">
                      <a16:colId xmlns:a16="http://schemas.microsoft.com/office/drawing/2014/main" val="2141985623"/>
                    </a:ext>
                  </a:extLst>
                </a:gridCol>
                <a:gridCol w="822960">
                  <a:extLst>
                    <a:ext uri="{9D8B030D-6E8A-4147-A177-3AD203B41FA5}">
                      <a16:colId xmlns:a16="http://schemas.microsoft.com/office/drawing/2014/main" val="3644486511"/>
                    </a:ext>
                  </a:extLst>
                </a:gridCol>
                <a:gridCol w="822960">
                  <a:extLst>
                    <a:ext uri="{9D8B030D-6E8A-4147-A177-3AD203B41FA5}">
                      <a16:colId xmlns:a16="http://schemas.microsoft.com/office/drawing/2014/main" val="3127790688"/>
                    </a:ext>
                  </a:extLst>
                </a:gridCol>
                <a:gridCol w="822960">
                  <a:extLst>
                    <a:ext uri="{9D8B030D-6E8A-4147-A177-3AD203B41FA5}">
                      <a16:colId xmlns:a16="http://schemas.microsoft.com/office/drawing/2014/main" val="3666293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1504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Miharbi Beeperson - 2017-11-30 12:48:24</a:t>
                      </a:r>
                      <a:r>
                        <a:rPr kumimoji="0" lang="es-ES" sz="1000" b="0" i="0" u="none" strike="noStrike" kern="1200" cap="none" spc="0" normalizeH="0" baseline="0" noProof="0">
                          <a:ln>
                            <a:noFill/>
                          </a:ln>
                          <a:solidFill>
                            <a:prstClr val="black"/>
                          </a:solidFill>
                          <a:effectLst/>
                          <a:uLnTx/>
                          <a:uFillTx/>
                          <a:latin typeface="+mn-lt"/>
                          <a:ea typeface="+mn-ea"/>
                          <a:cs typeface="+mn-cs"/>
                        </a:rPr>
                        <a:t>
aqui esta la verdad de su politica de uso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267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- 2017-11-28 11:23:21</a:t>
                      </a:r>
                      <a:r>
                        <a:rPr kumimoji="0" lang="en-US" sz="1000" b="0" i="0" u="none" strike="noStrike" kern="1200" cap="none" spc="0" normalizeH="0" baseline="0" noProof="0">
                          <a:ln>
                            <a:noFill/>
                          </a:ln>
                          <a:solidFill>
                            <a:prstClr val="black"/>
                          </a:solidFill>
                          <a:effectLst/>
                          <a:uLnTx/>
                          <a:uFillTx/>
                          <a:latin typeface="+mn-lt"/>
                          <a:ea typeface="+mn-ea"/>
                          <a:cs typeface="+mn-cs"/>
                        </a:rPr>
                        <a:t>
tención al cliente
👍👎
Christopher David Brownlee
Nadie ha demostrado este envejecimiento, mis números de boletos de la siguiente manera;
993078, 9933075.9930705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496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- 2017-11-28 11:02:30</a:t>
                      </a:r>
                      <a:r>
                        <a:rPr kumimoji="0" lang="en-US" sz="1000" b="0" i="0" u="none" strike="noStrike" kern="1200" cap="none" spc="0" normalizeH="0" baseline="0" noProof="0">
                          <a:ln>
                            <a:noFill/>
                          </a:ln>
                          <a:solidFill>
                            <a:prstClr val="black"/>
                          </a:solidFill>
                          <a:effectLst/>
                          <a:uLnTx/>
                          <a:uFillTx/>
                          <a:latin typeface="+mn-lt"/>
                          <a:ea typeface="+mn-ea"/>
                          <a:cs typeface="+mn-cs"/>
                        </a:rPr>
                        <a:t>
tención al cliente
👍👎
Christopher David Brownlee
Nadie ha demostrado este envejecimiento, mis números de boletos de la siguiente manera;
993078, 9933075.9930705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5346208"/>
                  </a:ext>
                </a:extLst>
              </a:tr>
            </a:tbl>
          </a:graphicData>
        </a:graphic>
      </p:graphicFrame>
      <p:sp>
        <p:nvSpPr>
          <p:cNvPr id="4" name="Text Placeholder 3">
            <a:extLst>
              <a:ext uri="{FF2B5EF4-FFF2-40B4-BE49-F238E27FC236}">
                <a16:creationId xmlns:a16="http://schemas.microsoft.com/office/drawing/2014/main" id="{2BEB0165-4B5C-468A-B83C-3C06C530032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28336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D8C67-0861-478A-883C-16412A955FCA}"/>
              </a:ext>
            </a:extLst>
          </p:cNvPr>
          <p:cNvSpPr>
            <a:spLocks noGrp="1"/>
          </p:cNvSpPr>
          <p:nvPr>
            <p:ph type="title"/>
          </p:nvPr>
        </p:nvSpPr>
        <p:spPr/>
        <p:txBody>
          <a:bodyPr/>
          <a:lstStyle/>
          <a:p>
            <a:r>
              <a:rPr lang="en-US"/>
              <a:t>Facebook User Posts Table - 2 of 6</a:t>
            </a:r>
          </a:p>
        </p:txBody>
      </p:sp>
      <p:graphicFrame>
        <p:nvGraphicFramePr>
          <p:cNvPr id="5" name="Table Placeholder 4">
            <a:extLst>
              <a:ext uri="{FF2B5EF4-FFF2-40B4-BE49-F238E27FC236}">
                <a16:creationId xmlns:a16="http://schemas.microsoft.com/office/drawing/2014/main" id="{45BD78BA-86B2-43B0-8D03-25DEEB8C4518}"/>
              </a:ext>
            </a:extLst>
          </p:cNvPr>
          <p:cNvGraphicFramePr>
            <a:graphicFrameLocks noGrp="1"/>
          </p:cNvGraphicFramePr>
          <p:nvPr>
            <p:ph type="tbl" sz="quarter" idx="13"/>
            <p:extLst>
              <p:ext uri="{D42A27DB-BD31-4B8C-83A1-F6EECF244321}">
                <p14:modId xmlns:p14="http://schemas.microsoft.com/office/powerpoint/2010/main" val="392623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73019961"/>
                    </a:ext>
                  </a:extLst>
                </a:gridCol>
                <a:gridCol w="822960">
                  <a:extLst>
                    <a:ext uri="{9D8B030D-6E8A-4147-A177-3AD203B41FA5}">
                      <a16:colId xmlns:a16="http://schemas.microsoft.com/office/drawing/2014/main" val="3388921440"/>
                    </a:ext>
                  </a:extLst>
                </a:gridCol>
                <a:gridCol w="822960">
                  <a:extLst>
                    <a:ext uri="{9D8B030D-6E8A-4147-A177-3AD203B41FA5}">
                      <a16:colId xmlns:a16="http://schemas.microsoft.com/office/drawing/2014/main" val="2714798415"/>
                    </a:ext>
                  </a:extLst>
                </a:gridCol>
                <a:gridCol w="822960">
                  <a:extLst>
                    <a:ext uri="{9D8B030D-6E8A-4147-A177-3AD203B41FA5}">
                      <a16:colId xmlns:a16="http://schemas.microsoft.com/office/drawing/2014/main" val="1183083668"/>
                    </a:ext>
                  </a:extLst>
                </a:gridCol>
                <a:gridCol w="822960">
                  <a:extLst>
                    <a:ext uri="{9D8B030D-6E8A-4147-A177-3AD203B41FA5}">
                      <a16:colId xmlns:a16="http://schemas.microsoft.com/office/drawing/2014/main" val="402708730"/>
                    </a:ext>
                  </a:extLst>
                </a:gridCol>
                <a:gridCol w="822960">
                  <a:extLst>
                    <a:ext uri="{9D8B030D-6E8A-4147-A177-3AD203B41FA5}">
                      <a16:colId xmlns:a16="http://schemas.microsoft.com/office/drawing/2014/main" val="3954169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9589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- 2017-11-28 10:45:42</a:t>
                      </a:r>
                      <a:r>
                        <a:rPr kumimoji="0" lang="en-US" sz="1000" b="0" i="0" u="none" strike="noStrike" kern="1200" cap="none" spc="0" normalizeH="0" baseline="0" noProof="0">
                          <a:ln>
                            <a:noFill/>
                          </a:ln>
                          <a:solidFill>
                            <a:prstClr val="black"/>
                          </a:solidFill>
                          <a:effectLst/>
                          <a:uLnTx/>
                          <a:uFillTx/>
                          <a:latin typeface="+mn-lt"/>
                          <a:ea typeface="+mn-ea"/>
                          <a:cs typeface="+mn-cs"/>
                        </a:rPr>
                        <a:t>
here is what i am today....hristopher david brownlee
No one has shown this aging, my ticket numbers as follows; 
993078 , 9933075.9930705 account number is 8880108645 my passport number is 
466787889 please slate to the manger. I want service, piadé in Mov11, 3027
Chat started
Customer service
All of our agents are busy at this time. Since they can, they will be attending.
christopher david brownlee
The cal center is not helpful and needs an English or bi lingual representative
i post in spaih
Live Assistance 3 joined the chat
christopher david brownlee
Live Assistance 3
Customer Support
👍👎
christopher david brownlee
No one has shown this aging, my ticket numbers as follows; 
993078 , 9933075.9930705 account number is 8880108645 my passport number is 
466787889 please slate to the manger. I want service, piadé in Mov11, 3027
Asistencia en vivo 3
Atención al cliente
👍👎
Christopher David Brownlee
Nadie ha demostrado este envejecimiento, mis números de boletos de la siguiente manera;
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2306310"/>
                  </a:ext>
                </a:extLst>
              </a:tr>
            </a:tbl>
          </a:graphicData>
        </a:graphic>
      </p:graphicFrame>
      <p:sp>
        <p:nvSpPr>
          <p:cNvPr id="4" name="Text Placeholder 3">
            <a:extLst>
              <a:ext uri="{FF2B5EF4-FFF2-40B4-BE49-F238E27FC236}">
                <a16:creationId xmlns:a16="http://schemas.microsoft.com/office/drawing/2014/main" id="{CF7ACF79-BE6F-4772-9D5C-809D7398B8D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76261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632DE-796C-4100-87AA-8DF4D59AA4A2}"/>
              </a:ext>
            </a:extLst>
          </p:cNvPr>
          <p:cNvSpPr>
            <a:spLocks noGrp="1"/>
          </p:cNvSpPr>
          <p:nvPr>
            <p:ph type="title"/>
          </p:nvPr>
        </p:nvSpPr>
        <p:spPr/>
        <p:txBody>
          <a:bodyPr/>
          <a:lstStyle/>
          <a:p>
            <a:r>
              <a:rPr lang="en-US"/>
              <a:t>Facebook User Posts Table - 3 of 6</a:t>
            </a:r>
          </a:p>
        </p:txBody>
      </p:sp>
      <p:graphicFrame>
        <p:nvGraphicFramePr>
          <p:cNvPr id="5" name="Table Placeholder 4">
            <a:extLst>
              <a:ext uri="{FF2B5EF4-FFF2-40B4-BE49-F238E27FC236}">
                <a16:creationId xmlns:a16="http://schemas.microsoft.com/office/drawing/2014/main" id="{B11CF7C7-6373-41AA-BED9-A2A2C5F7FEB8}"/>
              </a:ext>
            </a:extLst>
          </p:cNvPr>
          <p:cNvGraphicFramePr>
            <a:graphicFrameLocks noGrp="1"/>
          </p:cNvGraphicFramePr>
          <p:nvPr>
            <p:ph type="tbl" sz="quarter" idx="13"/>
            <p:extLst>
              <p:ext uri="{D42A27DB-BD31-4B8C-83A1-F6EECF244321}">
                <p14:modId xmlns:p14="http://schemas.microsoft.com/office/powerpoint/2010/main" val="194705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1968516"/>
                    </a:ext>
                  </a:extLst>
                </a:gridCol>
                <a:gridCol w="822960">
                  <a:extLst>
                    <a:ext uri="{9D8B030D-6E8A-4147-A177-3AD203B41FA5}">
                      <a16:colId xmlns:a16="http://schemas.microsoft.com/office/drawing/2014/main" val="2719163357"/>
                    </a:ext>
                  </a:extLst>
                </a:gridCol>
                <a:gridCol w="822960">
                  <a:extLst>
                    <a:ext uri="{9D8B030D-6E8A-4147-A177-3AD203B41FA5}">
                      <a16:colId xmlns:a16="http://schemas.microsoft.com/office/drawing/2014/main" val="3924893695"/>
                    </a:ext>
                  </a:extLst>
                </a:gridCol>
                <a:gridCol w="822960">
                  <a:extLst>
                    <a:ext uri="{9D8B030D-6E8A-4147-A177-3AD203B41FA5}">
                      <a16:colId xmlns:a16="http://schemas.microsoft.com/office/drawing/2014/main" val="1287695706"/>
                    </a:ext>
                  </a:extLst>
                </a:gridCol>
                <a:gridCol w="822960">
                  <a:extLst>
                    <a:ext uri="{9D8B030D-6E8A-4147-A177-3AD203B41FA5}">
                      <a16:colId xmlns:a16="http://schemas.microsoft.com/office/drawing/2014/main" val="1692017245"/>
                    </a:ext>
                  </a:extLst>
                </a:gridCol>
                <a:gridCol w="822960">
                  <a:extLst>
                    <a:ext uri="{9D8B030D-6E8A-4147-A177-3AD203B41FA5}">
                      <a16:colId xmlns:a16="http://schemas.microsoft.com/office/drawing/2014/main" val="2820215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0337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- 2017-11-27 15:35:18</a:t>
                      </a:r>
                      <a:r>
                        <a:rPr kumimoji="0" lang="en-US" sz="1000" b="0" i="0" u="none" strike="noStrike" kern="1200" cap="none" spc="0" normalizeH="0" baseline="0" noProof="0">
                          <a:ln>
                            <a:noFill/>
                          </a:ln>
                          <a:solidFill>
                            <a:prstClr val="black"/>
                          </a:solidFill>
                          <a:effectLst/>
                          <a:uLnTx/>
                          <a:uFillTx/>
                          <a:latin typeface="+mn-lt"/>
                          <a:ea typeface="+mn-ea"/>
                          <a:cs typeface="+mn-cs"/>
                        </a:rPr>
                        <a:t>
TO PRES MEDINA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339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- 2017-11-27 15:35:00</a:t>
                      </a:r>
                      <a:r>
                        <a:rPr kumimoji="0" lang="en-US" sz="1000" b="0" i="0" u="none" strike="noStrike" kern="1200" cap="none" spc="0" normalizeH="0" baseline="0" noProof="0">
                          <a:ln>
                            <a:noFill/>
                          </a:ln>
                          <a:solidFill>
                            <a:prstClr val="black"/>
                          </a:solidFill>
                          <a:effectLst/>
                          <a:uLnTx/>
                          <a:uFillTx/>
                          <a:latin typeface="+mn-lt"/>
                          <a:ea typeface="+mn-ea"/>
                          <a:cs typeface="+mn-cs"/>
                        </a:rPr>
                        <a:t>
no one has called me
I AM VERY ANGRY THAT NO ONE HAS CALLED ME, SINCE I HAVE CONNECTION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453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- 2017-11-27 11:09:52</a:t>
                      </a:r>
                      <a:r>
                        <a:rPr kumimoji="0" lang="en-US" sz="1000" b="0" i="0" u="none" strike="noStrike" kern="1200" cap="none" spc="0" normalizeH="0" baseline="0" noProof="0">
                          <a:ln>
                            <a:noFill/>
                          </a:ln>
                          <a:solidFill>
                            <a:prstClr val="black"/>
                          </a:solidFill>
                          <a:effectLst/>
                          <a:uLnTx/>
                          <a:uFillTx/>
                          <a:latin typeface="+mn-lt"/>
                          <a:ea typeface="+mn-ea"/>
                          <a:cs typeface="+mn-cs"/>
                        </a:rPr>
                        <a:t>
awful servicei paid 11l peso and days   lter no sevice.  No english speaking people thtat workes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11/27/2017 12:04:24</a:t>
                      </a:r>
                    </a:p>
                  </a:txBody>
                  <a:tcPr/>
                </a:tc>
                <a:extLst>
                  <a:ext uri="{0D108BD9-81ED-4DB2-BD59-A6C34878D82A}">
                    <a16:rowId xmlns:a16="http://schemas.microsoft.com/office/drawing/2014/main" val="259375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Edwar Suarez - 2017-11-27 09:32:33</a:t>
                      </a:r>
                      <a:r>
                        <a:rPr kumimoji="0" lang="en-US" sz="1000" b="0" i="0" u="none" strike="noStrike" kern="1200" cap="none" spc="0" normalizeH="0" baseline="0" noProof="0">
                          <a:ln>
                            <a:noFill/>
                          </a:ln>
                          <a:solidFill>
                            <a:prstClr val="black"/>
                          </a:solidFill>
                          <a:effectLst/>
                          <a:uLnTx/>
                          <a:uFillTx/>
                          <a:latin typeface="+mn-lt"/>
                          <a:ea typeface="+mn-ea"/>
                          <a:cs typeface="+mn-cs"/>
                        </a:rPr>
                        <a:t>
YO AQUI PENSANDO DE QUE SERA DIA HOY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778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Adonis Acevedo - 2017-11-25 10:47:03</a:t>
                      </a:r>
                      <a:r>
                        <a:rPr kumimoji="0" lang="es-ES" sz="1000" b="0" i="0" u="none" strike="noStrike" kern="1200" cap="none" spc="0" normalizeH="0" baseline="0" noProof="0">
                          <a:ln>
                            <a:noFill/>
                          </a:ln>
                          <a:solidFill>
                            <a:prstClr val="black"/>
                          </a:solidFill>
                          <a:effectLst/>
                          <a:uLnTx/>
                          <a:uFillTx/>
                          <a:latin typeface="+mn-lt"/>
                          <a:ea typeface="+mn-ea"/>
                          <a:cs typeface="+mn-cs"/>
                        </a:rPr>
                        <a:t>
Hoy estaran de oferta en los moviles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40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Richard Richard - 2017-11-25 09:51:17</a:t>
                      </a:r>
                      <a:r>
                        <a:rPr kumimoji="0" lang="en-US" sz="1000" b="0" i="0" u="none" strike="noStrike" kern="1200" cap="none" spc="0" normalizeH="0" baseline="0" noProof="0">
                          <a:ln>
                            <a:noFill/>
                          </a:ln>
                          <a:solidFill>
                            <a:prstClr val="black"/>
                          </a:solidFill>
                          <a:effectLst/>
                          <a:uLnTx/>
                          <a:uFillTx/>
                          <a:latin typeface="+mn-lt"/>
                          <a:ea typeface="+mn-ea"/>
                          <a:cs typeface="+mn-cs"/>
                        </a:rPr>
                        <a:t>
HOY PORAMI ESTAS 1 ombre non eser da verdade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451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Eduardo Miguel Feliz - 2017-11-25 02:09:46</a:t>
                      </a:r>
                      <a:r>
                        <a:rPr kumimoji="0" lang="es-ES" sz="1000" b="0" i="0" u="none" strike="noStrike" kern="1200" cap="none" spc="0" normalizeH="0" baseline="0" noProof="0">
                          <a:ln>
                            <a:noFill/>
                          </a:ln>
                          <a:solidFill>
                            <a:prstClr val="black"/>
                          </a:solidFill>
                          <a:effectLst/>
                          <a:uLnTx/>
                          <a:uFillTx/>
                          <a:latin typeface="+mn-lt"/>
                          <a:ea typeface="+mn-ea"/>
                          <a:cs typeface="+mn-cs"/>
                        </a:rPr>
                        <a:t>
REACTIVE EL INTERNET Y SIGO CON LA VENDITA DEGRADACION QUE LO QUE PASA... Yo lo que estoy es gastan mi dinero en valde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11/27/2017 11:00:44</a:t>
                      </a:r>
                    </a:p>
                  </a:txBody>
                  <a:tcPr/>
                </a:tc>
                <a:extLst>
                  <a:ext uri="{0D108BD9-81ED-4DB2-BD59-A6C34878D82A}">
                    <a16:rowId xmlns:a16="http://schemas.microsoft.com/office/drawing/2014/main" val="289529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Luis Fernandez - 2017-11-24 11:39:59</a:t>
                      </a:r>
                      <a:r>
                        <a:rPr kumimoji="0" lang="es-ES" sz="1000" b="0" i="0" u="none" strike="noStrike" kern="1200" cap="none" spc="0" normalizeH="0" baseline="0" noProof="0">
                          <a:ln>
                            <a:noFill/>
                          </a:ln>
                          <a:solidFill>
                            <a:prstClr val="black"/>
                          </a:solidFill>
                          <a:effectLst/>
                          <a:uLnTx/>
                          <a:uFillTx/>
                          <a:latin typeface="+mn-lt"/>
                          <a:ea typeface="+mn-ea"/>
                          <a:cs typeface="+mn-cs"/>
                        </a:rPr>
                        <a:t>
Tienen alguna avería que sólo me funcionan las redes sociales y aún me quedan 4 días ilimitados de mi paquete?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 12:16:31</a:t>
                      </a:r>
                    </a:p>
                  </a:txBody>
                  <a:tcPr/>
                </a:tc>
                <a:extLst>
                  <a:ext uri="{0D108BD9-81ED-4DB2-BD59-A6C34878D82A}">
                    <a16:rowId xmlns:a16="http://schemas.microsoft.com/office/drawing/2014/main" val="1965766811"/>
                  </a:ext>
                </a:extLst>
              </a:tr>
            </a:tbl>
          </a:graphicData>
        </a:graphic>
      </p:graphicFrame>
      <p:sp>
        <p:nvSpPr>
          <p:cNvPr id="4" name="Text Placeholder 3">
            <a:extLst>
              <a:ext uri="{FF2B5EF4-FFF2-40B4-BE49-F238E27FC236}">
                <a16:creationId xmlns:a16="http://schemas.microsoft.com/office/drawing/2014/main" id="{3F7F417F-F891-4F4F-B6C4-4EE79ED6863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25833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E4FD4-AFB0-4AD9-98F4-41E09AA01D7E}"/>
              </a:ext>
            </a:extLst>
          </p:cNvPr>
          <p:cNvSpPr>
            <a:spLocks noGrp="1"/>
          </p:cNvSpPr>
          <p:nvPr>
            <p:ph type="title"/>
          </p:nvPr>
        </p:nvSpPr>
        <p:spPr/>
        <p:txBody>
          <a:bodyPr/>
          <a:lstStyle/>
          <a:p>
            <a:r>
              <a:rPr lang="en-US"/>
              <a:t>Facebook User Posts Table - 4 of 6</a:t>
            </a:r>
          </a:p>
        </p:txBody>
      </p:sp>
      <p:graphicFrame>
        <p:nvGraphicFramePr>
          <p:cNvPr id="5" name="Table Placeholder 4">
            <a:extLst>
              <a:ext uri="{FF2B5EF4-FFF2-40B4-BE49-F238E27FC236}">
                <a16:creationId xmlns:a16="http://schemas.microsoft.com/office/drawing/2014/main" id="{59CFCF58-92D5-4DDF-84A3-2EC4A809D2DB}"/>
              </a:ext>
            </a:extLst>
          </p:cNvPr>
          <p:cNvGraphicFramePr>
            <a:graphicFrameLocks noGrp="1"/>
          </p:cNvGraphicFramePr>
          <p:nvPr>
            <p:ph type="tbl" sz="quarter" idx="13"/>
            <p:extLst>
              <p:ext uri="{D42A27DB-BD31-4B8C-83A1-F6EECF244321}">
                <p14:modId xmlns:p14="http://schemas.microsoft.com/office/powerpoint/2010/main" val="1086360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3242284"/>
                    </a:ext>
                  </a:extLst>
                </a:gridCol>
                <a:gridCol w="822960">
                  <a:extLst>
                    <a:ext uri="{9D8B030D-6E8A-4147-A177-3AD203B41FA5}">
                      <a16:colId xmlns:a16="http://schemas.microsoft.com/office/drawing/2014/main" val="206772311"/>
                    </a:ext>
                  </a:extLst>
                </a:gridCol>
                <a:gridCol w="822960">
                  <a:extLst>
                    <a:ext uri="{9D8B030D-6E8A-4147-A177-3AD203B41FA5}">
                      <a16:colId xmlns:a16="http://schemas.microsoft.com/office/drawing/2014/main" val="3422288301"/>
                    </a:ext>
                  </a:extLst>
                </a:gridCol>
                <a:gridCol w="822960">
                  <a:extLst>
                    <a:ext uri="{9D8B030D-6E8A-4147-A177-3AD203B41FA5}">
                      <a16:colId xmlns:a16="http://schemas.microsoft.com/office/drawing/2014/main" val="1062409111"/>
                    </a:ext>
                  </a:extLst>
                </a:gridCol>
                <a:gridCol w="822960">
                  <a:extLst>
                    <a:ext uri="{9D8B030D-6E8A-4147-A177-3AD203B41FA5}">
                      <a16:colId xmlns:a16="http://schemas.microsoft.com/office/drawing/2014/main" val="1393233870"/>
                    </a:ext>
                  </a:extLst>
                </a:gridCol>
                <a:gridCol w="822960">
                  <a:extLst>
                    <a:ext uri="{9D8B030D-6E8A-4147-A177-3AD203B41FA5}">
                      <a16:colId xmlns:a16="http://schemas.microsoft.com/office/drawing/2014/main" val="1670424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0218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Gregorio Jaquez - 2017-11-24 02:28:47</a:t>
                      </a:r>
                      <a:r>
                        <a:rPr kumimoji="0" lang="es-ES" sz="1000" b="0" i="0" u="none" strike="noStrike" kern="1200" cap="none" spc="0" normalizeH="0" baseline="0" noProof="0">
                          <a:ln>
                            <a:noFill/>
                          </a:ln>
                          <a:solidFill>
                            <a:prstClr val="black"/>
                          </a:solidFill>
                          <a:effectLst/>
                          <a:uLnTx/>
                          <a:uFillTx/>
                          <a:latin typeface="+mn-lt"/>
                          <a:ea typeface="+mn-ea"/>
                          <a:cs typeface="+mn-cs"/>
                        </a:rPr>
                        <a:t>
Buenas me gustaria trabajar para ustedes soy técnico  en iptv data voz y fibra me gustaría saber los requisitos  para pertenecer  esta gran familia mi número es el 829-317-5539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 12:07:23</a:t>
                      </a:r>
                    </a:p>
                  </a:txBody>
                  <a:tcPr/>
                </a:tc>
                <a:extLst>
                  <a:ext uri="{0D108BD9-81ED-4DB2-BD59-A6C34878D82A}">
                    <a16:rowId xmlns:a16="http://schemas.microsoft.com/office/drawing/2014/main" val="252047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Daniel Mueses - 2017-11-23 01:00:50</a:t>
                      </a:r>
                      <a:r>
                        <a:rPr kumimoji="0" lang="en-US" sz="1000" b="0" i="0" u="none" strike="noStrike" kern="1200" cap="none" spc="0" normalizeH="0" baseline="0" noProof="0">
                          <a:ln>
                            <a:noFill/>
                          </a:ln>
                          <a:solidFill>
                            <a:prstClr val="black"/>
                          </a:solidFill>
                          <a:effectLst/>
                          <a:uLnTx/>
                          <a:uFillTx/>
                          <a:latin typeface="+mn-lt"/>
                          <a:ea typeface="+mn-ea"/>
                          <a:cs typeface="+mn-cs"/>
                        </a:rPr>
                        <a:t>
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240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Bill Blaylock - 2017-11-22 11:17:49</a:t>
                      </a:r>
                      <a:r>
                        <a:rPr kumimoji="0" lang="es-ES" sz="1000" b="0" i="0" u="none" strike="noStrike" kern="1200" cap="none" spc="0" normalizeH="0" baseline="0" noProof="0">
                          <a:ln>
                            <a:noFill/>
                          </a:ln>
                          <a:solidFill>
                            <a:prstClr val="black"/>
                          </a:solidFill>
                          <a:effectLst/>
                          <a:uLnTx/>
                          <a:uFillTx/>
                          <a:latin typeface="+mn-lt"/>
                          <a:ea typeface="+mn-ea"/>
                          <a:cs typeface="+mn-cs"/>
                        </a:rPr>
                        <a:t>
Puede poner sus frequencias de GSM ( 2G, 3G, UMTS) y band de LTE en su sitio del internet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 11:43:38</a:t>
                      </a:r>
                    </a:p>
                  </a:txBody>
                  <a:tcPr/>
                </a:tc>
                <a:extLst>
                  <a:ext uri="{0D108BD9-81ED-4DB2-BD59-A6C34878D82A}">
                    <a16:rowId xmlns:a16="http://schemas.microsoft.com/office/drawing/2014/main" val="177694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Eduardo Miguel Feliz - 2017-11-21 20:06:46</a:t>
                      </a:r>
                      <a:r>
                        <a:rPr kumimoji="0" lang="en-US" sz="1000" b="0" i="0" u="none" strike="noStrike" kern="1200" cap="none" spc="0" normalizeH="0" baseline="0" noProof="0">
                          <a:ln>
                            <a:noFill/>
                          </a:ln>
                          <a:solidFill>
                            <a:prstClr val="black"/>
                          </a:solidFill>
                          <a:effectLst/>
                          <a:uLnTx/>
                          <a:uFillTx/>
                          <a:latin typeface="+mn-lt"/>
                          <a:ea typeface="+mn-ea"/>
                          <a:cs typeface="+mn-cs"/>
                        </a:rPr>
                        <a:t>
soy eduardo y mi internet da pena a 230 kilobite por segundoby el de mi amigo a 18 mb por segundo que pasa...Eso da pena de verlo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 11:24:17</a:t>
                      </a:r>
                    </a:p>
                  </a:txBody>
                  <a:tcPr/>
                </a:tc>
                <a:extLst>
                  <a:ext uri="{0D108BD9-81ED-4DB2-BD59-A6C34878D82A}">
                    <a16:rowId xmlns:a16="http://schemas.microsoft.com/office/drawing/2014/main" val="225882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Johel DeOleo - 2017-11-17 11:19:17</a:t>
                      </a:r>
                      <a:r>
                        <a:rPr kumimoji="0" lang="es-ES" sz="1000" b="0" i="0" u="none" strike="noStrike" kern="1200" cap="none" spc="0" normalizeH="0" baseline="0" noProof="0">
                          <a:ln>
                            <a:noFill/>
                          </a:ln>
                          <a:solidFill>
                            <a:prstClr val="black"/>
                          </a:solidFill>
                          <a:effectLst/>
                          <a:uLnTx/>
                          <a:uFillTx/>
                          <a:latin typeface="+mn-lt"/>
                          <a:ea typeface="+mn-ea"/>
                          <a:cs typeface="+mn-cs"/>
                        </a:rPr>
                        <a:t>
NADIE ME HABLE MAL DE VIVA.... INTERNET CORRIENDO A 30 MB.... EL FINAL....... PONTE VERDEEEE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177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Joelvis Columna - 2017-11-16 19:11:55</a:t>
                      </a:r>
                      <a:r>
                        <a:rPr kumimoji="0" lang="es-ES" sz="1000" b="0" i="0" u="none" strike="noStrike" kern="1200" cap="none" spc="0" normalizeH="0" baseline="0" noProof="0">
                          <a:ln>
                            <a:noFill/>
                          </a:ln>
                          <a:solidFill>
                            <a:prstClr val="black"/>
                          </a:solidFill>
                          <a:effectLst/>
                          <a:uLnTx/>
                          <a:uFillTx/>
                          <a:latin typeface="+mn-lt"/>
                          <a:ea typeface="+mn-ea"/>
                          <a:cs typeface="+mn-cs"/>
                        </a:rPr>
                        <a:t>
Es un abuso en la forma que aumentan el precio de los paquetes de datos.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 19:15:06</a:t>
                      </a:r>
                    </a:p>
                  </a:txBody>
                  <a:tcPr/>
                </a:tc>
                <a:extLst>
                  <a:ext uri="{0D108BD9-81ED-4DB2-BD59-A6C34878D82A}">
                    <a16:rowId xmlns:a16="http://schemas.microsoft.com/office/drawing/2014/main" val="238446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ar-AE" sz="1000" b="1" i="0" u="none" strike="noStrike" kern="1200" cap="none" spc="0" normalizeH="0" baseline="0" noProof="0">
                          <a:ln>
                            <a:noFill/>
                          </a:ln>
                          <a:solidFill>
                            <a:prstClr val="black"/>
                          </a:solidFill>
                          <a:effectLst/>
                          <a:uLnTx/>
                          <a:uFillTx/>
                          <a:latin typeface="+mn-lt"/>
                          <a:ea typeface="+mn-ea"/>
                          <a:cs typeface="+mn-cs"/>
                        </a:rPr>
                        <a:t>هيرنانديز إدوارد - 2017-11-14 19:47:34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https://share.payoneer.com/nav/iQNOpZ6fMB-GL2Ui17nVn1eSHaciD-xKF6InFEEQmMNGnmpPUAdXomzMEeZEGlwSGHqn3loPyR2oT9Jx95B_xQ2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411617"/>
                  </a:ext>
                </a:extLst>
              </a:tr>
            </a:tbl>
          </a:graphicData>
        </a:graphic>
      </p:graphicFrame>
      <p:sp>
        <p:nvSpPr>
          <p:cNvPr id="4" name="Text Placeholder 3">
            <a:extLst>
              <a:ext uri="{FF2B5EF4-FFF2-40B4-BE49-F238E27FC236}">
                <a16:creationId xmlns:a16="http://schemas.microsoft.com/office/drawing/2014/main" id="{FA47D07C-E97E-4E84-A0F7-D1A75C8642B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484982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DCE00-2EF1-477D-AF32-06A62027C3EB}"/>
              </a:ext>
            </a:extLst>
          </p:cNvPr>
          <p:cNvSpPr>
            <a:spLocks noGrp="1"/>
          </p:cNvSpPr>
          <p:nvPr>
            <p:ph type="title"/>
          </p:nvPr>
        </p:nvSpPr>
        <p:spPr/>
        <p:txBody>
          <a:bodyPr/>
          <a:lstStyle/>
          <a:p>
            <a:r>
              <a:rPr lang="en-US"/>
              <a:t>Facebook User Posts Table - 5 of 6</a:t>
            </a:r>
          </a:p>
        </p:txBody>
      </p:sp>
      <p:graphicFrame>
        <p:nvGraphicFramePr>
          <p:cNvPr id="5" name="Table Placeholder 4">
            <a:extLst>
              <a:ext uri="{FF2B5EF4-FFF2-40B4-BE49-F238E27FC236}">
                <a16:creationId xmlns:a16="http://schemas.microsoft.com/office/drawing/2014/main" id="{18B6BAC8-7272-4F7B-A463-ED0F18F24161}"/>
              </a:ext>
            </a:extLst>
          </p:cNvPr>
          <p:cNvGraphicFramePr>
            <a:graphicFrameLocks noGrp="1"/>
          </p:cNvGraphicFramePr>
          <p:nvPr>
            <p:ph type="tbl" sz="quarter" idx="13"/>
            <p:extLst>
              <p:ext uri="{D42A27DB-BD31-4B8C-83A1-F6EECF244321}">
                <p14:modId xmlns:p14="http://schemas.microsoft.com/office/powerpoint/2010/main" val="343746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0552613"/>
                    </a:ext>
                  </a:extLst>
                </a:gridCol>
                <a:gridCol w="822960">
                  <a:extLst>
                    <a:ext uri="{9D8B030D-6E8A-4147-A177-3AD203B41FA5}">
                      <a16:colId xmlns:a16="http://schemas.microsoft.com/office/drawing/2014/main" val="3066465214"/>
                    </a:ext>
                  </a:extLst>
                </a:gridCol>
                <a:gridCol w="822960">
                  <a:extLst>
                    <a:ext uri="{9D8B030D-6E8A-4147-A177-3AD203B41FA5}">
                      <a16:colId xmlns:a16="http://schemas.microsoft.com/office/drawing/2014/main" val="170314172"/>
                    </a:ext>
                  </a:extLst>
                </a:gridCol>
                <a:gridCol w="822960">
                  <a:extLst>
                    <a:ext uri="{9D8B030D-6E8A-4147-A177-3AD203B41FA5}">
                      <a16:colId xmlns:a16="http://schemas.microsoft.com/office/drawing/2014/main" val="2251795618"/>
                    </a:ext>
                  </a:extLst>
                </a:gridCol>
                <a:gridCol w="822960">
                  <a:extLst>
                    <a:ext uri="{9D8B030D-6E8A-4147-A177-3AD203B41FA5}">
                      <a16:colId xmlns:a16="http://schemas.microsoft.com/office/drawing/2014/main" val="208654322"/>
                    </a:ext>
                  </a:extLst>
                </a:gridCol>
                <a:gridCol w="822960">
                  <a:extLst>
                    <a:ext uri="{9D8B030D-6E8A-4147-A177-3AD203B41FA5}">
                      <a16:colId xmlns:a16="http://schemas.microsoft.com/office/drawing/2014/main" val="2131995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82358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Edwar Suarez - 2017-11-12 21:03:51</a:t>
                      </a:r>
                      <a:r>
                        <a:rPr kumimoji="0" lang="es-ES" sz="1000" b="0" i="0" u="none" strike="noStrike" kern="1200" cap="none" spc="0" normalizeH="0" baseline="0" noProof="0">
                          <a:ln>
                            <a:noFill/>
                          </a:ln>
                          <a:solidFill>
                            <a:prstClr val="black"/>
                          </a:solidFill>
                          <a:effectLst/>
                          <a:uLnTx/>
                          <a:uFillTx/>
                          <a:latin typeface="+mn-lt"/>
                          <a:ea typeface="+mn-ea"/>
                          <a:cs typeface="+mn-cs"/>
                        </a:rPr>
                        <a:t>
consumes 1.8 gb y el internet se ba al suelo .. #quevivalamentira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529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Francis Dahiana Dadus Tobal - 2017-11-08 22:39:29</a:t>
                      </a:r>
                      <a:r>
                        <a:rPr kumimoji="0" lang="es-ES" sz="1000" b="0" i="0" u="none" strike="noStrike" kern="1200" cap="none" spc="0" normalizeH="0" baseline="0" noProof="0">
                          <a:ln>
                            <a:noFill/>
                          </a:ln>
                          <a:solidFill>
                            <a:prstClr val="black"/>
                          </a:solidFill>
                          <a:effectLst/>
                          <a:uLnTx/>
                          <a:uFillTx/>
                          <a:latin typeface="+mn-lt"/>
                          <a:ea typeface="+mn-ea"/>
                          <a:cs typeface="+mn-cs"/>
                        </a:rPr>
                        <a:t>
Puede algún estimado empleado de viva informarme cuanto es el tiempo prudente para que servicio al cliente pueda responder una llamada .... 30 , 40, 50 minutos quizás ? 
El peor servicio al cliente que conozco y encima de los minutos que tienes esperando para que alguien te atienda, la flamante grabadora dice que tienes solo unos segundos en espera.
Será por esta vía que alguien de la majestuosa empresa viva puede darme asistencia ya que no tengo servicio de cable desde ayer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 11:46:06</a:t>
                      </a:r>
                    </a:p>
                  </a:txBody>
                  <a:tcPr/>
                </a:tc>
                <a:extLst>
                  <a:ext uri="{0D108BD9-81ED-4DB2-BD59-A6C34878D82A}">
                    <a16:rowId xmlns:a16="http://schemas.microsoft.com/office/drawing/2014/main" val="188653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Luis Gabriel Mejia - 2017-11-05 23:49:38</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https://www.youtube.com/watch?v=zAld6iGTaGQ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028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Luis Gabriel Mejia - 2017-11-05 23:40:39</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https://www.youtube.com/watch?v=c6lJDaJeoYw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781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Luis Gabriel Mejia - 2017-11-05 23:40:12</a:t>
                      </a:r>
                      <a:r>
                        <a:rPr kumimoji="0" lang="en-US" sz="1000" b="0" i="0" u="none" strike="noStrike" kern="1200" cap="none" spc="0" normalizeH="0" baseline="0" noProof="0">
                          <a:ln>
                            <a:noFill/>
                          </a:ln>
                          <a:solidFill>
                            <a:prstClr val="black"/>
                          </a:solidFill>
                          <a:effectLst/>
                          <a:uLnTx/>
                          <a:uFillTx/>
                          <a:latin typeface="+mn-lt"/>
                          <a:ea typeface="+mn-ea"/>
                          <a:cs typeface="+mn-cs"/>
                        </a:rPr>
                        <a:t>
VER VIDEO ROBOT VIVA 4X4 EN 4G FESTIVAL PRESIDENTE 2017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1282499"/>
                  </a:ext>
                </a:extLst>
              </a:tr>
            </a:tbl>
          </a:graphicData>
        </a:graphic>
      </p:graphicFrame>
      <p:sp>
        <p:nvSpPr>
          <p:cNvPr id="4" name="Text Placeholder 3">
            <a:extLst>
              <a:ext uri="{FF2B5EF4-FFF2-40B4-BE49-F238E27FC236}">
                <a16:creationId xmlns:a16="http://schemas.microsoft.com/office/drawing/2014/main" id="{0B1BF517-35B7-4B6D-A4D5-ECA7B975394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1647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51F2B-07E2-4B9F-9CAE-04DDCAEE3044}"/>
              </a:ext>
            </a:extLst>
          </p:cNvPr>
          <p:cNvSpPr>
            <a:spLocks noGrp="1"/>
          </p:cNvSpPr>
          <p:nvPr>
            <p:ph type="title"/>
          </p:nvPr>
        </p:nvSpPr>
        <p:spPr/>
        <p:txBody>
          <a:bodyPr/>
          <a:lstStyle/>
          <a:p>
            <a:r>
              <a:rPr lang="en-US"/>
              <a:t>Facebook User Posts Table - 6 of 6</a:t>
            </a:r>
          </a:p>
        </p:txBody>
      </p:sp>
      <p:graphicFrame>
        <p:nvGraphicFramePr>
          <p:cNvPr id="5" name="Table Placeholder 4">
            <a:extLst>
              <a:ext uri="{FF2B5EF4-FFF2-40B4-BE49-F238E27FC236}">
                <a16:creationId xmlns:a16="http://schemas.microsoft.com/office/drawing/2014/main" id="{EBB633F1-F562-4133-84ED-DB37EE8FB568}"/>
              </a:ext>
            </a:extLst>
          </p:cNvPr>
          <p:cNvGraphicFramePr>
            <a:graphicFrameLocks noGrp="1"/>
          </p:cNvGraphicFramePr>
          <p:nvPr>
            <p:ph type="tbl" sz="quarter" idx="13"/>
            <p:extLst>
              <p:ext uri="{D42A27DB-BD31-4B8C-83A1-F6EECF244321}">
                <p14:modId xmlns:p14="http://schemas.microsoft.com/office/powerpoint/2010/main" val="2278071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65042"/>
                    </a:ext>
                  </a:extLst>
                </a:gridCol>
                <a:gridCol w="822960">
                  <a:extLst>
                    <a:ext uri="{9D8B030D-6E8A-4147-A177-3AD203B41FA5}">
                      <a16:colId xmlns:a16="http://schemas.microsoft.com/office/drawing/2014/main" val="666456270"/>
                    </a:ext>
                  </a:extLst>
                </a:gridCol>
                <a:gridCol w="822960">
                  <a:extLst>
                    <a:ext uri="{9D8B030D-6E8A-4147-A177-3AD203B41FA5}">
                      <a16:colId xmlns:a16="http://schemas.microsoft.com/office/drawing/2014/main" val="3269496015"/>
                    </a:ext>
                  </a:extLst>
                </a:gridCol>
                <a:gridCol w="822960">
                  <a:extLst>
                    <a:ext uri="{9D8B030D-6E8A-4147-A177-3AD203B41FA5}">
                      <a16:colId xmlns:a16="http://schemas.microsoft.com/office/drawing/2014/main" val="1348937585"/>
                    </a:ext>
                  </a:extLst>
                </a:gridCol>
                <a:gridCol w="822960">
                  <a:extLst>
                    <a:ext uri="{9D8B030D-6E8A-4147-A177-3AD203B41FA5}">
                      <a16:colId xmlns:a16="http://schemas.microsoft.com/office/drawing/2014/main" val="2404320612"/>
                    </a:ext>
                  </a:extLst>
                </a:gridCol>
                <a:gridCol w="822960">
                  <a:extLst>
                    <a:ext uri="{9D8B030D-6E8A-4147-A177-3AD203B41FA5}">
                      <a16:colId xmlns:a16="http://schemas.microsoft.com/office/drawing/2014/main" val="10802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33877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Edwar Suarez - 2017-11-05 19:53:21</a:t>
                      </a:r>
                      <a:r>
                        <a:rPr kumimoji="0" lang="es-ES" sz="1000" b="0" i="0" u="none" strike="noStrike" kern="1200" cap="none" spc="0" normalizeH="0" baseline="0" noProof="0">
                          <a:ln>
                            <a:noFill/>
                          </a:ln>
                          <a:solidFill>
                            <a:prstClr val="black"/>
                          </a:solidFill>
                          <a:effectLst/>
                          <a:uLnTx/>
                          <a:uFillTx/>
                          <a:latin typeface="+mn-lt"/>
                          <a:ea typeface="+mn-ea"/>
                          <a:cs typeface="+mn-cs"/>
                        </a:rPr>
                        <a:t>
2gb y como siempre degradado digan la 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 11:29:29</a:t>
                      </a:r>
                    </a:p>
                  </a:txBody>
                  <a:tcPr/>
                </a:tc>
                <a:extLst>
                  <a:ext uri="{0D108BD9-81ED-4DB2-BD59-A6C34878D82A}">
                    <a16:rowId xmlns:a16="http://schemas.microsoft.com/office/drawing/2014/main" val="3978690210"/>
                  </a:ext>
                </a:extLst>
              </a:tr>
            </a:tbl>
          </a:graphicData>
        </a:graphic>
      </p:graphicFrame>
      <p:sp>
        <p:nvSpPr>
          <p:cNvPr id="4" name="Text Placeholder 3">
            <a:extLst>
              <a:ext uri="{FF2B5EF4-FFF2-40B4-BE49-F238E27FC236}">
                <a16:creationId xmlns:a16="http://schemas.microsoft.com/office/drawing/2014/main" id="{EB1F9237-F24A-45E3-A2F0-1AED259DAE5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77558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63FD5-75AE-4DEB-BD5D-2C5819CDB479}"/>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BBB9A036-367B-453D-A4FC-6EE84F1C0195}"/>
              </a:ext>
            </a:extLst>
          </p:cNvPr>
          <p:cNvGraphicFramePr>
            <a:graphicFrameLocks noGrp="1"/>
          </p:cNvGraphicFramePr>
          <p:nvPr>
            <p:ph type="tbl" sz="quarter" idx="13"/>
            <p:extLst>
              <p:ext uri="{D42A27DB-BD31-4B8C-83A1-F6EECF244321}">
                <p14:modId xmlns:p14="http://schemas.microsoft.com/office/powerpoint/2010/main" val="3369237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86621596"/>
                    </a:ext>
                  </a:extLst>
                </a:gridCol>
                <a:gridCol w="1645920">
                  <a:extLst>
                    <a:ext uri="{9D8B030D-6E8A-4147-A177-3AD203B41FA5}">
                      <a16:colId xmlns:a16="http://schemas.microsoft.com/office/drawing/2014/main" val="4120389477"/>
                    </a:ext>
                  </a:extLst>
                </a:gridCol>
                <a:gridCol w="822960">
                  <a:extLst>
                    <a:ext uri="{9D8B030D-6E8A-4147-A177-3AD203B41FA5}">
                      <a16:colId xmlns:a16="http://schemas.microsoft.com/office/drawing/2014/main" val="2658685023"/>
                    </a:ext>
                  </a:extLst>
                </a:gridCol>
                <a:gridCol w="822960">
                  <a:extLst>
                    <a:ext uri="{9D8B030D-6E8A-4147-A177-3AD203B41FA5}">
                      <a16:colId xmlns:a16="http://schemas.microsoft.com/office/drawing/2014/main" val="3427155041"/>
                    </a:ext>
                  </a:extLst>
                </a:gridCol>
                <a:gridCol w="822960">
                  <a:extLst>
                    <a:ext uri="{9D8B030D-6E8A-4147-A177-3AD203B41FA5}">
                      <a16:colId xmlns:a16="http://schemas.microsoft.com/office/drawing/2014/main" val="2479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83193948"/>
                  </a:ext>
                </a:extLst>
              </a:tr>
            </a:tbl>
          </a:graphicData>
        </a:graphic>
      </p:graphicFrame>
      <p:sp>
        <p:nvSpPr>
          <p:cNvPr id="4" name="Text Placeholder 3">
            <a:extLst>
              <a:ext uri="{FF2B5EF4-FFF2-40B4-BE49-F238E27FC236}">
                <a16:creationId xmlns:a16="http://schemas.microsoft.com/office/drawing/2014/main" id="{201FF01E-5735-4B6F-8395-BB3FB422753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2325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5CD77-0756-4549-B3A3-28E02A5BA8FB}"/>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BDF25DB2-8B06-465E-8E08-3183EE426B70}"/>
              </a:ext>
            </a:extLst>
          </p:cNvPr>
          <p:cNvGraphicFramePr>
            <a:graphicFrameLocks noGrp="1"/>
          </p:cNvGraphicFramePr>
          <p:nvPr>
            <p:ph type="tbl" sz="quarter" idx="13"/>
            <p:extLst>
              <p:ext uri="{D42A27DB-BD31-4B8C-83A1-F6EECF244321}">
                <p14:modId xmlns:p14="http://schemas.microsoft.com/office/powerpoint/2010/main" val="214857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5901080"/>
                    </a:ext>
                  </a:extLst>
                </a:gridCol>
                <a:gridCol w="1645920">
                  <a:extLst>
                    <a:ext uri="{9D8B030D-6E8A-4147-A177-3AD203B41FA5}">
                      <a16:colId xmlns:a16="http://schemas.microsoft.com/office/drawing/2014/main" val="2751647993"/>
                    </a:ext>
                  </a:extLst>
                </a:gridCol>
                <a:gridCol w="822960">
                  <a:extLst>
                    <a:ext uri="{9D8B030D-6E8A-4147-A177-3AD203B41FA5}">
                      <a16:colId xmlns:a16="http://schemas.microsoft.com/office/drawing/2014/main" val="733272150"/>
                    </a:ext>
                  </a:extLst>
                </a:gridCol>
                <a:gridCol w="822960">
                  <a:extLst>
                    <a:ext uri="{9D8B030D-6E8A-4147-A177-3AD203B41FA5}">
                      <a16:colId xmlns:a16="http://schemas.microsoft.com/office/drawing/2014/main" val="3475544045"/>
                    </a:ext>
                  </a:extLst>
                </a:gridCol>
                <a:gridCol w="822960">
                  <a:extLst>
                    <a:ext uri="{9D8B030D-6E8A-4147-A177-3AD203B41FA5}">
                      <a16:colId xmlns:a16="http://schemas.microsoft.com/office/drawing/2014/main" val="545729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8936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- 2017-11-28 09:45:42</a:t>
                      </a:r>
                      <a:r>
                        <a:rPr kumimoji="0" lang="en-US" sz="1000" b="0" i="0" u="none" strike="noStrike" kern="1200" cap="none" spc="0" normalizeH="0" baseline="0" noProof="0">
                          <a:ln>
                            <a:noFill/>
                          </a:ln>
                          <a:solidFill>
                            <a:prstClr val="black"/>
                          </a:solidFill>
                          <a:effectLst/>
                          <a:uLnTx/>
                          <a:uFillTx/>
                          <a:latin typeface="+mn-lt"/>
                          <a:ea typeface="+mn-ea"/>
                          <a:cs typeface="+mn-cs"/>
                        </a:rPr>
                        <a:t>
here is what i am today....hristopher david brownlee
No one has shown this aging, my ticket numbers as follows; 
993078 , 9933075.9930705 account number is 8880108645 my passport number is 
466787889 please slate to the manger. I want service, piadé in Mov11, 3027
Chat started
Customer service
All of our agents are busy at this time. Since they can, they will be attending.
christopher david brownlee
The cal center is not helpful and needs an English or bi lingual representative
i post in spaih
Live Assistance 3 joined the chat
christopher david brownlee
Live Assistance 3
Customer Support
👍👎
christopher david brownlee
No one has shown this aging, my ticket numbers as follows; 
993078 , 9933075.9930705 account number is 8880108645 my passport number is 
466787889 please slate to the manger. I want service, piadé in Mov11, 3027
Asistencia en vivo 3
Atención al cliente
👍👎
Christopher David Brownlee
Nadie ha demostrado este envejecimiento, mis números de boletos de la siguiente manera;
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4623288"/>
                  </a:ext>
                </a:extLst>
              </a:tr>
            </a:tbl>
          </a:graphicData>
        </a:graphic>
      </p:graphicFrame>
      <p:sp>
        <p:nvSpPr>
          <p:cNvPr id="4" name="Text Placeholder 3">
            <a:extLst>
              <a:ext uri="{FF2B5EF4-FFF2-40B4-BE49-F238E27FC236}">
                <a16:creationId xmlns:a16="http://schemas.microsoft.com/office/drawing/2014/main" id="{0F5A50E8-71E0-4D5D-A119-0F36189A269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2852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C5BF-9B20-431A-B479-71BA8C3F437D}"/>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DD3F49EC-8046-45DA-8341-9F0B3979CA9E}"/>
              </a:ext>
            </a:extLst>
          </p:cNvPr>
          <p:cNvGraphicFramePr>
            <a:graphicFrameLocks noGrp="1"/>
          </p:cNvGraphicFramePr>
          <p:nvPr>
            <p:ph type="tbl" sz="quarter" idx="13"/>
            <p:extLst>
              <p:ext uri="{D42A27DB-BD31-4B8C-83A1-F6EECF244321}">
                <p14:modId xmlns:p14="http://schemas.microsoft.com/office/powerpoint/2010/main" val="314580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13720545"/>
                    </a:ext>
                  </a:extLst>
                </a:gridCol>
                <a:gridCol w="1645920">
                  <a:extLst>
                    <a:ext uri="{9D8B030D-6E8A-4147-A177-3AD203B41FA5}">
                      <a16:colId xmlns:a16="http://schemas.microsoft.com/office/drawing/2014/main" val="4247485513"/>
                    </a:ext>
                  </a:extLst>
                </a:gridCol>
                <a:gridCol w="822960">
                  <a:extLst>
                    <a:ext uri="{9D8B030D-6E8A-4147-A177-3AD203B41FA5}">
                      <a16:colId xmlns:a16="http://schemas.microsoft.com/office/drawing/2014/main" val="965497793"/>
                    </a:ext>
                  </a:extLst>
                </a:gridCol>
                <a:gridCol w="822960">
                  <a:extLst>
                    <a:ext uri="{9D8B030D-6E8A-4147-A177-3AD203B41FA5}">
                      <a16:colId xmlns:a16="http://schemas.microsoft.com/office/drawing/2014/main" val="4263533981"/>
                    </a:ext>
                  </a:extLst>
                </a:gridCol>
                <a:gridCol w="822960">
                  <a:extLst>
                    <a:ext uri="{9D8B030D-6E8A-4147-A177-3AD203B41FA5}">
                      <a16:colId xmlns:a16="http://schemas.microsoft.com/office/drawing/2014/main" val="2276077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7414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Edwar Suarez - 2017-11-27 08:32:33</a:t>
                      </a:r>
                      <a:r>
                        <a:rPr kumimoji="0" lang="en-US" sz="1000" b="0" i="0" u="none" strike="noStrike" kern="1200" cap="none" spc="0" normalizeH="0" baseline="0" noProof="0">
                          <a:ln>
                            <a:noFill/>
                          </a:ln>
                          <a:solidFill>
                            <a:prstClr val="black"/>
                          </a:solidFill>
                          <a:effectLst/>
                          <a:uLnTx/>
                          <a:uFillTx/>
                          <a:latin typeface="+mn-lt"/>
                          <a:ea typeface="+mn-ea"/>
                          <a:cs typeface="+mn-cs"/>
                        </a:rPr>
                        <a:t>
YO AQUI PENSANDO DE QUE SERA DIA HOY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113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Luis Fernandez - 2017-11-24 10:39:59</a:t>
                      </a:r>
                      <a:r>
                        <a:rPr kumimoji="0" lang="es-ES" sz="1000" b="0" i="0" u="none" strike="noStrike" kern="1200" cap="none" spc="0" normalizeH="0" baseline="0" noProof="0">
                          <a:ln>
                            <a:noFill/>
                          </a:ln>
                          <a:solidFill>
                            <a:prstClr val="black"/>
                          </a:solidFill>
                          <a:effectLst/>
                          <a:uLnTx/>
                          <a:uFillTx/>
                          <a:latin typeface="+mn-lt"/>
                          <a:ea typeface="+mn-ea"/>
                          <a:cs typeface="+mn-cs"/>
                        </a:rPr>
                        <a:t>
Tienen alguna avería que sólo me funcionan las redes sociales y aún me quedan 4 días ilimitados de mi paquete?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 11:16:31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5953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Francis Dahiana Dadus Tobal - 2017-11-08 21:39:29</a:t>
                      </a:r>
                      <a:r>
                        <a:rPr kumimoji="0" lang="es-ES" sz="1000" b="0" i="0" u="none" strike="noStrike" kern="1200" cap="none" spc="0" normalizeH="0" baseline="0" noProof="0">
                          <a:ln>
                            <a:noFill/>
                          </a:ln>
                          <a:solidFill>
                            <a:prstClr val="black"/>
                          </a:solidFill>
                          <a:effectLst/>
                          <a:uLnTx/>
                          <a:uFillTx/>
                          <a:latin typeface="+mn-lt"/>
                          <a:ea typeface="+mn-ea"/>
                          <a:cs typeface="+mn-cs"/>
                        </a:rPr>
                        <a:t>
Puede algún estimado empleado de viva informarme cuanto es el tiempo prudente para que servicio al cliente pueda responder una llamada .... 30 , 40, 50 minutos quizás ? 
El peor servicio al cliente que conozco y encima de los minutos que tienes esperando para que alguien te atienda, la flamante grabadora dice que tienes solo unos segundos en espera.
Será por esta vía que alguien de la majestuosa empresa viva puede darme asistencia ya que no tengo servicio de cable desde ayer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 10:46:06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777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Luis Abreu - 2017-11-04 11:34:49</a:t>
                      </a:r>
                      <a:r>
                        <a:rPr kumimoji="0" lang="es-ES" sz="1000" b="0" i="0" u="none" strike="noStrike" kern="1200" cap="none" spc="0" normalizeH="0" baseline="0" noProof="0">
                          <a:ln>
                            <a:noFill/>
                          </a:ln>
                          <a:solidFill>
                            <a:prstClr val="black"/>
                          </a:solidFill>
                          <a:effectLst/>
                          <a:uLnTx/>
                          <a:uFillTx/>
                          <a:latin typeface="+mn-lt"/>
                          <a:ea typeface="+mn-ea"/>
                          <a:cs typeface="+mn-cs"/>
                        </a:rPr>
                        <a:t>
En Plan heavy se podría aumentar los Gb?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 11:14:52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3274399"/>
                  </a:ext>
                </a:extLst>
              </a:tr>
            </a:tbl>
          </a:graphicData>
        </a:graphic>
      </p:graphicFrame>
      <p:sp>
        <p:nvSpPr>
          <p:cNvPr id="4" name="Text Placeholder 3">
            <a:extLst>
              <a:ext uri="{FF2B5EF4-FFF2-40B4-BE49-F238E27FC236}">
                <a16:creationId xmlns:a16="http://schemas.microsoft.com/office/drawing/2014/main" id="{B59081A0-C3D0-4D06-BA35-5F7AE53F5AB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15613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4FDE6-D0B1-4A22-9D10-61890FF4E6E2}"/>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9C95BA2-4D0A-4121-9D9C-FFD732EF902C}"/>
              </a:ext>
            </a:extLst>
          </p:cNvPr>
          <p:cNvGraphicFramePr>
            <a:graphicFrameLocks noGrp="1"/>
          </p:cNvGraphicFramePr>
          <p:nvPr>
            <p:ph type="chart" sz="quarter" idx="13"/>
            <p:extLst>
              <p:ext uri="{D42A27DB-BD31-4B8C-83A1-F6EECF244321}">
                <p14:modId xmlns:p14="http://schemas.microsoft.com/office/powerpoint/2010/main" val="3914253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80A016-69A2-48FD-A2BF-BB81C7DAB69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CE52545-BC7E-4FE9-BD99-ABCDE89EE8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8953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1455</Words>
  <Application>Microsoft Office PowerPoint</Application>
  <PresentationFormat>On-screen Show (4:3)</PresentationFormat>
  <Paragraphs>659</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6</vt:lpstr>
      <vt:lpstr>Facebook User Posts Table - 2 of 6</vt:lpstr>
      <vt:lpstr>Facebook User Posts Table - 3 of 6</vt:lpstr>
      <vt:lpstr>Facebook User Posts Table - 4 of 6</vt:lpstr>
      <vt:lpstr>Facebook User Posts Table - 5 of 6</vt:lpstr>
      <vt:lpstr>Facebook User Posts Table - 6 of 6</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2017-12-03T10:31:55Z</dcterms:created>
  <dcterms:modified xsi:type="dcterms:W3CDTF">2017-12-03T10:32:54Z</dcterms:modified>
</cp:coreProperties>
</file>