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A155-419C-96BB-04D51ED8FF1D}"/>
            </c:ext>
          </c:extLst>
        </c:ser>
        <c:dLbls>
          <c:showLegendKey val="0"/>
          <c:showVal val="0"/>
          <c:showCatName val="0"/>
          <c:showSerName val="0"/>
          <c:showPercent val="0"/>
          <c:showBubbleSize val="0"/>
        </c:dLbls>
        <c:axId val="284735264"/>
        <c:axId val="287922640"/>
      </c:radarChart>
      <c:catAx>
        <c:axId val="28473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22640"/>
        <c:crosses val="autoZero"/>
        <c:auto val="1"/>
        <c:lblAlgn val="ctr"/>
        <c:lblOffset val="100"/>
        <c:noMultiLvlLbl val="0"/>
      </c:catAx>
      <c:valAx>
        <c:axId val="28792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3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106523</c:v>
                </c:pt>
                <c:pt idx="1">
                  <c:v>106543</c:v>
                </c:pt>
                <c:pt idx="2">
                  <c:v>106560</c:v>
                </c:pt>
                <c:pt idx="3">
                  <c:v>106616</c:v>
                </c:pt>
                <c:pt idx="4">
                  <c:v>106674</c:v>
                </c:pt>
                <c:pt idx="5">
                  <c:v>106742</c:v>
                </c:pt>
                <c:pt idx="6">
                  <c:v>106805</c:v>
                </c:pt>
                <c:pt idx="7">
                  <c:v>106857</c:v>
                </c:pt>
                <c:pt idx="8">
                  <c:v>106891</c:v>
                </c:pt>
                <c:pt idx="9">
                  <c:v>106963</c:v>
                </c:pt>
                <c:pt idx="10">
                  <c:v>107042</c:v>
                </c:pt>
                <c:pt idx="11">
                  <c:v>107102</c:v>
                </c:pt>
                <c:pt idx="12">
                  <c:v>107151</c:v>
                </c:pt>
                <c:pt idx="13">
                  <c:v>107170</c:v>
                </c:pt>
                <c:pt idx="14">
                  <c:v>107245</c:v>
                </c:pt>
                <c:pt idx="15">
                  <c:v>107306</c:v>
                </c:pt>
                <c:pt idx="16">
                  <c:v>107383</c:v>
                </c:pt>
                <c:pt idx="17">
                  <c:v>107475</c:v>
                </c:pt>
                <c:pt idx="18">
                  <c:v>107519</c:v>
                </c:pt>
                <c:pt idx="19">
                  <c:v>107597</c:v>
                </c:pt>
                <c:pt idx="20">
                  <c:v>107697</c:v>
                </c:pt>
                <c:pt idx="21">
                  <c:v>107793</c:v>
                </c:pt>
                <c:pt idx="22">
                  <c:v>107889</c:v>
                </c:pt>
                <c:pt idx="23">
                  <c:v>108055</c:v>
                </c:pt>
                <c:pt idx="24">
                  <c:v>108160</c:v>
                </c:pt>
                <c:pt idx="25">
                  <c:v>108204</c:v>
                </c:pt>
                <c:pt idx="26">
                  <c:v>108260</c:v>
                </c:pt>
                <c:pt idx="27">
                  <c:v>108291</c:v>
                </c:pt>
                <c:pt idx="28">
                  <c:v>108332</c:v>
                </c:pt>
                <c:pt idx="29">
                  <c:v>108389</c:v>
                </c:pt>
              </c:numCache>
            </c:numRef>
          </c:val>
          <c:smooth val="0"/>
          <c:extLst>
            <c:ext xmlns:c16="http://schemas.microsoft.com/office/drawing/2014/chart" uri="{C3380CC4-5D6E-409C-BE32-E72D297353CC}">
              <c16:uniqueId val="{00000000-1E76-4388-BF31-F2E70A25176C}"/>
            </c:ext>
          </c:extLst>
        </c:ser>
        <c:dLbls>
          <c:showLegendKey val="0"/>
          <c:showVal val="0"/>
          <c:showCatName val="0"/>
          <c:showSerName val="0"/>
          <c:showPercent val="0"/>
          <c:showBubbleSize val="0"/>
        </c:dLbls>
        <c:smooth val="0"/>
        <c:axId val="287918704"/>
        <c:axId val="287921000"/>
      </c:lineChart>
      <c:dateAx>
        <c:axId val="28791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21000"/>
        <c:crosses val="autoZero"/>
        <c:auto val="1"/>
        <c:lblOffset val="100"/>
        <c:baseTimeUnit val="days"/>
      </c:dateAx>
      <c:valAx>
        <c:axId val="28792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1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c:v>
                </c:pt>
                <c:pt idx="1">
                  <c:v>53</c:v>
                </c:pt>
                <c:pt idx="2">
                  <c:v>64</c:v>
                </c:pt>
                <c:pt idx="3">
                  <c:v>54</c:v>
                </c:pt>
                <c:pt idx="4">
                  <c:v>83</c:v>
                </c:pt>
                <c:pt idx="5">
                  <c:v>83</c:v>
                </c:pt>
                <c:pt idx="6">
                  <c:v>52</c:v>
                </c:pt>
              </c:numCache>
            </c:numRef>
          </c:val>
          <c:extLst>
            <c:ext xmlns:c16="http://schemas.microsoft.com/office/drawing/2014/chart" uri="{C3380CC4-5D6E-409C-BE32-E72D297353CC}">
              <c16:uniqueId val="{00000000-3569-42B0-9493-4EF2B90A64C4}"/>
            </c:ext>
          </c:extLst>
        </c:ser>
        <c:dLbls>
          <c:showLegendKey val="0"/>
          <c:showVal val="0"/>
          <c:showCatName val="0"/>
          <c:showSerName val="0"/>
          <c:showPercent val="0"/>
          <c:showBubbleSize val="0"/>
        </c:dLbls>
        <c:gapWidth val="219"/>
        <c:overlap val="-27"/>
        <c:axId val="221930536"/>
        <c:axId val="167467024"/>
      </c:barChart>
      <c:catAx>
        <c:axId val="22193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467024"/>
        <c:crosses val="autoZero"/>
        <c:auto val="1"/>
        <c:lblAlgn val="ctr"/>
        <c:lblOffset val="100"/>
        <c:noMultiLvlLbl val="0"/>
      </c:catAx>
      <c:valAx>
        <c:axId val="16746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3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c:v>
                </c:pt>
                <c:pt idx="1">
                  <c:v>3</c:v>
                </c:pt>
                <c:pt idx="2">
                  <c:v>0</c:v>
                </c:pt>
                <c:pt idx="3">
                  <c:v>1</c:v>
                </c:pt>
                <c:pt idx="4">
                  <c:v>0</c:v>
                </c:pt>
                <c:pt idx="5">
                  <c:v>0</c:v>
                </c:pt>
                <c:pt idx="6">
                  <c:v>0</c:v>
                </c:pt>
                <c:pt idx="7">
                  <c:v>0</c:v>
                </c:pt>
                <c:pt idx="8">
                  <c:v>0</c:v>
                </c:pt>
                <c:pt idx="9">
                  <c:v>2</c:v>
                </c:pt>
                <c:pt idx="10">
                  <c:v>8</c:v>
                </c:pt>
                <c:pt idx="11">
                  <c:v>15</c:v>
                </c:pt>
                <c:pt idx="12">
                  <c:v>16</c:v>
                </c:pt>
                <c:pt idx="13">
                  <c:v>10</c:v>
                </c:pt>
                <c:pt idx="14">
                  <c:v>9</c:v>
                </c:pt>
                <c:pt idx="15">
                  <c:v>5</c:v>
                </c:pt>
                <c:pt idx="16">
                  <c:v>6</c:v>
                </c:pt>
                <c:pt idx="17">
                  <c:v>10</c:v>
                </c:pt>
                <c:pt idx="18">
                  <c:v>7</c:v>
                </c:pt>
                <c:pt idx="19">
                  <c:v>6</c:v>
                </c:pt>
                <c:pt idx="20">
                  <c:v>17</c:v>
                </c:pt>
                <c:pt idx="21">
                  <c:v>10</c:v>
                </c:pt>
                <c:pt idx="22">
                  <c:v>7</c:v>
                </c:pt>
                <c:pt idx="23">
                  <c:v>13</c:v>
                </c:pt>
              </c:numCache>
            </c:numRef>
          </c:val>
          <c:smooth val="0"/>
          <c:extLst>
            <c:ext xmlns:c16="http://schemas.microsoft.com/office/drawing/2014/chart" uri="{C3380CC4-5D6E-409C-BE32-E72D297353CC}">
              <c16:uniqueId val="{00000000-1F5C-42E0-81FF-427423C2DB5D}"/>
            </c:ext>
          </c:extLst>
        </c:ser>
        <c:dLbls>
          <c:showLegendKey val="0"/>
          <c:showVal val="0"/>
          <c:showCatName val="0"/>
          <c:showSerName val="0"/>
          <c:showPercent val="0"/>
          <c:showBubbleSize val="0"/>
        </c:dLbls>
        <c:smooth val="0"/>
        <c:axId val="167463744"/>
        <c:axId val="167464072"/>
      </c:lineChart>
      <c:catAx>
        <c:axId val="16746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464072"/>
        <c:crosses val="autoZero"/>
        <c:auto val="1"/>
        <c:lblAlgn val="ctr"/>
        <c:lblOffset val="100"/>
        <c:noMultiLvlLbl val="0"/>
      </c:catAx>
      <c:valAx>
        <c:axId val="16746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46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0.12005919197372</c:v>
                </c:pt>
                <c:pt idx="1">
                  <c:v>0.15604592651881</c:v>
                </c:pt>
                <c:pt idx="2">
                  <c:v>0</c:v>
                </c:pt>
                <c:pt idx="3">
                  <c:v>6.5148398745427993E-2</c:v>
                </c:pt>
                <c:pt idx="4">
                  <c:v>0</c:v>
                </c:pt>
                <c:pt idx="5">
                  <c:v>0</c:v>
                </c:pt>
                <c:pt idx="6">
                  <c:v>0</c:v>
                </c:pt>
                <c:pt idx="7">
                  <c:v>0</c:v>
                </c:pt>
                <c:pt idx="8">
                  <c:v>0</c:v>
                </c:pt>
                <c:pt idx="9">
                  <c:v>6.2356324513480998E-2</c:v>
                </c:pt>
                <c:pt idx="10">
                  <c:v>0.12016260213046</c:v>
                </c:pt>
                <c:pt idx="11">
                  <c:v>9.0496053047220998E-2</c:v>
                </c:pt>
                <c:pt idx="12">
                  <c:v>0.15630962241849</c:v>
                </c:pt>
                <c:pt idx="13">
                  <c:v>0.18080795859608001</c:v>
                </c:pt>
                <c:pt idx="14">
                  <c:v>8.4175867585361996E-2</c:v>
                </c:pt>
                <c:pt idx="15">
                  <c:v>6.7785357742267002E-2</c:v>
                </c:pt>
                <c:pt idx="16">
                  <c:v>6.3131900689021997E-2</c:v>
                </c:pt>
                <c:pt idx="17">
                  <c:v>5.7470194607574E-2</c:v>
                </c:pt>
                <c:pt idx="18">
                  <c:v>6.5547266492849005E-2</c:v>
                </c:pt>
                <c:pt idx="19">
                  <c:v>7.7596396362858006E-2</c:v>
                </c:pt>
                <c:pt idx="20">
                  <c:v>0.12440241855674999</c:v>
                </c:pt>
                <c:pt idx="21">
                  <c:v>0.13520407947428001</c:v>
                </c:pt>
                <c:pt idx="22">
                  <c:v>0.14970836119868</c:v>
                </c:pt>
                <c:pt idx="23">
                  <c:v>0.11962964209188</c:v>
                </c:pt>
              </c:numCache>
            </c:numRef>
          </c:val>
          <c:smooth val="0"/>
          <c:extLst>
            <c:ext xmlns:c16="http://schemas.microsoft.com/office/drawing/2014/chart" uri="{C3380CC4-5D6E-409C-BE32-E72D297353CC}">
              <c16:uniqueId val="{00000000-2BFB-4373-BD01-F460D3416DC3}"/>
            </c:ext>
          </c:extLst>
        </c:ser>
        <c:dLbls>
          <c:showLegendKey val="0"/>
          <c:showVal val="0"/>
          <c:showCatName val="0"/>
          <c:showSerName val="0"/>
          <c:showPercent val="0"/>
          <c:showBubbleSize val="0"/>
        </c:dLbls>
        <c:smooth val="0"/>
        <c:axId val="224421992"/>
        <c:axId val="290036480"/>
      </c:lineChart>
      <c:catAx>
        <c:axId val="22442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36480"/>
        <c:crosses val="autoZero"/>
        <c:auto val="1"/>
        <c:lblAlgn val="ctr"/>
        <c:lblOffset val="100"/>
        <c:noMultiLvlLbl val="0"/>
      </c:catAx>
      <c:valAx>
        <c:axId val="29003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42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25</c:v>
                </c:pt>
                <c:pt idx="2">
                  <c:v>22</c:v>
                </c:pt>
                <c:pt idx="3">
                  <c:v>19</c:v>
                </c:pt>
                <c:pt idx="4">
                  <c:v>31</c:v>
                </c:pt>
                <c:pt idx="5">
                  <c:v>29</c:v>
                </c:pt>
                <c:pt idx="6">
                  <c:v>27</c:v>
                </c:pt>
              </c:numCache>
            </c:numRef>
          </c:val>
          <c:extLst>
            <c:ext xmlns:c16="http://schemas.microsoft.com/office/drawing/2014/chart" uri="{C3380CC4-5D6E-409C-BE32-E72D297353CC}">
              <c16:uniqueId val="{00000000-F968-47DA-AF94-5696346DE350}"/>
            </c:ext>
          </c:extLst>
        </c:ser>
        <c:dLbls>
          <c:showLegendKey val="0"/>
          <c:showVal val="0"/>
          <c:showCatName val="0"/>
          <c:showSerName val="0"/>
          <c:showPercent val="0"/>
          <c:showBubbleSize val="0"/>
        </c:dLbls>
        <c:gapWidth val="219"/>
        <c:overlap val="-27"/>
        <c:axId val="290042056"/>
        <c:axId val="290042384"/>
      </c:barChart>
      <c:catAx>
        <c:axId val="29004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42384"/>
        <c:crosses val="autoZero"/>
        <c:auto val="1"/>
        <c:lblAlgn val="ctr"/>
        <c:lblOffset val="100"/>
        <c:noMultiLvlLbl val="0"/>
      </c:catAx>
      <c:valAx>
        <c:axId val="29004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4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0.15196038822315</c:v>
                </c:pt>
                <c:pt idx="1">
                  <c:v>4.7490601767188001E-2</c:v>
                </c:pt>
                <c:pt idx="2">
                  <c:v>0.12817908449547999</c:v>
                </c:pt>
              </c:numCache>
            </c:numRef>
          </c:val>
          <c:extLst>
            <c:ext xmlns:c16="http://schemas.microsoft.com/office/drawing/2014/chart" uri="{C3380CC4-5D6E-409C-BE32-E72D297353CC}">
              <c16:uniqueId val="{00000000-6172-41CA-80A2-2020011E67B7}"/>
            </c:ext>
          </c:extLst>
        </c:ser>
        <c:dLbls>
          <c:showLegendKey val="0"/>
          <c:showVal val="0"/>
          <c:showCatName val="0"/>
          <c:showSerName val="0"/>
          <c:showPercent val="0"/>
          <c:showBubbleSize val="0"/>
        </c:dLbls>
        <c:gapWidth val="219"/>
        <c:overlap val="-27"/>
        <c:axId val="290039760"/>
        <c:axId val="226113856"/>
      </c:barChart>
      <c:catAx>
        <c:axId val="29003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13856"/>
        <c:crosses val="autoZero"/>
        <c:auto val="1"/>
        <c:lblAlgn val="ctr"/>
        <c:lblOffset val="100"/>
        <c:noMultiLvlLbl val="0"/>
      </c:catAx>
      <c:valAx>
        <c:axId val="22611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3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clarord (@ClaroRD)</c:v>
                </c:pt>
              </c:strCache>
            </c:strRef>
          </c:cat>
          <c:val>
            <c:numRef>
              <c:f>Sheet1!$B$2</c:f>
              <c:numCache>
                <c:formatCode>General</c:formatCode>
                <c:ptCount val="1"/>
                <c:pt idx="0">
                  <c:v>18</c:v>
                </c:pt>
              </c:numCache>
            </c:numRef>
          </c:val>
          <c:extLst>
            <c:ext xmlns:c16="http://schemas.microsoft.com/office/drawing/2014/chart" uri="{C3380CC4-5D6E-409C-BE32-E72D297353CC}">
              <c16:uniqueId val="{00000000-37B6-440B-A45D-45C896B76BB4}"/>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clarord (@ClaroRD)</c:v>
                </c:pt>
              </c:strCache>
            </c:strRef>
          </c:cat>
          <c:val>
            <c:numRef>
              <c:f>Sheet1!$C$2</c:f>
              <c:numCache>
                <c:formatCode>General</c:formatCode>
                <c:ptCount val="1"/>
                <c:pt idx="0">
                  <c:v>91</c:v>
                </c:pt>
              </c:numCache>
            </c:numRef>
          </c:val>
          <c:extLst>
            <c:ext xmlns:c16="http://schemas.microsoft.com/office/drawing/2014/chart" uri="{C3380CC4-5D6E-409C-BE32-E72D297353CC}">
              <c16:uniqueId val="{00000001-37B6-440B-A45D-45C896B76BB4}"/>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clarord (@ClaroRD)</c:v>
                </c:pt>
              </c:strCache>
            </c:strRef>
          </c:cat>
          <c:val>
            <c:numRef>
              <c:f>Sheet1!$D$2</c:f>
              <c:numCache>
                <c:formatCode>General</c:formatCode>
                <c:ptCount val="1"/>
                <c:pt idx="0">
                  <c:v>58</c:v>
                </c:pt>
              </c:numCache>
            </c:numRef>
          </c:val>
          <c:extLst>
            <c:ext xmlns:c16="http://schemas.microsoft.com/office/drawing/2014/chart" uri="{C3380CC4-5D6E-409C-BE32-E72D297353CC}">
              <c16:uniqueId val="{00000002-37B6-440B-A45D-45C896B76BB4}"/>
            </c:ext>
          </c:extLst>
        </c:ser>
        <c:dLbls>
          <c:showLegendKey val="0"/>
          <c:showVal val="0"/>
          <c:showCatName val="0"/>
          <c:showSerName val="0"/>
          <c:showPercent val="0"/>
          <c:showBubbleSize val="0"/>
        </c:dLbls>
        <c:gapWidth val="150"/>
        <c:overlap val="100"/>
        <c:axId val="226111560"/>
        <c:axId val="226111888"/>
      </c:barChart>
      <c:catAx>
        <c:axId val="22611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11888"/>
        <c:crosses val="autoZero"/>
        <c:auto val="1"/>
        <c:lblAlgn val="ctr"/>
        <c:lblOffset val="100"/>
        <c:noMultiLvlLbl val="0"/>
      </c:catAx>
      <c:valAx>
        <c:axId val="226111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1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0.10848294052582</c:v>
                </c:pt>
                <c:pt idx="1">
                  <c:v>0.12027248362119999</c:v>
                </c:pt>
                <c:pt idx="2">
                  <c:v>0.11607287887812</c:v>
                </c:pt>
                <c:pt idx="3">
                  <c:v>0.10853891727532</c:v>
                </c:pt>
                <c:pt idx="4">
                  <c:v>0.12524255989548</c:v>
                </c:pt>
                <c:pt idx="5">
                  <c:v>0.11809163911195</c:v>
                </c:pt>
                <c:pt idx="6">
                  <c:v>9.0303972823329998E-2</c:v>
                </c:pt>
              </c:numCache>
            </c:numRef>
          </c:val>
          <c:extLst>
            <c:ext xmlns:c16="http://schemas.microsoft.com/office/drawing/2014/chart" uri="{C3380CC4-5D6E-409C-BE32-E72D297353CC}">
              <c16:uniqueId val="{00000000-6537-4219-89B1-19A0583A8444}"/>
            </c:ext>
          </c:extLst>
        </c:ser>
        <c:dLbls>
          <c:showLegendKey val="0"/>
          <c:showVal val="0"/>
          <c:showCatName val="0"/>
          <c:showSerName val="0"/>
          <c:showPercent val="0"/>
          <c:showBubbleSize val="0"/>
        </c:dLbls>
        <c:gapWidth val="219"/>
        <c:overlap val="-27"/>
        <c:axId val="226103688"/>
        <c:axId val="226108280"/>
      </c:barChart>
      <c:catAx>
        <c:axId val="22610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08280"/>
        <c:crosses val="autoZero"/>
        <c:auto val="1"/>
        <c:lblAlgn val="ctr"/>
        <c:lblOffset val="100"/>
        <c:noMultiLvlLbl val="0"/>
      </c:catAx>
      <c:valAx>
        <c:axId val="22610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0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clarord (@ClaroRD)</c:v>
                </c:pt>
              </c:strCache>
            </c:strRef>
          </c:cat>
          <c:val>
            <c:numRef>
              <c:f>Sheet1!$B$2</c:f>
              <c:numCache>
                <c:formatCode>General</c:formatCode>
                <c:ptCount val="1"/>
                <c:pt idx="0">
                  <c:v>17400</c:v>
                </c:pt>
              </c:numCache>
            </c:numRef>
          </c:val>
          <c:extLst>
            <c:ext xmlns:c16="http://schemas.microsoft.com/office/drawing/2014/chart" uri="{C3380CC4-5D6E-409C-BE32-E72D297353CC}">
              <c16:uniqueId val="{00000000-9B38-4A73-AE32-131BC78AA947}"/>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clarord (@ClaroRD)</c:v>
                </c:pt>
              </c:strCache>
            </c:strRef>
          </c:cat>
          <c:val>
            <c:numRef>
              <c:f>Sheet1!$C$2</c:f>
              <c:numCache>
                <c:formatCode>General</c:formatCode>
                <c:ptCount val="1"/>
                <c:pt idx="0">
                  <c:v>2895</c:v>
                </c:pt>
              </c:numCache>
            </c:numRef>
          </c:val>
          <c:extLst>
            <c:ext xmlns:c16="http://schemas.microsoft.com/office/drawing/2014/chart" uri="{C3380CC4-5D6E-409C-BE32-E72D297353CC}">
              <c16:uniqueId val="{00000001-9B38-4A73-AE32-131BC78AA947}"/>
            </c:ext>
          </c:extLst>
        </c:ser>
        <c:dLbls>
          <c:showLegendKey val="0"/>
          <c:showVal val="0"/>
          <c:showCatName val="0"/>
          <c:showSerName val="0"/>
          <c:showPercent val="0"/>
          <c:showBubbleSize val="0"/>
        </c:dLbls>
        <c:gapWidth val="150"/>
        <c:overlap val="100"/>
        <c:axId val="226104016"/>
        <c:axId val="226102704"/>
      </c:barChart>
      <c:catAx>
        <c:axId val="22610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02704"/>
        <c:crosses val="autoZero"/>
        <c:auto val="1"/>
        <c:lblAlgn val="ctr"/>
        <c:lblOffset val="100"/>
        <c:noMultiLvlLbl val="0"/>
      </c:catAx>
      <c:valAx>
        <c:axId val="226102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10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BF13D-E26F-42AB-A753-942CE448C8F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D334E65-0FCF-4820-9404-256DCF2C068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87591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B4451-B703-4753-A863-A2D2C92DBBD0}"/>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FDE3A35-97D5-4546-922B-821BEA0CA96B}"/>
              </a:ext>
            </a:extLst>
          </p:cNvPr>
          <p:cNvGraphicFramePr>
            <a:graphicFrameLocks noGrp="1"/>
          </p:cNvGraphicFramePr>
          <p:nvPr>
            <p:ph type="tbl" sz="quarter" idx="13"/>
            <p:extLst>
              <p:ext uri="{D42A27DB-BD31-4B8C-83A1-F6EECF244321}">
                <p14:modId xmlns:p14="http://schemas.microsoft.com/office/powerpoint/2010/main" val="319449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7948358"/>
                    </a:ext>
                  </a:extLst>
                </a:gridCol>
                <a:gridCol w="699516">
                  <a:extLst>
                    <a:ext uri="{9D8B030D-6E8A-4147-A177-3AD203B41FA5}">
                      <a16:colId xmlns:a16="http://schemas.microsoft.com/office/drawing/2014/main" val="1043960663"/>
                    </a:ext>
                  </a:extLst>
                </a:gridCol>
                <a:gridCol w="699516">
                  <a:extLst>
                    <a:ext uri="{9D8B030D-6E8A-4147-A177-3AD203B41FA5}">
                      <a16:colId xmlns:a16="http://schemas.microsoft.com/office/drawing/2014/main" val="1685162632"/>
                    </a:ext>
                  </a:extLst>
                </a:gridCol>
                <a:gridCol w="658368">
                  <a:extLst>
                    <a:ext uri="{9D8B030D-6E8A-4147-A177-3AD203B41FA5}">
                      <a16:colId xmlns:a16="http://schemas.microsoft.com/office/drawing/2014/main" val="580876972"/>
                    </a:ext>
                  </a:extLst>
                </a:gridCol>
                <a:gridCol w="658368">
                  <a:extLst>
                    <a:ext uri="{9D8B030D-6E8A-4147-A177-3AD203B41FA5}">
                      <a16:colId xmlns:a16="http://schemas.microsoft.com/office/drawing/2014/main" val="681095125"/>
                    </a:ext>
                  </a:extLst>
                </a:gridCol>
                <a:gridCol w="658368">
                  <a:extLst>
                    <a:ext uri="{9D8B030D-6E8A-4147-A177-3AD203B41FA5}">
                      <a16:colId xmlns:a16="http://schemas.microsoft.com/office/drawing/2014/main" val="3295625011"/>
                    </a:ext>
                  </a:extLst>
                </a:gridCol>
                <a:gridCol w="699516">
                  <a:extLst>
                    <a:ext uri="{9D8B030D-6E8A-4147-A177-3AD203B41FA5}">
                      <a16:colId xmlns:a16="http://schemas.microsoft.com/office/drawing/2014/main" val="626422493"/>
                    </a:ext>
                  </a:extLst>
                </a:gridCol>
                <a:gridCol w="699516">
                  <a:extLst>
                    <a:ext uri="{9D8B030D-6E8A-4147-A177-3AD203B41FA5}">
                      <a16:colId xmlns:a16="http://schemas.microsoft.com/office/drawing/2014/main" val="591383427"/>
                    </a:ext>
                  </a:extLst>
                </a:gridCol>
                <a:gridCol w="699516">
                  <a:extLst>
                    <a:ext uri="{9D8B030D-6E8A-4147-A177-3AD203B41FA5}">
                      <a16:colId xmlns:a16="http://schemas.microsoft.com/office/drawing/2014/main" val="3237883230"/>
                    </a:ext>
                  </a:extLst>
                </a:gridCol>
                <a:gridCol w="658368">
                  <a:extLst>
                    <a:ext uri="{9D8B030D-6E8A-4147-A177-3AD203B41FA5}">
                      <a16:colId xmlns:a16="http://schemas.microsoft.com/office/drawing/2014/main" val="22607640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53790599"/>
                  </a:ext>
                </a:extLst>
              </a:tr>
              <a:tr h="370840">
                <a:tc>
                  <a:txBody>
                    <a:bodyPr/>
                    <a:lstStyle/>
                    <a:p>
                      <a:r>
                        <a:rPr lang="en-US" sz="1000"/>
                        <a:t>clarord (@ClaroRD)</a:t>
                      </a:r>
                    </a:p>
                  </a:txBody>
                  <a:tcPr/>
                </a:tc>
                <a:tc>
                  <a:txBody>
                    <a:bodyPr/>
                    <a:lstStyle/>
                    <a:p>
                      <a:r>
                        <a:rPr lang="en-US" sz="1000"/>
                        <a:t>108389</a:t>
                      </a:r>
                    </a:p>
                  </a:txBody>
                  <a:tcPr/>
                </a:tc>
                <a:tc>
                  <a:txBody>
                    <a:bodyPr/>
                    <a:lstStyle/>
                    <a:p>
                      <a:r>
                        <a:rPr lang="en-US" sz="1000"/>
                        <a:t>1923</a:t>
                      </a:r>
                    </a:p>
                  </a:txBody>
                  <a:tcPr/>
                </a:tc>
                <a:tc>
                  <a:txBody>
                    <a:bodyPr/>
                    <a:lstStyle/>
                    <a:p>
                      <a:r>
                        <a:rPr lang="en-US" sz="1000"/>
                        <a:t>91</a:t>
                      </a:r>
                    </a:p>
                  </a:txBody>
                  <a:tcPr/>
                </a:tc>
                <a:tc>
                  <a:txBody>
                    <a:bodyPr/>
                    <a:lstStyle/>
                    <a:p>
                      <a:r>
                        <a:rPr lang="en-US" sz="1000"/>
                        <a:t>18</a:t>
                      </a:r>
                    </a:p>
                  </a:txBody>
                  <a:tcPr/>
                </a:tc>
                <a:tc>
                  <a:txBody>
                    <a:bodyPr/>
                    <a:lstStyle/>
                    <a:p>
                      <a:r>
                        <a:rPr lang="en-US" sz="1000"/>
                        <a:t>58</a:t>
                      </a:r>
                    </a:p>
                  </a:txBody>
                  <a:tcPr/>
                </a:tc>
                <a:tc>
                  <a:txBody>
                    <a:bodyPr/>
                    <a:lstStyle/>
                    <a:p>
                      <a:r>
                        <a:rPr lang="en-US" sz="1000"/>
                        <a:t>167</a:t>
                      </a:r>
                    </a:p>
                  </a:txBody>
                  <a:tcPr/>
                </a:tc>
                <a:tc>
                  <a:txBody>
                    <a:bodyPr/>
                    <a:lstStyle/>
                    <a:p>
                      <a:r>
                        <a:rPr lang="en-US" sz="1000"/>
                        <a:t>17400</a:t>
                      </a:r>
                    </a:p>
                  </a:txBody>
                  <a:tcPr/>
                </a:tc>
                <a:tc>
                  <a:txBody>
                    <a:bodyPr/>
                    <a:lstStyle/>
                    <a:p>
                      <a:r>
                        <a:rPr lang="en-US" sz="1000"/>
                        <a:t>2895</a:t>
                      </a:r>
                    </a:p>
                  </a:txBody>
                  <a:tcPr/>
                </a:tc>
                <a:tc>
                  <a:txBody>
                    <a:bodyPr/>
                    <a:lstStyle/>
                    <a:p>
                      <a:r>
                        <a:rPr lang="en-US" sz="1000"/>
                        <a:t>0.1131%</a:t>
                      </a:r>
                    </a:p>
                  </a:txBody>
                  <a:tcPr/>
                </a:tc>
                <a:extLst>
                  <a:ext uri="{0D108BD9-81ED-4DB2-BD59-A6C34878D82A}">
                    <a16:rowId xmlns:a16="http://schemas.microsoft.com/office/drawing/2014/main" val="1515163059"/>
                  </a:ext>
                </a:extLst>
              </a:tr>
            </a:tbl>
          </a:graphicData>
        </a:graphic>
      </p:graphicFrame>
      <p:sp>
        <p:nvSpPr>
          <p:cNvPr id="4" name="Text Placeholder 3">
            <a:extLst>
              <a:ext uri="{FF2B5EF4-FFF2-40B4-BE49-F238E27FC236}">
                <a16:creationId xmlns:a16="http://schemas.microsoft.com/office/drawing/2014/main" id="{B0508372-72AF-4C63-B07F-04EAD5BBA0D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93827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43ED9-6018-4F1E-94E0-BF3A853870A1}"/>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0AD00042-25E9-4B90-B91A-E5344D448694}"/>
              </a:ext>
            </a:extLst>
          </p:cNvPr>
          <p:cNvGraphicFramePr>
            <a:graphicFrameLocks noGrp="1"/>
          </p:cNvGraphicFramePr>
          <p:nvPr>
            <p:ph type="chart" sz="quarter" idx="13"/>
            <p:extLst>
              <p:ext uri="{D42A27DB-BD31-4B8C-83A1-F6EECF244321}">
                <p14:modId xmlns:p14="http://schemas.microsoft.com/office/powerpoint/2010/main" val="1081771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5F399-F781-414C-A6C0-1B5E8AF7958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45DD403-6464-47EC-988A-A2ADBA3637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57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BD70C-609C-4089-B969-D47F05D92403}"/>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7366D292-B58D-42BC-A6AE-B441570FBA5A}"/>
              </a:ext>
            </a:extLst>
          </p:cNvPr>
          <p:cNvGraphicFramePr>
            <a:graphicFrameLocks noGrp="1"/>
          </p:cNvGraphicFramePr>
          <p:nvPr>
            <p:ph type="chart" sz="quarter" idx="13"/>
            <p:extLst>
              <p:ext uri="{D42A27DB-BD31-4B8C-83A1-F6EECF244321}">
                <p14:modId xmlns:p14="http://schemas.microsoft.com/office/powerpoint/2010/main" val="3858209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974750-B0C3-4ACB-9740-EA0F6EEAF59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C1035D7-5A3A-4BA3-A57F-1E3888C91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33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7CBB1-20AD-4EA9-B5DB-F66E65D86FBA}"/>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E0A47A7A-9F63-4375-AA0A-30B00F1DD082}"/>
              </a:ext>
            </a:extLst>
          </p:cNvPr>
          <p:cNvGraphicFramePr>
            <a:graphicFrameLocks noGrp="1"/>
          </p:cNvGraphicFramePr>
          <p:nvPr>
            <p:ph type="chart" sz="quarter" idx="13"/>
            <p:extLst>
              <p:ext uri="{D42A27DB-BD31-4B8C-83A1-F6EECF244321}">
                <p14:modId xmlns:p14="http://schemas.microsoft.com/office/powerpoint/2010/main" val="3488808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E8B5E-1962-42BE-AB0B-EFFB52AF7BD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F4B72D6-1ADE-40D0-9B74-69EA434CD8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331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CE25-87D8-402E-9947-ED24A358C625}"/>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2036A387-DE67-42B8-BF90-52A57287B104}"/>
              </a:ext>
            </a:extLst>
          </p:cNvPr>
          <p:cNvGraphicFramePr>
            <a:graphicFrameLocks noGrp="1"/>
          </p:cNvGraphicFramePr>
          <p:nvPr>
            <p:ph type="chart" sz="quarter" idx="13"/>
            <p:extLst>
              <p:ext uri="{D42A27DB-BD31-4B8C-83A1-F6EECF244321}">
                <p14:modId xmlns:p14="http://schemas.microsoft.com/office/powerpoint/2010/main" val="3768255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236E65-DF0D-4D4D-913A-5D3C8ABE1C1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82AB33D-0FAA-4448-9C39-827E1D409A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188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B4C4-1944-45E2-BB93-C55C38CAC624}"/>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580EF360-A2CE-48E7-AB69-C3C8FD03B561}"/>
              </a:ext>
            </a:extLst>
          </p:cNvPr>
          <p:cNvGraphicFramePr>
            <a:graphicFrameLocks noGrp="1"/>
          </p:cNvGraphicFramePr>
          <p:nvPr>
            <p:ph type="chart" sz="quarter" idx="13"/>
            <p:extLst>
              <p:ext uri="{D42A27DB-BD31-4B8C-83A1-F6EECF244321}">
                <p14:modId xmlns:p14="http://schemas.microsoft.com/office/powerpoint/2010/main" val="3110971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E28B1-747B-401C-955E-50D3A14D1E1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46D339D-4973-41C5-8596-955548D5A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326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BF497-C01A-4C53-B954-E3D91A1B4415}"/>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AE57FABE-6323-4AB1-84C8-8F4CCAB09A8F}"/>
              </a:ext>
            </a:extLst>
          </p:cNvPr>
          <p:cNvGraphicFramePr>
            <a:graphicFrameLocks noGrp="1"/>
          </p:cNvGraphicFramePr>
          <p:nvPr>
            <p:ph type="chart" sz="quarter" idx="13"/>
            <p:extLst>
              <p:ext uri="{D42A27DB-BD31-4B8C-83A1-F6EECF244321}">
                <p14:modId xmlns:p14="http://schemas.microsoft.com/office/powerpoint/2010/main" val="4279629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6BB808-AC26-4549-950B-B837329880E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04D25C5-FBE0-429B-B5DC-111EF99E70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145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1803-3E82-44A4-9E1B-8BF9B41C81A3}"/>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C403274A-8F08-498B-A225-2F9A26DE4B7C}"/>
              </a:ext>
            </a:extLst>
          </p:cNvPr>
          <p:cNvGraphicFramePr>
            <a:graphicFrameLocks noGrp="1"/>
          </p:cNvGraphicFramePr>
          <p:nvPr>
            <p:ph type="chart" sz="quarter" idx="13"/>
            <p:extLst>
              <p:ext uri="{D42A27DB-BD31-4B8C-83A1-F6EECF244321}">
                <p14:modId xmlns:p14="http://schemas.microsoft.com/office/powerpoint/2010/main" val="1191550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3AE304-59DE-4C5A-9C12-DCCAC729547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69B4B08-9816-44D1-B455-1833920BDD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062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B667B-AB37-4E69-977B-C095637479A7}"/>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08007A7A-DA78-49FB-AC0E-C679A115B9BB}"/>
              </a:ext>
            </a:extLst>
          </p:cNvPr>
          <p:cNvGraphicFramePr>
            <a:graphicFrameLocks noGrp="1"/>
          </p:cNvGraphicFramePr>
          <p:nvPr>
            <p:ph type="chart" sz="quarter" idx="13"/>
            <p:extLst>
              <p:ext uri="{D42A27DB-BD31-4B8C-83A1-F6EECF244321}">
                <p14:modId xmlns:p14="http://schemas.microsoft.com/office/powerpoint/2010/main" val="4067209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893232-3234-403B-97EF-3A709359BB6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A67F52B-2962-48C5-A05D-D3212FFED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544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E3B5-82B6-4551-A434-479D41997062}"/>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EB62B017-6C5F-4C18-8835-E17A9FA123F4}"/>
              </a:ext>
            </a:extLst>
          </p:cNvPr>
          <p:cNvGraphicFramePr>
            <a:graphicFrameLocks noGrp="1"/>
          </p:cNvGraphicFramePr>
          <p:nvPr>
            <p:ph type="chart" sz="quarter" idx="13"/>
            <p:extLst>
              <p:ext uri="{D42A27DB-BD31-4B8C-83A1-F6EECF244321}">
                <p14:modId xmlns:p14="http://schemas.microsoft.com/office/powerpoint/2010/main" val="4054258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A6AF9-46FB-4E2B-855C-0989BB7D0F3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74C9F38-3C46-4FB2-8C74-03B22354A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9738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79276-3AE5-473B-A49E-2109A1BF8F24}"/>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8D0ABAD7-E6FB-4B9D-B04C-362CA0FB5614}"/>
              </a:ext>
            </a:extLst>
          </p:cNvPr>
          <p:cNvGraphicFramePr>
            <a:graphicFrameLocks noGrp="1"/>
          </p:cNvGraphicFramePr>
          <p:nvPr>
            <p:ph type="chart" sz="quarter" idx="13"/>
            <p:extLst>
              <p:ext uri="{D42A27DB-BD31-4B8C-83A1-F6EECF244321}">
                <p14:modId xmlns:p14="http://schemas.microsoft.com/office/powerpoint/2010/main" val="435815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BDE3F-140E-4CEC-A2C6-54630327708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00C4461-D5F5-4D62-9CF9-BDC89A998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999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B12A6-1590-44B6-A1C4-DC9B896A2AAE}"/>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9D2C8E03-D6B9-4E83-94C8-CA18B466D51D}"/>
              </a:ext>
            </a:extLst>
          </p:cNvPr>
          <p:cNvGraphicFramePr>
            <a:graphicFrameLocks noGrp="1"/>
          </p:cNvGraphicFramePr>
          <p:nvPr>
            <p:ph type="tbl" sz="quarter" idx="13"/>
            <p:extLst>
              <p:ext uri="{D42A27DB-BD31-4B8C-83A1-F6EECF244321}">
                <p14:modId xmlns:p14="http://schemas.microsoft.com/office/powerpoint/2010/main" val="360505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5853525"/>
                    </a:ext>
                  </a:extLst>
                </a:gridCol>
                <a:gridCol w="987552">
                  <a:extLst>
                    <a:ext uri="{9D8B030D-6E8A-4147-A177-3AD203B41FA5}">
                      <a16:colId xmlns:a16="http://schemas.microsoft.com/office/drawing/2014/main" val="579912431"/>
                    </a:ext>
                  </a:extLst>
                </a:gridCol>
                <a:gridCol w="987552">
                  <a:extLst>
                    <a:ext uri="{9D8B030D-6E8A-4147-A177-3AD203B41FA5}">
                      <a16:colId xmlns:a16="http://schemas.microsoft.com/office/drawing/2014/main" val="3228721759"/>
                    </a:ext>
                  </a:extLst>
                </a:gridCol>
                <a:gridCol w="987552">
                  <a:extLst>
                    <a:ext uri="{9D8B030D-6E8A-4147-A177-3AD203B41FA5}">
                      <a16:colId xmlns:a16="http://schemas.microsoft.com/office/drawing/2014/main" val="394159793"/>
                    </a:ext>
                  </a:extLst>
                </a:gridCol>
                <a:gridCol w="987552">
                  <a:extLst>
                    <a:ext uri="{9D8B030D-6E8A-4147-A177-3AD203B41FA5}">
                      <a16:colId xmlns:a16="http://schemas.microsoft.com/office/drawing/2014/main" val="3677879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035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- 2017-11-10 12:42:49</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Solo tienes comentar que día quieres ir al Estadio Quisqueya del martes 14 o miércoles 15 de noviembre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826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- 2017-11-22 20:05:53</a:t>
                      </a:r>
                      <a:r>
                        <a:rPr kumimoji="0" lang="es-ES" sz="1000" b="0" i="0" u="none" strike="noStrike" kern="1200" cap="none" spc="0" normalizeH="0" baseline="0" noProof="0">
                          <a:ln>
                            <a:noFill/>
                          </a:ln>
                          <a:solidFill>
                            <a:prstClr val="black"/>
                          </a:solidFill>
                          <a:effectLst/>
                          <a:uLnTx/>
                          <a:uFillTx/>
                          <a:latin typeface="+mn-lt"/>
                          <a:ea typeface="+mn-ea"/>
                          <a:cs typeface="+mn-cs"/>
                        </a:rPr>
                        <a:t>
Sólo tienes que comentar cuantas personas hay en tu familia y cómo le llamarías a esta si fuesen un equipo de pelota, para ver el juego del domingo 26 de noviembre juntos en el VIP Lounge Claro del Estadio Quisqueya. La familia ganadora se elegirá al azar entre los nombres más creativos.  Para participar debes de:
-Seguir nuestra cuenta de Instagram
-Ser titular de un servicio Claro
-Ser mayor de edad
El premio es intransferible y el ganador debe presentar su cédula de identidad al momento de retirar sus boletas. ¡Suerte fanáticos!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4992654"/>
                  </a:ext>
                </a:extLst>
              </a:tr>
            </a:tbl>
          </a:graphicData>
        </a:graphic>
      </p:graphicFrame>
      <p:sp>
        <p:nvSpPr>
          <p:cNvPr id="4" name="Text Placeholder 3">
            <a:extLst>
              <a:ext uri="{FF2B5EF4-FFF2-40B4-BE49-F238E27FC236}">
                <a16:creationId xmlns:a16="http://schemas.microsoft.com/office/drawing/2014/main" id="{089ADAF9-8B98-4A56-A270-F9D4367DAC1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6171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BF9A-8C0A-4802-8029-536407234D1D}"/>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DACCB0D4-0597-4CCE-A4FB-DE4EC5A57E37}"/>
              </a:ext>
            </a:extLst>
          </p:cNvPr>
          <p:cNvGraphicFramePr>
            <a:graphicFrameLocks noGrp="1"/>
          </p:cNvGraphicFramePr>
          <p:nvPr>
            <p:ph type="tbl" sz="quarter" idx="13"/>
            <p:extLst>
              <p:ext uri="{D42A27DB-BD31-4B8C-83A1-F6EECF244321}">
                <p14:modId xmlns:p14="http://schemas.microsoft.com/office/powerpoint/2010/main" val="277627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8140124"/>
                    </a:ext>
                  </a:extLst>
                </a:gridCol>
                <a:gridCol w="987552">
                  <a:extLst>
                    <a:ext uri="{9D8B030D-6E8A-4147-A177-3AD203B41FA5}">
                      <a16:colId xmlns:a16="http://schemas.microsoft.com/office/drawing/2014/main" val="2699166107"/>
                    </a:ext>
                  </a:extLst>
                </a:gridCol>
                <a:gridCol w="987552">
                  <a:extLst>
                    <a:ext uri="{9D8B030D-6E8A-4147-A177-3AD203B41FA5}">
                      <a16:colId xmlns:a16="http://schemas.microsoft.com/office/drawing/2014/main" val="329178425"/>
                    </a:ext>
                  </a:extLst>
                </a:gridCol>
                <a:gridCol w="987552">
                  <a:extLst>
                    <a:ext uri="{9D8B030D-6E8A-4147-A177-3AD203B41FA5}">
                      <a16:colId xmlns:a16="http://schemas.microsoft.com/office/drawing/2014/main" val="2676798938"/>
                    </a:ext>
                  </a:extLst>
                </a:gridCol>
                <a:gridCol w="987552">
                  <a:extLst>
                    <a:ext uri="{9D8B030D-6E8A-4147-A177-3AD203B41FA5}">
                      <a16:colId xmlns:a16="http://schemas.microsoft.com/office/drawing/2014/main" val="221602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8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- 2017-11-07 13:23:18</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Sólo debes responder correctamente la trivia y decirnos que día quieres ir, (Viernes 10, Sábado 11 o Domingo 12 de noviembre)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105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- 2017-11-28 13:30:53</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en el Estadio Quisqueya. Sólo debes responder correctamente la trivia y decirnos que día quieres ir, (viernes 1, sábado 2 o domingo 3 de diciembre)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167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- 2017-11-08 23:49:56</a:t>
                      </a:r>
                      <a:r>
                        <a:rPr kumimoji="0" lang="es-ES" sz="1000" b="0" i="0" u="none" strike="noStrike" kern="1200" cap="none" spc="0" normalizeH="0" baseline="0" noProof="0">
                          <a:ln>
                            <a:noFill/>
                          </a:ln>
                          <a:solidFill>
                            <a:prstClr val="black"/>
                          </a:solidFill>
                          <a:effectLst/>
                          <a:uLnTx/>
                          <a:uFillTx/>
                          <a:latin typeface="+mn-lt"/>
                          <a:ea typeface="+mn-ea"/>
                          <a:cs typeface="+mn-cs"/>
                        </a:rPr>
                        <a:t>
¡Aviso importante para toda nuestra comunidad!  Más información en www.claro.com.do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4698797"/>
                  </a:ext>
                </a:extLst>
              </a:tr>
            </a:tbl>
          </a:graphicData>
        </a:graphic>
      </p:graphicFrame>
      <p:sp>
        <p:nvSpPr>
          <p:cNvPr id="4" name="Text Placeholder 3">
            <a:extLst>
              <a:ext uri="{FF2B5EF4-FFF2-40B4-BE49-F238E27FC236}">
                <a16:creationId xmlns:a16="http://schemas.microsoft.com/office/drawing/2014/main" id="{DBE921B1-4FED-4867-82F6-9CEEC7D871F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81270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93105-B3CD-48A0-922C-17E00C9CF29D}"/>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C3FA73A3-2E3C-447E-8C6D-4DDAC21B7850}"/>
              </a:ext>
            </a:extLst>
          </p:cNvPr>
          <p:cNvGraphicFramePr>
            <a:graphicFrameLocks noGrp="1"/>
          </p:cNvGraphicFramePr>
          <p:nvPr>
            <p:ph type="tbl" sz="quarter" idx="13"/>
            <p:extLst>
              <p:ext uri="{D42A27DB-BD31-4B8C-83A1-F6EECF244321}">
                <p14:modId xmlns:p14="http://schemas.microsoft.com/office/powerpoint/2010/main" val="244676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6712492"/>
                    </a:ext>
                  </a:extLst>
                </a:gridCol>
                <a:gridCol w="987552">
                  <a:extLst>
                    <a:ext uri="{9D8B030D-6E8A-4147-A177-3AD203B41FA5}">
                      <a16:colId xmlns:a16="http://schemas.microsoft.com/office/drawing/2014/main" val="3439023816"/>
                    </a:ext>
                  </a:extLst>
                </a:gridCol>
                <a:gridCol w="987552">
                  <a:extLst>
                    <a:ext uri="{9D8B030D-6E8A-4147-A177-3AD203B41FA5}">
                      <a16:colId xmlns:a16="http://schemas.microsoft.com/office/drawing/2014/main" val="3129618520"/>
                    </a:ext>
                  </a:extLst>
                </a:gridCol>
                <a:gridCol w="987552">
                  <a:extLst>
                    <a:ext uri="{9D8B030D-6E8A-4147-A177-3AD203B41FA5}">
                      <a16:colId xmlns:a16="http://schemas.microsoft.com/office/drawing/2014/main" val="425619010"/>
                    </a:ext>
                  </a:extLst>
                </a:gridCol>
                <a:gridCol w="987552">
                  <a:extLst>
                    <a:ext uri="{9D8B030D-6E8A-4147-A177-3AD203B41FA5}">
                      <a16:colId xmlns:a16="http://schemas.microsoft.com/office/drawing/2014/main" val="276687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906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- 2017-11-16 20:32:45</a:t>
                      </a:r>
                      <a:r>
                        <a:rPr kumimoji="0" lang="es-ES" sz="1000" b="0" i="0" u="none" strike="noStrike" kern="1200" cap="none" spc="0" normalizeH="0" baseline="0" noProof="0">
                          <a:ln>
                            <a:noFill/>
                          </a:ln>
                          <a:solidFill>
                            <a:prstClr val="black"/>
                          </a:solidFill>
                          <a:effectLst/>
                          <a:uLnTx/>
                          <a:uFillTx/>
                          <a:latin typeface="+mn-lt"/>
                          <a:ea typeface="+mn-ea"/>
                          <a:cs typeface="+mn-cs"/>
                        </a:rPr>
                        <a:t>
Encuentra las 6 palabras relacionadas con la pelota y gana entradas para ti y un acompañante a nuestro VIP Lounge Claro. Dinos que día quieres ir de miércoles 22, viernes 24 o sábado 25 de noviembre.
Seleccionaremos ganadores al azar que cumplan con las siguientes condiciones: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325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- 2017-11-04 12:20:55</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Sólo debes responder correctamente la trivia y decirnos que día quieres ir, (Lunes 6, Martes 7 o Jueves 9 de noviembre)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9744820"/>
                  </a:ext>
                </a:extLst>
              </a:tr>
            </a:tbl>
          </a:graphicData>
        </a:graphic>
      </p:graphicFrame>
      <p:sp>
        <p:nvSpPr>
          <p:cNvPr id="4" name="Text Placeholder 3">
            <a:extLst>
              <a:ext uri="{FF2B5EF4-FFF2-40B4-BE49-F238E27FC236}">
                <a16:creationId xmlns:a16="http://schemas.microsoft.com/office/drawing/2014/main" id="{D8623FC5-CDC6-4300-A013-0EC29DCA05B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75388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4E68-F99D-462E-AAA8-20E25D1DD69F}"/>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B5473602-4B16-4128-B2E1-C0AEF1A6855F}"/>
              </a:ext>
            </a:extLst>
          </p:cNvPr>
          <p:cNvGraphicFramePr>
            <a:graphicFrameLocks noGrp="1"/>
          </p:cNvGraphicFramePr>
          <p:nvPr>
            <p:ph type="tbl" sz="quarter" idx="13"/>
            <p:extLst>
              <p:ext uri="{D42A27DB-BD31-4B8C-83A1-F6EECF244321}">
                <p14:modId xmlns:p14="http://schemas.microsoft.com/office/powerpoint/2010/main" val="4163076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1594912"/>
                    </a:ext>
                  </a:extLst>
                </a:gridCol>
                <a:gridCol w="987552">
                  <a:extLst>
                    <a:ext uri="{9D8B030D-6E8A-4147-A177-3AD203B41FA5}">
                      <a16:colId xmlns:a16="http://schemas.microsoft.com/office/drawing/2014/main" val="3108730129"/>
                    </a:ext>
                  </a:extLst>
                </a:gridCol>
                <a:gridCol w="987552">
                  <a:extLst>
                    <a:ext uri="{9D8B030D-6E8A-4147-A177-3AD203B41FA5}">
                      <a16:colId xmlns:a16="http://schemas.microsoft.com/office/drawing/2014/main" val="695193707"/>
                    </a:ext>
                  </a:extLst>
                </a:gridCol>
                <a:gridCol w="987552">
                  <a:extLst>
                    <a:ext uri="{9D8B030D-6E8A-4147-A177-3AD203B41FA5}">
                      <a16:colId xmlns:a16="http://schemas.microsoft.com/office/drawing/2014/main" val="94675273"/>
                    </a:ext>
                  </a:extLst>
                </a:gridCol>
                <a:gridCol w="987552">
                  <a:extLst>
                    <a:ext uri="{9D8B030D-6E8A-4147-A177-3AD203B41FA5}">
                      <a16:colId xmlns:a16="http://schemas.microsoft.com/office/drawing/2014/main" val="110323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657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- 2017-11-13 10:50:30</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Sólo debes responder correctamente la trivia y decirnos que día quieres ir, (viernes 17, sábado 18 o domingo 19 de noviembre)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442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- 2017-11-24 21:26:29</a:t>
                      </a:r>
                      <a:r>
                        <a:rPr kumimoji="0" lang="es-ES" sz="1000" b="0" i="0" u="none" strike="noStrike" kern="1200" cap="none" spc="0" normalizeH="0" baseline="0" noProof="0">
                          <a:ln>
                            <a:noFill/>
                          </a:ln>
                          <a:solidFill>
                            <a:prstClr val="black"/>
                          </a:solidFill>
                          <a:effectLst/>
                          <a:uLnTx/>
                          <a:uFillTx/>
                          <a:latin typeface="+mn-lt"/>
                          <a:ea typeface="+mn-ea"/>
                          <a:cs typeface="+mn-cs"/>
                        </a:rPr>
                        <a:t>
Próximamente terminará la espera, el iPhone 8 pronto disponible en Claro. #iPhone8Claro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648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- 2017-11-25 12:14:15</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Solo tienes comentar que día quieres ir al Estadio Quisqueya del martes 28 o miércoles 29 de noviembre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6311162"/>
                  </a:ext>
                </a:extLst>
              </a:tr>
            </a:tbl>
          </a:graphicData>
        </a:graphic>
      </p:graphicFrame>
      <p:sp>
        <p:nvSpPr>
          <p:cNvPr id="4" name="Text Placeholder 3">
            <a:extLst>
              <a:ext uri="{FF2B5EF4-FFF2-40B4-BE49-F238E27FC236}">
                <a16:creationId xmlns:a16="http://schemas.microsoft.com/office/drawing/2014/main" id="{630625DE-C563-4B6F-B612-B5B69AC553F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84426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317</Words>
  <Application>Microsoft Office PowerPoint</Application>
  <PresentationFormat>On-screen Show (4:3)</PresentationFormat>
  <Paragraphs>132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4</vt:lpstr>
      <vt:lpstr>Instagram Posts Table - 2 of 4</vt:lpstr>
      <vt:lpstr>Instagram Posts Table - 3 of 4</vt:lpstr>
      <vt:lpstr>Instagram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2017-12-03T10:27:59Z</dcterms:created>
  <dcterms:modified xsi:type="dcterms:W3CDTF">2017-12-03T10:28:23Z</dcterms:modified>
</cp:coreProperties>
</file>