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1147704</c:v>
                </c:pt>
                <c:pt idx="1">
                  <c:v>1147656</c:v>
                </c:pt>
                <c:pt idx="2">
                  <c:v>1147585</c:v>
                </c:pt>
                <c:pt idx="3">
                  <c:v>1147528</c:v>
                </c:pt>
                <c:pt idx="4">
                  <c:v>1147488</c:v>
                </c:pt>
                <c:pt idx="5">
                  <c:v>1147483</c:v>
                </c:pt>
                <c:pt idx="6">
                  <c:v>1147510</c:v>
                </c:pt>
                <c:pt idx="7">
                  <c:v>1147551</c:v>
                </c:pt>
                <c:pt idx="8">
                  <c:v>1147586</c:v>
                </c:pt>
                <c:pt idx="9">
                  <c:v>1147610</c:v>
                </c:pt>
                <c:pt idx="10">
                  <c:v>1147680</c:v>
                </c:pt>
                <c:pt idx="11">
                  <c:v>1147742</c:v>
                </c:pt>
                <c:pt idx="12">
                  <c:v>1147717</c:v>
                </c:pt>
                <c:pt idx="13">
                  <c:v>1147715</c:v>
                </c:pt>
                <c:pt idx="14">
                  <c:v>1147755</c:v>
                </c:pt>
                <c:pt idx="15">
                  <c:v>1147705</c:v>
                </c:pt>
                <c:pt idx="16">
                  <c:v>1147698</c:v>
                </c:pt>
                <c:pt idx="17">
                  <c:v>1147719</c:v>
                </c:pt>
                <c:pt idx="18">
                  <c:v>1147740</c:v>
                </c:pt>
                <c:pt idx="19">
                  <c:v>1147762</c:v>
                </c:pt>
                <c:pt idx="20">
                  <c:v>1147785</c:v>
                </c:pt>
                <c:pt idx="21">
                  <c:v>1147819</c:v>
                </c:pt>
                <c:pt idx="22">
                  <c:v>1147845</c:v>
                </c:pt>
                <c:pt idx="23">
                  <c:v>1147864</c:v>
                </c:pt>
                <c:pt idx="24">
                  <c:v>1147882</c:v>
                </c:pt>
                <c:pt idx="25">
                  <c:v>1147932</c:v>
                </c:pt>
                <c:pt idx="26">
                  <c:v>1147996</c:v>
                </c:pt>
                <c:pt idx="27">
                  <c:v>1148000</c:v>
                </c:pt>
                <c:pt idx="28">
                  <c:v>1148059</c:v>
                </c:pt>
                <c:pt idx="29">
                  <c:v>1148429</c:v>
                </c:pt>
              </c:numCache>
            </c:numRef>
          </c:val>
          <c:smooth val="0"/>
          <c:extLst>
            <c:ext xmlns:c16="http://schemas.microsoft.com/office/drawing/2014/chart" uri="{C3380CC4-5D6E-409C-BE32-E72D297353CC}">
              <c16:uniqueId val="{00000000-E4D7-4DBF-A866-1FA87E4A0909}"/>
            </c:ext>
          </c:extLst>
        </c:ser>
        <c:dLbls>
          <c:showLegendKey val="0"/>
          <c:showVal val="0"/>
          <c:showCatName val="0"/>
          <c:showSerName val="0"/>
          <c:showPercent val="0"/>
          <c:showBubbleSize val="0"/>
        </c:dLbls>
        <c:smooth val="0"/>
        <c:axId val="303672896"/>
        <c:axId val="303667648"/>
      </c:lineChart>
      <c:dateAx>
        <c:axId val="303672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67648"/>
        <c:crosses val="autoZero"/>
        <c:auto val="1"/>
        <c:lblOffset val="100"/>
        <c:baseTimeUnit val="days"/>
      </c:dateAx>
      <c:valAx>
        <c:axId val="30366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7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Claro RD</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8ABA-4F46-B640-45ABC76261CD}"/>
            </c:ext>
          </c:extLst>
        </c:ser>
        <c:dLbls>
          <c:showLegendKey val="0"/>
          <c:showVal val="0"/>
          <c:showCatName val="0"/>
          <c:showSerName val="0"/>
          <c:showPercent val="0"/>
          <c:showBubbleSize val="0"/>
        </c:dLbls>
        <c:axId val="303673224"/>
        <c:axId val="303673880"/>
      </c:radarChart>
      <c:catAx>
        <c:axId val="30367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73880"/>
        <c:crosses val="autoZero"/>
        <c:auto val="1"/>
        <c:lblAlgn val="ctr"/>
        <c:lblOffset val="100"/>
        <c:noMultiLvlLbl val="0"/>
      </c:catAx>
      <c:valAx>
        <c:axId val="30367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7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9.5845531855568995E-4</c:v>
                </c:pt>
                <c:pt idx="2">
                  <c:v>7.3692884902170006E-2</c:v>
                </c:pt>
                <c:pt idx="3">
                  <c:v>4.6620818504717998E-2</c:v>
                </c:pt>
                <c:pt idx="4">
                  <c:v>1.2200350672935999E-3</c:v>
                </c:pt>
                <c:pt idx="5">
                  <c:v>8.1046811069425996E-3</c:v>
                </c:pt>
                <c:pt idx="6">
                  <c:v>6.5381491525895993E-2</c:v>
                </c:pt>
                <c:pt idx="7">
                  <c:v>2.2541168132132999E-2</c:v>
                </c:pt>
                <c:pt idx="8">
                  <c:v>0.10544037477518001</c:v>
                </c:pt>
                <c:pt idx="9">
                  <c:v>5.8048782471446E-2</c:v>
                </c:pt>
                <c:pt idx="10">
                  <c:v>2.2928942063342998E-2</c:v>
                </c:pt>
                <c:pt idx="11">
                  <c:v>2.5151511719122999E-2</c:v>
                </c:pt>
                <c:pt idx="12">
                  <c:v>2.1128681073667999E-3</c:v>
                </c:pt>
                <c:pt idx="13">
                  <c:v>8.7641454854684997E-2</c:v>
                </c:pt>
                <c:pt idx="14">
                  <c:v>5.2276875759647997E-4</c:v>
                </c:pt>
                <c:pt idx="15">
                  <c:v>1.3069275874988001E-3</c:v>
                </c:pt>
                <c:pt idx="16">
                  <c:v>5.9837013298759997E-2</c:v>
                </c:pt>
                <c:pt idx="17">
                  <c:v>1.8166641689350001E-2</c:v>
                </c:pt>
                <c:pt idx="18">
                  <c:v>1.7390864916717999E-2</c:v>
                </c:pt>
                <c:pt idx="19">
                  <c:v>2.9187515410573E-2</c:v>
                </c:pt>
                <c:pt idx="20">
                  <c:v>4.9370970276062004E-4</c:v>
                </c:pt>
                <c:pt idx="21">
                  <c:v>4.1898262148792999E-3</c:v>
                </c:pt>
                <c:pt idx="22">
                  <c:v>1.2396040037715999E-2</c:v>
                </c:pt>
                <c:pt idx="23">
                  <c:v>4.4430737707060004E-3</c:v>
                </c:pt>
                <c:pt idx="24">
                  <c:v>4.0544555016104003E-2</c:v>
                </c:pt>
                <c:pt idx="25">
                  <c:v>7.7928390936326001E-3</c:v>
                </c:pt>
                <c:pt idx="26">
                  <c:v>3.2622974239609998E-2</c:v>
                </c:pt>
                <c:pt idx="27">
                  <c:v>4.9375811920693999E-2</c:v>
                </c:pt>
                <c:pt idx="28">
                  <c:v>0.14298419290802</c:v>
                </c:pt>
                <c:pt idx="29">
                  <c:v>4.4415646848578998E-3</c:v>
                </c:pt>
              </c:numCache>
            </c:numRef>
          </c:val>
          <c:smooth val="0"/>
          <c:extLst>
            <c:ext xmlns:c16="http://schemas.microsoft.com/office/drawing/2014/chart" uri="{C3380CC4-5D6E-409C-BE32-E72D297353CC}">
              <c16:uniqueId val="{00000000-21A0-4F7A-8746-A6BAF71D4FC9}"/>
            </c:ext>
          </c:extLst>
        </c:ser>
        <c:dLbls>
          <c:showLegendKey val="0"/>
          <c:showVal val="0"/>
          <c:showCatName val="0"/>
          <c:showSerName val="0"/>
          <c:showPercent val="0"/>
          <c:showBubbleSize val="0"/>
        </c:dLbls>
        <c:smooth val="0"/>
        <c:axId val="304438856"/>
        <c:axId val="304439184"/>
      </c:lineChart>
      <c:dateAx>
        <c:axId val="304438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39184"/>
        <c:crosses val="autoZero"/>
        <c:auto val="1"/>
        <c:lblOffset val="100"/>
        <c:baseTimeUnit val="days"/>
      </c:dateAx>
      <c:valAx>
        <c:axId val="30443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3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13</c:v>
                </c:pt>
                <c:pt idx="2">
                  <c:v>29</c:v>
                </c:pt>
                <c:pt idx="3">
                  <c:v>67</c:v>
                </c:pt>
                <c:pt idx="4">
                  <c:v>-9</c:v>
                </c:pt>
                <c:pt idx="5">
                  <c:v>13</c:v>
                </c:pt>
                <c:pt idx="6">
                  <c:v>23</c:v>
                </c:pt>
              </c:numCache>
            </c:numRef>
          </c:val>
          <c:extLst>
            <c:ext xmlns:c16="http://schemas.microsoft.com/office/drawing/2014/chart" uri="{C3380CC4-5D6E-409C-BE32-E72D297353CC}">
              <c16:uniqueId val="{00000000-E398-4981-91A9-DC558E291289}"/>
            </c:ext>
          </c:extLst>
        </c:ser>
        <c:dLbls>
          <c:showLegendKey val="0"/>
          <c:showVal val="0"/>
          <c:showCatName val="0"/>
          <c:showSerName val="0"/>
          <c:showPercent val="0"/>
          <c:showBubbleSize val="0"/>
        </c:dLbls>
        <c:gapWidth val="219"/>
        <c:overlap val="-27"/>
        <c:axId val="304430336"/>
        <c:axId val="304432960"/>
      </c:barChart>
      <c:catAx>
        <c:axId val="30443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32960"/>
        <c:crosses val="autoZero"/>
        <c:auto val="1"/>
        <c:lblAlgn val="ctr"/>
        <c:lblOffset val="100"/>
        <c:noMultiLvlLbl val="0"/>
      </c:catAx>
      <c:valAx>
        <c:axId val="30443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3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-27</c:v>
                </c:pt>
                <c:pt idx="1">
                  <c:v>-48</c:v>
                </c:pt>
                <c:pt idx="2">
                  <c:v>-71</c:v>
                </c:pt>
                <c:pt idx="3">
                  <c:v>-57</c:v>
                </c:pt>
                <c:pt idx="4">
                  <c:v>-40</c:v>
                </c:pt>
                <c:pt idx="5">
                  <c:v>-5</c:v>
                </c:pt>
                <c:pt idx="6">
                  <c:v>27</c:v>
                </c:pt>
                <c:pt idx="7">
                  <c:v>41</c:v>
                </c:pt>
                <c:pt idx="8">
                  <c:v>35</c:v>
                </c:pt>
                <c:pt idx="9">
                  <c:v>24</c:v>
                </c:pt>
                <c:pt idx="10">
                  <c:v>70</c:v>
                </c:pt>
                <c:pt idx="11">
                  <c:v>62</c:v>
                </c:pt>
                <c:pt idx="12">
                  <c:v>-25</c:v>
                </c:pt>
                <c:pt idx="13">
                  <c:v>-2</c:v>
                </c:pt>
                <c:pt idx="14">
                  <c:v>40</c:v>
                </c:pt>
                <c:pt idx="15">
                  <c:v>-50</c:v>
                </c:pt>
                <c:pt idx="16">
                  <c:v>-7</c:v>
                </c:pt>
                <c:pt idx="17">
                  <c:v>21</c:v>
                </c:pt>
                <c:pt idx="18">
                  <c:v>21</c:v>
                </c:pt>
                <c:pt idx="19">
                  <c:v>22</c:v>
                </c:pt>
                <c:pt idx="20">
                  <c:v>23</c:v>
                </c:pt>
                <c:pt idx="21">
                  <c:v>34</c:v>
                </c:pt>
                <c:pt idx="22">
                  <c:v>26</c:v>
                </c:pt>
                <c:pt idx="23">
                  <c:v>19</c:v>
                </c:pt>
                <c:pt idx="24">
                  <c:v>18</c:v>
                </c:pt>
                <c:pt idx="25">
                  <c:v>50</c:v>
                </c:pt>
                <c:pt idx="26">
                  <c:v>64</c:v>
                </c:pt>
                <c:pt idx="27">
                  <c:v>4</c:v>
                </c:pt>
                <c:pt idx="28">
                  <c:v>59</c:v>
                </c:pt>
                <c:pt idx="29">
                  <c:v>370</c:v>
                </c:pt>
              </c:numCache>
            </c:numRef>
          </c:val>
          <c:smooth val="0"/>
          <c:extLst>
            <c:ext xmlns:c16="http://schemas.microsoft.com/office/drawing/2014/chart" uri="{C3380CC4-5D6E-409C-BE32-E72D297353CC}">
              <c16:uniqueId val="{00000000-D9B0-400E-8B29-982CC7EA775D}"/>
            </c:ext>
          </c:extLst>
        </c:ser>
        <c:dLbls>
          <c:showLegendKey val="0"/>
          <c:showVal val="0"/>
          <c:showCatName val="0"/>
          <c:showSerName val="0"/>
          <c:showPercent val="0"/>
          <c:showBubbleSize val="0"/>
        </c:dLbls>
        <c:smooth val="0"/>
        <c:axId val="304431976"/>
        <c:axId val="304429352"/>
      </c:lineChart>
      <c:dateAx>
        <c:axId val="304431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29352"/>
        <c:crosses val="autoZero"/>
        <c:auto val="1"/>
        <c:lblOffset val="100"/>
        <c:baseTimeUnit val="days"/>
      </c:dateAx>
      <c:valAx>
        <c:axId val="304429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3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4</c:v>
                </c:pt>
                <c:pt idx="2">
                  <c:v>7</c:v>
                </c:pt>
                <c:pt idx="3">
                  <c:v>3</c:v>
                </c:pt>
                <c:pt idx="4">
                  <c:v>3</c:v>
                </c:pt>
                <c:pt idx="5">
                  <c:v>1</c:v>
                </c:pt>
                <c:pt idx="6">
                  <c:v>4</c:v>
                </c:pt>
                <c:pt idx="7">
                  <c:v>3</c:v>
                </c:pt>
                <c:pt idx="8">
                  <c:v>3</c:v>
                </c:pt>
                <c:pt idx="9">
                  <c:v>6</c:v>
                </c:pt>
                <c:pt idx="10">
                  <c:v>7</c:v>
                </c:pt>
                <c:pt idx="11">
                  <c:v>9</c:v>
                </c:pt>
                <c:pt idx="12">
                  <c:v>4</c:v>
                </c:pt>
                <c:pt idx="13">
                  <c:v>8</c:v>
                </c:pt>
                <c:pt idx="14">
                  <c:v>2</c:v>
                </c:pt>
                <c:pt idx="15">
                  <c:v>4</c:v>
                </c:pt>
                <c:pt idx="16">
                  <c:v>4</c:v>
                </c:pt>
                <c:pt idx="17">
                  <c:v>10</c:v>
                </c:pt>
                <c:pt idx="18">
                  <c:v>5</c:v>
                </c:pt>
                <c:pt idx="19">
                  <c:v>5</c:v>
                </c:pt>
                <c:pt idx="20">
                  <c:v>6</c:v>
                </c:pt>
                <c:pt idx="21">
                  <c:v>11</c:v>
                </c:pt>
                <c:pt idx="22">
                  <c:v>7</c:v>
                </c:pt>
                <c:pt idx="23">
                  <c:v>11</c:v>
                </c:pt>
                <c:pt idx="24">
                  <c:v>10</c:v>
                </c:pt>
                <c:pt idx="25">
                  <c:v>11</c:v>
                </c:pt>
                <c:pt idx="26">
                  <c:v>4</c:v>
                </c:pt>
                <c:pt idx="27">
                  <c:v>6</c:v>
                </c:pt>
                <c:pt idx="28">
                  <c:v>4</c:v>
                </c:pt>
                <c:pt idx="29">
                  <c:v>2</c:v>
                </c:pt>
              </c:numCache>
            </c:numRef>
          </c:val>
          <c:smooth val="0"/>
          <c:extLst>
            <c:ext xmlns:c16="http://schemas.microsoft.com/office/drawing/2014/chart" uri="{C3380CC4-5D6E-409C-BE32-E72D297353CC}">
              <c16:uniqueId val="{00000000-B670-4E81-8C28-99C62A7B84E7}"/>
            </c:ext>
          </c:extLst>
        </c:ser>
        <c:dLbls>
          <c:showLegendKey val="0"/>
          <c:showVal val="0"/>
          <c:showCatName val="0"/>
          <c:showSerName val="0"/>
          <c:showPercent val="0"/>
          <c:showBubbleSize val="0"/>
        </c:dLbls>
        <c:smooth val="0"/>
        <c:axId val="368602768"/>
        <c:axId val="368601456"/>
      </c:lineChart>
      <c:dateAx>
        <c:axId val="368602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01456"/>
        <c:crosses val="autoZero"/>
        <c:auto val="1"/>
        <c:lblOffset val="100"/>
        <c:baseTimeUnit val="days"/>
      </c:dateAx>
      <c:valAx>
        <c:axId val="36860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0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24</c:v>
                </c:pt>
                <c:pt idx="2">
                  <c:v>20</c:v>
                </c:pt>
                <c:pt idx="3">
                  <c:v>20</c:v>
                </c:pt>
                <c:pt idx="4">
                  <c:v>28</c:v>
                </c:pt>
                <c:pt idx="5">
                  <c:v>30</c:v>
                </c:pt>
                <c:pt idx="6">
                  <c:v>28</c:v>
                </c:pt>
              </c:numCache>
            </c:numRef>
          </c:val>
          <c:extLst>
            <c:ext xmlns:c16="http://schemas.microsoft.com/office/drawing/2014/chart" uri="{C3380CC4-5D6E-409C-BE32-E72D297353CC}">
              <c16:uniqueId val="{00000000-C566-4F7F-9013-C1E0D745E8F0}"/>
            </c:ext>
          </c:extLst>
        </c:ser>
        <c:dLbls>
          <c:showLegendKey val="0"/>
          <c:showVal val="0"/>
          <c:showCatName val="0"/>
          <c:showSerName val="0"/>
          <c:showPercent val="0"/>
          <c:showBubbleSize val="0"/>
        </c:dLbls>
        <c:gapWidth val="219"/>
        <c:overlap val="-27"/>
        <c:axId val="368597848"/>
        <c:axId val="368595552"/>
      </c:barChart>
      <c:catAx>
        <c:axId val="36859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95552"/>
        <c:crosses val="autoZero"/>
        <c:auto val="1"/>
        <c:lblAlgn val="ctr"/>
        <c:lblOffset val="100"/>
        <c:noMultiLvlLbl val="0"/>
      </c:catAx>
      <c:valAx>
        <c:axId val="36859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9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2.0923386435473999E-2</c:v>
                </c:pt>
                <c:pt idx="1">
                  <c:v>5.2563034993923001E-2</c:v>
                </c:pt>
                <c:pt idx="2">
                  <c:v>3.4331649922565002E-2</c:v>
                </c:pt>
                <c:pt idx="3">
                  <c:v>2.1044086315595002E-2</c:v>
                </c:pt>
                <c:pt idx="4">
                  <c:v>4.1140616355804002E-2</c:v>
                </c:pt>
                <c:pt idx="5">
                  <c:v>2.957437406328E-2</c:v>
                </c:pt>
                <c:pt idx="6">
                  <c:v>1.4378217678376E-2</c:v>
                </c:pt>
              </c:numCache>
            </c:numRef>
          </c:val>
          <c:extLst>
            <c:ext xmlns:c16="http://schemas.microsoft.com/office/drawing/2014/chart" uri="{C3380CC4-5D6E-409C-BE32-E72D297353CC}">
              <c16:uniqueId val="{00000000-1702-48B0-B544-4034369CDBD9}"/>
            </c:ext>
          </c:extLst>
        </c:ser>
        <c:dLbls>
          <c:showLegendKey val="0"/>
          <c:showVal val="0"/>
          <c:showCatName val="0"/>
          <c:showSerName val="0"/>
          <c:showPercent val="0"/>
          <c:showBubbleSize val="0"/>
        </c:dLbls>
        <c:gapWidth val="219"/>
        <c:overlap val="-27"/>
        <c:axId val="368584400"/>
        <c:axId val="368579152"/>
      </c:barChart>
      <c:catAx>
        <c:axId val="36858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79152"/>
        <c:crosses val="autoZero"/>
        <c:auto val="1"/>
        <c:lblAlgn val="ctr"/>
        <c:lblOffset val="100"/>
        <c:noMultiLvlLbl val="0"/>
      </c:catAx>
      <c:valAx>
        <c:axId val="36857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8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Claro RD</c:v>
                </c:pt>
              </c:strCache>
            </c:strRef>
          </c:cat>
          <c:val>
            <c:numRef>
              <c:f>Sheet1!$B$2</c:f>
              <c:numCache>
                <c:formatCode>General</c:formatCode>
                <c:ptCount val="1"/>
                <c:pt idx="0">
                  <c:v>9</c:v>
                </c:pt>
              </c:numCache>
            </c:numRef>
          </c:val>
          <c:extLst>
            <c:ext xmlns:c16="http://schemas.microsoft.com/office/drawing/2014/chart" uri="{C3380CC4-5D6E-409C-BE32-E72D297353CC}">
              <c16:uniqueId val="{00000000-89B4-4488-AB64-008D8ED7C0AA}"/>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Claro RD</c:v>
                </c:pt>
              </c:strCache>
            </c:strRef>
          </c:cat>
          <c:val>
            <c:numRef>
              <c:f>Sheet1!$C$2</c:f>
              <c:numCache>
                <c:formatCode>General</c:formatCode>
                <c:ptCount val="1"/>
                <c:pt idx="0">
                  <c:v>1</c:v>
                </c:pt>
              </c:numCache>
            </c:numRef>
          </c:val>
          <c:extLst>
            <c:ext xmlns:c16="http://schemas.microsoft.com/office/drawing/2014/chart" uri="{C3380CC4-5D6E-409C-BE32-E72D297353CC}">
              <c16:uniqueId val="{00000001-89B4-4488-AB64-008D8ED7C0AA}"/>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Claro RD</c:v>
                </c:pt>
              </c:strCache>
            </c:strRef>
          </c:cat>
          <c:val>
            <c:numRef>
              <c:f>Sheet1!$D$2</c:f>
              <c:numCache>
                <c:formatCode>General</c:formatCode>
                <c:ptCount val="1"/>
                <c:pt idx="0">
                  <c:v>94</c:v>
                </c:pt>
              </c:numCache>
            </c:numRef>
          </c:val>
          <c:extLst>
            <c:ext xmlns:c16="http://schemas.microsoft.com/office/drawing/2014/chart" uri="{C3380CC4-5D6E-409C-BE32-E72D297353CC}">
              <c16:uniqueId val="{00000002-89B4-4488-AB64-008D8ED7C0AA}"/>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Claro RD</c:v>
                </c:pt>
              </c:strCache>
            </c:strRef>
          </c:cat>
          <c:val>
            <c:numRef>
              <c:f>Sheet1!$E$2</c:f>
              <c:numCache>
                <c:formatCode>General</c:formatCode>
                <c:ptCount val="1"/>
                <c:pt idx="0">
                  <c:v>60</c:v>
                </c:pt>
              </c:numCache>
            </c:numRef>
          </c:val>
          <c:extLst>
            <c:ext xmlns:c16="http://schemas.microsoft.com/office/drawing/2014/chart" uri="{C3380CC4-5D6E-409C-BE32-E72D297353CC}">
              <c16:uniqueId val="{00000003-89B4-4488-AB64-008D8ED7C0AA}"/>
            </c:ext>
          </c:extLst>
        </c:ser>
        <c:dLbls>
          <c:showLegendKey val="0"/>
          <c:showVal val="0"/>
          <c:showCatName val="0"/>
          <c:showSerName val="0"/>
          <c:showPercent val="0"/>
          <c:showBubbleSize val="0"/>
        </c:dLbls>
        <c:gapWidth val="150"/>
        <c:overlap val="100"/>
        <c:axId val="368578824"/>
        <c:axId val="368583088"/>
      </c:barChart>
      <c:catAx>
        <c:axId val="368578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83088"/>
        <c:crosses val="autoZero"/>
        <c:auto val="1"/>
        <c:lblAlgn val="ctr"/>
        <c:lblOffset val="100"/>
        <c:noMultiLvlLbl val="0"/>
      </c:catAx>
      <c:valAx>
        <c:axId val="368583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7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5.2609390950487996E-3</c:v>
                </c:pt>
                <c:pt idx="1">
                  <c:v>7.0987837126899999E-3</c:v>
                </c:pt>
                <c:pt idx="2">
                  <c:v>4.7818800714929999E-2</c:v>
                </c:pt>
                <c:pt idx="3">
                  <c:v>0</c:v>
                </c:pt>
                <c:pt idx="4">
                  <c:v>0</c:v>
                </c:pt>
                <c:pt idx="5">
                  <c:v>0</c:v>
                </c:pt>
                <c:pt idx="6">
                  <c:v>0</c:v>
                </c:pt>
                <c:pt idx="7">
                  <c:v>0</c:v>
                </c:pt>
                <c:pt idx="8">
                  <c:v>0</c:v>
                </c:pt>
                <c:pt idx="9">
                  <c:v>0</c:v>
                </c:pt>
                <c:pt idx="10">
                  <c:v>1.6810616644775001E-2</c:v>
                </c:pt>
                <c:pt idx="11">
                  <c:v>2.0776033442628999E-2</c:v>
                </c:pt>
                <c:pt idx="12">
                  <c:v>1.3363880293478E-2</c:v>
                </c:pt>
                <c:pt idx="13">
                  <c:v>5.1607722083052997E-2</c:v>
                </c:pt>
                <c:pt idx="14">
                  <c:v>0.11727364896645</c:v>
                </c:pt>
                <c:pt idx="15">
                  <c:v>5.9229115639621997E-4</c:v>
                </c:pt>
                <c:pt idx="16">
                  <c:v>4.0792601702778998E-3</c:v>
                </c:pt>
                <c:pt idx="17">
                  <c:v>4.0879703343425999E-2</c:v>
                </c:pt>
                <c:pt idx="18">
                  <c:v>3.5790064141648002E-2</c:v>
                </c:pt>
                <c:pt idx="19">
                  <c:v>2.2679089683333001E-2</c:v>
                </c:pt>
                <c:pt idx="20">
                  <c:v>4.0227892732587998E-2</c:v>
                </c:pt>
                <c:pt idx="21">
                  <c:v>2.4245929423598999E-2</c:v>
                </c:pt>
                <c:pt idx="22">
                  <c:v>1.6652250025418001E-2</c:v>
                </c:pt>
                <c:pt idx="23">
                  <c:v>2.5599964019103999E-2</c:v>
                </c:pt>
              </c:numCache>
            </c:numRef>
          </c:val>
          <c:smooth val="0"/>
          <c:extLst>
            <c:ext xmlns:c16="http://schemas.microsoft.com/office/drawing/2014/chart" uri="{C3380CC4-5D6E-409C-BE32-E72D297353CC}">
              <c16:uniqueId val="{00000000-2939-4408-B16A-BF452ABED06D}"/>
            </c:ext>
          </c:extLst>
        </c:ser>
        <c:dLbls>
          <c:showLegendKey val="0"/>
          <c:showVal val="0"/>
          <c:showCatName val="0"/>
          <c:showSerName val="0"/>
          <c:showPercent val="0"/>
          <c:showBubbleSize val="0"/>
        </c:dLbls>
        <c:smooth val="0"/>
        <c:axId val="368577840"/>
        <c:axId val="368577184"/>
      </c:lineChart>
      <c:catAx>
        <c:axId val="36857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77184"/>
        <c:crosses val="autoZero"/>
        <c:auto val="1"/>
        <c:lblAlgn val="ctr"/>
        <c:lblOffset val="100"/>
        <c:noMultiLvlLbl val="0"/>
      </c:catAx>
      <c:valAx>
        <c:axId val="36857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7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 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c:v>
                </c:pt>
                <c:pt idx="1">
                  <c:v>2</c:v>
                </c:pt>
                <c:pt idx="2">
                  <c:v>1</c:v>
                </c:pt>
                <c:pt idx="3">
                  <c:v>0</c:v>
                </c:pt>
                <c:pt idx="4">
                  <c:v>0</c:v>
                </c:pt>
                <c:pt idx="5">
                  <c:v>0</c:v>
                </c:pt>
                <c:pt idx="6">
                  <c:v>0</c:v>
                </c:pt>
                <c:pt idx="7">
                  <c:v>0</c:v>
                </c:pt>
                <c:pt idx="8">
                  <c:v>0</c:v>
                </c:pt>
                <c:pt idx="9">
                  <c:v>0</c:v>
                </c:pt>
                <c:pt idx="10">
                  <c:v>9</c:v>
                </c:pt>
                <c:pt idx="11">
                  <c:v>19</c:v>
                </c:pt>
                <c:pt idx="12">
                  <c:v>14</c:v>
                </c:pt>
                <c:pt idx="13">
                  <c:v>10</c:v>
                </c:pt>
                <c:pt idx="14">
                  <c:v>10</c:v>
                </c:pt>
                <c:pt idx="15">
                  <c:v>5</c:v>
                </c:pt>
                <c:pt idx="16">
                  <c:v>6</c:v>
                </c:pt>
                <c:pt idx="17">
                  <c:v>12</c:v>
                </c:pt>
                <c:pt idx="18">
                  <c:v>10</c:v>
                </c:pt>
                <c:pt idx="19">
                  <c:v>8</c:v>
                </c:pt>
                <c:pt idx="20">
                  <c:v>20</c:v>
                </c:pt>
                <c:pt idx="21">
                  <c:v>11</c:v>
                </c:pt>
                <c:pt idx="22">
                  <c:v>11</c:v>
                </c:pt>
                <c:pt idx="23">
                  <c:v>11</c:v>
                </c:pt>
              </c:numCache>
            </c:numRef>
          </c:val>
          <c:smooth val="0"/>
          <c:extLst>
            <c:ext xmlns:c16="http://schemas.microsoft.com/office/drawing/2014/chart" uri="{C3380CC4-5D6E-409C-BE32-E72D297353CC}">
              <c16:uniqueId val="{00000000-F3F3-4A48-8FF8-36FB09700C7B}"/>
            </c:ext>
          </c:extLst>
        </c:ser>
        <c:dLbls>
          <c:showLegendKey val="0"/>
          <c:showVal val="0"/>
          <c:showCatName val="0"/>
          <c:showSerName val="0"/>
          <c:showPercent val="0"/>
          <c:showBubbleSize val="0"/>
        </c:dLbls>
        <c:smooth val="0"/>
        <c:axId val="368593912"/>
        <c:axId val="368591944"/>
      </c:lineChart>
      <c:catAx>
        <c:axId val="368593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91944"/>
        <c:crosses val="autoZero"/>
        <c:auto val="1"/>
        <c:lblAlgn val="ctr"/>
        <c:lblOffset val="100"/>
        <c:noMultiLvlLbl val="0"/>
      </c:catAx>
      <c:valAx>
        <c:axId val="36859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9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2.7591965416561E-3</c:v>
                </c:pt>
                <c:pt idx="2">
                  <c:v>4.9015104381869998E-2</c:v>
                </c:pt>
                <c:pt idx="3">
                  <c:v>0</c:v>
                </c:pt>
                <c:pt idx="4">
                  <c:v>7.7515704589283E-3</c:v>
                </c:pt>
                <c:pt idx="5">
                  <c:v>0</c:v>
                </c:pt>
                <c:pt idx="6">
                  <c:v>0</c:v>
                </c:pt>
              </c:numCache>
            </c:numRef>
          </c:val>
          <c:extLst>
            <c:ext xmlns:c16="http://schemas.microsoft.com/office/drawing/2014/chart" uri="{C3380CC4-5D6E-409C-BE32-E72D297353CC}">
              <c16:uniqueId val="{00000000-C759-4A7F-AB9B-318D16AC7244}"/>
            </c:ext>
          </c:extLst>
        </c:ser>
        <c:dLbls>
          <c:showLegendKey val="0"/>
          <c:showVal val="0"/>
          <c:showCatName val="0"/>
          <c:showSerName val="0"/>
          <c:showPercent val="0"/>
          <c:showBubbleSize val="0"/>
        </c:dLbls>
        <c:gapWidth val="219"/>
        <c:overlap val="-27"/>
        <c:axId val="368594240"/>
        <c:axId val="368586040"/>
      </c:barChart>
      <c:catAx>
        <c:axId val="36859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86040"/>
        <c:crosses val="autoZero"/>
        <c:auto val="1"/>
        <c:lblAlgn val="ctr"/>
        <c:lblOffset val="100"/>
        <c:noMultiLvlLbl val="0"/>
      </c:catAx>
      <c:valAx>
        <c:axId val="36858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9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Claro RD</c:v>
                </c:pt>
              </c:strCache>
            </c:strRef>
          </c:cat>
          <c:val>
            <c:numRef>
              <c:f>Sheet1!$B$2</c:f>
              <c:numCache>
                <c:formatCode>General</c:formatCode>
                <c:ptCount val="1"/>
                <c:pt idx="0">
                  <c:v>54033</c:v>
                </c:pt>
              </c:numCache>
            </c:numRef>
          </c:val>
          <c:extLst>
            <c:ext xmlns:c16="http://schemas.microsoft.com/office/drawing/2014/chart" uri="{C3380CC4-5D6E-409C-BE32-E72D297353CC}">
              <c16:uniqueId val="{00000000-3573-4A14-A1BE-992147166AD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Claro RD</c:v>
                </c:pt>
              </c:strCache>
            </c:strRef>
          </c:cat>
          <c:val>
            <c:numRef>
              <c:f>Sheet1!$C$2</c:f>
              <c:numCache>
                <c:formatCode>General</c:formatCode>
                <c:ptCount val="1"/>
                <c:pt idx="0">
                  <c:v>1606</c:v>
                </c:pt>
              </c:numCache>
            </c:numRef>
          </c:val>
          <c:extLst>
            <c:ext xmlns:c16="http://schemas.microsoft.com/office/drawing/2014/chart" uri="{C3380CC4-5D6E-409C-BE32-E72D297353CC}">
              <c16:uniqueId val="{00000001-3573-4A14-A1BE-992147166AD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Claro RD</c:v>
                </c:pt>
              </c:strCache>
            </c:strRef>
          </c:cat>
          <c:val>
            <c:numRef>
              <c:f>Sheet1!$D$2</c:f>
              <c:numCache>
                <c:formatCode>General</c:formatCode>
                <c:ptCount val="1"/>
                <c:pt idx="0">
                  <c:v>323</c:v>
                </c:pt>
              </c:numCache>
            </c:numRef>
          </c:val>
          <c:extLst>
            <c:ext xmlns:c16="http://schemas.microsoft.com/office/drawing/2014/chart" uri="{C3380CC4-5D6E-409C-BE32-E72D297353CC}">
              <c16:uniqueId val="{00000002-3573-4A14-A1BE-992147166AD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Claro RD</c:v>
                </c:pt>
              </c:strCache>
            </c:strRef>
          </c:cat>
          <c:val>
            <c:numRef>
              <c:f>Sheet1!$E$2</c:f>
              <c:numCache>
                <c:formatCode>General</c:formatCode>
                <c:ptCount val="1"/>
                <c:pt idx="0">
                  <c:v>124</c:v>
                </c:pt>
              </c:numCache>
            </c:numRef>
          </c:val>
          <c:extLst>
            <c:ext xmlns:c16="http://schemas.microsoft.com/office/drawing/2014/chart" uri="{C3380CC4-5D6E-409C-BE32-E72D297353CC}">
              <c16:uniqueId val="{00000003-3573-4A14-A1BE-992147166AD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Claro RD</c:v>
                </c:pt>
              </c:strCache>
            </c:strRef>
          </c:cat>
          <c:val>
            <c:numRef>
              <c:f>Sheet1!$F$2</c:f>
              <c:numCache>
                <c:formatCode>General</c:formatCode>
                <c:ptCount val="1"/>
                <c:pt idx="0">
                  <c:v>21</c:v>
                </c:pt>
              </c:numCache>
            </c:numRef>
          </c:val>
          <c:extLst>
            <c:ext xmlns:c16="http://schemas.microsoft.com/office/drawing/2014/chart" uri="{C3380CC4-5D6E-409C-BE32-E72D297353CC}">
              <c16:uniqueId val="{00000004-3573-4A14-A1BE-992147166AD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Claro RD</c:v>
                </c:pt>
              </c:strCache>
            </c:strRef>
          </c:cat>
          <c:val>
            <c:numRef>
              <c:f>Sheet1!$G$2</c:f>
              <c:numCache>
                <c:formatCode>General</c:formatCode>
                <c:ptCount val="1"/>
                <c:pt idx="0">
                  <c:v>88</c:v>
                </c:pt>
              </c:numCache>
            </c:numRef>
          </c:val>
          <c:extLst>
            <c:ext xmlns:c16="http://schemas.microsoft.com/office/drawing/2014/chart" uri="{C3380CC4-5D6E-409C-BE32-E72D297353CC}">
              <c16:uniqueId val="{00000005-3573-4A14-A1BE-992147166AD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Claro RD</c:v>
                </c:pt>
              </c:strCache>
            </c:strRef>
          </c:cat>
          <c:val>
            <c:numRef>
              <c:f>Sheet1!$H$2</c:f>
              <c:numCache>
                <c:formatCode>General</c:formatCode>
                <c:ptCount val="1"/>
                <c:pt idx="0">
                  <c:v>1656</c:v>
                </c:pt>
              </c:numCache>
            </c:numRef>
          </c:val>
          <c:extLst>
            <c:ext xmlns:c16="http://schemas.microsoft.com/office/drawing/2014/chart" uri="{C3380CC4-5D6E-409C-BE32-E72D297353CC}">
              <c16:uniqueId val="{00000006-3573-4A14-A1BE-992147166AD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Claro RD</c:v>
                </c:pt>
              </c:strCache>
            </c:strRef>
          </c:cat>
          <c:val>
            <c:numRef>
              <c:f>Sheet1!$I$2</c:f>
              <c:numCache>
                <c:formatCode>General</c:formatCode>
                <c:ptCount val="1"/>
                <c:pt idx="0">
                  <c:v>743</c:v>
                </c:pt>
              </c:numCache>
            </c:numRef>
          </c:val>
          <c:extLst>
            <c:ext xmlns:c16="http://schemas.microsoft.com/office/drawing/2014/chart" uri="{C3380CC4-5D6E-409C-BE32-E72D297353CC}">
              <c16:uniqueId val="{00000007-3573-4A14-A1BE-992147166AD1}"/>
            </c:ext>
          </c:extLst>
        </c:ser>
        <c:dLbls>
          <c:showLegendKey val="0"/>
          <c:showVal val="0"/>
          <c:showCatName val="0"/>
          <c:showSerName val="0"/>
          <c:showPercent val="0"/>
          <c:showBubbleSize val="0"/>
        </c:dLbls>
        <c:gapWidth val="150"/>
        <c:overlap val="100"/>
        <c:axId val="303291472"/>
        <c:axId val="303285896"/>
      </c:barChart>
      <c:catAx>
        <c:axId val="303291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285896"/>
        <c:crosses val="autoZero"/>
        <c:auto val="1"/>
        <c:lblAlgn val="ctr"/>
        <c:lblOffset val="100"/>
        <c:noMultiLvlLbl val="0"/>
      </c:catAx>
      <c:valAx>
        <c:axId val="303285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29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 RD</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1</c:v>
                </c:pt>
                <c:pt idx="1">
                  <c:v>1</c:v>
                </c:pt>
                <c:pt idx="2">
                  <c:v>0</c:v>
                </c:pt>
                <c:pt idx="3">
                  <c:v>0</c:v>
                </c:pt>
                <c:pt idx="4">
                  <c:v>1</c:v>
                </c:pt>
              </c:numCache>
            </c:numRef>
          </c:val>
          <c:extLst>
            <c:ext xmlns:c16="http://schemas.microsoft.com/office/drawing/2014/chart" uri="{C3380CC4-5D6E-409C-BE32-E72D297353CC}">
              <c16:uniqueId val="{00000000-8E65-4231-B8D7-702987435E3C}"/>
            </c:ext>
          </c:extLst>
        </c:ser>
        <c:dLbls>
          <c:showLegendKey val="0"/>
          <c:showVal val="0"/>
          <c:showCatName val="0"/>
          <c:showSerName val="0"/>
          <c:showPercent val="0"/>
          <c:showBubbleSize val="0"/>
        </c:dLbls>
        <c:gapWidth val="219"/>
        <c:overlap val="-27"/>
        <c:axId val="419204760"/>
        <c:axId val="419202464"/>
      </c:barChart>
      <c:catAx>
        <c:axId val="419204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02464"/>
        <c:crosses val="autoZero"/>
        <c:auto val="1"/>
        <c:lblAlgn val="ctr"/>
        <c:lblOffset val="100"/>
        <c:noMultiLvlLbl val="0"/>
      </c:catAx>
      <c:valAx>
        <c:axId val="41920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0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75A96-21B4-4C82-9E75-F65234C44819}"/>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09E20B19-F748-44C1-BE81-FD6AAA61FDC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7891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E546E-A0DC-406E-B95E-FD2B3A9A253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30A99562-6CF9-4BEC-97B9-A199B4044CF8}"/>
              </a:ext>
            </a:extLst>
          </p:cNvPr>
          <p:cNvGraphicFramePr>
            <a:graphicFrameLocks noGrp="1"/>
          </p:cNvGraphicFramePr>
          <p:nvPr>
            <p:ph type="tbl" sz="quarter" idx="13"/>
            <p:extLst>
              <p:ext uri="{D42A27DB-BD31-4B8C-83A1-F6EECF244321}">
                <p14:modId xmlns:p14="http://schemas.microsoft.com/office/powerpoint/2010/main" val="767999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89035205"/>
                    </a:ext>
                  </a:extLst>
                </a:gridCol>
                <a:gridCol w="740664">
                  <a:extLst>
                    <a:ext uri="{9D8B030D-6E8A-4147-A177-3AD203B41FA5}">
                      <a16:colId xmlns:a16="http://schemas.microsoft.com/office/drawing/2014/main" val="3124245082"/>
                    </a:ext>
                  </a:extLst>
                </a:gridCol>
                <a:gridCol w="740664">
                  <a:extLst>
                    <a:ext uri="{9D8B030D-6E8A-4147-A177-3AD203B41FA5}">
                      <a16:colId xmlns:a16="http://schemas.microsoft.com/office/drawing/2014/main" val="50363793"/>
                    </a:ext>
                  </a:extLst>
                </a:gridCol>
                <a:gridCol w="740664">
                  <a:extLst>
                    <a:ext uri="{9D8B030D-6E8A-4147-A177-3AD203B41FA5}">
                      <a16:colId xmlns:a16="http://schemas.microsoft.com/office/drawing/2014/main" val="1583355239"/>
                    </a:ext>
                  </a:extLst>
                </a:gridCol>
                <a:gridCol w="740664">
                  <a:extLst>
                    <a:ext uri="{9D8B030D-6E8A-4147-A177-3AD203B41FA5}">
                      <a16:colId xmlns:a16="http://schemas.microsoft.com/office/drawing/2014/main" val="4251016502"/>
                    </a:ext>
                  </a:extLst>
                </a:gridCol>
                <a:gridCol w="740664">
                  <a:extLst>
                    <a:ext uri="{9D8B030D-6E8A-4147-A177-3AD203B41FA5}">
                      <a16:colId xmlns:a16="http://schemas.microsoft.com/office/drawing/2014/main" val="1651811090"/>
                    </a:ext>
                  </a:extLst>
                </a:gridCol>
                <a:gridCol w="740664">
                  <a:extLst>
                    <a:ext uri="{9D8B030D-6E8A-4147-A177-3AD203B41FA5}">
                      <a16:colId xmlns:a16="http://schemas.microsoft.com/office/drawing/2014/main" val="2521501045"/>
                    </a:ext>
                  </a:extLst>
                </a:gridCol>
                <a:gridCol w="740664">
                  <a:extLst>
                    <a:ext uri="{9D8B030D-6E8A-4147-A177-3AD203B41FA5}">
                      <a16:colId xmlns:a16="http://schemas.microsoft.com/office/drawing/2014/main" val="2487642058"/>
                    </a:ext>
                  </a:extLst>
                </a:gridCol>
                <a:gridCol w="740664">
                  <a:extLst>
                    <a:ext uri="{9D8B030D-6E8A-4147-A177-3AD203B41FA5}">
                      <a16:colId xmlns:a16="http://schemas.microsoft.com/office/drawing/2014/main" val="1843655529"/>
                    </a:ext>
                  </a:extLst>
                </a:gridCol>
                <a:gridCol w="740664">
                  <a:extLst>
                    <a:ext uri="{9D8B030D-6E8A-4147-A177-3AD203B41FA5}">
                      <a16:colId xmlns:a16="http://schemas.microsoft.com/office/drawing/2014/main" val="42416495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41771912"/>
                  </a:ext>
                </a:extLst>
              </a:tr>
              <a:tr h="370840">
                <a:tc>
                  <a:txBody>
                    <a:bodyPr/>
                    <a:lstStyle/>
                    <a:p>
                      <a:r>
                        <a:rPr lang="en-US" sz="1000"/>
                        <a:t>Claro RD</a:t>
                      </a:r>
                    </a:p>
                  </a:txBody>
                  <a:tcPr/>
                </a:tc>
                <a:tc>
                  <a:txBody>
                    <a:bodyPr/>
                    <a:lstStyle/>
                    <a:p>
                      <a:r>
                        <a:rPr lang="en-US" sz="1000"/>
                        <a:t>1148429</a:t>
                      </a:r>
                    </a:p>
                  </a:txBody>
                  <a:tcPr/>
                </a:tc>
                <a:tc>
                  <a:txBody>
                    <a:bodyPr/>
                    <a:lstStyle/>
                    <a:p>
                      <a:r>
                        <a:rPr lang="en-US" sz="1000"/>
                        <a:t>698</a:t>
                      </a:r>
                    </a:p>
                  </a:txBody>
                  <a:tcPr/>
                </a:tc>
                <a:tc>
                  <a:txBody>
                    <a:bodyPr/>
                    <a:lstStyle/>
                    <a:p>
                      <a:r>
                        <a:rPr lang="en-US" sz="1000"/>
                        <a:t>164</a:t>
                      </a:r>
                    </a:p>
                  </a:txBody>
                  <a:tcPr/>
                </a:tc>
                <a:tc>
                  <a:txBody>
                    <a:bodyPr/>
                    <a:lstStyle/>
                    <a:p>
                      <a:r>
                        <a:rPr lang="en-US" sz="1000"/>
                        <a:t>56195</a:t>
                      </a:r>
                    </a:p>
                  </a:txBody>
                  <a:tcPr/>
                </a:tc>
                <a:tc>
                  <a:txBody>
                    <a:bodyPr/>
                    <a:lstStyle/>
                    <a:p>
                      <a:r>
                        <a:rPr lang="en-US" sz="1000"/>
                        <a:t>1656</a:t>
                      </a:r>
                    </a:p>
                  </a:txBody>
                  <a:tcPr/>
                </a:tc>
                <a:tc>
                  <a:txBody>
                    <a:bodyPr/>
                    <a:lstStyle/>
                    <a:p>
                      <a:r>
                        <a:rPr lang="en-US" sz="1000"/>
                        <a:t>743</a:t>
                      </a:r>
                    </a:p>
                  </a:txBody>
                  <a:tcPr/>
                </a:tc>
                <a:tc>
                  <a:txBody>
                    <a:bodyPr/>
                    <a:lstStyle/>
                    <a:p>
                      <a:r>
                        <a:rPr lang="en-US" sz="1000"/>
                        <a:t>28</a:t>
                      </a:r>
                    </a:p>
                  </a:txBody>
                  <a:tcPr/>
                </a:tc>
                <a:tc>
                  <a:txBody>
                    <a:bodyPr/>
                    <a:lstStyle/>
                    <a:p>
                      <a:r>
                        <a:rPr lang="en-US" sz="1000"/>
                        <a:t>0.0311%</a:t>
                      </a:r>
                    </a:p>
                  </a:txBody>
                  <a:tcPr/>
                </a:tc>
                <a:tc>
                  <a:txBody>
                    <a:bodyPr/>
                    <a:lstStyle/>
                    <a:p>
                      <a:r>
                        <a:rPr lang="en-US" sz="1000"/>
                        <a:t>66.7%</a:t>
                      </a:r>
                    </a:p>
                  </a:txBody>
                  <a:tcPr/>
                </a:tc>
                <a:extLst>
                  <a:ext uri="{0D108BD9-81ED-4DB2-BD59-A6C34878D82A}">
                    <a16:rowId xmlns:a16="http://schemas.microsoft.com/office/drawing/2014/main" val="1622387978"/>
                  </a:ext>
                </a:extLst>
              </a:tr>
            </a:tbl>
          </a:graphicData>
        </a:graphic>
      </p:graphicFrame>
      <p:sp>
        <p:nvSpPr>
          <p:cNvPr id="4" name="Text Placeholder 3">
            <a:extLst>
              <a:ext uri="{FF2B5EF4-FFF2-40B4-BE49-F238E27FC236}">
                <a16:creationId xmlns:a16="http://schemas.microsoft.com/office/drawing/2014/main" id="{B13AA0E0-3F17-4FA7-B6AE-961385E41C1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887483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9DA51-D9BC-4F8D-B810-FAE54417BFB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ED2C73E-CECA-448B-8C13-FEC35E1759CB}"/>
              </a:ext>
            </a:extLst>
          </p:cNvPr>
          <p:cNvGraphicFramePr>
            <a:graphicFrameLocks noGrp="1"/>
          </p:cNvGraphicFramePr>
          <p:nvPr>
            <p:ph type="chart" sz="quarter" idx="13"/>
            <p:extLst>
              <p:ext uri="{D42A27DB-BD31-4B8C-83A1-F6EECF244321}">
                <p14:modId xmlns:p14="http://schemas.microsoft.com/office/powerpoint/2010/main" val="965626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C955DA-4A8F-4B60-90DF-A79CFD64C5E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8E6720B-8D1A-4866-B6E2-68A1407D9E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7030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1489D-EF39-49F8-977B-3C5C97EE057A}"/>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C90A3C57-44B6-4A00-BCC7-ADCB468C84CC}"/>
              </a:ext>
            </a:extLst>
          </p:cNvPr>
          <p:cNvGraphicFramePr>
            <a:graphicFrameLocks noGrp="1"/>
          </p:cNvGraphicFramePr>
          <p:nvPr>
            <p:ph type="chart" sz="quarter" idx="13"/>
            <p:extLst>
              <p:ext uri="{D42A27DB-BD31-4B8C-83A1-F6EECF244321}">
                <p14:modId xmlns:p14="http://schemas.microsoft.com/office/powerpoint/2010/main" val="2757352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0F0D39-766E-4E6C-BB55-3B70E0CAC4A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712A5EB-96EF-4B60-8FCD-427DDA2878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6972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922BC-6641-4057-9DAB-B0324E3999A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FC90D90-0492-467C-934F-984275D85858}"/>
              </a:ext>
            </a:extLst>
          </p:cNvPr>
          <p:cNvGraphicFramePr>
            <a:graphicFrameLocks noGrp="1"/>
          </p:cNvGraphicFramePr>
          <p:nvPr>
            <p:ph type="chart" sz="quarter" idx="13"/>
            <p:extLst>
              <p:ext uri="{D42A27DB-BD31-4B8C-83A1-F6EECF244321}">
                <p14:modId xmlns:p14="http://schemas.microsoft.com/office/powerpoint/2010/main" val="4054011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518AA9-5878-4E0B-BD3F-1B3FD07B331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793430B-F38E-47C3-91D3-1D7BD709BA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0857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454CF-E012-421F-B9F3-035A3EFD57CD}"/>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97DC4D4C-BA09-4A55-8C91-8E71B53796C8}"/>
              </a:ext>
            </a:extLst>
          </p:cNvPr>
          <p:cNvGraphicFramePr>
            <a:graphicFrameLocks noGrp="1"/>
          </p:cNvGraphicFramePr>
          <p:nvPr>
            <p:ph type="chart" sz="quarter" idx="13"/>
            <p:extLst>
              <p:ext uri="{D42A27DB-BD31-4B8C-83A1-F6EECF244321}">
                <p14:modId xmlns:p14="http://schemas.microsoft.com/office/powerpoint/2010/main" val="1308192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0AD8F4-F38A-4B55-A487-CD2410D2342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D3EB111-EFC6-4F1C-8D58-BB3593D74E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336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BCBAA-60E0-4409-9835-F7DFFAC57C0F}"/>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5033A1A-A402-4867-8099-1A0690321364}"/>
              </a:ext>
            </a:extLst>
          </p:cNvPr>
          <p:cNvGraphicFramePr>
            <a:graphicFrameLocks noGrp="1"/>
          </p:cNvGraphicFramePr>
          <p:nvPr>
            <p:ph type="chart" sz="quarter" idx="13"/>
            <p:extLst>
              <p:ext uri="{D42A27DB-BD31-4B8C-83A1-F6EECF244321}">
                <p14:modId xmlns:p14="http://schemas.microsoft.com/office/powerpoint/2010/main" val="3816990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A4CD19-0AD4-4F98-B421-3F7D23D4DCD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D18C0B5-C679-4C4E-88D3-873BB09698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2458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47CF1-A918-40A0-AD74-CD9BB33CEB28}"/>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747903B6-06EE-41AF-8B9C-760C1C186DCE}"/>
              </a:ext>
            </a:extLst>
          </p:cNvPr>
          <p:cNvGraphicFramePr>
            <a:graphicFrameLocks noGrp="1"/>
          </p:cNvGraphicFramePr>
          <p:nvPr>
            <p:ph type="tbl" sz="quarter" idx="13"/>
            <p:extLst>
              <p:ext uri="{D42A27DB-BD31-4B8C-83A1-F6EECF244321}">
                <p14:modId xmlns:p14="http://schemas.microsoft.com/office/powerpoint/2010/main" val="2088359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60159109"/>
                    </a:ext>
                  </a:extLst>
                </a:gridCol>
                <a:gridCol w="658368">
                  <a:extLst>
                    <a:ext uri="{9D8B030D-6E8A-4147-A177-3AD203B41FA5}">
                      <a16:colId xmlns:a16="http://schemas.microsoft.com/office/drawing/2014/main" val="730744314"/>
                    </a:ext>
                  </a:extLst>
                </a:gridCol>
                <a:gridCol w="658368">
                  <a:extLst>
                    <a:ext uri="{9D8B030D-6E8A-4147-A177-3AD203B41FA5}">
                      <a16:colId xmlns:a16="http://schemas.microsoft.com/office/drawing/2014/main" val="3422928393"/>
                    </a:ext>
                  </a:extLst>
                </a:gridCol>
                <a:gridCol w="658368">
                  <a:extLst>
                    <a:ext uri="{9D8B030D-6E8A-4147-A177-3AD203B41FA5}">
                      <a16:colId xmlns:a16="http://schemas.microsoft.com/office/drawing/2014/main" val="666843263"/>
                    </a:ext>
                  </a:extLst>
                </a:gridCol>
                <a:gridCol w="658368">
                  <a:extLst>
                    <a:ext uri="{9D8B030D-6E8A-4147-A177-3AD203B41FA5}">
                      <a16:colId xmlns:a16="http://schemas.microsoft.com/office/drawing/2014/main" val="2479378348"/>
                    </a:ext>
                  </a:extLst>
                </a:gridCol>
                <a:gridCol w="658368">
                  <a:extLst>
                    <a:ext uri="{9D8B030D-6E8A-4147-A177-3AD203B41FA5}">
                      <a16:colId xmlns:a16="http://schemas.microsoft.com/office/drawing/2014/main" val="1821721703"/>
                    </a:ext>
                  </a:extLst>
                </a:gridCol>
                <a:gridCol w="658368">
                  <a:extLst>
                    <a:ext uri="{9D8B030D-6E8A-4147-A177-3AD203B41FA5}">
                      <a16:colId xmlns:a16="http://schemas.microsoft.com/office/drawing/2014/main" val="397124336"/>
                    </a:ext>
                  </a:extLst>
                </a:gridCol>
                <a:gridCol w="658368">
                  <a:extLst>
                    <a:ext uri="{9D8B030D-6E8A-4147-A177-3AD203B41FA5}">
                      <a16:colId xmlns:a16="http://schemas.microsoft.com/office/drawing/2014/main" val="365497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11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- 2017-11-29 14:02:55</a:t>
                      </a:r>
                      <a:r>
                        <a:rPr kumimoji="0" lang="es-ES" sz="1000" b="0" i="0" u="none" strike="noStrike" kern="1200" cap="none" spc="0" normalizeH="0" baseline="0" noProof="0">
                          <a:ln>
                            <a:noFill/>
                          </a:ln>
                          <a:solidFill>
                            <a:prstClr val="black"/>
                          </a:solidFill>
                          <a:effectLst/>
                          <a:uLnTx/>
                          <a:uFillTx/>
                          <a:latin typeface="+mn-lt"/>
                          <a:ea typeface="+mn-ea"/>
                          <a:cs typeface="+mn-cs"/>
                        </a:rPr>
                        <a:t>
Arma la fiesta y baila toda la noche el playlist de "Así Suena Ozuna". Escúchalo ahora en http://bit.ly/2zQ180F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70000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- 2017-11-14 13:26:28</a:t>
                      </a:r>
                      <a:r>
                        <a:rPr kumimoji="0" lang="es-ES" sz="1000" b="0" i="0" u="none" strike="noStrike" kern="1200" cap="none" spc="0" normalizeH="0" baseline="0" noProof="0">
                          <a:ln>
                            <a:noFill/>
                          </a:ln>
                          <a:solidFill>
                            <a:prstClr val="black"/>
                          </a:solidFill>
                          <a:effectLst/>
                          <a:uLnTx/>
                          <a:uFillTx/>
                          <a:latin typeface="+mn-lt"/>
                          <a:ea typeface="+mn-ea"/>
                          <a:cs typeface="+mn-cs"/>
                        </a:rPr>
                        <a:t>
Esta Navidad recibe el Doble de Internet por 3 años con tu plan móvil PostPago. Ven con tu mismo número y recibe un 75% de descuento en la renta por 3 meses. Válido para clientes nuevos y existentes. Conoce más en http://bit.ly/2hySsaq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3499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- 2017-11-10 17:52:27</a:t>
                      </a:r>
                      <a:r>
                        <a:rPr kumimoji="0" lang="es-ES" sz="1000" b="0" i="0" u="none" strike="noStrike" kern="1200" cap="none" spc="0" normalizeH="0" baseline="0" noProof="0">
                          <a:ln>
                            <a:noFill/>
                          </a:ln>
                          <a:solidFill>
                            <a:prstClr val="black"/>
                          </a:solidFill>
                          <a:effectLst/>
                          <a:uLnTx/>
                          <a:uFillTx/>
                          <a:latin typeface="+mn-lt"/>
                          <a:ea typeface="+mn-ea"/>
                          <a:cs typeface="+mn-cs"/>
                        </a:rPr>
                        <a:t>
¡El campeón Rayo McQueen vuelve en Cars 3! Vívelo por #Clarovideo, accede a www.clarovideo.com y ponlo en tu 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93282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- 2017-11-25 18:54:04</a:t>
                      </a:r>
                      <a:r>
                        <a:rPr kumimoji="0" lang="es-ES" sz="1000" b="0" i="0" u="none" strike="noStrike" kern="1200" cap="none" spc="0" normalizeH="0" baseline="0" noProof="0">
                          <a:ln>
                            <a:noFill/>
                          </a:ln>
                          <a:solidFill>
                            <a:prstClr val="black"/>
                          </a:solidFill>
                          <a:effectLst/>
                          <a:uLnTx/>
                          <a:uFillTx/>
                          <a:latin typeface="+mn-lt"/>
                          <a:ea typeface="+mn-ea"/>
                          <a:cs typeface="+mn-cs"/>
                        </a:rPr>
                        <a:t>
Vive la asombrosa historia de El planeta de los simios: La guerra, disponible en #Clarovideo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37732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- 2017-11-03 20:30:36</a:t>
                      </a:r>
                      <a:r>
                        <a:rPr kumimoji="0" lang="es-ES" sz="1000" b="0" i="0" u="none" strike="noStrike" kern="1200" cap="none" spc="0" normalizeH="0" baseline="0" noProof="0">
                          <a:ln>
                            <a:noFill/>
                          </a:ln>
                          <a:solidFill>
                            <a:prstClr val="black"/>
                          </a:solidFill>
                          <a:effectLst/>
                          <a:uLnTx/>
                          <a:uFillTx/>
                          <a:latin typeface="+mn-lt"/>
                          <a:ea typeface="+mn-ea"/>
                          <a:cs typeface="+mn-cs"/>
                        </a:rPr>
                        <a:t>
Galaxy se une a la red más poderosa del país. Con los nuevos Galaxy S8, S8+ y Note8 podrás disfruta de la Nueva Red del futuro con los mayores beneficios en el menor tiempo de respuesta. Para más información entra a: http://bit.ly/2wWe8jM   #LaNuevaRedClaro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8095466"/>
                  </a:ext>
                </a:extLst>
              </a:tr>
            </a:tbl>
          </a:graphicData>
        </a:graphic>
      </p:graphicFrame>
      <p:sp>
        <p:nvSpPr>
          <p:cNvPr id="4" name="Text Placeholder 3">
            <a:extLst>
              <a:ext uri="{FF2B5EF4-FFF2-40B4-BE49-F238E27FC236}">
                <a16:creationId xmlns:a16="http://schemas.microsoft.com/office/drawing/2014/main" id="{359D655A-6D09-4533-8649-7AD4124AFBA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489518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C8145-E886-4B29-AD9E-2157F28EC267}"/>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FE9DA81E-8623-4EEE-89F6-3AF3EA24CBA6}"/>
              </a:ext>
            </a:extLst>
          </p:cNvPr>
          <p:cNvGraphicFramePr>
            <a:graphicFrameLocks noGrp="1"/>
          </p:cNvGraphicFramePr>
          <p:nvPr>
            <p:ph type="tbl" sz="quarter" idx="13"/>
            <p:extLst>
              <p:ext uri="{D42A27DB-BD31-4B8C-83A1-F6EECF244321}">
                <p14:modId xmlns:p14="http://schemas.microsoft.com/office/powerpoint/2010/main" val="48045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44015050"/>
                    </a:ext>
                  </a:extLst>
                </a:gridCol>
                <a:gridCol w="658368">
                  <a:extLst>
                    <a:ext uri="{9D8B030D-6E8A-4147-A177-3AD203B41FA5}">
                      <a16:colId xmlns:a16="http://schemas.microsoft.com/office/drawing/2014/main" val="3230490266"/>
                    </a:ext>
                  </a:extLst>
                </a:gridCol>
                <a:gridCol w="658368">
                  <a:extLst>
                    <a:ext uri="{9D8B030D-6E8A-4147-A177-3AD203B41FA5}">
                      <a16:colId xmlns:a16="http://schemas.microsoft.com/office/drawing/2014/main" val="333182757"/>
                    </a:ext>
                  </a:extLst>
                </a:gridCol>
                <a:gridCol w="658368">
                  <a:extLst>
                    <a:ext uri="{9D8B030D-6E8A-4147-A177-3AD203B41FA5}">
                      <a16:colId xmlns:a16="http://schemas.microsoft.com/office/drawing/2014/main" val="766698240"/>
                    </a:ext>
                  </a:extLst>
                </a:gridCol>
                <a:gridCol w="658368">
                  <a:extLst>
                    <a:ext uri="{9D8B030D-6E8A-4147-A177-3AD203B41FA5}">
                      <a16:colId xmlns:a16="http://schemas.microsoft.com/office/drawing/2014/main" val="4129817149"/>
                    </a:ext>
                  </a:extLst>
                </a:gridCol>
                <a:gridCol w="658368">
                  <a:extLst>
                    <a:ext uri="{9D8B030D-6E8A-4147-A177-3AD203B41FA5}">
                      <a16:colId xmlns:a16="http://schemas.microsoft.com/office/drawing/2014/main" val="4047878923"/>
                    </a:ext>
                  </a:extLst>
                </a:gridCol>
                <a:gridCol w="658368">
                  <a:extLst>
                    <a:ext uri="{9D8B030D-6E8A-4147-A177-3AD203B41FA5}">
                      <a16:colId xmlns:a16="http://schemas.microsoft.com/office/drawing/2014/main" val="4212038451"/>
                    </a:ext>
                  </a:extLst>
                </a:gridCol>
                <a:gridCol w="658368">
                  <a:extLst>
                    <a:ext uri="{9D8B030D-6E8A-4147-A177-3AD203B41FA5}">
                      <a16:colId xmlns:a16="http://schemas.microsoft.com/office/drawing/2014/main" val="2777120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257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- 2017-11-14 14:21:11</a:t>
                      </a:r>
                      <a:r>
                        <a:rPr kumimoji="0" lang="es-ES" sz="1000" b="0" i="0" u="none" strike="noStrike" kern="1200" cap="none" spc="0" normalizeH="0" baseline="0" noProof="0">
                          <a:ln>
                            <a:noFill/>
                          </a:ln>
                          <a:solidFill>
                            <a:prstClr val="black"/>
                          </a:solidFill>
                          <a:effectLst/>
                          <a:uLnTx/>
                          <a:uFillTx/>
                          <a:latin typeface="+mn-lt"/>
                          <a:ea typeface="+mn-ea"/>
                          <a:cs typeface="+mn-cs"/>
                        </a:rPr>
                        <a:t>
Vive todo el romance de Alex y Nathalie en ¿Quién manda?, una película del director Ronni Castillo. Disponible en #Clarovideo.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7146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- 2017-11-17 20:33:22</a:t>
                      </a:r>
                      <a:r>
                        <a:rPr kumimoji="0" lang="es-ES" sz="1000" b="0" i="0" u="none" strike="noStrike" kern="1200" cap="none" spc="0" normalizeH="0" baseline="0" noProof="0">
                          <a:ln>
                            <a:noFill/>
                          </a:ln>
                          <a:solidFill>
                            <a:prstClr val="black"/>
                          </a:solidFill>
                          <a:effectLst/>
                          <a:uLnTx/>
                          <a:uFillTx/>
                          <a:latin typeface="+mn-lt"/>
                          <a:ea typeface="+mn-ea"/>
                          <a:cs typeface="+mn-cs"/>
                        </a:rPr>
                        <a:t>
Con este innovador servicio puedes realizar depósitos, transferencias de dinero, recargas, pagos de servicios, consultas de balance y retiros de efectivo. Conoce más en http://bit.ly/2rSGsDr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4226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- 2017-11-09 11:06:03</a:t>
                      </a:r>
                      <a:r>
                        <a:rPr kumimoji="0" lang="es-ES" sz="1000" b="0" i="0" u="none" strike="noStrike" kern="1200" cap="none" spc="0" normalizeH="0" baseline="0" noProof="0">
                          <a:ln>
                            <a:noFill/>
                          </a:ln>
                          <a:solidFill>
                            <a:prstClr val="black"/>
                          </a:solidFill>
                          <a:effectLst/>
                          <a:uLnTx/>
                          <a:uFillTx/>
                          <a:latin typeface="+mn-lt"/>
                          <a:ea typeface="+mn-ea"/>
                          <a:cs typeface="+mn-cs"/>
                        </a:rPr>
                        <a:t>
Aprovecha la oferta en los Samsung Galaxy S7 | S7 Edge y llévatelo en cuotas con un plan Postpago.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70672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- 2017-11-03 23:18:37</a:t>
                      </a:r>
                      <a:r>
                        <a:rPr kumimoji="0" lang="es-ES" sz="1000" b="0" i="0" u="none" strike="noStrike" kern="1200" cap="none" spc="0" normalizeH="0" baseline="0" noProof="0">
                          <a:ln>
                            <a:noFill/>
                          </a:ln>
                          <a:solidFill>
                            <a:prstClr val="black"/>
                          </a:solidFill>
                          <a:effectLst/>
                          <a:uLnTx/>
                          <a:uFillTx/>
                          <a:latin typeface="+mn-lt"/>
                          <a:ea typeface="+mn-ea"/>
                          <a:cs typeface="+mn-cs"/>
                        </a:rPr>
                        <a:t>
No te pierdas la enigmática historia de House M.D. en #Clarovideo.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270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- 2017-11-07 20:41:53</a:t>
                      </a:r>
                      <a:r>
                        <a:rPr kumimoji="0" lang="es-ES" sz="1000" b="0" i="0" u="none" strike="noStrike" kern="1200" cap="none" spc="0" normalizeH="0" baseline="0" noProof="0">
                          <a:ln>
                            <a:noFill/>
                          </a:ln>
                          <a:solidFill>
                            <a:prstClr val="black"/>
                          </a:solidFill>
                          <a:effectLst/>
                          <a:uLnTx/>
                          <a:uFillTx/>
                          <a:latin typeface="+mn-lt"/>
                          <a:ea typeface="+mn-ea"/>
                          <a:cs typeface="+mn-cs"/>
                        </a:rPr>
                        <a:t>
Disfruta en #Clarovideo de la entretenida comedia New Girl, entra a www.clarovideo.com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2759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- 2017-11-18 21:46:49</a:t>
                      </a:r>
                      <a:r>
                        <a:rPr kumimoji="0" lang="es-ES" sz="1000" b="0" i="0" u="none" strike="noStrike" kern="1200" cap="none" spc="0" normalizeH="0" baseline="0" noProof="0">
                          <a:ln>
                            <a:noFill/>
                          </a:ln>
                          <a:solidFill>
                            <a:prstClr val="black"/>
                          </a:solidFill>
                          <a:effectLst/>
                          <a:uLnTx/>
                          <a:uFillTx/>
                          <a:latin typeface="+mn-lt"/>
                          <a:ea typeface="+mn-ea"/>
                          <a:cs typeface="+mn-cs"/>
                        </a:rPr>
                        <a:t>
Pon tu día en movimiento con Lo Más Escuchado. Escucha la lista gratis en #Claromúsica: http://bit.ly/2tUpvph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59238692"/>
                  </a:ext>
                </a:extLst>
              </a:tr>
            </a:tbl>
          </a:graphicData>
        </a:graphic>
      </p:graphicFrame>
      <p:sp>
        <p:nvSpPr>
          <p:cNvPr id="4" name="Text Placeholder 3">
            <a:extLst>
              <a:ext uri="{FF2B5EF4-FFF2-40B4-BE49-F238E27FC236}">
                <a16:creationId xmlns:a16="http://schemas.microsoft.com/office/drawing/2014/main" id="{92269F00-953E-43F9-97B4-7C0CAE09670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41835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66680-DC90-4B56-A2BC-E33F45BC6CF9}"/>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6D06E285-0821-4806-BD0D-45E32E1F6D73}"/>
              </a:ext>
            </a:extLst>
          </p:cNvPr>
          <p:cNvGraphicFramePr>
            <a:graphicFrameLocks noGrp="1"/>
          </p:cNvGraphicFramePr>
          <p:nvPr>
            <p:ph type="tbl" sz="quarter" idx="13"/>
            <p:extLst>
              <p:ext uri="{D42A27DB-BD31-4B8C-83A1-F6EECF244321}">
                <p14:modId xmlns:p14="http://schemas.microsoft.com/office/powerpoint/2010/main" val="2458374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00467830"/>
                    </a:ext>
                  </a:extLst>
                </a:gridCol>
                <a:gridCol w="658368">
                  <a:extLst>
                    <a:ext uri="{9D8B030D-6E8A-4147-A177-3AD203B41FA5}">
                      <a16:colId xmlns:a16="http://schemas.microsoft.com/office/drawing/2014/main" val="1874819728"/>
                    </a:ext>
                  </a:extLst>
                </a:gridCol>
                <a:gridCol w="658368">
                  <a:extLst>
                    <a:ext uri="{9D8B030D-6E8A-4147-A177-3AD203B41FA5}">
                      <a16:colId xmlns:a16="http://schemas.microsoft.com/office/drawing/2014/main" val="1087066584"/>
                    </a:ext>
                  </a:extLst>
                </a:gridCol>
                <a:gridCol w="658368">
                  <a:extLst>
                    <a:ext uri="{9D8B030D-6E8A-4147-A177-3AD203B41FA5}">
                      <a16:colId xmlns:a16="http://schemas.microsoft.com/office/drawing/2014/main" val="856063104"/>
                    </a:ext>
                  </a:extLst>
                </a:gridCol>
                <a:gridCol w="658368">
                  <a:extLst>
                    <a:ext uri="{9D8B030D-6E8A-4147-A177-3AD203B41FA5}">
                      <a16:colId xmlns:a16="http://schemas.microsoft.com/office/drawing/2014/main" val="1470579198"/>
                    </a:ext>
                  </a:extLst>
                </a:gridCol>
                <a:gridCol w="658368">
                  <a:extLst>
                    <a:ext uri="{9D8B030D-6E8A-4147-A177-3AD203B41FA5}">
                      <a16:colId xmlns:a16="http://schemas.microsoft.com/office/drawing/2014/main" val="2212599949"/>
                    </a:ext>
                  </a:extLst>
                </a:gridCol>
                <a:gridCol w="658368">
                  <a:extLst>
                    <a:ext uri="{9D8B030D-6E8A-4147-A177-3AD203B41FA5}">
                      <a16:colId xmlns:a16="http://schemas.microsoft.com/office/drawing/2014/main" val="677887729"/>
                    </a:ext>
                  </a:extLst>
                </a:gridCol>
                <a:gridCol w="658368">
                  <a:extLst>
                    <a:ext uri="{9D8B030D-6E8A-4147-A177-3AD203B41FA5}">
                      <a16:colId xmlns:a16="http://schemas.microsoft.com/office/drawing/2014/main" val="339530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8448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- 2017-11-12 14:48:33</a:t>
                      </a:r>
                      <a:r>
                        <a:rPr kumimoji="0" lang="es-ES" sz="1000" b="0" i="0" u="none" strike="noStrike" kern="1200" cap="none" spc="0" normalizeH="0" baseline="0" noProof="0">
                          <a:ln>
                            <a:noFill/>
                          </a:ln>
                          <a:solidFill>
                            <a:prstClr val="black"/>
                          </a:solidFill>
                          <a:effectLst/>
                          <a:uLnTx/>
                          <a:uFillTx/>
                          <a:latin typeface="+mn-lt"/>
                          <a:ea typeface="+mn-ea"/>
                          <a:cs typeface="+mn-cs"/>
                        </a:rPr>
                        <a:t>
Siente el ritmo que tienes dentro con #Claromúsica.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4112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- 2017-11-28 12:06:12</a:t>
                      </a:r>
                      <a:r>
                        <a:rPr kumimoji="0" lang="es-ES" sz="1000" b="0" i="0" u="none" strike="noStrike" kern="1200" cap="none" spc="0" normalizeH="0" baseline="0" noProof="0">
                          <a:ln>
                            <a:noFill/>
                          </a:ln>
                          <a:solidFill>
                            <a:prstClr val="black"/>
                          </a:solidFill>
                          <a:effectLst/>
                          <a:uLnTx/>
                          <a:uFillTx/>
                          <a:latin typeface="+mn-lt"/>
                          <a:ea typeface="+mn-ea"/>
                          <a:cs typeface="+mn-cs"/>
                        </a:rPr>
                        <a:t>
Loki 7 llegó a #Clarovideo y tú no te la puedes perder.
¡Entra a www.clarovideo.com y disfrútala!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87247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- 2017-11-04 19:04:57</a:t>
                      </a:r>
                      <a:r>
                        <a:rPr kumimoji="0" lang="es-ES" sz="1000" b="0" i="0" u="none" strike="noStrike" kern="1200" cap="none" spc="0" normalizeH="0" baseline="0" noProof="0">
                          <a:ln>
                            <a:noFill/>
                          </a:ln>
                          <a:solidFill>
                            <a:prstClr val="black"/>
                          </a:solidFill>
                          <a:effectLst/>
                          <a:uLnTx/>
                          <a:uFillTx/>
                          <a:latin typeface="+mn-lt"/>
                          <a:ea typeface="+mn-ea"/>
                          <a:cs typeface="+mn-cs"/>
                        </a:rPr>
                        <a:t>
Adquiere tu paquete de Internet dondequiera que estés usando #MiClaroApp en tu móvil. Regístrate hoy y haz tus transacciones sin consumir tu Internet.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4783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- 2017-11-28 17:24:30</a:t>
                      </a:r>
                      <a:r>
                        <a:rPr kumimoji="0" lang="es-ES" sz="1000" b="0" i="0" u="none" strike="noStrike" kern="1200" cap="none" spc="0" normalizeH="0" baseline="0" noProof="0">
                          <a:ln>
                            <a:noFill/>
                          </a:ln>
                          <a:solidFill>
                            <a:prstClr val="black"/>
                          </a:solidFill>
                          <a:effectLst/>
                          <a:uLnTx/>
                          <a:uFillTx/>
                          <a:latin typeface="+mn-lt"/>
                          <a:ea typeface="+mn-ea"/>
                          <a:cs typeface="+mn-cs"/>
                        </a:rPr>
                        <a:t>
Durante 3 años recibe el Doble de Internet al activar una línea o migrarte a un plan superior, para más detalles accede a: http://bit.ly/2hySsaq #NavidadClaro2017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79176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Claro RD - 2017-11-27 13:34:16</a:t>
                      </a:r>
                      <a:r>
                        <a:rPr kumimoji="0" lang="en-US" sz="1000" b="0" i="0" u="none" strike="noStrike" kern="1200" cap="none" spc="0" normalizeH="0" baseline="0" noProof="0">
                          <a:ln>
                            <a:noFill/>
                          </a:ln>
                          <a:solidFill>
                            <a:prstClr val="black"/>
                          </a:solidFill>
                          <a:effectLst/>
                          <a:uLnTx/>
                          <a:uFillTx/>
                          <a:latin typeface="+mn-lt"/>
                          <a:ea typeface="+mn-ea"/>
                          <a:cs typeface="+mn-cs"/>
                        </a:rPr>
                        <a:t>
¡Resuelve tu vida con e-fectivo Móvil! Realiza transacciones, depósitos, consultas de balance y retiros de efectivo en puntos de ventas Claro.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04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- 2017-11-11 21:22:00</a:t>
                      </a:r>
                      <a:r>
                        <a:rPr kumimoji="0" lang="es-ES" sz="1000" b="0" i="0" u="none" strike="noStrike" kern="1200" cap="none" spc="0" normalizeH="0" baseline="0" noProof="0">
                          <a:ln>
                            <a:noFill/>
                          </a:ln>
                          <a:solidFill>
                            <a:prstClr val="black"/>
                          </a:solidFill>
                          <a:effectLst/>
                          <a:uLnTx/>
                          <a:uFillTx/>
                          <a:latin typeface="+mn-lt"/>
                          <a:ea typeface="+mn-ea"/>
                          <a:cs typeface="+mn-cs"/>
                        </a:rPr>
                        <a:t>
¿Tienes Cambiazo disponible? Consultalo en #MiClaroApp desde tu smartphone sin consumir tu Internet. Descarga la aplicación en el App Store o Google Play. Más detalles en: http://bit.ly/2rJVhWb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86305235"/>
                  </a:ext>
                </a:extLst>
              </a:tr>
            </a:tbl>
          </a:graphicData>
        </a:graphic>
      </p:graphicFrame>
      <p:sp>
        <p:nvSpPr>
          <p:cNvPr id="4" name="Text Placeholder 3">
            <a:extLst>
              <a:ext uri="{FF2B5EF4-FFF2-40B4-BE49-F238E27FC236}">
                <a16:creationId xmlns:a16="http://schemas.microsoft.com/office/drawing/2014/main" id="{BCD6F3D5-AAF9-40CD-9902-C9D4ECDB5FD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63205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DF29B-EB4A-4BB7-B941-3648686584C6}"/>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66CC23E9-800E-4F69-B25A-73655390B1BA}"/>
              </a:ext>
            </a:extLst>
          </p:cNvPr>
          <p:cNvGraphicFramePr>
            <a:graphicFrameLocks noGrp="1"/>
          </p:cNvGraphicFramePr>
          <p:nvPr>
            <p:ph type="tbl" sz="quarter" idx="13"/>
            <p:extLst>
              <p:ext uri="{D42A27DB-BD31-4B8C-83A1-F6EECF244321}">
                <p14:modId xmlns:p14="http://schemas.microsoft.com/office/powerpoint/2010/main" val="284942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4260489"/>
                    </a:ext>
                  </a:extLst>
                </a:gridCol>
                <a:gridCol w="658368">
                  <a:extLst>
                    <a:ext uri="{9D8B030D-6E8A-4147-A177-3AD203B41FA5}">
                      <a16:colId xmlns:a16="http://schemas.microsoft.com/office/drawing/2014/main" val="4240791990"/>
                    </a:ext>
                  </a:extLst>
                </a:gridCol>
                <a:gridCol w="658368">
                  <a:extLst>
                    <a:ext uri="{9D8B030D-6E8A-4147-A177-3AD203B41FA5}">
                      <a16:colId xmlns:a16="http://schemas.microsoft.com/office/drawing/2014/main" val="1699272840"/>
                    </a:ext>
                  </a:extLst>
                </a:gridCol>
                <a:gridCol w="658368">
                  <a:extLst>
                    <a:ext uri="{9D8B030D-6E8A-4147-A177-3AD203B41FA5}">
                      <a16:colId xmlns:a16="http://schemas.microsoft.com/office/drawing/2014/main" val="2344258533"/>
                    </a:ext>
                  </a:extLst>
                </a:gridCol>
                <a:gridCol w="658368">
                  <a:extLst>
                    <a:ext uri="{9D8B030D-6E8A-4147-A177-3AD203B41FA5}">
                      <a16:colId xmlns:a16="http://schemas.microsoft.com/office/drawing/2014/main" val="44708422"/>
                    </a:ext>
                  </a:extLst>
                </a:gridCol>
                <a:gridCol w="658368">
                  <a:extLst>
                    <a:ext uri="{9D8B030D-6E8A-4147-A177-3AD203B41FA5}">
                      <a16:colId xmlns:a16="http://schemas.microsoft.com/office/drawing/2014/main" val="1225912558"/>
                    </a:ext>
                  </a:extLst>
                </a:gridCol>
                <a:gridCol w="658368">
                  <a:extLst>
                    <a:ext uri="{9D8B030D-6E8A-4147-A177-3AD203B41FA5}">
                      <a16:colId xmlns:a16="http://schemas.microsoft.com/office/drawing/2014/main" val="2869478779"/>
                    </a:ext>
                  </a:extLst>
                </a:gridCol>
                <a:gridCol w="658368">
                  <a:extLst>
                    <a:ext uri="{9D8B030D-6E8A-4147-A177-3AD203B41FA5}">
                      <a16:colId xmlns:a16="http://schemas.microsoft.com/office/drawing/2014/main" val="1855264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233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- 2017-11-07 22:38:30</a:t>
                      </a:r>
                      <a:r>
                        <a:rPr kumimoji="0" lang="es-ES" sz="1000" b="0" i="0" u="none" strike="noStrike" kern="1200" cap="none" spc="0" normalizeH="0" baseline="0" noProof="0">
                          <a:ln>
                            <a:noFill/>
                          </a:ln>
                          <a:solidFill>
                            <a:prstClr val="black"/>
                          </a:solidFill>
                          <a:effectLst/>
                          <a:uLnTx/>
                          <a:uFillTx/>
                          <a:latin typeface="+mn-lt"/>
                          <a:ea typeface="+mn-ea"/>
                          <a:cs typeface="+mn-cs"/>
                        </a:rPr>
                        <a:t>
Disfruta EN EXCLUSIVA EN VIVO del GP de Brasil este domingo 12 a las 12:00 p.m. por F1 Latin America (Canal 1312 Avanzado HD).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976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- 2017-11-20 20:24:51</a:t>
                      </a:r>
                      <a:r>
                        <a:rPr kumimoji="0" lang="es-ES" sz="1000" b="0" i="0" u="none" strike="noStrike" kern="1200" cap="none" spc="0" normalizeH="0" baseline="0" noProof="0">
                          <a:ln>
                            <a:noFill/>
                          </a:ln>
                          <a:solidFill>
                            <a:prstClr val="black"/>
                          </a:solidFill>
                          <a:effectLst/>
                          <a:uLnTx/>
                          <a:uFillTx/>
                          <a:latin typeface="+mn-lt"/>
                          <a:ea typeface="+mn-ea"/>
                          <a:cs typeface="+mn-cs"/>
                        </a:rPr>
                        <a:t>
El hijo de Leonard Nimoy, actor de Spock, homenajea a su padre en un documental personal y exhaustivo. Miralo ya en #Clarovideo.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10477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Claro RD - 2017-11-12 14:57:13</a:t>
                      </a:r>
                      <a:r>
                        <a:rPr kumimoji="0" lang="en-US" sz="1000" b="0" i="0" u="none" strike="noStrike" kern="1200" cap="none" spc="0" normalizeH="0" baseline="0" noProof="0">
                          <a:ln>
                            <a:noFill/>
                          </a:ln>
                          <a:solidFill>
                            <a:prstClr val="black"/>
                          </a:solidFill>
                          <a:effectLst/>
                          <a:uLnTx/>
                          <a:uFillTx/>
                          <a:latin typeface="+mn-lt"/>
                          <a:ea typeface="+mn-ea"/>
                          <a:cs typeface="+mn-cs"/>
                        </a:rPr>
                        <a:t>
Final Futsal Masculino Claro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3947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- 2017-11-25 10:36:33</a:t>
                      </a:r>
                      <a:r>
                        <a:rPr kumimoji="0" lang="es-ES" sz="1000" b="0" i="0" u="none" strike="noStrike" kern="1200" cap="none" spc="0" normalizeH="0" baseline="0" noProof="0">
                          <a:ln>
                            <a:noFill/>
                          </a:ln>
                          <a:solidFill>
                            <a:prstClr val="black"/>
                          </a:solidFill>
                          <a:effectLst/>
                          <a:uLnTx/>
                          <a:uFillTx/>
                          <a:latin typeface="+mn-lt"/>
                          <a:ea typeface="+mn-ea"/>
                          <a:cs typeface="+mn-cs"/>
                        </a:rPr>
                        <a:t>
¡Hoy será el día en que te llevarás ese equipo que tanto soñaste! Te esperamos en tu Centro Claro preferido para que te lo lleves en cómodas cuotas. #RedFridayClaro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6229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- 2017-11-09 14:20:01</a:t>
                      </a:r>
                      <a:r>
                        <a:rPr kumimoji="0" lang="es-ES" sz="1000" b="0" i="0" u="none" strike="noStrike" kern="1200" cap="none" spc="0" normalizeH="0" baseline="0" noProof="0">
                          <a:ln>
                            <a:noFill/>
                          </a:ln>
                          <a:solidFill>
                            <a:prstClr val="black"/>
                          </a:solidFill>
                          <a:effectLst/>
                          <a:uLnTx/>
                          <a:uFillTx/>
                          <a:latin typeface="+mn-lt"/>
                          <a:ea typeface="+mn-ea"/>
                          <a:cs typeface="+mn-cs"/>
                        </a:rPr>
                        <a:t>
Consulta tu consumo de Internet y minutos desde tu smartphone usando #MiClaroApp regístrate en nuestra oficina virtual y haz tus consultas más fácil dondequiera que estés. http://bit.ly/1TafV8s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47311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- 2017-11-08 11:36:23</a:t>
                      </a:r>
                      <a:r>
                        <a:rPr kumimoji="0" lang="es-ES" sz="1000" b="0" i="0" u="none" strike="noStrike" kern="1200" cap="none" spc="0" normalizeH="0" baseline="0" noProof="0">
                          <a:ln>
                            <a:noFill/>
                          </a:ln>
                          <a:solidFill>
                            <a:prstClr val="black"/>
                          </a:solidFill>
                          <a:effectLst/>
                          <a:uLnTx/>
                          <a:uFillTx/>
                          <a:latin typeface="+mn-lt"/>
                          <a:ea typeface="+mn-ea"/>
                          <a:cs typeface="+mn-cs"/>
                        </a:rPr>
                        <a:t>
El coro con los panas se arma por el chat aprovechando el Internet ilimitado de los nuevos Paquetes Prepago. #DíasilimitadosClaro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83230713"/>
                  </a:ext>
                </a:extLst>
              </a:tr>
            </a:tbl>
          </a:graphicData>
        </a:graphic>
      </p:graphicFrame>
      <p:sp>
        <p:nvSpPr>
          <p:cNvPr id="4" name="Text Placeholder 3">
            <a:extLst>
              <a:ext uri="{FF2B5EF4-FFF2-40B4-BE49-F238E27FC236}">
                <a16:creationId xmlns:a16="http://schemas.microsoft.com/office/drawing/2014/main" id="{8969EE76-D90C-42EE-A721-F9E7D81F3E8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628715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DADFD-4A46-4712-8C71-EFDF3CA37D07}"/>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A75C6528-A113-439D-8015-2FE1F39CEEC6}"/>
              </a:ext>
            </a:extLst>
          </p:cNvPr>
          <p:cNvGraphicFramePr>
            <a:graphicFrameLocks noGrp="1"/>
          </p:cNvGraphicFramePr>
          <p:nvPr>
            <p:ph type="tbl" sz="quarter" idx="13"/>
            <p:extLst>
              <p:ext uri="{D42A27DB-BD31-4B8C-83A1-F6EECF244321}">
                <p14:modId xmlns:p14="http://schemas.microsoft.com/office/powerpoint/2010/main" val="4010288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71044917"/>
                    </a:ext>
                  </a:extLst>
                </a:gridCol>
                <a:gridCol w="658368">
                  <a:extLst>
                    <a:ext uri="{9D8B030D-6E8A-4147-A177-3AD203B41FA5}">
                      <a16:colId xmlns:a16="http://schemas.microsoft.com/office/drawing/2014/main" val="1683734087"/>
                    </a:ext>
                  </a:extLst>
                </a:gridCol>
                <a:gridCol w="658368">
                  <a:extLst>
                    <a:ext uri="{9D8B030D-6E8A-4147-A177-3AD203B41FA5}">
                      <a16:colId xmlns:a16="http://schemas.microsoft.com/office/drawing/2014/main" val="2722437051"/>
                    </a:ext>
                  </a:extLst>
                </a:gridCol>
                <a:gridCol w="658368">
                  <a:extLst>
                    <a:ext uri="{9D8B030D-6E8A-4147-A177-3AD203B41FA5}">
                      <a16:colId xmlns:a16="http://schemas.microsoft.com/office/drawing/2014/main" val="2922850940"/>
                    </a:ext>
                  </a:extLst>
                </a:gridCol>
                <a:gridCol w="658368">
                  <a:extLst>
                    <a:ext uri="{9D8B030D-6E8A-4147-A177-3AD203B41FA5}">
                      <a16:colId xmlns:a16="http://schemas.microsoft.com/office/drawing/2014/main" val="1157681399"/>
                    </a:ext>
                  </a:extLst>
                </a:gridCol>
                <a:gridCol w="658368">
                  <a:extLst>
                    <a:ext uri="{9D8B030D-6E8A-4147-A177-3AD203B41FA5}">
                      <a16:colId xmlns:a16="http://schemas.microsoft.com/office/drawing/2014/main" val="3324606821"/>
                    </a:ext>
                  </a:extLst>
                </a:gridCol>
                <a:gridCol w="658368">
                  <a:extLst>
                    <a:ext uri="{9D8B030D-6E8A-4147-A177-3AD203B41FA5}">
                      <a16:colId xmlns:a16="http://schemas.microsoft.com/office/drawing/2014/main" val="2329515758"/>
                    </a:ext>
                  </a:extLst>
                </a:gridCol>
                <a:gridCol w="658368">
                  <a:extLst>
                    <a:ext uri="{9D8B030D-6E8A-4147-A177-3AD203B41FA5}">
                      <a16:colId xmlns:a16="http://schemas.microsoft.com/office/drawing/2014/main" val="2157581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786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- 2017-11-19 22:36:38</a:t>
                      </a:r>
                      <a:r>
                        <a:rPr kumimoji="0" lang="es-ES" sz="1000" b="0" i="0" u="none" strike="noStrike" kern="1200" cap="none" spc="0" normalizeH="0" baseline="0" noProof="0">
                          <a:ln>
                            <a:noFill/>
                          </a:ln>
                          <a:solidFill>
                            <a:prstClr val="black"/>
                          </a:solidFill>
                          <a:effectLst/>
                          <a:uLnTx/>
                          <a:uFillTx/>
                          <a:latin typeface="+mn-lt"/>
                          <a:ea typeface="+mn-ea"/>
                          <a:cs typeface="+mn-cs"/>
                        </a:rPr>
                        <a:t>
Ahora consultar tu cambiazo es más fácil que nunca con #MiClaroApp. ¡Regístrate hoy!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7679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- 2017-11-11 02:04:27</a:t>
                      </a:r>
                      <a:r>
                        <a:rPr kumimoji="0" lang="es-ES" sz="1000" b="0" i="0" u="none" strike="noStrike" kern="1200" cap="none" spc="0" normalizeH="0" baseline="0" noProof="0">
                          <a:ln>
                            <a:noFill/>
                          </a:ln>
                          <a:solidFill>
                            <a:prstClr val="black"/>
                          </a:solidFill>
                          <a:effectLst/>
                          <a:uLnTx/>
                          <a:uFillTx/>
                          <a:latin typeface="+mn-lt"/>
                          <a:ea typeface="+mn-ea"/>
                          <a:cs typeface="+mn-cs"/>
                        </a:rPr>
                        <a:t>
¡Continuamos en pelota! y cada vez se pone más intenso. Estas fueron todas la emociones que vivimos esta noche.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0280067"/>
                  </a:ext>
                </a:extLst>
              </a:tr>
            </a:tbl>
          </a:graphicData>
        </a:graphic>
      </p:graphicFrame>
      <p:sp>
        <p:nvSpPr>
          <p:cNvPr id="4" name="Text Placeholder 3">
            <a:extLst>
              <a:ext uri="{FF2B5EF4-FFF2-40B4-BE49-F238E27FC236}">
                <a16:creationId xmlns:a16="http://schemas.microsoft.com/office/drawing/2014/main" id="{04ED9A3A-BEB4-4649-8AD2-2774A696837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82946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432B5-4F20-4B5B-9889-EE7268E70992}"/>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EDCD3789-EBD3-48DF-BC50-83B387FED08A}"/>
              </a:ext>
            </a:extLst>
          </p:cNvPr>
          <p:cNvGraphicFramePr>
            <a:graphicFrameLocks noGrp="1"/>
          </p:cNvGraphicFramePr>
          <p:nvPr>
            <p:ph type="chart" sz="quarter" idx="13"/>
            <p:extLst>
              <p:ext uri="{D42A27DB-BD31-4B8C-83A1-F6EECF244321}">
                <p14:modId xmlns:p14="http://schemas.microsoft.com/office/powerpoint/2010/main" val="1897800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FFAC23-2248-4141-96C1-DC87CEC8E75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C97673E-4CA7-4FB5-B5AE-FA51C8B485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1060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A8145-2061-405E-B7DF-DCAA442679DB}"/>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9B4BD5A-B53F-4FA9-AB27-36A26B899782}"/>
              </a:ext>
            </a:extLst>
          </p:cNvPr>
          <p:cNvGraphicFramePr>
            <a:graphicFrameLocks noGrp="1"/>
          </p:cNvGraphicFramePr>
          <p:nvPr>
            <p:ph type="chart" sz="quarter" idx="13"/>
            <p:extLst>
              <p:ext uri="{D42A27DB-BD31-4B8C-83A1-F6EECF244321}">
                <p14:modId xmlns:p14="http://schemas.microsoft.com/office/powerpoint/2010/main" val="3384496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5DD33D-624E-4139-AA32-D69CA3267E1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1FD333C-D0F0-425F-BD47-B5EF49D73F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4269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B0212-5D5B-4796-A65D-073272BFF394}"/>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B14EE581-627B-46C1-BFB6-0D2CFFA46418}"/>
              </a:ext>
            </a:extLst>
          </p:cNvPr>
          <p:cNvGraphicFramePr>
            <a:graphicFrameLocks noGrp="1"/>
          </p:cNvGraphicFramePr>
          <p:nvPr>
            <p:ph type="chart" sz="quarter" idx="13"/>
            <p:extLst>
              <p:ext uri="{D42A27DB-BD31-4B8C-83A1-F6EECF244321}">
                <p14:modId xmlns:p14="http://schemas.microsoft.com/office/powerpoint/2010/main" val="2265964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2C70DE-9E52-452A-9C09-D42E6E1CCE9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77F4A50-DFA9-4A2C-85F0-47807B7B79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3367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8B15-A0BB-4A27-9D50-B00B8AFED94F}"/>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0988E321-79E6-4FC7-972B-D70DA96D8CC0}"/>
              </a:ext>
            </a:extLst>
          </p:cNvPr>
          <p:cNvGraphicFramePr>
            <a:graphicFrameLocks noGrp="1"/>
          </p:cNvGraphicFramePr>
          <p:nvPr>
            <p:ph type="chart" sz="quarter" idx="13"/>
            <p:extLst>
              <p:ext uri="{D42A27DB-BD31-4B8C-83A1-F6EECF244321}">
                <p14:modId xmlns:p14="http://schemas.microsoft.com/office/powerpoint/2010/main" val="2700647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29C8EF-949B-41B9-B9C6-923A18D3FE4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7C00E44-A75D-49C8-A8F6-68AE9264D0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4121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B505B-6653-4A9B-9867-99939256C86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1BDC3B39-DD44-44C5-920C-89E32667B48F}"/>
              </a:ext>
            </a:extLst>
          </p:cNvPr>
          <p:cNvGraphicFramePr>
            <a:graphicFrameLocks noGrp="1"/>
          </p:cNvGraphicFramePr>
          <p:nvPr>
            <p:ph type="chart" sz="quarter" idx="13"/>
            <p:extLst>
              <p:ext uri="{D42A27DB-BD31-4B8C-83A1-F6EECF244321}">
                <p14:modId xmlns:p14="http://schemas.microsoft.com/office/powerpoint/2010/main" val="3648722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12CF6B-768C-421B-AD50-812CB5E85AD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D2811AA-6931-4280-A087-14E8057D1D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7309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6734-780D-4A1E-BD3B-68533E38CD56}"/>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165106B7-63D8-465E-999D-961E75516358}"/>
              </a:ext>
            </a:extLst>
          </p:cNvPr>
          <p:cNvGraphicFramePr>
            <a:graphicFrameLocks noGrp="1"/>
          </p:cNvGraphicFramePr>
          <p:nvPr>
            <p:ph type="chart" sz="quarter" idx="13"/>
            <p:extLst>
              <p:ext uri="{D42A27DB-BD31-4B8C-83A1-F6EECF244321}">
                <p14:modId xmlns:p14="http://schemas.microsoft.com/office/powerpoint/2010/main" val="3864374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C03745-89D3-4B82-8D36-C522E71DDCE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45B1A80-6330-4E8C-9DB7-9B568218DE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0060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F8FE7-C55C-4322-88F7-CA04ED6EFBEE}"/>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3E86C1AD-4FA0-4F12-97F4-645D3C80EF8E}"/>
              </a:ext>
            </a:extLst>
          </p:cNvPr>
          <p:cNvGraphicFramePr>
            <a:graphicFrameLocks noGrp="1"/>
          </p:cNvGraphicFramePr>
          <p:nvPr>
            <p:ph type="chart" sz="quarter" idx="13"/>
            <p:extLst>
              <p:ext uri="{D42A27DB-BD31-4B8C-83A1-F6EECF244321}">
                <p14:modId xmlns:p14="http://schemas.microsoft.com/office/powerpoint/2010/main" val="2933288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6ED5F1-3673-4D03-8B65-C711EB2FCD1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C7BC29B-7905-4DC0-964E-A6F7F41ED5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8361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8BE96-EA6D-41C5-85DA-B038A7421997}"/>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9C8E6BFC-B318-4A15-9309-395AC0FB7162}"/>
              </a:ext>
            </a:extLst>
          </p:cNvPr>
          <p:cNvGraphicFramePr>
            <a:graphicFrameLocks noGrp="1"/>
          </p:cNvGraphicFramePr>
          <p:nvPr>
            <p:ph type="chart" sz="quarter" idx="13"/>
            <p:extLst>
              <p:ext uri="{D42A27DB-BD31-4B8C-83A1-F6EECF244321}">
                <p14:modId xmlns:p14="http://schemas.microsoft.com/office/powerpoint/2010/main" val="2171210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D5FE12-BED7-49B9-AE89-C3F42883DB7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2F62EB1-0EA5-4960-B4F7-E3C09A7E09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485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8978C-B224-4F27-A5CC-7324DAA6EA5B}"/>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AFD01D3A-C9FD-44D8-809F-63998CC82830}"/>
              </a:ext>
            </a:extLst>
          </p:cNvPr>
          <p:cNvGraphicFramePr>
            <a:graphicFrameLocks noGrp="1"/>
          </p:cNvGraphicFramePr>
          <p:nvPr>
            <p:ph type="tbl" sz="quarter" idx="13"/>
            <p:extLst>
              <p:ext uri="{D42A27DB-BD31-4B8C-83A1-F6EECF244321}">
                <p14:modId xmlns:p14="http://schemas.microsoft.com/office/powerpoint/2010/main" val="2597659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2494904"/>
                    </a:ext>
                  </a:extLst>
                </a:gridCol>
                <a:gridCol w="2468880">
                  <a:extLst>
                    <a:ext uri="{9D8B030D-6E8A-4147-A177-3AD203B41FA5}">
                      <a16:colId xmlns:a16="http://schemas.microsoft.com/office/drawing/2014/main" val="3632145614"/>
                    </a:ext>
                  </a:extLst>
                </a:gridCol>
                <a:gridCol w="822960">
                  <a:extLst>
                    <a:ext uri="{9D8B030D-6E8A-4147-A177-3AD203B41FA5}">
                      <a16:colId xmlns:a16="http://schemas.microsoft.com/office/drawing/2014/main" val="1584445681"/>
                    </a:ext>
                  </a:extLst>
                </a:gridCol>
                <a:gridCol w="822960">
                  <a:extLst>
                    <a:ext uri="{9D8B030D-6E8A-4147-A177-3AD203B41FA5}">
                      <a16:colId xmlns:a16="http://schemas.microsoft.com/office/drawing/2014/main" val="2325336824"/>
                    </a:ext>
                  </a:extLst>
                </a:gridCol>
                <a:gridCol w="822960">
                  <a:extLst>
                    <a:ext uri="{9D8B030D-6E8A-4147-A177-3AD203B41FA5}">
                      <a16:colId xmlns:a16="http://schemas.microsoft.com/office/drawing/2014/main" val="2953983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07397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Otoniel Joaquin 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142077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Eridanya DE LA Rosa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4215979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Yennyfer Genao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50604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Jennifer Hirland De Abreu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060927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Rodriguez Alvarez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95411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Junior EG Portorreal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498800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LMaribel Morales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35418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 Guerra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951405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Arturo Batista Aquino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976638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Rauny Santos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204871831"/>
                  </a:ext>
                </a:extLst>
              </a:tr>
            </a:tbl>
          </a:graphicData>
        </a:graphic>
      </p:graphicFrame>
      <p:sp>
        <p:nvSpPr>
          <p:cNvPr id="4" name="Text Placeholder 3">
            <a:extLst>
              <a:ext uri="{FF2B5EF4-FFF2-40B4-BE49-F238E27FC236}">
                <a16:creationId xmlns:a16="http://schemas.microsoft.com/office/drawing/2014/main" id="{6D3ED116-5FB8-4207-8CF1-9B3E707AE43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9205958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3A33D-F99E-49E9-8F7B-6EE1BA05D66D}"/>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656EA233-34E4-42F9-8097-6C30339FF344}"/>
              </a:ext>
            </a:extLst>
          </p:cNvPr>
          <p:cNvGraphicFramePr>
            <a:graphicFrameLocks noGrp="1"/>
          </p:cNvGraphicFramePr>
          <p:nvPr>
            <p:ph type="tbl" sz="quarter" idx="13"/>
            <p:extLst>
              <p:ext uri="{D42A27DB-BD31-4B8C-83A1-F6EECF244321}">
                <p14:modId xmlns:p14="http://schemas.microsoft.com/office/powerpoint/2010/main" val="712985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76179409"/>
                    </a:ext>
                  </a:extLst>
                </a:gridCol>
                <a:gridCol w="2468880">
                  <a:extLst>
                    <a:ext uri="{9D8B030D-6E8A-4147-A177-3AD203B41FA5}">
                      <a16:colId xmlns:a16="http://schemas.microsoft.com/office/drawing/2014/main" val="1966872274"/>
                    </a:ext>
                  </a:extLst>
                </a:gridCol>
                <a:gridCol w="822960">
                  <a:extLst>
                    <a:ext uri="{9D8B030D-6E8A-4147-A177-3AD203B41FA5}">
                      <a16:colId xmlns:a16="http://schemas.microsoft.com/office/drawing/2014/main" val="1778913416"/>
                    </a:ext>
                  </a:extLst>
                </a:gridCol>
                <a:gridCol w="822960">
                  <a:extLst>
                    <a:ext uri="{9D8B030D-6E8A-4147-A177-3AD203B41FA5}">
                      <a16:colId xmlns:a16="http://schemas.microsoft.com/office/drawing/2014/main" val="4148826488"/>
                    </a:ext>
                  </a:extLst>
                </a:gridCol>
                <a:gridCol w="822960">
                  <a:extLst>
                    <a:ext uri="{9D8B030D-6E8A-4147-A177-3AD203B41FA5}">
                      <a16:colId xmlns:a16="http://schemas.microsoft.com/office/drawing/2014/main" val="1631722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8205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Ramonce Bartoli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711411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Elizabeth Thomas Jmv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097053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Junior Jose 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51662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Scarlet Tavarez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014674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Juanne Alvarado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96557838"/>
                  </a:ext>
                </a:extLst>
              </a:tr>
            </a:tbl>
          </a:graphicData>
        </a:graphic>
      </p:graphicFrame>
      <p:sp>
        <p:nvSpPr>
          <p:cNvPr id="4" name="Text Placeholder 3">
            <a:extLst>
              <a:ext uri="{FF2B5EF4-FFF2-40B4-BE49-F238E27FC236}">
                <a16:creationId xmlns:a16="http://schemas.microsoft.com/office/drawing/2014/main" id="{ABAC4C55-2442-4E1D-B70E-7332F301F3F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803528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AB6C-2F89-460E-9C48-1DE9BE1E95B2}"/>
              </a:ext>
            </a:extLst>
          </p:cNvPr>
          <p:cNvSpPr>
            <a:spLocks noGrp="1"/>
          </p:cNvSpPr>
          <p:nvPr>
            <p:ph type="title"/>
          </p:nvPr>
        </p:nvSpPr>
        <p:spPr/>
        <p:txBody>
          <a:bodyPr/>
          <a:lstStyle/>
          <a:p>
            <a:r>
              <a:rPr lang="en-US"/>
              <a:t>Facebook User Posts Table - 1 of 9</a:t>
            </a:r>
          </a:p>
        </p:txBody>
      </p:sp>
      <p:graphicFrame>
        <p:nvGraphicFramePr>
          <p:cNvPr id="5" name="Table Placeholder 4">
            <a:extLst>
              <a:ext uri="{FF2B5EF4-FFF2-40B4-BE49-F238E27FC236}">
                <a16:creationId xmlns:a16="http://schemas.microsoft.com/office/drawing/2014/main" id="{FE98CB9F-3189-4236-99D3-06B0A39C4A47}"/>
              </a:ext>
            </a:extLst>
          </p:cNvPr>
          <p:cNvGraphicFramePr>
            <a:graphicFrameLocks noGrp="1"/>
          </p:cNvGraphicFramePr>
          <p:nvPr>
            <p:ph type="tbl" sz="quarter" idx="13"/>
            <p:extLst>
              <p:ext uri="{D42A27DB-BD31-4B8C-83A1-F6EECF244321}">
                <p14:modId xmlns:p14="http://schemas.microsoft.com/office/powerpoint/2010/main" val="1775075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99546428"/>
                    </a:ext>
                  </a:extLst>
                </a:gridCol>
                <a:gridCol w="822960">
                  <a:extLst>
                    <a:ext uri="{9D8B030D-6E8A-4147-A177-3AD203B41FA5}">
                      <a16:colId xmlns:a16="http://schemas.microsoft.com/office/drawing/2014/main" val="4226144170"/>
                    </a:ext>
                  </a:extLst>
                </a:gridCol>
                <a:gridCol w="822960">
                  <a:extLst>
                    <a:ext uri="{9D8B030D-6E8A-4147-A177-3AD203B41FA5}">
                      <a16:colId xmlns:a16="http://schemas.microsoft.com/office/drawing/2014/main" val="2232444001"/>
                    </a:ext>
                  </a:extLst>
                </a:gridCol>
                <a:gridCol w="822960">
                  <a:extLst>
                    <a:ext uri="{9D8B030D-6E8A-4147-A177-3AD203B41FA5}">
                      <a16:colId xmlns:a16="http://schemas.microsoft.com/office/drawing/2014/main" val="1678465611"/>
                    </a:ext>
                  </a:extLst>
                </a:gridCol>
                <a:gridCol w="822960">
                  <a:extLst>
                    <a:ext uri="{9D8B030D-6E8A-4147-A177-3AD203B41FA5}">
                      <a16:colId xmlns:a16="http://schemas.microsoft.com/office/drawing/2014/main" val="231063848"/>
                    </a:ext>
                  </a:extLst>
                </a:gridCol>
                <a:gridCol w="822960">
                  <a:extLst>
                    <a:ext uri="{9D8B030D-6E8A-4147-A177-3AD203B41FA5}">
                      <a16:colId xmlns:a16="http://schemas.microsoft.com/office/drawing/2014/main" val="1849245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16526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Ricardo Roques Sanchez - 2017-11-20 00:23:42</a:t>
                      </a:r>
                      <a:r>
                        <a:rPr kumimoji="0" lang="es-ES" sz="1000" b="0" i="0" u="none" strike="noStrike" kern="1200" cap="none" spc="0" normalizeH="0" baseline="0" noProof="0">
                          <a:ln>
                            <a:noFill/>
                          </a:ln>
                          <a:solidFill>
                            <a:prstClr val="black"/>
                          </a:solidFill>
                          <a:effectLst/>
                          <a:uLnTx/>
                          <a:uFillTx/>
                          <a:latin typeface="+mn-lt"/>
                          <a:ea typeface="+mn-ea"/>
                          <a:cs typeface="+mn-cs"/>
                        </a:rPr>
                        <a:t>
Un abuso el volumen de la música en el club de claro. Increíble que las autoridades de 911 no sean capases de tomar carta en el asunto.
#911
#claro 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 11:08:37</a:t>
                      </a:r>
                    </a:p>
                  </a:txBody>
                  <a:tcPr/>
                </a:tc>
                <a:extLst>
                  <a:ext uri="{0D108BD9-81ED-4DB2-BD59-A6C34878D82A}">
                    <a16:rowId xmlns:a16="http://schemas.microsoft.com/office/drawing/2014/main" val="297444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Josian Germosen Taveras - 2017-11-17 21:55:52</a:t>
                      </a:r>
                      <a:r>
                        <a:rPr kumimoji="0" lang="es-ES" sz="1000" b="0" i="0" u="none" strike="noStrike" kern="1200" cap="none" spc="0" normalizeH="0" baseline="0" noProof="0">
                          <a:ln>
                            <a:noFill/>
                          </a:ln>
                          <a:solidFill>
                            <a:prstClr val="black"/>
                          </a:solidFill>
                          <a:effectLst/>
                          <a:uLnTx/>
                          <a:uFillTx/>
                          <a:latin typeface="+mn-lt"/>
                          <a:ea typeface="+mn-ea"/>
                          <a:cs typeface="+mn-cs"/>
                        </a:rPr>
                        <a:t>
tengo dos meses (casi 3 desde el primero de septiembre) esperando por un traslado de servicio a Bavaro Punta Cana, ha sido imposible que me acaben de resolver, pesimo el servicio... pesimo.... no me ponen caso, no me dan respuesta, todos los dias llamo y siempre me dicen "un supervisor lo estara llamando en menos de 24 horas"... peor aun estoy pagando por un servicio durante estos casi tres meses sin estarlo recibiendo, ya que ustedes mismos me han dicho "que para poder trasladarlo tengo que seguir pagando"... creo que se estan pasando... nunca habia tenido tan mala experiencia con un servicio... nunca. Ganas no me faltan de utilizar una empresa de internet y cable de aqui de la zona.... #clarord #claro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 13:40:40</a:t>
                      </a:r>
                    </a:p>
                  </a:txBody>
                  <a:tcPr/>
                </a:tc>
                <a:extLst>
                  <a:ext uri="{0D108BD9-81ED-4DB2-BD59-A6C34878D82A}">
                    <a16:rowId xmlns:a16="http://schemas.microsoft.com/office/drawing/2014/main" val="151126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Sleyther Marte - 2017-11-17 16:16:01</a:t>
                      </a:r>
                      <a:r>
                        <a:rPr kumimoji="0" lang="es-ES" sz="1000" b="0" i="0" u="none" strike="noStrike" kern="1200" cap="none" spc="0" normalizeH="0" baseline="0" noProof="0">
                          <a:ln>
                            <a:noFill/>
                          </a:ln>
                          <a:solidFill>
                            <a:prstClr val="black"/>
                          </a:solidFill>
                          <a:effectLst/>
                          <a:uLnTx/>
                          <a:uFillTx/>
                          <a:latin typeface="+mn-lt"/>
                          <a:ea typeface="+mn-ea"/>
                          <a:cs typeface="+mn-cs"/>
                        </a:rPr>
                        <a:t>
Experienciaservicio@claro.com.do tenía problemas con el cableado del Internet, pero se a resuelto gracias A: José Manuel Ventura  #93232 #MuyBuenTrabajo.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797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Fernando Jimenez - 2017-11-17 15:49:35</a:t>
                      </a:r>
                      <a:r>
                        <a:rPr kumimoji="0" lang="es-ES" sz="1000" b="0" i="0" u="none" strike="noStrike" kern="1200" cap="none" spc="0" normalizeH="0" baseline="0" noProof="0">
                          <a:ln>
                            <a:noFill/>
                          </a:ln>
                          <a:solidFill>
                            <a:prstClr val="black"/>
                          </a:solidFill>
                          <a:effectLst/>
                          <a:uLnTx/>
                          <a:uFillTx/>
                          <a:latin typeface="+mn-lt"/>
                          <a:ea typeface="+mn-ea"/>
                          <a:cs typeface="+mn-cs"/>
                        </a:rPr>
                        <a:t>
que hay que hacer para que solucionen una avería ? reclamo #30467048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 20:40:48</a:t>
                      </a:r>
                    </a:p>
                  </a:txBody>
                  <a:tcPr/>
                </a:tc>
                <a:extLst>
                  <a:ext uri="{0D108BD9-81ED-4DB2-BD59-A6C34878D82A}">
                    <a16:rowId xmlns:a16="http://schemas.microsoft.com/office/drawing/2014/main" val="2141418859"/>
                  </a:ext>
                </a:extLst>
              </a:tr>
            </a:tbl>
          </a:graphicData>
        </a:graphic>
      </p:graphicFrame>
      <p:sp>
        <p:nvSpPr>
          <p:cNvPr id="4" name="Text Placeholder 3">
            <a:extLst>
              <a:ext uri="{FF2B5EF4-FFF2-40B4-BE49-F238E27FC236}">
                <a16:creationId xmlns:a16="http://schemas.microsoft.com/office/drawing/2014/main" id="{96BF1E47-94E6-471C-9666-261728C3A00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38564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39162-7A43-49EA-B5E3-C3728A9AD31F}"/>
              </a:ext>
            </a:extLst>
          </p:cNvPr>
          <p:cNvSpPr>
            <a:spLocks noGrp="1"/>
          </p:cNvSpPr>
          <p:nvPr>
            <p:ph type="title"/>
          </p:nvPr>
        </p:nvSpPr>
        <p:spPr/>
        <p:txBody>
          <a:bodyPr/>
          <a:lstStyle/>
          <a:p>
            <a:r>
              <a:rPr lang="en-US"/>
              <a:t>Facebook User Posts Table - 2 of 9</a:t>
            </a:r>
          </a:p>
        </p:txBody>
      </p:sp>
      <p:graphicFrame>
        <p:nvGraphicFramePr>
          <p:cNvPr id="5" name="Table Placeholder 4">
            <a:extLst>
              <a:ext uri="{FF2B5EF4-FFF2-40B4-BE49-F238E27FC236}">
                <a16:creationId xmlns:a16="http://schemas.microsoft.com/office/drawing/2014/main" id="{83F72FA5-0780-4944-AD17-331FF2FA36E0}"/>
              </a:ext>
            </a:extLst>
          </p:cNvPr>
          <p:cNvGraphicFramePr>
            <a:graphicFrameLocks noGrp="1"/>
          </p:cNvGraphicFramePr>
          <p:nvPr>
            <p:ph type="tbl" sz="quarter" idx="13"/>
            <p:extLst>
              <p:ext uri="{D42A27DB-BD31-4B8C-83A1-F6EECF244321}">
                <p14:modId xmlns:p14="http://schemas.microsoft.com/office/powerpoint/2010/main" val="2806200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67976862"/>
                    </a:ext>
                  </a:extLst>
                </a:gridCol>
                <a:gridCol w="822960">
                  <a:extLst>
                    <a:ext uri="{9D8B030D-6E8A-4147-A177-3AD203B41FA5}">
                      <a16:colId xmlns:a16="http://schemas.microsoft.com/office/drawing/2014/main" val="3613942531"/>
                    </a:ext>
                  </a:extLst>
                </a:gridCol>
                <a:gridCol w="822960">
                  <a:extLst>
                    <a:ext uri="{9D8B030D-6E8A-4147-A177-3AD203B41FA5}">
                      <a16:colId xmlns:a16="http://schemas.microsoft.com/office/drawing/2014/main" val="2355221453"/>
                    </a:ext>
                  </a:extLst>
                </a:gridCol>
                <a:gridCol w="822960">
                  <a:extLst>
                    <a:ext uri="{9D8B030D-6E8A-4147-A177-3AD203B41FA5}">
                      <a16:colId xmlns:a16="http://schemas.microsoft.com/office/drawing/2014/main" val="455188993"/>
                    </a:ext>
                  </a:extLst>
                </a:gridCol>
                <a:gridCol w="822960">
                  <a:extLst>
                    <a:ext uri="{9D8B030D-6E8A-4147-A177-3AD203B41FA5}">
                      <a16:colId xmlns:a16="http://schemas.microsoft.com/office/drawing/2014/main" val="275452178"/>
                    </a:ext>
                  </a:extLst>
                </a:gridCol>
                <a:gridCol w="822960">
                  <a:extLst>
                    <a:ext uri="{9D8B030D-6E8A-4147-A177-3AD203B41FA5}">
                      <a16:colId xmlns:a16="http://schemas.microsoft.com/office/drawing/2014/main" val="1768968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8037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Carmen Moya - 2017-11-16 20:35:51</a:t>
                      </a:r>
                      <a:r>
                        <a:rPr kumimoji="0" lang="es-ES" sz="1000" b="0" i="0" u="none" strike="noStrike" kern="1200" cap="none" spc="0" normalizeH="0" baseline="0" noProof="0">
                          <a:ln>
                            <a:noFill/>
                          </a:ln>
                          <a:solidFill>
                            <a:prstClr val="black"/>
                          </a:solidFill>
                          <a:effectLst/>
                          <a:uLnTx/>
                          <a:uFillTx/>
                          <a:latin typeface="+mn-lt"/>
                          <a:ea typeface="+mn-ea"/>
                          <a:cs typeface="+mn-cs"/>
                        </a:rPr>
                        <a:t>
Claro tiene un pésimo servicio al cliente (no es sorpresa), con la fibra óptica no le advierten al cliente que el teléfono funcionará a través de la cajita del internet, lo que significa que si no hay luz, no funciona el teléfono. Luego de sufrir este proceso de no tener teléfono cuando no hay luz, puse múltiples reclamaciones para que pusieran el servicio como estaba, y nada. Gracias claro por su falta de consideración al cliente, espero que ese monopolio u oligopolio que tienen les dure poco.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 20:48:40</a:t>
                      </a:r>
                    </a:p>
                  </a:txBody>
                  <a:tcPr/>
                </a:tc>
                <a:extLst>
                  <a:ext uri="{0D108BD9-81ED-4DB2-BD59-A6C34878D82A}">
                    <a16:rowId xmlns:a16="http://schemas.microsoft.com/office/drawing/2014/main" val="2644670863"/>
                  </a:ext>
                </a:extLst>
              </a:tr>
            </a:tbl>
          </a:graphicData>
        </a:graphic>
      </p:graphicFrame>
      <p:sp>
        <p:nvSpPr>
          <p:cNvPr id="4" name="Text Placeholder 3">
            <a:extLst>
              <a:ext uri="{FF2B5EF4-FFF2-40B4-BE49-F238E27FC236}">
                <a16:creationId xmlns:a16="http://schemas.microsoft.com/office/drawing/2014/main" id="{57086D98-5A01-41A7-8D8D-04D02572C0A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301480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F09D-2218-4A4D-AB75-777A316CD62D}"/>
              </a:ext>
            </a:extLst>
          </p:cNvPr>
          <p:cNvSpPr>
            <a:spLocks noGrp="1"/>
          </p:cNvSpPr>
          <p:nvPr>
            <p:ph type="title"/>
          </p:nvPr>
        </p:nvSpPr>
        <p:spPr/>
        <p:txBody>
          <a:bodyPr/>
          <a:lstStyle/>
          <a:p>
            <a:r>
              <a:rPr lang="en-US"/>
              <a:t>Facebook User Posts Table - 3 of 9</a:t>
            </a:r>
          </a:p>
        </p:txBody>
      </p:sp>
      <p:graphicFrame>
        <p:nvGraphicFramePr>
          <p:cNvPr id="5" name="Table Placeholder 4">
            <a:extLst>
              <a:ext uri="{FF2B5EF4-FFF2-40B4-BE49-F238E27FC236}">
                <a16:creationId xmlns:a16="http://schemas.microsoft.com/office/drawing/2014/main" id="{16E9874D-8936-4123-9C12-22929F4D16A0}"/>
              </a:ext>
            </a:extLst>
          </p:cNvPr>
          <p:cNvGraphicFramePr>
            <a:graphicFrameLocks noGrp="1"/>
          </p:cNvGraphicFramePr>
          <p:nvPr>
            <p:ph type="tbl" sz="quarter" idx="13"/>
            <p:extLst>
              <p:ext uri="{D42A27DB-BD31-4B8C-83A1-F6EECF244321}">
                <p14:modId xmlns:p14="http://schemas.microsoft.com/office/powerpoint/2010/main" val="3120983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99017546"/>
                    </a:ext>
                  </a:extLst>
                </a:gridCol>
                <a:gridCol w="822960">
                  <a:extLst>
                    <a:ext uri="{9D8B030D-6E8A-4147-A177-3AD203B41FA5}">
                      <a16:colId xmlns:a16="http://schemas.microsoft.com/office/drawing/2014/main" val="2039685943"/>
                    </a:ext>
                  </a:extLst>
                </a:gridCol>
                <a:gridCol w="822960">
                  <a:extLst>
                    <a:ext uri="{9D8B030D-6E8A-4147-A177-3AD203B41FA5}">
                      <a16:colId xmlns:a16="http://schemas.microsoft.com/office/drawing/2014/main" val="3784167044"/>
                    </a:ext>
                  </a:extLst>
                </a:gridCol>
                <a:gridCol w="822960">
                  <a:extLst>
                    <a:ext uri="{9D8B030D-6E8A-4147-A177-3AD203B41FA5}">
                      <a16:colId xmlns:a16="http://schemas.microsoft.com/office/drawing/2014/main" val="2866722319"/>
                    </a:ext>
                  </a:extLst>
                </a:gridCol>
                <a:gridCol w="822960">
                  <a:extLst>
                    <a:ext uri="{9D8B030D-6E8A-4147-A177-3AD203B41FA5}">
                      <a16:colId xmlns:a16="http://schemas.microsoft.com/office/drawing/2014/main" val="1738312782"/>
                    </a:ext>
                  </a:extLst>
                </a:gridCol>
                <a:gridCol w="822960">
                  <a:extLst>
                    <a:ext uri="{9D8B030D-6E8A-4147-A177-3AD203B41FA5}">
                      <a16:colId xmlns:a16="http://schemas.microsoft.com/office/drawing/2014/main" val="980146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1668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Erick Antonio Guzman D - 2017-11-16 15:09:32</a:t>
                      </a:r>
                      <a:r>
                        <a:rPr kumimoji="0" lang="es-ES" sz="1000" b="0" i="0" u="none" strike="noStrike" kern="1200" cap="none" spc="0" normalizeH="0" baseline="0" noProof="0">
                          <a:ln>
                            <a:noFill/>
                          </a:ln>
                          <a:solidFill>
                            <a:prstClr val="black"/>
                          </a:solidFill>
                          <a:effectLst/>
                          <a:uLnTx/>
                          <a:uFillTx/>
                          <a:latin typeface="+mn-lt"/>
                          <a:ea typeface="+mn-ea"/>
                          <a:cs typeface="+mn-cs"/>
                        </a:rPr>
                        <a:t>
Es increible el servicio tan INCOMPETENTE de Claro RD Hace como 3 meses yo llamo para empezar el proceso de cancelacion de mi contrato de celular y les pregunto de cuanto es la penalidad. Me dicen que era de 700 pesos, resulta que voy a la sucursal a salir de ellos y en vez de bajar la penalidad me sube a 1,400 pesos!! 
Ellos hacen su review y encuentran que realmente me dijeron que eran 700 pesos y que someterian un Ticket/caso para darme lo que se me dijo hace 3 meses. El dia de ayer se supone que se cerraria el caso y yo llamo hoy para ver que paso.. me saltan que no, que debo pagar los 1,400 y que nadie puede hacer nada. 
Pues Claro RD resulta que si hay algo que yo puedo hacer y se llama "Demanda" 
Ojo: Tengo Screenshot de cuando me dijeron por su chat en su pagina web que el monto por penalidad eran 700 y no 1,400. 
No hago esto por el dinero, sino por el abuso de esta gente. Muchas personas me dijeron que cosas asi hacian ellos a cada rato y yo no lo creia, pero ahora que 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 20:51:34</a:t>
                      </a:r>
                    </a:p>
                  </a:txBody>
                  <a:tcPr/>
                </a:tc>
                <a:extLst>
                  <a:ext uri="{0D108BD9-81ED-4DB2-BD59-A6C34878D82A}">
                    <a16:rowId xmlns:a16="http://schemas.microsoft.com/office/drawing/2014/main" val="219582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Claro 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Isabel Galvan - 2017-11-15 18:17:03</a:t>
                      </a:r>
                      <a:r>
                        <a:rPr kumimoji="0" lang="en-US" sz="1000" b="0" i="0" u="none" strike="noStrike" kern="1200" cap="none" spc="0" normalizeH="0" baseline="0" noProof="0">
                          <a:ln>
                            <a:noFill/>
                          </a:ln>
                          <a:solidFill>
                            <a:prstClr val="black"/>
                          </a:solidFill>
                          <a:effectLst/>
                          <a:uLnTx/>
                          <a:uFillTx/>
                          <a:latin typeface="+mn-lt"/>
                          <a:ea typeface="+mn-ea"/>
                          <a:cs typeface="+mn-cs"/>
                        </a:rPr>
                        <a:t>
mi atendio juan numero de empleado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3246188"/>
                  </a:ext>
                </a:extLst>
              </a:tr>
            </a:tbl>
          </a:graphicData>
        </a:graphic>
      </p:graphicFrame>
      <p:sp>
        <p:nvSpPr>
          <p:cNvPr id="4" name="Text Placeholder 3">
            <a:extLst>
              <a:ext uri="{FF2B5EF4-FFF2-40B4-BE49-F238E27FC236}">
                <a16:creationId xmlns:a16="http://schemas.microsoft.com/office/drawing/2014/main" id="{45D7CD86-2046-4111-BC26-EB4EFB65436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583949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1F292-1688-4451-9AF8-FA5EC1612008}"/>
              </a:ext>
            </a:extLst>
          </p:cNvPr>
          <p:cNvSpPr>
            <a:spLocks noGrp="1"/>
          </p:cNvSpPr>
          <p:nvPr>
            <p:ph type="title"/>
          </p:nvPr>
        </p:nvSpPr>
        <p:spPr/>
        <p:txBody>
          <a:bodyPr/>
          <a:lstStyle/>
          <a:p>
            <a:r>
              <a:rPr lang="en-US"/>
              <a:t>Facebook User Posts Table - 4 of 9</a:t>
            </a:r>
          </a:p>
        </p:txBody>
      </p:sp>
      <p:graphicFrame>
        <p:nvGraphicFramePr>
          <p:cNvPr id="5" name="Table Placeholder 4">
            <a:extLst>
              <a:ext uri="{FF2B5EF4-FFF2-40B4-BE49-F238E27FC236}">
                <a16:creationId xmlns:a16="http://schemas.microsoft.com/office/drawing/2014/main" id="{1E01E0C8-B720-4DD5-BBAA-F496C2E066DE}"/>
              </a:ext>
            </a:extLst>
          </p:cNvPr>
          <p:cNvGraphicFramePr>
            <a:graphicFrameLocks noGrp="1"/>
          </p:cNvGraphicFramePr>
          <p:nvPr>
            <p:ph type="tbl" sz="quarter" idx="13"/>
            <p:extLst>
              <p:ext uri="{D42A27DB-BD31-4B8C-83A1-F6EECF244321}">
                <p14:modId xmlns:p14="http://schemas.microsoft.com/office/powerpoint/2010/main" val="487936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62606181"/>
                    </a:ext>
                  </a:extLst>
                </a:gridCol>
                <a:gridCol w="822960">
                  <a:extLst>
                    <a:ext uri="{9D8B030D-6E8A-4147-A177-3AD203B41FA5}">
                      <a16:colId xmlns:a16="http://schemas.microsoft.com/office/drawing/2014/main" val="2124453744"/>
                    </a:ext>
                  </a:extLst>
                </a:gridCol>
                <a:gridCol w="822960">
                  <a:extLst>
                    <a:ext uri="{9D8B030D-6E8A-4147-A177-3AD203B41FA5}">
                      <a16:colId xmlns:a16="http://schemas.microsoft.com/office/drawing/2014/main" val="3278485456"/>
                    </a:ext>
                  </a:extLst>
                </a:gridCol>
                <a:gridCol w="822960">
                  <a:extLst>
                    <a:ext uri="{9D8B030D-6E8A-4147-A177-3AD203B41FA5}">
                      <a16:colId xmlns:a16="http://schemas.microsoft.com/office/drawing/2014/main" val="1869228269"/>
                    </a:ext>
                  </a:extLst>
                </a:gridCol>
                <a:gridCol w="822960">
                  <a:extLst>
                    <a:ext uri="{9D8B030D-6E8A-4147-A177-3AD203B41FA5}">
                      <a16:colId xmlns:a16="http://schemas.microsoft.com/office/drawing/2014/main" val="3872572276"/>
                    </a:ext>
                  </a:extLst>
                </a:gridCol>
                <a:gridCol w="822960">
                  <a:extLst>
                    <a:ext uri="{9D8B030D-6E8A-4147-A177-3AD203B41FA5}">
                      <a16:colId xmlns:a16="http://schemas.microsoft.com/office/drawing/2014/main" val="4138708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0713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Alen Santana Berroa - 2017-11-14 14:21:19</a:t>
                      </a:r>
                      <a:r>
                        <a:rPr kumimoji="0" lang="es-ES" sz="1000" b="0" i="0" u="none" strike="noStrike" kern="1200" cap="none" spc="0" normalizeH="0" baseline="0" noProof="0">
                          <a:ln>
                            <a:noFill/>
                          </a:ln>
                          <a:solidFill>
                            <a:prstClr val="black"/>
                          </a:solidFill>
                          <a:effectLst/>
                          <a:uLnTx/>
                          <a:uFillTx/>
                          <a:latin typeface="+mn-lt"/>
                          <a:ea typeface="+mn-ea"/>
                          <a:cs typeface="+mn-cs"/>
                        </a:rPr>
                        <a:t>
NO ENTIENDO QUE PASA CON ESTA COMPAÑÍA TENGO ESTE TERMINAL FCVJU2C. P3. F 16. AL FRENTE DEL LOCAL DE NUESTRA INSTITUCIÓN(COMANDO ELITE POLICIA .M. ) Y NUNCA NO INSTALAN NO ENTIENDO CUAL ES EL PROBLEMA NECESITAMOS 20MB PARA EL SISTEMA DE CAMARA PARA EL MONITOREO DE LA ZONA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0995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Alen Santana Berroa - 2017-11-14 14:21:18</a:t>
                      </a:r>
                      <a:r>
                        <a:rPr kumimoji="0" lang="es-ES" sz="1000" b="0" i="0" u="none" strike="noStrike" kern="1200" cap="none" spc="0" normalizeH="0" baseline="0" noProof="0">
                          <a:ln>
                            <a:noFill/>
                          </a:ln>
                          <a:solidFill>
                            <a:prstClr val="black"/>
                          </a:solidFill>
                          <a:effectLst/>
                          <a:uLnTx/>
                          <a:uFillTx/>
                          <a:latin typeface="+mn-lt"/>
                          <a:ea typeface="+mn-ea"/>
                          <a:cs typeface="+mn-cs"/>
                        </a:rPr>
                        <a:t>
NO ENTIENDO QUE PASA CON ESTA COMPAÑÍA TENGO ESTE TERMINAL FCVJU2C. P3. F 16. AL FRENTE DEL LOCAL DE NUESTRA INSTITUCIÓN(COMANDO ELITE POLICIA .M. ) Y NUNCA NO INSTALAN NO ENTIENDO CUAL ES EL PROBLEMA NECESITAMOS 20MB PARA EL SISTEMA DE CAMARA PARA EL MONITOREO DE LA ZONA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93248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Ramonce Bartoli - 2017-11-14 00:52:49</a:t>
                      </a:r>
                      <a:r>
                        <a:rPr kumimoji="0" lang="es-ES" sz="1000" b="0" i="0" u="none" strike="noStrike" kern="1200" cap="none" spc="0" normalizeH="0" baseline="0" noProof="0">
                          <a:ln>
                            <a:noFill/>
                          </a:ln>
                          <a:solidFill>
                            <a:prstClr val="black"/>
                          </a:solidFill>
                          <a:effectLst/>
                          <a:uLnTx/>
                          <a:uFillTx/>
                          <a:latin typeface="+mn-lt"/>
                          <a:ea typeface="+mn-ea"/>
                          <a:cs typeface="+mn-cs"/>
                        </a:rPr>
                        <a:t>
Amo esta compañía! Me encanta. Los paqueticos son más baratos que los de la compañía naranja. Los minutos te salen más baratos, te lo suman si no los usas con la nueva recarga y tiene señal donde sea muy buen internet. Excelente.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7991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Claro 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Flortuguita Felíz - 2017-11-13 19:04:27</a:t>
                      </a:r>
                      <a:r>
                        <a:rPr kumimoji="0" lang="en-US" sz="1000" b="0" i="0" u="none" strike="noStrike" kern="1200" cap="none" spc="0" normalizeH="0" baseline="0" noProof="0">
                          <a:ln>
                            <a:noFill/>
                          </a:ln>
                          <a:solidFill>
                            <a:prstClr val="black"/>
                          </a:solidFill>
                          <a:effectLst/>
                          <a:uLnTx/>
                          <a:uFillTx/>
                          <a:latin typeface="+mn-lt"/>
                          <a:ea typeface="+mn-ea"/>
                          <a:cs typeface="+mn-cs"/>
                        </a:rPr>
                        <a:t>
#Experienciaservicioclaro@claro.com.do
Harold Rabassa  Tarjeta de empleado #80869 
Super servicio !!! Gracias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0513920"/>
                  </a:ext>
                </a:extLst>
              </a:tr>
            </a:tbl>
          </a:graphicData>
        </a:graphic>
      </p:graphicFrame>
      <p:sp>
        <p:nvSpPr>
          <p:cNvPr id="4" name="Text Placeholder 3">
            <a:extLst>
              <a:ext uri="{FF2B5EF4-FFF2-40B4-BE49-F238E27FC236}">
                <a16:creationId xmlns:a16="http://schemas.microsoft.com/office/drawing/2014/main" id="{AE358286-9427-43D4-92AE-1D7E89456D1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47391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808B2-328C-4A2D-BBAC-FF69CD65E38D}"/>
              </a:ext>
            </a:extLst>
          </p:cNvPr>
          <p:cNvSpPr>
            <a:spLocks noGrp="1"/>
          </p:cNvSpPr>
          <p:nvPr>
            <p:ph type="title"/>
          </p:nvPr>
        </p:nvSpPr>
        <p:spPr/>
        <p:txBody>
          <a:bodyPr/>
          <a:lstStyle/>
          <a:p>
            <a:r>
              <a:rPr lang="en-US"/>
              <a:t>Facebook User Posts Table - 5 of 9</a:t>
            </a:r>
          </a:p>
        </p:txBody>
      </p:sp>
      <p:graphicFrame>
        <p:nvGraphicFramePr>
          <p:cNvPr id="5" name="Table Placeholder 4">
            <a:extLst>
              <a:ext uri="{FF2B5EF4-FFF2-40B4-BE49-F238E27FC236}">
                <a16:creationId xmlns:a16="http://schemas.microsoft.com/office/drawing/2014/main" id="{EED2BD66-79C3-4C30-B9B9-EAB34D3F9D1D}"/>
              </a:ext>
            </a:extLst>
          </p:cNvPr>
          <p:cNvGraphicFramePr>
            <a:graphicFrameLocks noGrp="1"/>
          </p:cNvGraphicFramePr>
          <p:nvPr>
            <p:ph type="tbl" sz="quarter" idx="13"/>
            <p:extLst>
              <p:ext uri="{D42A27DB-BD31-4B8C-83A1-F6EECF244321}">
                <p14:modId xmlns:p14="http://schemas.microsoft.com/office/powerpoint/2010/main" val="3517680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34903359"/>
                    </a:ext>
                  </a:extLst>
                </a:gridCol>
                <a:gridCol w="822960">
                  <a:extLst>
                    <a:ext uri="{9D8B030D-6E8A-4147-A177-3AD203B41FA5}">
                      <a16:colId xmlns:a16="http://schemas.microsoft.com/office/drawing/2014/main" val="273326916"/>
                    </a:ext>
                  </a:extLst>
                </a:gridCol>
                <a:gridCol w="822960">
                  <a:extLst>
                    <a:ext uri="{9D8B030D-6E8A-4147-A177-3AD203B41FA5}">
                      <a16:colId xmlns:a16="http://schemas.microsoft.com/office/drawing/2014/main" val="1632678460"/>
                    </a:ext>
                  </a:extLst>
                </a:gridCol>
                <a:gridCol w="822960">
                  <a:extLst>
                    <a:ext uri="{9D8B030D-6E8A-4147-A177-3AD203B41FA5}">
                      <a16:colId xmlns:a16="http://schemas.microsoft.com/office/drawing/2014/main" val="3759272161"/>
                    </a:ext>
                  </a:extLst>
                </a:gridCol>
                <a:gridCol w="822960">
                  <a:extLst>
                    <a:ext uri="{9D8B030D-6E8A-4147-A177-3AD203B41FA5}">
                      <a16:colId xmlns:a16="http://schemas.microsoft.com/office/drawing/2014/main" val="2929182301"/>
                    </a:ext>
                  </a:extLst>
                </a:gridCol>
                <a:gridCol w="822960">
                  <a:extLst>
                    <a:ext uri="{9D8B030D-6E8A-4147-A177-3AD203B41FA5}">
                      <a16:colId xmlns:a16="http://schemas.microsoft.com/office/drawing/2014/main" val="2833120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41859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Juan Perez - 2017-11-13 13:20:25</a:t>
                      </a:r>
                      <a:r>
                        <a:rPr kumimoji="0" lang="es-ES" sz="1000" b="0" i="0" u="none" strike="noStrike" kern="1200" cap="none" spc="0" normalizeH="0" baseline="0" noProof="0">
                          <a:ln>
                            <a:noFill/>
                          </a:ln>
                          <a:solidFill>
                            <a:prstClr val="black"/>
                          </a:solidFill>
                          <a:effectLst/>
                          <a:uLnTx/>
                          <a:uFillTx/>
                          <a:latin typeface="+mn-lt"/>
                          <a:ea typeface="+mn-ea"/>
                          <a:cs typeface="+mn-cs"/>
                        </a:rPr>
                        <a:t>
Claro RD he recibido un servicio pésimo y vergonzoso por parte de una institución de tanto prestigio. Tras 15 días de solicitar un servicio a Claro RD (158411447A, 158488928, 30410441, 158664607), @ClaroRD da verguenza con operadores poco capacitados siendo la empresa de telecomunicaciones más costosa del país! Instituto Dominicano de las Telecomunicaciones - INDOTEL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406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Eunices Herrera - 2017-11-12 23:50:44</a:t>
                      </a:r>
                      <a:r>
                        <a:rPr kumimoji="0" lang="es-ES" sz="1000" b="0" i="0" u="none" strike="noStrike" kern="1200" cap="none" spc="0" normalizeH="0" baseline="0" noProof="0">
                          <a:ln>
                            <a:noFill/>
                          </a:ln>
                          <a:solidFill>
                            <a:prstClr val="black"/>
                          </a:solidFill>
                          <a:effectLst/>
                          <a:uLnTx/>
                          <a:uFillTx/>
                          <a:latin typeface="+mn-lt"/>
                          <a:ea typeface="+mn-ea"/>
                          <a:cs typeface="+mn-cs"/>
                        </a:rPr>
                        <a:t>
Debe tener más consideración con los clientes y no poner anuncios de ustedes en la programación de claro tv que interrumpan los programas, es una falta de respeto que yo este viendo un programa y ustedes metan un anuncio que corta parte de dicho programa!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770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Castillo Raysa - 2017-11-12 16:54:26</a:t>
                      </a:r>
                      <a:r>
                        <a:rPr kumimoji="0" lang="es-ES" sz="1000" b="0" i="0" u="none" strike="noStrike" kern="1200" cap="none" spc="0" normalizeH="0" baseline="0" noProof="0">
                          <a:ln>
                            <a:noFill/>
                          </a:ln>
                          <a:solidFill>
                            <a:prstClr val="black"/>
                          </a:solidFill>
                          <a:effectLst/>
                          <a:uLnTx/>
                          <a:uFillTx/>
                          <a:latin typeface="+mn-lt"/>
                          <a:ea typeface="+mn-ea"/>
                          <a:cs typeface="+mn-cs"/>
                        </a:rPr>
                        <a:t>
La peor cosa me roban no puedo recargar porque me mandan msj y me roban los minuto...un negosiaso redondo que tiene Nadamas robando minuto...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 18:06:53</a:t>
                      </a:r>
                    </a:p>
                  </a:txBody>
                  <a:tcPr/>
                </a:tc>
                <a:extLst>
                  <a:ext uri="{0D108BD9-81ED-4DB2-BD59-A6C34878D82A}">
                    <a16:rowId xmlns:a16="http://schemas.microsoft.com/office/drawing/2014/main" val="1728862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Hircania Steffany Peralta - 2017-11-12 15:29:39</a:t>
                      </a:r>
                      <a:r>
                        <a:rPr kumimoji="0" lang="es-ES" sz="1000" b="0" i="0" u="none" strike="noStrike" kern="1200" cap="none" spc="0" normalizeH="0" baseline="0" noProof="0">
                          <a:ln>
                            <a:noFill/>
                          </a:ln>
                          <a:solidFill>
                            <a:prstClr val="black"/>
                          </a:solidFill>
                          <a:effectLst/>
                          <a:uLnTx/>
                          <a:uFillTx/>
                          <a:latin typeface="+mn-lt"/>
                          <a:ea typeface="+mn-ea"/>
                          <a:cs typeface="+mn-cs"/>
                        </a:rPr>
                        <a:t>
No pensé que claro iba a dañarse tanto ya es un robo tengo una semana sin internet lo reporto diario y disque todos los días tengo que esperar un día laborable,me lo mandan una hora y lo tumban de nuevo y a la hora de la factura me imagino que llegara igual el recibo se están pasando un pésimo servicio, de haber sabido esto no hago mi contrato con claro😠😠😠😠😡😡😡😡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 15:54:34</a:t>
                      </a:r>
                    </a:p>
                  </a:txBody>
                  <a:tcPr/>
                </a:tc>
                <a:extLst>
                  <a:ext uri="{0D108BD9-81ED-4DB2-BD59-A6C34878D82A}">
                    <a16:rowId xmlns:a16="http://schemas.microsoft.com/office/drawing/2014/main" val="2795624674"/>
                  </a:ext>
                </a:extLst>
              </a:tr>
            </a:tbl>
          </a:graphicData>
        </a:graphic>
      </p:graphicFrame>
      <p:sp>
        <p:nvSpPr>
          <p:cNvPr id="4" name="Text Placeholder 3">
            <a:extLst>
              <a:ext uri="{FF2B5EF4-FFF2-40B4-BE49-F238E27FC236}">
                <a16:creationId xmlns:a16="http://schemas.microsoft.com/office/drawing/2014/main" id="{4C25C14C-62DA-4060-AEDA-17FFD83709F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231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7BED6-559C-478B-B7C1-DC37B385F023}"/>
              </a:ext>
            </a:extLst>
          </p:cNvPr>
          <p:cNvSpPr>
            <a:spLocks noGrp="1"/>
          </p:cNvSpPr>
          <p:nvPr>
            <p:ph type="title"/>
          </p:nvPr>
        </p:nvSpPr>
        <p:spPr/>
        <p:txBody>
          <a:bodyPr/>
          <a:lstStyle/>
          <a:p>
            <a:r>
              <a:rPr lang="en-US"/>
              <a:t>Facebook User Posts Table - 6 of 9</a:t>
            </a:r>
          </a:p>
        </p:txBody>
      </p:sp>
      <p:graphicFrame>
        <p:nvGraphicFramePr>
          <p:cNvPr id="5" name="Table Placeholder 4">
            <a:extLst>
              <a:ext uri="{FF2B5EF4-FFF2-40B4-BE49-F238E27FC236}">
                <a16:creationId xmlns:a16="http://schemas.microsoft.com/office/drawing/2014/main" id="{A305F95E-9F10-4D0F-B5AE-DE126008381B}"/>
              </a:ext>
            </a:extLst>
          </p:cNvPr>
          <p:cNvGraphicFramePr>
            <a:graphicFrameLocks noGrp="1"/>
          </p:cNvGraphicFramePr>
          <p:nvPr>
            <p:ph type="tbl" sz="quarter" idx="13"/>
            <p:extLst>
              <p:ext uri="{D42A27DB-BD31-4B8C-83A1-F6EECF244321}">
                <p14:modId xmlns:p14="http://schemas.microsoft.com/office/powerpoint/2010/main" val="3117485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83698520"/>
                    </a:ext>
                  </a:extLst>
                </a:gridCol>
                <a:gridCol w="822960">
                  <a:extLst>
                    <a:ext uri="{9D8B030D-6E8A-4147-A177-3AD203B41FA5}">
                      <a16:colId xmlns:a16="http://schemas.microsoft.com/office/drawing/2014/main" val="3345073360"/>
                    </a:ext>
                  </a:extLst>
                </a:gridCol>
                <a:gridCol w="822960">
                  <a:extLst>
                    <a:ext uri="{9D8B030D-6E8A-4147-A177-3AD203B41FA5}">
                      <a16:colId xmlns:a16="http://schemas.microsoft.com/office/drawing/2014/main" val="24586755"/>
                    </a:ext>
                  </a:extLst>
                </a:gridCol>
                <a:gridCol w="822960">
                  <a:extLst>
                    <a:ext uri="{9D8B030D-6E8A-4147-A177-3AD203B41FA5}">
                      <a16:colId xmlns:a16="http://schemas.microsoft.com/office/drawing/2014/main" val="2868156635"/>
                    </a:ext>
                  </a:extLst>
                </a:gridCol>
                <a:gridCol w="822960">
                  <a:extLst>
                    <a:ext uri="{9D8B030D-6E8A-4147-A177-3AD203B41FA5}">
                      <a16:colId xmlns:a16="http://schemas.microsoft.com/office/drawing/2014/main" val="1502432531"/>
                    </a:ext>
                  </a:extLst>
                </a:gridCol>
                <a:gridCol w="822960">
                  <a:extLst>
                    <a:ext uri="{9D8B030D-6E8A-4147-A177-3AD203B41FA5}">
                      <a16:colId xmlns:a16="http://schemas.microsoft.com/office/drawing/2014/main" val="3994724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4284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Claro 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Ing-melbin Silvestre - 2017-11-12 14:55:48</a:t>
                      </a:r>
                      <a:r>
                        <a:rPr kumimoji="0" lang="en-US" sz="1000" b="0" i="0" u="none" strike="noStrike" kern="1200" cap="none" spc="0" normalizeH="0" baseline="0" noProof="0">
                          <a:ln>
                            <a:noFill/>
                          </a:ln>
                          <a:solidFill>
                            <a:prstClr val="black"/>
                          </a:solidFill>
                          <a:effectLst/>
                          <a:uLnTx/>
                          <a:uFillTx/>
                          <a:latin typeface="+mn-lt"/>
                          <a:ea typeface="+mn-ea"/>
                          <a:cs typeface="+mn-cs"/>
                        </a:rPr>
                        <a:t>
Ladrone$, me regalan un bono de 300MB para robarme mi Saldo voy a ir a proconsumidor, mardito ladrones.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 15:28:44</a:t>
                      </a:r>
                    </a:p>
                  </a:txBody>
                  <a:tcPr/>
                </a:tc>
                <a:extLst>
                  <a:ext uri="{0D108BD9-81ED-4DB2-BD59-A6C34878D82A}">
                    <a16:rowId xmlns:a16="http://schemas.microsoft.com/office/drawing/2014/main" val="277456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Lic Marcos González - 2017-11-11 09:39:56</a:t>
                      </a:r>
                      <a:r>
                        <a:rPr kumimoji="0" lang="es-ES" sz="1000" b="0" i="0" u="none" strike="noStrike" kern="1200" cap="none" spc="0" normalizeH="0" baseline="0" noProof="0">
                          <a:ln>
                            <a:noFill/>
                          </a:ln>
                          <a:solidFill>
                            <a:prstClr val="black"/>
                          </a:solidFill>
                          <a:effectLst/>
                          <a:uLnTx/>
                          <a:uFillTx/>
                          <a:latin typeface="+mn-lt"/>
                          <a:ea typeface="+mn-ea"/>
                          <a:cs typeface="+mn-cs"/>
                        </a:rPr>
                        <a:t>
No esperes el momento perfecto... toma el momento y hazlo perfecto.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510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Elizabeth Thomas Jmv - 2017-11-10 12:06:22</a:t>
                      </a:r>
                      <a:r>
                        <a:rPr kumimoji="0" lang="es-ES" sz="1000" b="0" i="0" u="none" strike="noStrike" kern="1200" cap="none" spc="0" normalizeH="0" baseline="0" noProof="0">
                          <a:ln>
                            <a:noFill/>
                          </a:ln>
                          <a:solidFill>
                            <a:prstClr val="black"/>
                          </a:solidFill>
                          <a:effectLst/>
                          <a:uLnTx/>
                          <a:uFillTx/>
                          <a:latin typeface="+mn-lt"/>
                          <a:ea typeface="+mn-ea"/>
                          <a:cs typeface="+mn-cs"/>
                        </a:rPr>
                        <a:t>
............................Como es posible que Claro me tenga 1 mes completo sin servicio y tras reclamar me cobre el mes como si hubiese recibido el servicio, acreditandome solo RD$500.00 pesos. Que pinche robo es este y por que razon debo yo pagar por un servicio no recibido. Para colmo llamo hoy y no tiene siquiera sistema para registrar un nuevo reclamo.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 18:42:47</a:t>
                      </a:r>
                    </a:p>
                  </a:txBody>
                  <a:tcPr/>
                </a:tc>
                <a:extLst>
                  <a:ext uri="{0D108BD9-81ED-4DB2-BD59-A6C34878D82A}">
                    <a16:rowId xmlns:a16="http://schemas.microsoft.com/office/drawing/2014/main" val="104259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Elizabeth Thomas Jmv - 2017-11-10 12:06:07</a:t>
                      </a:r>
                      <a:r>
                        <a:rPr kumimoji="0" lang="es-ES" sz="1000" b="0" i="0" u="none" strike="noStrike" kern="1200" cap="none" spc="0" normalizeH="0" baseline="0" noProof="0">
                          <a:ln>
                            <a:noFill/>
                          </a:ln>
                          <a:solidFill>
                            <a:prstClr val="black"/>
                          </a:solidFill>
                          <a:effectLst/>
                          <a:uLnTx/>
                          <a:uFillTx/>
                          <a:latin typeface="+mn-lt"/>
                          <a:ea typeface="+mn-ea"/>
                          <a:cs typeface="+mn-cs"/>
                        </a:rPr>
                        <a:t>
......Como es posible que Claro me tenga 1 mes completo sin servicio y tras reclamar me cobre el mes como si hubiese recibido el servicio, acreditandome solo RD$500.00 pesos. Que pinche robo es este y por que razon debo yo pagar por un servicio no recibido. Para colmo llamo hoy y no tiene siquiera sistema para registrar un nuevo reclamo.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 18:42:52</a:t>
                      </a:r>
                    </a:p>
                  </a:txBody>
                  <a:tcPr/>
                </a:tc>
                <a:extLst>
                  <a:ext uri="{0D108BD9-81ED-4DB2-BD59-A6C34878D82A}">
                    <a16:rowId xmlns:a16="http://schemas.microsoft.com/office/drawing/2014/main" val="3536111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Elizabeth Thomas Jmv - 2017-11-10 12:05:57</a:t>
                      </a:r>
                      <a:r>
                        <a:rPr kumimoji="0" lang="es-ES" sz="1000" b="0" i="0" u="none" strike="noStrike" kern="1200" cap="none" spc="0" normalizeH="0" baseline="0" noProof="0">
                          <a:ln>
                            <a:noFill/>
                          </a:ln>
                          <a:solidFill>
                            <a:prstClr val="black"/>
                          </a:solidFill>
                          <a:effectLst/>
                          <a:uLnTx/>
                          <a:uFillTx/>
                          <a:latin typeface="+mn-lt"/>
                          <a:ea typeface="+mn-ea"/>
                          <a:cs typeface="+mn-cs"/>
                        </a:rPr>
                        <a:t>
Como es posible que Claro me tenga 1 mes completo sin servicio y tras reclamar me cobre el mes como si hubiese recibido el servicio, acreditandome solo RD$500.00 pesos. Que pinche robo es este y por que razon debo yo pagar por un servicio no recibido. Para colmo llamo hoy y no tiene siquiera sistema para registrar un nuevo reclamo.  vvvvv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 18:42:57</a:t>
                      </a:r>
                    </a:p>
                  </a:txBody>
                  <a:tcPr/>
                </a:tc>
                <a:extLst>
                  <a:ext uri="{0D108BD9-81ED-4DB2-BD59-A6C34878D82A}">
                    <a16:rowId xmlns:a16="http://schemas.microsoft.com/office/drawing/2014/main" val="1115691178"/>
                  </a:ext>
                </a:extLst>
              </a:tr>
            </a:tbl>
          </a:graphicData>
        </a:graphic>
      </p:graphicFrame>
      <p:sp>
        <p:nvSpPr>
          <p:cNvPr id="4" name="Text Placeholder 3">
            <a:extLst>
              <a:ext uri="{FF2B5EF4-FFF2-40B4-BE49-F238E27FC236}">
                <a16:creationId xmlns:a16="http://schemas.microsoft.com/office/drawing/2014/main" id="{3BB8EA8F-63A3-42A9-AA0D-D047E941C75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720312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0651C-A919-4384-89F0-1D69053C2658}"/>
              </a:ext>
            </a:extLst>
          </p:cNvPr>
          <p:cNvSpPr>
            <a:spLocks noGrp="1"/>
          </p:cNvSpPr>
          <p:nvPr>
            <p:ph type="title"/>
          </p:nvPr>
        </p:nvSpPr>
        <p:spPr/>
        <p:txBody>
          <a:bodyPr/>
          <a:lstStyle/>
          <a:p>
            <a:r>
              <a:rPr lang="en-US"/>
              <a:t>Facebook User Posts Table - 7 of 9</a:t>
            </a:r>
          </a:p>
        </p:txBody>
      </p:sp>
      <p:graphicFrame>
        <p:nvGraphicFramePr>
          <p:cNvPr id="5" name="Table Placeholder 4">
            <a:extLst>
              <a:ext uri="{FF2B5EF4-FFF2-40B4-BE49-F238E27FC236}">
                <a16:creationId xmlns:a16="http://schemas.microsoft.com/office/drawing/2014/main" id="{2E92565E-8FB8-49E1-9169-EDA8F48E8681}"/>
              </a:ext>
            </a:extLst>
          </p:cNvPr>
          <p:cNvGraphicFramePr>
            <a:graphicFrameLocks noGrp="1"/>
          </p:cNvGraphicFramePr>
          <p:nvPr>
            <p:ph type="tbl" sz="quarter" idx="13"/>
            <p:extLst>
              <p:ext uri="{D42A27DB-BD31-4B8C-83A1-F6EECF244321}">
                <p14:modId xmlns:p14="http://schemas.microsoft.com/office/powerpoint/2010/main" val="3441049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08754566"/>
                    </a:ext>
                  </a:extLst>
                </a:gridCol>
                <a:gridCol w="822960">
                  <a:extLst>
                    <a:ext uri="{9D8B030D-6E8A-4147-A177-3AD203B41FA5}">
                      <a16:colId xmlns:a16="http://schemas.microsoft.com/office/drawing/2014/main" val="3178335014"/>
                    </a:ext>
                  </a:extLst>
                </a:gridCol>
                <a:gridCol w="822960">
                  <a:extLst>
                    <a:ext uri="{9D8B030D-6E8A-4147-A177-3AD203B41FA5}">
                      <a16:colId xmlns:a16="http://schemas.microsoft.com/office/drawing/2014/main" val="3405446252"/>
                    </a:ext>
                  </a:extLst>
                </a:gridCol>
                <a:gridCol w="822960">
                  <a:extLst>
                    <a:ext uri="{9D8B030D-6E8A-4147-A177-3AD203B41FA5}">
                      <a16:colId xmlns:a16="http://schemas.microsoft.com/office/drawing/2014/main" val="2377349622"/>
                    </a:ext>
                  </a:extLst>
                </a:gridCol>
                <a:gridCol w="822960">
                  <a:extLst>
                    <a:ext uri="{9D8B030D-6E8A-4147-A177-3AD203B41FA5}">
                      <a16:colId xmlns:a16="http://schemas.microsoft.com/office/drawing/2014/main" val="2494896849"/>
                    </a:ext>
                  </a:extLst>
                </a:gridCol>
                <a:gridCol w="822960">
                  <a:extLst>
                    <a:ext uri="{9D8B030D-6E8A-4147-A177-3AD203B41FA5}">
                      <a16:colId xmlns:a16="http://schemas.microsoft.com/office/drawing/2014/main" val="2554181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6479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Elizabeth Thomas Jmv - 2017-11-10 12:04:58</a:t>
                      </a:r>
                      <a:r>
                        <a:rPr kumimoji="0" lang="es-ES" sz="1000" b="0" i="0" u="none" strike="noStrike" kern="1200" cap="none" spc="0" normalizeH="0" baseline="0" noProof="0">
                          <a:ln>
                            <a:noFill/>
                          </a:ln>
                          <a:solidFill>
                            <a:prstClr val="black"/>
                          </a:solidFill>
                          <a:effectLst/>
                          <a:uLnTx/>
                          <a:uFillTx/>
                          <a:latin typeface="+mn-lt"/>
                          <a:ea typeface="+mn-ea"/>
                          <a:cs typeface="+mn-cs"/>
                        </a:rPr>
                        <a:t>
Como es posible que Claro me tenga 1 mes completo sin servicio y tras reclamar me cobre el mes como si hubiese recibido el servicio, acreditandome solo RD$500.00 pesos. Que pinche robo es este y por que razon debo yo pagar por un servicio no recibido. Para colmo llamo hoy y no tiene siquiera sistema para registrar un nuevo reclamo.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 12:50:48</a:t>
                      </a:r>
                    </a:p>
                  </a:txBody>
                  <a:tcPr/>
                </a:tc>
                <a:extLst>
                  <a:ext uri="{0D108BD9-81ED-4DB2-BD59-A6C34878D82A}">
                    <a16:rowId xmlns:a16="http://schemas.microsoft.com/office/drawing/2014/main" val="1005723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Dainer De Beleño Cuello Carmona - 2017-11-08 14:44:59</a:t>
                      </a:r>
                      <a:r>
                        <a:rPr kumimoji="0" lang="es-ES" sz="1000" b="0" i="0" u="none" strike="noStrike" kern="1200" cap="none" spc="0" normalizeH="0" baseline="0" noProof="0">
                          <a:ln>
                            <a:noFill/>
                          </a:ln>
                          <a:solidFill>
                            <a:prstClr val="black"/>
                          </a:solidFill>
                          <a:effectLst/>
                          <a:uLnTx/>
                          <a:uFillTx/>
                          <a:latin typeface="+mn-lt"/>
                          <a:ea typeface="+mn-ea"/>
                          <a:cs typeface="+mn-cs"/>
                        </a:rPr>
                        <a:t>
Está es una porqués ria de servicio no sirve para nada cuando una la necesita no silver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 15:13:08</a:t>
                      </a:r>
                    </a:p>
                  </a:txBody>
                  <a:tcPr/>
                </a:tc>
                <a:extLst>
                  <a:ext uri="{0D108BD9-81ED-4DB2-BD59-A6C34878D82A}">
                    <a16:rowId xmlns:a16="http://schemas.microsoft.com/office/drawing/2014/main" val="1270610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Edwin Soto - 2017-11-07 17:06:01</a:t>
                      </a:r>
                      <a:r>
                        <a:rPr kumimoji="0" lang="es-ES" sz="1000" b="0" i="0" u="none" strike="noStrike" kern="1200" cap="none" spc="0" normalizeH="0" baseline="0" noProof="0">
                          <a:ln>
                            <a:noFill/>
                          </a:ln>
                          <a:solidFill>
                            <a:prstClr val="black"/>
                          </a:solidFill>
                          <a:effectLst/>
                          <a:uLnTx/>
                          <a:uFillTx/>
                          <a:latin typeface="+mn-lt"/>
                          <a:ea typeface="+mn-ea"/>
                          <a:cs typeface="+mn-cs"/>
                        </a:rPr>
                        <a:t>
quisiera saber por que su numero de atención al cliente esta restringido?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 17:54:38</a:t>
                      </a:r>
                    </a:p>
                  </a:txBody>
                  <a:tcPr/>
                </a:tc>
                <a:extLst>
                  <a:ext uri="{0D108BD9-81ED-4DB2-BD59-A6C34878D82A}">
                    <a16:rowId xmlns:a16="http://schemas.microsoft.com/office/drawing/2014/main" val="2106287565"/>
                  </a:ext>
                </a:extLst>
              </a:tr>
            </a:tbl>
          </a:graphicData>
        </a:graphic>
      </p:graphicFrame>
      <p:sp>
        <p:nvSpPr>
          <p:cNvPr id="4" name="Text Placeholder 3">
            <a:extLst>
              <a:ext uri="{FF2B5EF4-FFF2-40B4-BE49-F238E27FC236}">
                <a16:creationId xmlns:a16="http://schemas.microsoft.com/office/drawing/2014/main" id="{78DA10C9-C3D0-47E2-9018-DDE9755CFB2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9102544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7D84-AE00-441D-801A-3A02B27CD662}"/>
              </a:ext>
            </a:extLst>
          </p:cNvPr>
          <p:cNvSpPr>
            <a:spLocks noGrp="1"/>
          </p:cNvSpPr>
          <p:nvPr>
            <p:ph type="title"/>
          </p:nvPr>
        </p:nvSpPr>
        <p:spPr/>
        <p:txBody>
          <a:bodyPr/>
          <a:lstStyle/>
          <a:p>
            <a:r>
              <a:rPr lang="en-US"/>
              <a:t>Facebook User Posts Table - 8 of 9</a:t>
            </a:r>
          </a:p>
        </p:txBody>
      </p:sp>
      <p:graphicFrame>
        <p:nvGraphicFramePr>
          <p:cNvPr id="5" name="Table Placeholder 4">
            <a:extLst>
              <a:ext uri="{FF2B5EF4-FFF2-40B4-BE49-F238E27FC236}">
                <a16:creationId xmlns:a16="http://schemas.microsoft.com/office/drawing/2014/main" id="{DD92F887-4A51-4C3B-9FDB-A2520F018CEB}"/>
              </a:ext>
            </a:extLst>
          </p:cNvPr>
          <p:cNvGraphicFramePr>
            <a:graphicFrameLocks noGrp="1"/>
          </p:cNvGraphicFramePr>
          <p:nvPr>
            <p:ph type="tbl" sz="quarter" idx="13"/>
            <p:extLst>
              <p:ext uri="{D42A27DB-BD31-4B8C-83A1-F6EECF244321}">
                <p14:modId xmlns:p14="http://schemas.microsoft.com/office/powerpoint/2010/main" val="3828517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76910550"/>
                    </a:ext>
                  </a:extLst>
                </a:gridCol>
                <a:gridCol w="822960">
                  <a:extLst>
                    <a:ext uri="{9D8B030D-6E8A-4147-A177-3AD203B41FA5}">
                      <a16:colId xmlns:a16="http://schemas.microsoft.com/office/drawing/2014/main" val="2745398261"/>
                    </a:ext>
                  </a:extLst>
                </a:gridCol>
                <a:gridCol w="822960">
                  <a:extLst>
                    <a:ext uri="{9D8B030D-6E8A-4147-A177-3AD203B41FA5}">
                      <a16:colId xmlns:a16="http://schemas.microsoft.com/office/drawing/2014/main" val="591371378"/>
                    </a:ext>
                  </a:extLst>
                </a:gridCol>
                <a:gridCol w="822960">
                  <a:extLst>
                    <a:ext uri="{9D8B030D-6E8A-4147-A177-3AD203B41FA5}">
                      <a16:colId xmlns:a16="http://schemas.microsoft.com/office/drawing/2014/main" val="775711635"/>
                    </a:ext>
                  </a:extLst>
                </a:gridCol>
                <a:gridCol w="822960">
                  <a:extLst>
                    <a:ext uri="{9D8B030D-6E8A-4147-A177-3AD203B41FA5}">
                      <a16:colId xmlns:a16="http://schemas.microsoft.com/office/drawing/2014/main" val="1043611724"/>
                    </a:ext>
                  </a:extLst>
                </a:gridCol>
                <a:gridCol w="822960">
                  <a:extLst>
                    <a:ext uri="{9D8B030D-6E8A-4147-A177-3AD203B41FA5}">
                      <a16:colId xmlns:a16="http://schemas.microsoft.com/office/drawing/2014/main" val="1347248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471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Eridanya DE LA Rosa - 2017-11-06 18:43:25</a:t>
                      </a:r>
                      <a:r>
                        <a:rPr kumimoji="0" lang="es-ES" sz="1000" b="0" i="0" u="none" strike="noStrike" kern="1200" cap="none" spc="0" normalizeH="0" baseline="0" noProof="0">
                          <a:ln>
                            <a:noFill/>
                          </a:ln>
                          <a:solidFill>
                            <a:prstClr val="black"/>
                          </a:solidFill>
                          <a:effectLst/>
                          <a:uLnTx/>
                          <a:uFillTx/>
                          <a:latin typeface="+mn-lt"/>
                          <a:ea typeface="+mn-ea"/>
                          <a:cs typeface="+mn-cs"/>
                        </a:rPr>
                        <a:t>
Lo único bueno que tienen es que el balance prepago vencido que no se ha consumido, no lo cogen, sino que te lo suman con una nueva recarga. Buena señal,. 😯PERO PORQUE CARAJO!!! 😨😨 SI UNO ESTA COMPRA APARTE UN PAQUETE DE INTERNET  Y TENGO BALANCE PARA LLAMADA. PORQUE RAZON ME ROBAN EL BALANCE MIENTRAS USO EL PAQUETE QUE SE SUPONE QUE YA UNO PAGO A PARTE ESE SERVICIO?
PORQUE SI LAS DEMAS COMPAÑIAS DE CABLES QUE SON MAS BARATAS tienen los canales más vistos ABIERTOS Y NO COBRAN EXTRAS POR ESO, PORQUE USTEDES LO TIENEN CERRADO? CUANDO SE NUBLA EL CIELO, ADIOS CABLE. 
MI MAMA  HA querido retirar su servicio residencial y cada vez que va le meten un cuento para cobrarle más.??????? Los minutos del teléfono que no se usan pues en vez de sumarlo al mes siguiente,, lo cogen.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4802350"/>
                  </a:ext>
                </a:extLst>
              </a:tr>
            </a:tbl>
          </a:graphicData>
        </a:graphic>
      </p:graphicFrame>
      <p:sp>
        <p:nvSpPr>
          <p:cNvPr id="4" name="Text Placeholder 3">
            <a:extLst>
              <a:ext uri="{FF2B5EF4-FFF2-40B4-BE49-F238E27FC236}">
                <a16:creationId xmlns:a16="http://schemas.microsoft.com/office/drawing/2014/main" id="{E4D81717-7622-404B-8A4B-87427BB5A93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022346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DC6F3-8D83-4712-B76E-F88DCDBEEBA4}"/>
              </a:ext>
            </a:extLst>
          </p:cNvPr>
          <p:cNvSpPr>
            <a:spLocks noGrp="1"/>
          </p:cNvSpPr>
          <p:nvPr>
            <p:ph type="title"/>
          </p:nvPr>
        </p:nvSpPr>
        <p:spPr/>
        <p:txBody>
          <a:bodyPr/>
          <a:lstStyle/>
          <a:p>
            <a:r>
              <a:rPr lang="en-US"/>
              <a:t>Facebook User Posts Table - 9 of 9</a:t>
            </a:r>
          </a:p>
        </p:txBody>
      </p:sp>
      <p:graphicFrame>
        <p:nvGraphicFramePr>
          <p:cNvPr id="5" name="Table Placeholder 4">
            <a:extLst>
              <a:ext uri="{FF2B5EF4-FFF2-40B4-BE49-F238E27FC236}">
                <a16:creationId xmlns:a16="http://schemas.microsoft.com/office/drawing/2014/main" id="{00E47736-B388-4F46-A221-F2D2CDF8A91E}"/>
              </a:ext>
            </a:extLst>
          </p:cNvPr>
          <p:cNvGraphicFramePr>
            <a:graphicFrameLocks noGrp="1"/>
          </p:cNvGraphicFramePr>
          <p:nvPr>
            <p:ph type="tbl" sz="quarter" idx="13"/>
            <p:extLst>
              <p:ext uri="{D42A27DB-BD31-4B8C-83A1-F6EECF244321}">
                <p14:modId xmlns:p14="http://schemas.microsoft.com/office/powerpoint/2010/main" val="2444806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06772028"/>
                    </a:ext>
                  </a:extLst>
                </a:gridCol>
                <a:gridCol w="822960">
                  <a:extLst>
                    <a:ext uri="{9D8B030D-6E8A-4147-A177-3AD203B41FA5}">
                      <a16:colId xmlns:a16="http://schemas.microsoft.com/office/drawing/2014/main" val="4208243617"/>
                    </a:ext>
                  </a:extLst>
                </a:gridCol>
                <a:gridCol w="822960">
                  <a:extLst>
                    <a:ext uri="{9D8B030D-6E8A-4147-A177-3AD203B41FA5}">
                      <a16:colId xmlns:a16="http://schemas.microsoft.com/office/drawing/2014/main" val="3617964795"/>
                    </a:ext>
                  </a:extLst>
                </a:gridCol>
                <a:gridCol w="822960">
                  <a:extLst>
                    <a:ext uri="{9D8B030D-6E8A-4147-A177-3AD203B41FA5}">
                      <a16:colId xmlns:a16="http://schemas.microsoft.com/office/drawing/2014/main" val="2084276603"/>
                    </a:ext>
                  </a:extLst>
                </a:gridCol>
                <a:gridCol w="822960">
                  <a:extLst>
                    <a:ext uri="{9D8B030D-6E8A-4147-A177-3AD203B41FA5}">
                      <a16:colId xmlns:a16="http://schemas.microsoft.com/office/drawing/2014/main" val="1566850814"/>
                    </a:ext>
                  </a:extLst>
                </a:gridCol>
                <a:gridCol w="822960">
                  <a:extLst>
                    <a:ext uri="{9D8B030D-6E8A-4147-A177-3AD203B41FA5}">
                      <a16:colId xmlns:a16="http://schemas.microsoft.com/office/drawing/2014/main" val="1845228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9104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Jan Baez - 2017-11-03 13:13:09</a:t>
                      </a:r>
                      <a:r>
                        <a:rPr kumimoji="0" lang="es-ES" sz="1000" b="0" i="0" u="none" strike="noStrike" kern="1200" cap="none" spc="0" normalizeH="0" baseline="0" noProof="0">
                          <a:ln>
                            <a:noFill/>
                          </a:ln>
                          <a:solidFill>
                            <a:prstClr val="black"/>
                          </a:solidFill>
                          <a:effectLst/>
                          <a:uLnTx/>
                          <a:uFillTx/>
                          <a:latin typeface="+mn-lt"/>
                          <a:ea typeface="+mn-ea"/>
                          <a:cs typeface="+mn-cs"/>
                        </a:rPr>
                        <a:t>
Estimado Claro RD, el motivo de esta publicacion es con la finalidad de hacerles saber, que ya entendi su promocion NAVIDAD CLARO, ya se cuales son los nuevos planes ilimitados de internet de 1 dia, 3 dias y 5 dias, se que lo puedo adquirir marcando #112 o que puedo llamar a #91 para mas informacion, me creo con el coeficiente intelectual un poco alto y no es necesario tener que mandarme 3 o 5 veces al dia el mismo mensaje promocional, ya en el sistema estoy registrado que he usado el servicio de plan ilimitado, asi que por favor ya no me envien tantas veces el mismo mensaje publicitario, porque se siente como acoso o molestoso. 829-698-9217 o si me pueden dar informacion de como dejar de recibir dichos mensajes............Mi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7185813"/>
                  </a:ext>
                </a:extLst>
              </a:tr>
            </a:tbl>
          </a:graphicData>
        </a:graphic>
      </p:graphicFrame>
      <p:sp>
        <p:nvSpPr>
          <p:cNvPr id="4" name="Text Placeholder 3">
            <a:extLst>
              <a:ext uri="{FF2B5EF4-FFF2-40B4-BE49-F238E27FC236}">
                <a16:creationId xmlns:a16="http://schemas.microsoft.com/office/drawing/2014/main" id="{45527FFA-6048-45B4-89C2-2666DAD6798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96902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AE520-48E8-4973-A5A8-15FBDD358A55}"/>
              </a:ext>
            </a:extLst>
          </p:cNvPr>
          <p:cNvSpPr>
            <a:spLocks noGrp="1"/>
          </p:cNvSpPr>
          <p:nvPr>
            <p:ph type="title"/>
          </p:nvPr>
        </p:nvSpPr>
        <p:spPr/>
        <p:txBody>
          <a:bodyPr/>
          <a:lstStyle/>
          <a:p>
            <a:r>
              <a:rPr lang="en-US"/>
              <a:t>Facebook Questions Table</a:t>
            </a:r>
          </a:p>
        </p:txBody>
      </p:sp>
      <p:graphicFrame>
        <p:nvGraphicFramePr>
          <p:cNvPr id="5" name="Table Placeholder 4">
            <a:extLst>
              <a:ext uri="{FF2B5EF4-FFF2-40B4-BE49-F238E27FC236}">
                <a16:creationId xmlns:a16="http://schemas.microsoft.com/office/drawing/2014/main" id="{CF7367B5-9095-44A4-AA94-3B97584284E9}"/>
              </a:ext>
            </a:extLst>
          </p:cNvPr>
          <p:cNvGraphicFramePr>
            <a:graphicFrameLocks noGrp="1"/>
          </p:cNvGraphicFramePr>
          <p:nvPr>
            <p:ph type="tbl" sz="quarter" idx="13"/>
            <p:extLst>
              <p:ext uri="{D42A27DB-BD31-4B8C-83A1-F6EECF244321}">
                <p14:modId xmlns:p14="http://schemas.microsoft.com/office/powerpoint/2010/main" val="747327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29134514"/>
                    </a:ext>
                  </a:extLst>
                </a:gridCol>
                <a:gridCol w="1645920">
                  <a:extLst>
                    <a:ext uri="{9D8B030D-6E8A-4147-A177-3AD203B41FA5}">
                      <a16:colId xmlns:a16="http://schemas.microsoft.com/office/drawing/2014/main" val="1992637313"/>
                    </a:ext>
                  </a:extLst>
                </a:gridCol>
                <a:gridCol w="822960">
                  <a:extLst>
                    <a:ext uri="{9D8B030D-6E8A-4147-A177-3AD203B41FA5}">
                      <a16:colId xmlns:a16="http://schemas.microsoft.com/office/drawing/2014/main" val="92388457"/>
                    </a:ext>
                  </a:extLst>
                </a:gridCol>
                <a:gridCol w="822960">
                  <a:extLst>
                    <a:ext uri="{9D8B030D-6E8A-4147-A177-3AD203B41FA5}">
                      <a16:colId xmlns:a16="http://schemas.microsoft.com/office/drawing/2014/main" val="3987775604"/>
                    </a:ext>
                  </a:extLst>
                </a:gridCol>
                <a:gridCol w="822960">
                  <a:extLst>
                    <a:ext uri="{9D8B030D-6E8A-4147-A177-3AD203B41FA5}">
                      <a16:colId xmlns:a16="http://schemas.microsoft.com/office/drawing/2014/main" val="1164514775"/>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1852037896"/>
                  </a:ext>
                </a:extLst>
              </a:tr>
              <a:tr h="370840">
                <a:tc>
                  <a:txBody>
                    <a:bodyPr/>
                    <a:lstStyle/>
                    <a:p>
                      <a:r>
                        <a:rPr lang="es-ES" sz="1000" b="1"/>
                        <a:t>Claro RD</a:t>
                      </a:r>
                      <a:r>
                        <a:rPr lang="es-ES" sz="1000"/>
                        <a:t> was asked by </a:t>
                      </a:r>
                      <a:r>
                        <a:rPr lang="es-ES" sz="1000" b="1"/>
                        <a:t>Fernando Jimenez - 2017-11-17 14:49:35</a:t>
                      </a:r>
                      <a:r>
                        <a:rPr lang="es-ES" sz="1000"/>
                        <a:t>
que hay que hacer para que solucionen una avería ? reclamo #30467048</a:t>
                      </a:r>
                      <a:endParaRPr lang="en-US" sz="1000"/>
                    </a:p>
                  </a:txBody>
                  <a:tcPr/>
                </a:tc>
                <a:tc>
                  <a:txBody>
                    <a:bodyPr/>
                    <a:lstStyle/>
                    <a:p>
                      <a:r>
                        <a:rPr lang="en-US" sz="1000"/>
                        <a:t>11/17/2017 19:40:48</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1826683040"/>
                  </a:ext>
                </a:extLst>
              </a:tr>
              <a:tr h="370840">
                <a:tc>
                  <a:txBody>
                    <a:bodyPr/>
                    <a:lstStyle/>
                    <a:p>
                      <a:r>
                        <a:rPr lang="es-ES" sz="1000" b="1"/>
                        <a:t>Claro RD</a:t>
                      </a:r>
                      <a:r>
                        <a:rPr lang="es-ES" sz="1000"/>
                        <a:t> was asked by </a:t>
                      </a:r>
                      <a:r>
                        <a:rPr lang="es-ES" sz="1000" b="1"/>
                        <a:t>Edwin Soto - 2017-11-07 16:06:01</a:t>
                      </a:r>
                      <a:r>
                        <a:rPr lang="es-ES" sz="1000"/>
                        <a:t>
quisiera saber por que su numero de atención al cliente esta restringido?</a:t>
                      </a:r>
                      <a:endParaRPr lang="en-US" sz="1000"/>
                    </a:p>
                  </a:txBody>
                  <a:tcPr/>
                </a:tc>
                <a:tc>
                  <a:txBody>
                    <a:bodyPr/>
                    <a:lstStyle/>
                    <a:p>
                      <a:r>
                        <a:rPr lang="en-US" sz="1000"/>
                        <a:t>11/07/2017 16:54:38</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extLst>
                  <a:ext uri="{0D108BD9-81ED-4DB2-BD59-A6C34878D82A}">
                    <a16:rowId xmlns:a16="http://schemas.microsoft.com/office/drawing/2014/main" val="54910198"/>
                  </a:ext>
                </a:extLst>
              </a:tr>
              <a:tr h="370840">
                <a:tc>
                  <a:txBody>
                    <a:bodyPr/>
                    <a:lstStyle/>
                    <a:p>
                      <a:r>
                        <a:rPr lang="es-ES" sz="1000" b="1"/>
                        <a:t>Claro RD</a:t>
                      </a:r>
                      <a:r>
                        <a:rPr lang="es-ES" sz="1000"/>
                        <a:t> was asked by </a:t>
                      </a:r>
                      <a:r>
                        <a:rPr lang="es-ES" sz="1000" b="1"/>
                        <a:t>Eridanya DE LA Rosa - 2017-11-06 17:43:25</a:t>
                      </a:r>
                      <a:r>
                        <a:rPr lang="es-ES" sz="1000"/>
                        <a:t>
Lo único bueno que tienen es que el balance prepago vencido que no se ha consumido, no lo cogen, sino que te lo suman con una nueva recarga. Buena señal,. 😯PERO PORQUE CARAJO!!! 😨😨 SI UNO ESTA COMPRA APARTE UN PAQUETE DE INTERNET  Y TENGO BALANCE PARA LLAMADA. PORQUE RAZON ME ROBAN EL BALANCE MIENTRAS USO EL PAQUETE QUE SE SUPONE QUE YA UNO PAGO A PARTE ESE SERVICIO?
PORQUE SI LAS DEMAS COMPAÑIAS DE CABLES QUE SON MAS BARATAS tienen los canales más vistos ABIERTOS Y NO COBRAN EXTRAS POR ESO, PORQUE USTEDES LO TIENEN CERRADO? CUANDO SE NUBLA EL CIELO, ADIOS CABLE. 
MI MAMA  HA querido retirar su servicio residencial y cada vez que va le meten un cuento para cobrarle más.??????? Los minutos del teléfono que no se usan pues en vez de sumarlo al mes siguiente,, lo cogen.</a:t>
                      </a:r>
                      <a:endParaRPr lang="en-US" sz="1000"/>
                    </a:p>
                  </a:txBody>
                  <a:tcPr/>
                </a:tc>
                <a:tc>
                  <a:txBody>
                    <a:bodyPr/>
                    <a:lstStyle/>
                    <a:p>
                      <a:r>
                        <a:rPr lang="en-US" sz="1000"/>
                        <a:t>n/a</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069538136"/>
                  </a:ext>
                </a:extLst>
              </a:tr>
            </a:tbl>
          </a:graphicData>
        </a:graphic>
      </p:graphicFrame>
      <p:sp>
        <p:nvSpPr>
          <p:cNvPr id="4" name="Text Placeholder 3">
            <a:extLst>
              <a:ext uri="{FF2B5EF4-FFF2-40B4-BE49-F238E27FC236}">
                <a16:creationId xmlns:a16="http://schemas.microsoft.com/office/drawing/2014/main" id="{D7CA3843-0230-4FD9-8ADE-807532D3545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097112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1DC56-FAAE-4084-BC6D-11B824E65A38}"/>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2DC31615-2238-4651-A16A-575DF9C3A4F1}"/>
              </a:ext>
            </a:extLst>
          </p:cNvPr>
          <p:cNvGraphicFramePr>
            <a:graphicFrameLocks noGrp="1"/>
          </p:cNvGraphicFramePr>
          <p:nvPr>
            <p:ph type="chart" sz="quarter" idx="13"/>
            <p:extLst>
              <p:ext uri="{D42A27DB-BD31-4B8C-83A1-F6EECF244321}">
                <p14:modId xmlns:p14="http://schemas.microsoft.com/office/powerpoint/2010/main" val="199996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96D2F-FC25-4392-98B4-E5A2AC76860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66CB322-58CB-4D94-B0F4-356FBAF3AD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71608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1502</Words>
  <Application>Microsoft Office PowerPoint</Application>
  <PresentationFormat>On-screen Show (4:3)</PresentationFormat>
  <Paragraphs>649</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5</vt:lpstr>
      <vt:lpstr>Facebook Own Posts Table - 2 of 5</vt:lpstr>
      <vt:lpstr>Facebook Own Posts Table - 3 of 5</vt:lpstr>
      <vt:lpstr>Facebook Own Posts Table - 4 of 5</vt:lpstr>
      <vt:lpstr>Facebook Own Posts Table - 5 of 5</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9</vt:lpstr>
      <vt:lpstr>Facebook User Posts Table - 2 of 9</vt:lpstr>
      <vt:lpstr>Facebook User Posts Table - 3 of 9</vt:lpstr>
      <vt:lpstr>Facebook User Posts Table - 4 of 9</vt:lpstr>
      <vt:lpstr>Facebook User Posts Table - 5 of 9</vt:lpstr>
      <vt:lpstr>Facebook User Posts Table - 6 of 9</vt:lpstr>
      <vt:lpstr>Facebook User Posts Table - 7 of 9</vt:lpstr>
      <vt:lpstr>Facebook User Posts Table - 8 of 9</vt:lpstr>
      <vt:lpstr>Facebook User Posts Table - 9 of 9</vt:lpstr>
      <vt:lpstr>Facebook Questions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2017-12-03T10:23:35Z</dcterms:created>
  <dcterms:modified xsi:type="dcterms:W3CDTF">2017-12-03T10:24:34Z</dcterms:modified>
</cp:coreProperties>
</file>