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1" r:id="rId25"/>
    <p:sldId id="282" r:id="rId26"/>
    <p:sldId id="283"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4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Sheet1!$B$2:$B$31</c:f>
              <c:numCache>
                <c:formatCode>General</c:formatCode>
                <c:ptCount val="30"/>
                <c:pt idx="0">
                  <c:v>156153</c:v>
                </c:pt>
                <c:pt idx="1">
                  <c:v>156146</c:v>
                </c:pt>
                <c:pt idx="2">
                  <c:v>156150</c:v>
                </c:pt>
                <c:pt idx="3">
                  <c:v>156144</c:v>
                </c:pt>
                <c:pt idx="4">
                  <c:v>156138</c:v>
                </c:pt>
                <c:pt idx="5">
                  <c:v>156144</c:v>
                </c:pt>
                <c:pt idx="6">
                  <c:v>156163</c:v>
                </c:pt>
                <c:pt idx="7">
                  <c:v>156159</c:v>
                </c:pt>
                <c:pt idx="8">
                  <c:v>156164</c:v>
                </c:pt>
                <c:pt idx="9">
                  <c:v>156197</c:v>
                </c:pt>
                <c:pt idx="10">
                  <c:v>156230</c:v>
                </c:pt>
                <c:pt idx="11">
                  <c:v>156254</c:v>
                </c:pt>
                <c:pt idx="12">
                  <c:v>156267</c:v>
                </c:pt>
                <c:pt idx="13">
                  <c:v>156281</c:v>
                </c:pt>
                <c:pt idx="14">
                  <c:v>156284</c:v>
                </c:pt>
                <c:pt idx="15">
                  <c:v>156285</c:v>
                </c:pt>
                <c:pt idx="16">
                  <c:v>156303</c:v>
                </c:pt>
                <c:pt idx="17">
                  <c:v>156311</c:v>
                </c:pt>
                <c:pt idx="18">
                  <c:v>156316</c:v>
                </c:pt>
                <c:pt idx="19">
                  <c:v>156320</c:v>
                </c:pt>
                <c:pt idx="20">
                  <c:v>156320</c:v>
                </c:pt>
                <c:pt idx="21">
                  <c:v>156321</c:v>
                </c:pt>
                <c:pt idx="22">
                  <c:v>156320</c:v>
                </c:pt>
                <c:pt idx="23">
                  <c:v>156329</c:v>
                </c:pt>
                <c:pt idx="24">
                  <c:v>156335</c:v>
                </c:pt>
                <c:pt idx="25">
                  <c:v>156341</c:v>
                </c:pt>
                <c:pt idx="26">
                  <c:v>156347</c:v>
                </c:pt>
                <c:pt idx="27">
                  <c:v>156341</c:v>
                </c:pt>
                <c:pt idx="28">
                  <c:v>156334</c:v>
                </c:pt>
                <c:pt idx="29">
                  <c:v>156331</c:v>
                </c:pt>
              </c:numCache>
            </c:numRef>
          </c:val>
          <c:smooth val="0"/>
          <c:extLst>
            <c:ext xmlns:c16="http://schemas.microsoft.com/office/drawing/2014/chart" uri="{C3380CC4-5D6E-409C-BE32-E72D297353CC}">
              <c16:uniqueId val="{00000000-50AB-4C51-8002-D54CD36339E4}"/>
            </c:ext>
          </c:extLst>
        </c:ser>
        <c:dLbls>
          <c:showLegendKey val="0"/>
          <c:showVal val="0"/>
          <c:showCatName val="0"/>
          <c:showSerName val="0"/>
          <c:showPercent val="0"/>
          <c:showBubbleSize val="0"/>
        </c:dLbls>
        <c:smooth val="0"/>
        <c:axId val="295479712"/>
        <c:axId val="295472496"/>
      </c:lineChart>
      <c:dateAx>
        <c:axId val="2954797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472496"/>
        <c:crosses val="autoZero"/>
        <c:auto val="1"/>
        <c:lblOffset val="100"/>
        <c:baseTimeUnit val="days"/>
      </c:dateAx>
      <c:valAx>
        <c:axId val="295472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479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8CB3-4823-A6A7-1A6753457A91}"/>
            </c:ext>
          </c:extLst>
        </c:ser>
        <c:dLbls>
          <c:showLegendKey val="0"/>
          <c:showVal val="0"/>
          <c:showCatName val="0"/>
          <c:showSerName val="0"/>
          <c:showPercent val="0"/>
          <c:showBubbleSize val="0"/>
        </c:dLbls>
        <c:axId val="295475120"/>
        <c:axId val="295475776"/>
      </c:radarChart>
      <c:catAx>
        <c:axId val="2954751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475776"/>
        <c:crosses val="autoZero"/>
        <c:auto val="1"/>
        <c:lblAlgn val="ctr"/>
        <c:lblOffset val="100"/>
        <c:noMultiLvlLbl val="0"/>
      </c:catAx>
      <c:valAx>
        <c:axId val="295475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475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Sheet1!$B$2:$B$31</c:f>
              <c:numCache>
                <c:formatCode>General</c:formatCode>
                <c:ptCount val="30"/>
                <c:pt idx="0">
                  <c:v>1.4294405840725</c:v>
                </c:pt>
                <c:pt idx="1">
                  <c:v>0.12808279271720999</c:v>
                </c:pt>
                <c:pt idx="2">
                  <c:v>0.14729615492994</c:v>
                </c:pt>
                <c:pt idx="3">
                  <c:v>0</c:v>
                </c:pt>
                <c:pt idx="4">
                  <c:v>0</c:v>
                </c:pt>
                <c:pt idx="5">
                  <c:v>0.96963641836545</c:v>
                </c:pt>
                <c:pt idx="6">
                  <c:v>6.4680153439254998E-2</c:v>
                </c:pt>
                <c:pt idx="7">
                  <c:v>0.59468539947020005</c:v>
                </c:pt>
                <c:pt idx="8">
                  <c:v>4.9948450637483002E-2</c:v>
                </c:pt>
                <c:pt idx="9">
                  <c:v>0.43347419644001001</c:v>
                </c:pt>
                <c:pt idx="10">
                  <c:v>0</c:v>
                </c:pt>
                <c:pt idx="11">
                  <c:v>0</c:v>
                </c:pt>
                <c:pt idx="12">
                  <c:v>0.51516702931012004</c:v>
                </c:pt>
                <c:pt idx="13">
                  <c:v>0.87794514762532005</c:v>
                </c:pt>
                <c:pt idx="14">
                  <c:v>0.17852343839981999</c:v>
                </c:pt>
                <c:pt idx="15">
                  <c:v>0.91628061733766997</c:v>
                </c:pt>
                <c:pt idx="16">
                  <c:v>7.5498739554941005E-2</c:v>
                </c:pt>
                <c:pt idx="17">
                  <c:v>9.6604758584069E-2</c:v>
                </c:pt>
                <c:pt idx="18">
                  <c:v>0</c:v>
                </c:pt>
                <c:pt idx="19">
                  <c:v>4.3501068335060997E-2</c:v>
                </c:pt>
                <c:pt idx="20">
                  <c:v>1.4463920163766999</c:v>
                </c:pt>
                <c:pt idx="21">
                  <c:v>0.88088536335722001</c:v>
                </c:pt>
                <c:pt idx="22">
                  <c:v>0.33073183213919999</c:v>
                </c:pt>
                <c:pt idx="23">
                  <c:v>8.0601826974744994E-2</c:v>
                </c:pt>
                <c:pt idx="24">
                  <c:v>0</c:v>
                </c:pt>
                <c:pt idx="25">
                  <c:v>0</c:v>
                </c:pt>
                <c:pt idx="26">
                  <c:v>7.0357672824028994E-2</c:v>
                </c:pt>
                <c:pt idx="27">
                  <c:v>3.7737297241979002E-2</c:v>
                </c:pt>
                <c:pt idx="28">
                  <c:v>0.1100187415647</c:v>
                </c:pt>
                <c:pt idx="29">
                  <c:v>0</c:v>
                </c:pt>
              </c:numCache>
            </c:numRef>
          </c:val>
          <c:smooth val="0"/>
          <c:extLst>
            <c:ext xmlns:c16="http://schemas.microsoft.com/office/drawing/2014/chart" uri="{C3380CC4-5D6E-409C-BE32-E72D297353CC}">
              <c16:uniqueId val="{00000000-C112-4291-8594-FA686131A58B}"/>
            </c:ext>
          </c:extLst>
        </c:ser>
        <c:dLbls>
          <c:showLegendKey val="0"/>
          <c:showVal val="0"/>
          <c:showCatName val="0"/>
          <c:showSerName val="0"/>
          <c:showPercent val="0"/>
          <c:showBubbleSize val="0"/>
        </c:dLbls>
        <c:smooth val="0"/>
        <c:axId val="173531592"/>
        <c:axId val="173532576"/>
      </c:lineChart>
      <c:dateAx>
        <c:axId val="1735315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3532576"/>
        <c:crosses val="autoZero"/>
        <c:auto val="1"/>
        <c:lblOffset val="100"/>
        <c:baseTimeUnit val="days"/>
      </c:dateAx>
      <c:valAx>
        <c:axId val="173532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3531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Gustavo Posse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7</c:v>
                </c:pt>
                <c:pt idx="1">
                  <c:v>7</c:v>
                </c:pt>
                <c:pt idx="2">
                  <c:v>2</c:v>
                </c:pt>
                <c:pt idx="3">
                  <c:v>-1</c:v>
                </c:pt>
                <c:pt idx="4">
                  <c:v>16</c:v>
                </c:pt>
                <c:pt idx="5">
                  <c:v>10</c:v>
                </c:pt>
                <c:pt idx="6">
                  <c:v>7</c:v>
                </c:pt>
              </c:numCache>
            </c:numRef>
          </c:val>
          <c:extLst>
            <c:ext xmlns:c16="http://schemas.microsoft.com/office/drawing/2014/chart" uri="{C3380CC4-5D6E-409C-BE32-E72D297353CC}">
              <c16:uniqueId val="{00000000-52F8-492D-9116-2E59055F5D80}"/>
            </c:ext>
          </c:extLst>
        </c:ser>
        <c:dLbls>
          <c:showLegendKey val="0"/>
          <c:showVal val="0"/>
          <c:showCatName val="0"/>
          <c:showSerName val="0"/>
          <c:showPercent val="0"/>
          <c:showBubbleSize val="0"/>
        </c:dLbls>
        <c:gapWidth val="219"/>
        <c:overlap val="-27"/>
        <c:axId val="173531264"/>
        <c:axId val="173534216"/>
      </c:barChart>
      <c:catAx>
        <c:axId val="173531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3534216"/>
        <c:crosses val="autoZero"/>
        <c:auto val="1"/>
        <c:lblAlgn val="ctr"/>
        <c:lblOffset val="100"/>
        <c:noMultiLvlLbl val="0"/>
      </c:catAx>
      <c:valAx>
        <c:axId val="173534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3531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Sheet1!$B$2:$B$31</c:f>
              <c:numCache>
                <c:formatCode>General</c:formatCode>
                <c:ptCount val="30"/>
                <c:pt idx="0">
                  <c:v>16</c:v>
                </c:pt>
                <c:pt idx="1">
                  <c:v>-7</c:v>
                </c:pt>
                <c:pt idx="2">
                  <c:v>4</c:v>
                </c:pt>
                <c:pt idx="3">
                  <c:v>-6</c:v>
                </c:pt>
                <c:pt idx="4">
                  <c:v>-6</c:v>
                </c:pt>
                <c:pt idx="5">
                  <c:v>6</c:v>
                </c:pt>
                <c:pt idx="6">
                  <c:v>19</c:v>
                </c:pt>
                <c:pt idx="7">
                  <c:v>-4</c:v>
                </c:pt>
                <c:pt idx="8">
                  <c:v>5</c:v>
                </c:pt>
                <c:pt idx="9">
                  <c:v>33</c:v>
                </c:pt>
                <c:pt idx="10">
                  <c:v>33</c:v>
                </c:pt>
                <c:pt idx="11">
                  <c:v>24</c:v>
                </c:pt>
                <c:pt idx="12">
                  <c:v>13</c:v>
                </c:pt>
                <c:pt idx="13">
                  <c:v>14</c:v>
                </c:pt>
                <c:pt idx="14">
                  <c:v>3</c:v>
                </c:pt>
                <c:pt idx="15">
                  <c:v>1</c:v>
                </c:pt>
                <c:pt idx="16">
                  <c:v>18</c:v>
                </c:pt>
                <c:pt idx="17">
                  <c:v>8</c:v>
                </c:pt>
                <c:pt idx="18">
                  <c:v>5</c:v>
                </c:pt>
                <c:pt idx="19">
                  <c:v>4</c:v>
                </c:pt>
                <c:pt idx="20">
                  <c:v>0</c:v>
                </c:pt>
                <c:pt idx="21">
                  <c:v>1</c:v>
                </c:pt>
                <c:pt idx="22">
                  <c:v>-1</c:v>
                </c:pt>
                <c:pt idx="23">
                  <c:v>9</c:v>
                </c:pt>
                <c:pt idx="24">
                  <c:v>6</c:v>
                </c:pt>
                <c:pt idx="25">
                  <c:v>6</c:v>
                </c:pt>
                <c:pt idx="26">
                  <c:v>6</c:v>
                </c:pt>
                <c:pt idx="27">
                  <c:v>-6</c:v>
                </c:pt>
                <c:pt idx="28">
                  <c:v>-7</c:v>
                </c:pt>
                <c:pt idx="29">
                  <c:v>-3</c:v>
                </c:pt>
              </c:numCache>
            </c:numRef>
          </c:val>
          <c:smooth val="0"/>
          <c:extLst>
            <c:ext xmlns:c16="http://schemas.microsoft.com/office/drawing/2014/chart" uri="{C3380CC4-5D6E-409C-BE32-E72D297353CC}">
              <c16:uniqueId val="{00000000-DCAD-454B-8A5F-58CD1425C471}"/>
            </c:ext>
          </c:extLst>
        </c:ser>
        <c:dLbls>
          <c:showLegendKey val="0"/>
          <c:showVal val="0"/>
          <c:showCatName val="0"/>
          <c:showSerName val="0"/>
          <c:showPercent val="0"/>
          <c:showBubbleSize val="0"/>
        </c:dLbls>
        <c:smooth val="0"/>
        <c:axId val="295618256"/>
        <c:axId val="295616616"/>
      </c:lineChart>
      <c:dateAx>
        <c:axId val="2956182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616616"/>
        <c:crosses val="autoZero"/>
        <c:auto val="1"/>
        <c:lblOffset val="100"/>
        <c:baseTimeUnit val="days"/>
      </c:dateAx>
      <c:valAx>
        <c:axId val="295616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618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Sheet1!$B$2:$B$31</c:f>
              <c:numCache>
                <c:formatCode>General</c:formatCode>
                <c:ptCount val="30"/>
                <c:pt idx="0">
                  <c:v>1</c:v>
                </c:pt>
                <c:pt idx="1">
                  <c:v>1</c:v>
                </c:pt>
                <c:pt idx="2">
                  <c:v>1</c:v>
                </c:pt>
                <c:pt idx="3">
                  <c:v>0</c:v>
                </c:pt>
                <c:pt idx="4">
                  <c:v>0</c:v>
                </c:pt>
                <c:pt idx="5">
                  <c:v>1</c:v>
                </c:pt>
                <c:pt idx="6">
                  <c:v>1</c:v>
                </c:pt>
                <c:pt idx="7">
                  <c:v>3</c:v>
                </c:pt>
                <c:pt idx="8">
                  <c:v>2</c:v>
                </c:pt>
                <c:pt idx="9">
                  <c:v>2</c:v>
                </c:pt>
                <c:pt idx="10">
                  <c:v>0</c:v>
                </c:pt>
                <c:pt idx="11">
                  <c:v>0</c:v>
                </c:pt>
                <c:pt idx="12">
                  <c:v>2</c:v>
                </c:pt>
                <c:pt idx="13">
                  <c:v>1</c:v>
                </c:pt>
                <c:pt idx="14">
                  <c:v>1</c:v>
                </c:pt>
                <c:pt idx="15">
                  <c:v>2</c:v>
                </c:pt>
                <c:pt idx="16">
                  <c:v>1</c:v>
                </c:pt>
                <c:pt idx="17">
                  <c:v>1</c:v>
                </c:pt>
                <c:pt idx="18">
                  <c:v>0</c:v>
                </c:pt>
                <c:pt idx="19">
                  <c:v>1</c:v>
                </c:pt>
                <c:pt idx="20">
                  <c:v>1</c:v>
                </c:pt>
                <c:pt idx="21">
                  <c:v>1</c:v>
                </c:pt>
                <c:pt idx="22">
                  <c:v>1</c:v>
                </c:pt>
                <c:pt idx="23">
                  <c:v>2</c:v>
                </c:pt>
                <c:pt idx="24">
                  <c:v>0</c:v>
                </c:pt>
                <c:pt idx="25">
                  <c:v>0</c:v>
                </c:pt>
                <c:pt idx="26">
                  <c:v>1</c:v>
                </c:pt>
                <c:pt idx="27">
                  <c:v>1</c:v>
                </c:pt>
                <c:pt idx="28">
                  <c:v>1</c:v>
                </c:pt>
                <c:pt idx="29">
                  <c:v>0</c:v>
                </c:pt>
              </c:numCache>
            </c:numRef>
          </c:val>
          <c:smooth val="0"/>
          <c:extLst>
            <c:ext xmlns:c16="http://schemas.microsoft.com/office/drawing/2014/chart" uri="{C3380CC4-5D6E-409C-BE32-E72D297353CC}">
              <c16:uniqueId val="{00000000-08C8-4D93-84DF-1CBB842F4BFC}"/>
            </c:ext>
          </c:extLst>
        </c:ser>
        <c:dLbls>
          <c:showLegendKey val="0"/>
          <c:showVal val="0"/>
          <c:showCatName val="0"/>
          <c:showSerName val="0"/>
          <c:showPercent val="0"/>
          <c:showBubbleSize val="0"/>
        </c:dLbls>
        <c:smooth val="0"/>
        <c:axId val="359813760"/>
        <c:axId val="359814088"/>
      </c:lineChart>
      <c:dateAx>
        <c:axId val="3598137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814088"/>
        <c:crosses val="autoZero"/>
        <c:auto val="1"/>
        <c:lblOffset val="100"/>
        <c:baseTimeUnit val="days"/>
      </c:dateAx>
      <c:valAx>
        <c:axId val="359814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813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Gustavo Posse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5</c:v>
                </c:pt>
                <c:pt idx="1">
                  <c:v>4</c:v>
                </c:pt>
                <c:pt idx="2">
                  <c:v>7</c:v>
                </c:pt>
                <c:pt idx="3">
                  <c:v>6</c:v>
                </c:pt>
                <c:pt idx="4">
                  <c:v>6</c:v>
                </c:pt>
                <c:pt idx="5">
                  <c:v>1</c:v>
                </c:pt>
                <c:pt idx="6">
                  <c:v>0</c:v>
                </c:pt>
              </c:numCache>
            </c:numRef>
          </c:val>
          <c:extLst>
            <c:ext xmlns:c16="http://schemas.microsoft.com/office/drawing/2014/chart" uri="{C3380CC4-5D6E-409C-BE32-E72D297353CC}">
              <c16:uniqueId val="{00000000-79CF-41C8-8882-6A9AC661E4CD}"/>
            </c:ext>
          </c:extLst>
        </c:ser>
        <c:dLbls>
          <c:showLegendKey val="0"/>
          <c:showVal val="0"/>
          <c:showCatName val="0"/>
          <c:showSerName val="0"/>
          <c:showPercent val="0"/>
          <c:showBubbleSize val="0"/>
        </c:dLbls>
        <c:gapWidth val="219"/>
        <c:overlap val="-27"/>
        <c:axId val="359809168"/>
        <c:axId val="359812120"/>
      </c:barChart>
      <c:catAx>
        <c:axId val="359809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812120"/>
        <c:crosses val="autoZero"/>
        <c:auto val="1"/>
        <c:lblAlgn val="ctr"/>
        <c:lblOffset val="100"/>
        <c:noMultiLvlLbl val="0"/>
      </c:catAx>
      <c:valAx>
        <c:axId val="359812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809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Gustavo Posse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0.42267764109521999</c:v>
                </c:pt>
                <c:pt idx="1">
                  <c:v>0.60691107384697995</c:v>
                </c:pt>
                <c:pt idx="2">
                  <c:v>0.62595204874489996</c:v>
                </c:pt>
                <c:pt idx="3">
                  <c:v>0.39863374338099</c:v>
                </c:pt>
                <c:pt idx="4">
                  <c:v>0.20843733865840999</c:v>
                </c:pt>
                <c:pt idx="5">
                  <c:v>9.6644948221349003E-2</c:v>
                </c:pt>
              </c:numCache>
            </c:numRef>
          </c:val>
          <c:extLst>
            <c:ext xmlns:c16="http://schemas.microsoft.com/office/drawing/2014/chart" uri="{C3380CC4-5D6E-409C-BE32-E72D297353CC}">
              <c16:uniqueId val="{00000000-D8F1-4A14-A353-0018D1FB4569}"/>
            </c:ext>
          </c:extLst>
        </c:ser>
        <c:dLbls>
          <c:showLegendKey val="0"/>
          <c:showVal val="0"/>
          <c:showCatName val="0"/>
          <c:showSerName val="0"/>
          <c:showPercent val="0"/>
          <c:showBubbleSize val="0"/>
        </c:dLbls>
        <c:gapWidth val="219"/>
        <c:overlap val="-27"/>
        <c:axId val="359810480"/>
        <c:axId val="359810808"/>
      </c:barChart>
      <c:catAx>
        <c:axId val="359810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810808"/>
        <c:crosses val="autoZero"/>
        <c:auto val="1"/>
        <c:lblAlgn val="ctr"/>
        <c:lblOffset val="100"/>
        <c:noMultiLvlLbl val="0"/>
      </c:catAx>
      <c:valAx>
        <c:axId val="359810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810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Gustavo Posse</c:v>
                </c:pt>
              </c:strCache>
            </c:strRef>
          </c:cat>
          <c:val>
            <c:numRef>
              <c:f>Sheet1!$B$2</c:f>
              <c:numCache>
                <c:formatCode>General</c:formatCode>
                <c:ptCount val="1"/>
                <c:pt idx="0">
                  <c:v>3</c:v>
                </c:pt>
              </c:numCache>
            </c:numRef>
          </c:val>
          <c:extLst>
            <c:ext xmlns:c16="http://schemas.microsoft.com/office/drawing/2014/chart" uri="{C3380CC4-5D6E-409C-BE32-E72D297353CC}">
              <c16:uniqueId val="{00000000-16C2-43A0-B575-7B3080A72A1F}"/>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Gustavo Posse</c:v>
                </c:pt>
              </c:strCache>
            </c:strRef>
          </c:cat>
          <c:val>
            <c:numRef>
              <c:f>Sheet1!$C$2</c:f>
              <c:numCache>
                <c:formatCode>General</c:formatCode>
                <c:ptCount val="1"/>
                <c:pt idx="0">
                  <c:v>21</c:v>
                </c:pt>
              </c:numCache>
            </c:numRef>
          </c:val>
          <c:extLst>
            <c:ext xmlns:c16="http://schemas.microsoft.com/office/drawing/2014/chart" uri="{C3380CC4-5D6E-409C-BE32-E72D297353CC}">
              <c16:uniqueId val="{00000001-16C2-43A0-B575-7B3080A72A1F}"/>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Gustavo Posse</c:v>
                </c:pt>
              </c:strCache>
            </c:strRef>
          </c:cat>
          <c:val>
            <c:numRef>
              <c:f>Sheet1!$D$2</c:f>
              <c:numCache>
                <c:formatCode>General</c:formatCode>
                <c:ptCount val="1"/>
                <c:pt idx="0">
                  <c:v>5</c:v>
                </c:pt>
              </c:numCache>
            </c:numRef>
          </c:val>
          <c:extLst>
            <c:ext xmlns:c16="http://schemas.microsoft.com/office/drawing/2014/chart" uri="{C3380CC4-5D6E-409C-BE32-E72D297353CC}">
              <c16:uniqueId val="{00000002-16C2-43A0-B575-7B3080A72A1F}"/>
            </c:ext>
          </c:extLst>
        </c:ser>
        <c:dLbls>
          <c:showLegendKey val="0"/>
          <c:showVal val="0"/>
          <c:showCatName val="0"/>
          <c:showSerName val="0"/>
          <c:showPercent val="0"/>
          <c:showBubbleSize val="0"/>
        </c:dLbls>
        <c:gapWidth val="150"/>
        <c:overlap val="100"/>
        <c:axId val="249663192"/>
        <c:axId val="249663848"/>
      </c:barChart>
      <c:catAx>
        <c:axId val="249663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9663848"/>
        <c:crosses val="autoZero"/>
        <c:auto val="1"/>
        <c:lblAlgn val="ctr"/>
        <c:lblOffset val="100"/>
        <c:noMultiLvlLbl val="0"/>
      </c:catAx>
      <c:valAx>
        <c:axId val="24966384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9663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4.3523899741417002E-2</c:v>
                </c:pt>
                <c:pt idx="10">
                  <c:v>0</c:v>
                </c:pt>
                <c:pt idx="11">
                  <c:v>0</c:v>
                </c:pt>
                <c:pt idx="12">
                  <c:v>0.31042781433215999</c:v>
                </c:pt>
                <c:pt idx="13">
                  <c:v>0</c:v>
                </c:pt>
                <c:pt idx="14">
                  <c:v>0.43043856729563001</c:v>
                </c:pt>
                <c:pt idx="15">
                  <c:v>0.47764279679458999</c:v>
                </c:pt>
                <c:pt idx="16">
                  <c:v>0.55748995109961996</c:v>
                </c:pt>
                <c:pt idx="17">
                  <c:v>6.2405591541002003E-2</c:v>
                </c:pt>
                <c:pt idx="18">
                  <c:v>0.96904682659565999</c:v>
                </c:pt>
                <c:pt idx="19">
                  <c:v>0.49412427353491001</c:v>
                </c:pt>
                <c:pt idx="20">
                  <c:v>0.54362204186828</c:v>
                </c:pt>
                <c:pt idx="21">
                  <c:v>8.2994102938290001E-2</c:v>
                </c:pt>
                <c:pt idx="22">
                  <c:v>0</c:v>
                </c:pt>
                <c:pt idx="23">
                  <c:v>0</c:v>
                </c:pt>
              </c:numCache>
            </c:numRef>
          </c:val>
          <c:smooth val="0"/>
          <c:extLst>
            <c:ext xmlns:c16="http://schemas.microsoft.com/office/drawing/2014/chart" uri="{C3380CC4-5D6E-409C-BE32-E72D297353CC}">
              <c16:uniqueId val="{00000000-8CDA-4784-884A-5D66A21EAFDF}"/>
            </c:ext>
          </c:extLst>
        </c:ser>
        <c:dLbls>
          <c:showLegendKey val="0"/>
          <c:showVal val="0"/>
          <c:showCatName val="0"/>
          <c:showSerName val="0"/>
          <c:showPercent val="0"/>
          <c:showBubbleSize val="0"/>
        </c:dLbls>
        <c:smooth val="0"/>
        <c:axId val="354007704"/>
        <c:axId val="354007376"/>
      </c:lineChart>
      <c:catAx>
        <c:axId val="354007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007376"/>
        <c:crosses val="autoZero"/>
        <c:auto val="1"/>
        <c:lblAlgn val="ctr"/>
        <c:lblOffset val="100"/>
        <c:noMultiLvlLbl val="0"/>
      </c:catAx>
      <c:valAx>
        <c:axId val="354007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007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1</c:v>
                </c:pt>
                <c:pt idx="10">
                  <c:v>0</c:v>
                </c:pt>
                <c:pt idx="11">
                  <c:v>0</c:v>
                </c:pt>
                <c:pt idx="12">
                  <c:v>1</c:v>
                </c:pt>
                <c:pt idx="13">
                  <c:v>0</c:v>
                </c:pt>
                <c:pt idx="14">
                  <c:v>2</c:v>
                </c:pt>
                <c:pt idx="15">
                  <c:v>4</c:v>
                </c:pt>
                <c:pt idx="16">
                  <c:v>10</c:v>
                </c:pt>
                <c:pt idx="17">
                  <c:v>2</c:v>
                </c:pt>
                <c:pt idx="18">
                  <c:v>1</c:v>
                </c:pt>
                <c:pt idx="19">
                  <c:v>2</c:v>
                </c:pt>
                <c:pt idx="20">
                  <c:v>3</c:v>
                </c:pt>
                <c:pt idx="21">
                  <c:v>3</c:v>
                </c:pt>
                <c:pt idx="22">
                  <c:v>0</c:v>
                </c:pt>
                <c:pt idx="23">
                  <c:v>0</c:v>
                </c:pt>
              </c:numCache>
            </c:numRef>
          </c:val>
          <c:smooth val="0"/>
          <c:extLst>
            <c:ext xmlns:c16="http://schemas.microsoft.com/office/drawing/2014/chart" uri="{C3380CC4-5D6E-409C-BE32-E72D297353CC}">
              <c16:uniqueId val="{00000000-B8EE-4C6E-B910-9A0E4F55B612}"/>
            </c:ext>
          </c:extLst>
        </c:ser>
        <c:dLbls>
          <c:showLegendKey val="0"/>
          <c:showVal val="0"/>
          <c:showCatName val="0"/>
          <c:showSerName val="0"/>
          <c:showPercent val="0"/>
          <c:showBubbleSize val="0"/>
        </c:dLbls>
        <c:smooth val="0"/>
        <c:axId val="354006064"/>
        <c:axId val="354003768"/>
      </c:lineChart>
      <c:catAx>
        <c:axId val="3540060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003768"/>
        <c:crosses val="autoZero"/>
        <c:auto val="1"/>
        <c:lblAlgn val="ctr"/>
        <c:lblOffset val="100"/>
        <c:noMultiLvlLbl val="0"/>
      </c:catAx>
      <c:valAx>
        <c:axId val="354003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006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Gustavo Posse</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0.91673655582825997</c:v>
                </c:pt>
                <c:pt idx="2">
                  <c:v>0.44527001530985999</c:v>
                </c:pt>
                <c:pt idx="3">
                  <c:v>0</c:v>
                </c:pt>
                <c:pt idx="4">
                  <c:v>0.11223352086951</c:v>
                </c:pt>
                <c:pt idx="5">
                  <c:v>0</c:v>
                </c:pt>
                <c:pt idx="6">
                  <c:v>0</c:v>
                </c:pt>
              </c:numCache>
            </c:numRef>
          </c:val>
          <c:extLst>
            <c:ext xmlns:c16="http://schemas.microsoft.com/office/drawing/2014/chart" uri="{C3380CC4-5D6E-409C-BE32-E72D297353CC}">
              <c16:uniqueId val="{00000000-D04D-489B-AE3C-3C396C3B264B}"/>
            </c:ext>
          </c:extLst>
        </c:ser>
        <c:dLbls>
          <c:showLegendKey val="0"/>
          <c:showVal val="0"/>
          <c:showCatName val="0"/>
          <c:showSerName val="0"/>
          <c:showPercent val="0"/>
          <c:showBubbleSize val="0"/>
        </c:dLbls>
        <c:gapWidth val="219"/>
        <c:overlap val="-27"/>
        <c:axId val="354007048"/>
        <c:axId val="354005080"/>
      </c:barChart>
      <c:catAx>
        <c:axId val="354007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005080"/>
        <c:crosses val="autoZero"/>
        <c:auto val="1"/>
        <c:lblAlgn val="ctr"/>
        <c:lblOffset val="100"/>
        <c:noMultiLvlLbl val="0"/>
      </c:catAx>
      <c:valAx>
        <c:axId val="354005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007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Gustavo Posse</c:v>
                </c:pt>
              </c:strCache>
            </c:strRef>
          </c:cat>
          <c:val>
            <c:numRef>
              <c:f>Sheet1!$B$2</c:f>
              <c:numCache>
                <c:formatCode>General</c:formatCode>
                <c:ptCount val="1"/>
                <c:pt idx="0">
                  <c:v>13980</c:v>
                </c:pt>
              </c:numCache>
            </c:numRef>
          </c:val>
          <c:extLst>
            <c:ext xmlns:c16="http://schemas.microsoft.com/office/drawing/2014/chart" uri="{C3380CC4-5D6E-409C-BE32-E72D297353CC}">
              <c16:uniqueId val="{00000000-4F27-481F-BBED-9F7FE36E3EFA}"/>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Gustavo Posse</c:v>
                </c:pt>
              </c:strCache>
            </c:strRef>
          </c:cat>
          <c:val>
            <c:numRef>
              <c:f>Sheet1!$C$2</c:f>
              <c:numCache>
                <c:formatCode>General</c:formatCode>
                <c:ptCount val="1"/>
                <c:pt idx="0">
                  <c:v>1187</c:v>
                </c:pt>
              </c:numCache>
            </c:numRef>
          </c:val>
          <c:extLst>
            <c:ext xmlns:c16="http://schemas.microsoft.com/office/drawing/2014/chart" uri="{C3380CC4-5D6E-409C-BE32-E72D297353CC}">
              <c16:uniqueId val="{00000001-4F27-481F-BBED-9F7FE36E3EFA}"/>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Gustavo Posse</c:v>
                </c:pt>
              </c:strCache>
            </c:strRef>
          </c:cat>
          <c:val>
            <c:numRef>
              <c:f>Sheet1!$D$2</c:f>
              <c:numCache>
                <c:formatCode>General</c:formatCode>
                <c:ptCount val="1"/>
                <c:pt idx="0">
                  <c:v>144</c:v>
                </c:pt>
              </c:numCache>
            </c:numRef>
          </c:val>
          <c:extLst>
            <c:ext xmlns:c16="http://schemas.microsoft.com/office/drawing/2014/chart" uri="{C3380CC4-5D6E-409C-BE32-E72D297353CC}">
              <c16:uniqueId val="{00000002-4F27-481F-BBED-9F7FE36E3EFA}"/>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Gustavo Posse</c:v>
                </c:pt>
              </c:strCache>
            </c:strRef>
          </c:cat>
          <c:val>
            <c:numRef>
              <c:f>Sheet1!$E$2</c:f>
              <c:numCache>
                <c:formatCode>General</c:formatCode>
                <c:ptCount val="1"/>
                <c:pt idx="0">
                  <c:v>62</c:v>
                </c:pt>
              </c:numCache>
            </c:numRef>
          </c:val>
          <c:extLst>
            <c:ext xmlns:c16="http://schemas.microsoft.com/office/drawing/2014/chart" uri="{C3380CC4-5D6E-409C-BE32-E72D297353CC}">
              <c16:uniqueId val="{00000003-4F27-481F-BBED-9F7FE36E3EFA}"/>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Gustavo Posse</c:v>
                </c:pt>
              </c:strCache>
            </c:strRef>
          </c:cat>
          <c:val>
            <c:numRef>
              <c:f>Sheet1!$F$2</c:f>
              <c:numCache>
                <c:formatCode>General</c:formatCode>
                <c:ptCount val="1"/>
                <c:pt idx="0">
                  <c:v>12</c:v>
                </c:pt>
              </c:numCache>
            </c:numRef>
          </c:val>
          <c:extLst>
            <c:ext xmlns:c16="http://schemas.microsoft.com/office/drawing/2014/chart" uri="{C3380CC4-5D6E-409C-BE32-E72D297353CC}">
              <c16:uniqueId val="{00000004-4F27-481F-BBED-9F7FE36E3EFA}"/>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Gustavo Posse</c:v>
                </c:pt>
              </c:strCache>
            </c:strRef>
          </c:cat>
          <c:val>
            <c:numRef>
              <c:f>Sheet1!$G$2</c:f>
              <c:numCache>
                <c:formatCode>General</c:formatCode>
                <c:ptCount val="1"/>
                <c:pt idx="0">
                  <c:v>298</c:v>
                </c:pt>
              </c:numCache>
            </c:numRef>
          </c:val>
          <c:extLst>
            <c:ext xmlns:c16="http://schemas.microsoft.com/office/drawing/2014/chart" uri="{C3380CC4-5D6E-409C-BE32-E72D297353CC}">
              <c16:uniqueId val="{00000005-4F27-481F-BBED-9F7FE36E3EFA}"/>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Gustavo Posse</c:v>
                </c:pt>
              </c:strCache>
            </c:strRef>
          </c:cat>
          <c:val>
            <c:numRef>
              <c:f>Sheet1!$H$2</c:f>
              <c:numCache>
                <c:formatCode>General</c:formatCode>
                <c:ptCount val="1"/>
                <c:pt idx="0">
                  <c:v>2086</c:v>
                </c:pt>
              </c:numCache>
            </c:numRef>
          </c:val>
          <c:extLst>
            <c:ext xmlns:c16="http://schemas.microsoft.com/office/drawing/2014/chart" uri="{C3380CC4-5D6E-409C-BE32-E72D297353CC}">
              <c16:uniqueId val="{00000006-4F27-481F-BBED-9F7FE36E3EFA}"/>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Gustavo Posse</c:v>
                </c:pt>
              </c:strCache>
            </c:strRef>
          </c:cat>
          <c:val>
            <c:numRef>
              <c:f>Sheet1!$I$2</c:f>
              <c:numCache>
                <c:formatCode>General</c:formatCode>
                <c:ptCount val="1"/>
                <c:pt idx="0">
                  <c:v>2014</c:v>
                </c:pt>
              </c:numCache>
            </c:numRef>
          </c:val>
          <c:extLst>
            <c:ext xmlns:c16="http://schemas.microsoft.com/office/drawing/2014/chart" uri="{C3380CC4-5D6E-409C-BE32-E72D297353CC}">
              <c16:uniqueId val="{00000007-4F27-481F-BBED-9F7FE36E3EFA}"/>
            </c:ext>
          </c:extLst>
        </c:ser>
        <c:dLbls>
          <c:showLegendKey val="0"/>
          <c:showVal val="0"/>
          <c:showCatName val="0"/>
          <c:showSerName val="0"/>
          <c:showPercent val="0"/>
          <c:showBubbleSize val="0"/>
        </c:dLbls>
        <c:gapWidth val="150"/>
        <c:overlap val="100"/>
        <c:axId val="353981792"/>
        <c:axId val="353989008"/>
      </c:barChart>
      <c:catAx>
        <c:axId val="353981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989008"/>
        <c:crosses val="autoZero"/>
        <c:auto val="1"/>
        <c:lblAlgn val="ctr"/>
        <c:lblOffset val="100"/>
        <c:noMultiLvlLbl val="0"/>
      </c:catAx>
      <c:valAx>
        <c:axId val="35398900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981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Gustavo Posse</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BB4E-4CC7-8EEC-BF791BB5C536}"/>
            </c:ext>
          </c:extLst>
        </c:ser>
        <c:dLbls>
          <c:showLegendKey val="0"/>
          <c:showVal val="0"/>
          <c:showCatName val="0"/>
          <c:showSerName val="0"/>
          <c:showPercent val="0"/>
          <c:showBubbleSize val="0"/>
        </c:dLbls>
        <c:gapWidth val="219"/>
        <c:overlap val="-27"/>
        <c:axId val="334540712"/>
        <c:axId val="334537432"/>
      </c:barChart>
      <c:catAx>
        <c:axId val="334540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537432"/>
        <c:crosses val="autoZero"/>
        <c:auto val="1"/>
        <c:lblAlgn val="ctr"/>
        <c:lblOffset val="100"/>
        <c:noMultiLvlLbl val="0"/>
      </c:catAx>
      <c:valAx>
        <c:axId val="334537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540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632787-AEA1-4788-BD4D-012920098ECF}"/>
              </a:ext>
            </a:extLst>
          </p:cNvPr>
          <p:cNvSpPr>
            <a:spLocks noGrp="1"/>
          </p:cNvSpPr>
          <p:nvPr>
            <p:ph type="ctrTitle"/>
          </p:nvPr>
        </p:nvSpPr>
        <p:spPr/>
        <p:txBody>
          <a:bodyPr/>
          <a:lstStyle/>
          <a:p>
            <a:r>
              <a:rPr lang="en-US"/>
              <a:t>Reporte Facebook</a:t>
            </a:r>
          </a:p>
        </p:txBody>
      </p:sp>
      <p:sp>
        <p:nvSpPr>
          <p:cNvPr id="3" name="Subtitle 2">
            <a:extLst>
              <a:ext uri="{FF2B5EF4-FFF2-40B4-BE49-F238E27FC236}">
                <a16:creationId xmlns:a16="http://schemas.microsoft.com/office/drawing/2014/main" id="{CFB4B9E2-1B14-4A18-8C29-119D49AE9AB2}"/>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35406645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FD34B0-0A84-4C87-A96C-1653A3E88C53}"/>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0509D074-190D-4922-918B-B7FB87033F84}"/>
              </a:ext>
            </a:extLst>
          </p:cNvPr>
          <p:cNvGraphicFramePr>
            <a:graphicFrameLocks noGrp="1"/>
          </p:cNvGraphicFramePr>
          <p:nvPr>
            <p:ph type="tbl" sz="quarter" idx="13"/>
            <p:extLst>
              <p:ext uri="{D42A27DB-BD31-4B8C-83A1-F6EECF244321}">
                <p14:modId xmlns:p14="http://schemas.microsoft.com/office/powerpoint/2010/main" val="15436646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861146466"/>
                    </a:ext>
                  </a:extLst>
                </a:gridCol>
                <a:gridCol w="740664">
                  <a:extLst>
                    <a:ext uri="{9D8B030D-6E8A-4147-A177-3AD203B41FA5}">
                      <a16:colId xmlns:a16="http://schemas.microsoft.com/office/drawing/2014/main" val="3621622031"/>
                    </a:ext>
                  </a:extLst>
                </a:gridCol>
                <a:gridCol w="740664">
                  <a:extLst>
                    <a:ext uri="{9D8B030D-6E8A-4147-A177-3AD203B41FA5}">
                      <a16:colId xmlns:a16="http://schemas.microsoft.com/office/drawing/2014/main" val="1817634881"/>
                    </a:ext>
                  </a:extLst>
                </a:gridCol>
                <a:gridCol w="740664">
                  <a:extLst>
                    <a:ext uri="{9D8B030D-6E8A-4147-A177-3AD203B41FA5}">
                      <a16:colId xmlns:a16="http://schemas.microsoft.com/office/drawing/2014/main" val="1776919140"/>
                    </a:ext>
                  </a:extLst>
                </a:gridCol>
                <a:gridCol w="740664">
                  <a:extLst>
                    <a:ext uri="{9D8B030D-6E8A-4147-A177-3AD203B41FA5}">
                      <a16:colId xmlns:a16="http://schemas.microsoft.com/office/drawing/2014/main" val="493222120"/>
                    </a:ext>
                  </a:extLst>
                </a:gridCol>
                <a:gridCol w="740664">
                  <a:extLst>
                    <a:ext uri="{9D8B030D-6E8A-4147-A177-3AD203B41FA5}">
                      <a16:colId xmlns:a16="http://schemas.microsoft.com/office/drawing/2014/main" val="25376444"/>
                    </a:ext>
                  </a:extLst>
                </a:gridCol>
                <a:gridCol w="740664">
                  <a:extLst>
                    <a:ext uri="{9D8B030D-6E8A-4147-A177-3AD203B41FA5}">
                      <a16:colId xmlns:a16="http://schemas.microsoft.com/office/drawing/2014/main" val="4247480263"/>
                    </a:ext>
                  </a:extLst>
                </a:gridCol>
                <a:gridCol w="740664">
                  <a:extLst>
                    <a:ext uri="{9D8B030D-6E8A-4147-A177-3AD203B41FA5}">
                      <a16:colId xmlns:a16="http://schemas.microsoft.com/office/drawing/2014/main" val="3693884320"/>
                    </a:ext>
                  </a:extLst>
                </a:gridCol>
                <a:gridCol w="740664">
                  <a:extLst>
                    <a:ext uri="{9D8B030D-6E8A-4147-A177-3AD203B41FA5}">
                      <a16:colId xmlns:a16="http://schemas.microsoft.com/office/drawing/2014/main" val="3707128081"/>
                    </a:ext>
                  </a:extLst>
                </a:gridCol>
                <a:gridCol w="740664">
                  <a:extLst>
                    <a:ext uri="{9D8B030D-6E8A-4147-A177-3AD203B41FA5}">
                      <a16:colId xmlns:a16="http://schemas.microsoft.com/office/drawing/2014/main" val="324514461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745572461"/>
                  </a:ext>
                </a:extLst>
              </a:tr>
              <a:tr h="370840">
                <a:tc>
                  <a:txBody>
                    <a:bodyPr/>
                    <a:lstStyle/>
                    <a:p>
                      <a:r>
                        <a:rPr lang="en-US" sz="1000"/>
                        <a:t>Gustavo Posse</a:t>
                      </a:r>
                    </a:p>
                  </a:txBody>
                  <a:tcPr/>
                </a:tc>
                <a:tc>
                  <a:txBody>
                    <a:bodyPr/>
                    <a:lstStyle/>
                    <a:p>
                      <a:r>
                        <a:rPr lang="en-US" sz="1000"/>
                        <a:t>156331</a:t>
                      </a:r>
                    </a:p>
                  </a:txBody>
                  <a:tcPr/>
                </a:tc>
                <a:tc>
                  <a:txBody>
                    <a:bodyPr/>
                    <a:lstStyle/>
                    <a:p>
                      <a:r>
                        <a:rPr lang="en-US" sz="1000"/>
                        <a:t>194</a:t>
                      </a:r>
                    </a:p>
                  </a:txBody>
                  <a:tcPr/>
                </a:tc>
                <a:tc>
                  <a:txBody>
                    <a:bodyPr/>
                    <a:lstStyle/>
                    <a:p>
                      <a:r>
                        <a:rPr lang="en-US" sz="1000"/>
                        <a:t>29</a:t>
                      </a:r>
                    </a:p>
                  </a:txBody>
                  <a:tcPr/>
                </a:tc>
                <a:tc>
                  <a:txBody>
                    <a:bodyPr/>
                    <a:lstStyle/>
                    <a:p>
                      <a:r>
                        <a:rPr lang="en-US" sz="1000"/>
                        <a:t>15683</a:t>
                      </a:r>
                    </a:p>
                  </a:txBody>
                  <a:tcPr/>
                </a:tc>
                <a:tc>
                  <a:txBody>
                    <a:bodyPr/>
                    <a:lstStyle/>
                    <a:p>
                      <a:r>
                        <a:rPr lang="en-US" sz="1000"/>
                        <a:t>2086</a:t>
                      </a:r>
                    </a:p>
                  </a:txBody>
                  <a:tcPr/>
                </a:tc>
                <a:tc>
                  <a:txBody>
                    <a:bodyPr/>
                    <a:lstStyle/>
                    <a:p>
                      <a:r>
                        <a:rPr lang="en-US" sz="1000"/>
                        <a:t>2014</a:t>
                      </a:r>
                    </a:p>
                  </a:txBody>
                  <a:tcPr/>
                </a:tc>
                <a:tc>
                  <a:txBody>
                    <a:bodyPr/>
                    <a:lstStyle/>
                    <a:p>
                      <a:r>
                        <a:rPr lang="en-US" sz="1000"/>
                        <a:t>0</a:t>
                      </a:r>
                    </a:p>
                  </a:txBody>
                  <a:tcPr/>
                </a:tc>
                <a:tc>
                  <a:txBody>
                    <a:bodyPr/>
                    <a:lstStyle/>
                    <a:p>
                      <a:r>
                        <a:rPr lang="en-US" sz="1000"/>
                        <a:t>0.4366%</a:t>
                      </a:r>
                    </a:p>
                  </a:txBody>
                  <a:tcPr/>
                </a:tc>
                <a:tc>
                  <a:txBody>
                    <a:bodyPr/>
                    <a:lstStyle/>
                    <a:p>
                      <a:r>
                        <a:rPr lang="en-US" sz="1000"/>
                        <a:t>0.0%</a:t>
                      </a:r>
                    </a:p>
                  </a:txBody>
                  <a:tcPr/>
                </a:tc>
                <a:extLst>
                  <a:ext uri="{0D108BD9-81ED-4DB2-BD59-A6C34878D82A}">
                    <a16:rowId xmlns:a16="http://schemas.microsoft.com/office/drawing/2014/main" val="3146439633"/>
                  </a:ext>
                </a:extLst>
              </a:tr>
            </a:tbl>
          </a:graphicData>
        </a:graphic>
      </p:graphicFrame>
      <p:sp>
        <p:nvSpPr>
          <p:cNvPr id="4" name="Text Placeholder 3">
            <a:extLst>
              <a:ext uri="{FF2B5EF4-FFF2-40B4-BE49-F238E27FC236}">
                <a16:creationId xmlns:a16="http://schemas.microsoft.com/office/drawing/2014/main" id="{25935107-AD96-489F-AB15-6D3374A00A41}"/>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774896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D8A33-394C-4306-8BC9-86BB23F451A8}"/>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7391CE0E-57EB-4BE6-B6EF-D7ADC6C6BF09}"/>
              </a:ext>
            </a:extLst>
          </p:cNvPr>
          <p:cNvGraphicFramePr>
            <a:graphicFrameLocks noGrp="1"/>
          </p:cNvGraphicFramePr>
          <p:nvPr>
            <p:ph type="chart" sz="quarter" idx="13"/>
            <p:extLst>
              <p:ext uri="{D42A27DB-BD31-4B8C-83A1-F6EECF244321}">
                <p14:modId xmlns:p14="http://schemas.microsoft.com/office/powerpoint/2010/main" val="14862909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FB43568-4C5B-4009-A724-E23287ED5F44}"/>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D9CBED44-769B-4B21-AAFC-171DD807724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020921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1D54A-38C2-4DE1-9E07-502A6A8D66FC}"/>
              </a:ext>
            </a:extLst>
          </p:cNvPr>
          <p:cNvSpPr>
            <a:spLocks noGrp="1"/>
          </p:cNvSpPr>
          <p:nvPr>
            <p:ph type="title"/>
          </p:nvPr>
        </p:nvSpPr>
        <p:spPr/>
        <p:txBody>
          <a:bodyPr/>
          <a:lstStyle/>
          <a:p>
            <a:r>
              <a:rPr lang="en-US"/>
              <a:t>Facebook Key Metrics Radar</a:t>
            </a:r>
          </a:p>
        </p:txBody>
      </p:sp>
      <p:graphicFrame>
        <p:nvGraphicFramePr>
          <p:cNvPr id="6" name="Chart Placeholder 5">
            <a:extLst>
              <a:ext uri="{FF2B5EF4-FFF2-40B4-BE49-F238E27FC236}">
                <a16:creationId xmlns:a16="http://schemas.microsoft.com/office/drawing/2014/main" id="{8835180A-5447-4561-B28F-AC0B9FD17170}"/>
              </a:ext>
            </a:extLst>
          </p:cNvPr>
          <p:cNvGraphicFramePr>
            <a:graphicFrameLocks noGrp="1"/>
          </p:cNvGraphicFramePr>
          <p:nvPr>
            <p:ph type="chart" sz="quarter" idx="13"/>
            <p:extLst>
              <p:ext uri="{D42A27DB-BD31-4B8C-83A1-F6EECF244321}">
                <p14:modId xmlns:p14="http://schemas.microsoft.com/office/powerpoint/2010/main" val="23430173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8D26C8A-2EC6-4237-AC59-4A10693284AB}"/>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3A92A6B9-F30B-404B-B081-BBCA6103748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854497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F4FA5-9053-4E0B-B829-A711570E2B23}"/>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C2BB1141-ACD1-49F9-BF67-4403BC2FA356}"/>
              </a:ext>
            </a:extLst>
          </p:cNvPr>
          <p:cNvGraphicFramePr>
            <a:graphicFrameLocks noGrp="1"/>
          </p:cNvGraphicFramePr>
          <p:nvPr>
            <p:ph type="chart" sz="quarter" idx="13"/>
            <p:extLst>
              <p:ext uri="{D42A27DB-BD31-4B8C-83A1-F6EECF244321}">
                <p14:modId xmlns:p14="http://schemas.microsoft.com/office/powerpoint/2010/main" val="28934887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D9F2FB1-8037-4DB7-BFA3-EE1DBFC4FF40}"/>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8D9336E2-A1C7-4AE3-B103-BF97B81EEF8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155451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DEE55B-11A6-4A4A-968D-A4D6E93A7D32}"/>
              </a:ext>
            </a:extLst>
          </p:cNvPr>
          <p:cNvSpPr>
            <a:spLocks noGrp="1"/>
          </p:cNvSpPr>
          <p:nvPr>
            <p:ph type="title"/>
          </p:nvPr>
        </p:nvSpPr>
        <p:spPr/>
        <p:txBody>
          <a:bodyPr/>
          <a:lstStyle/>
          <a:p>
            <a:r>
              <a:rPr lang="en-US"/>
              <a:t>Facebook Fans Change Per Weekday</a:t>
            </a:r>
          </a:p>
        </p:txBody>
      </p:sp>
      <p:graphicFrame>
        <p:nvGraphicFramePr>
          <p:cNvPr id="6" name="Chart Placeholder 5">
            <a:extLst>
              <a:ext uri="{FF2B5EF4-FFF2-40B4-BE49-F238E27FC236}">
                <a16:creationId xmlns:a16="http://schemas.microsoft.com/office/drawing/2014/main" id="{123A272A-F814-4A73-AFF1-0627FD2623A2}"/>
              </a:ext>
            </a:extLst>
          </p:cNvPr>
          <p:cNvGraphicFramePr>
            <a:graphicFrameLocks noGrp="1"/>
          </p:cNvGraphicFramePr>
          <p:nvPr>
            <p:ph type="chart" sz="quarter" idx="13"/>
            <p:extLst>
              <p:ext uri="{D42A27DB-BD31-4B8C-83A1-F6EECF244321}">
                <p14:modId xmlns:p14="http://schemas.microsoft.com/office/powerpoint/2010/main" val="23150523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E640DEB-001A-4AC0-8F0E-9D975441B9AF}"/>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6134E353-1132-4CDD-A23E-C4C7363BFEE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274952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A9945C-83DD-4D77-88AA-1AFCA7AE8723}"/>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A9B5584C-9D5F-4EE7-AF7D-87532EDD252A}"/>
              </a:ext>
            </a:extLst>
          </p:cNvPr>
          <p:cNvGraphicFramePr>
            <a:graphicFrameLocks noGrp="1"/>
          </p:cNvGraphicFramePr>
          <p:nvPr>
            <p:ph type="chart" sz="quarter" idx="13"/>
            <p:extLst>
              <p:ext uri="{D42A27DB-BD31-4B8C-83A1-F6EECF244321}">
                <p14:modId xmlns:p14="http://schemas.microsoft.com/office/powerpoint/2010/main" val="2176727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3790CF8-28D9-42F0-9929-0E43EA356275}"/>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ADFC52FD-3F59-4495-B6EB-41A8C4A9792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296204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F28AC7-665A-46AE-9F22-6F19BBDF2937}"/>
              </a:ext>
            </a:extLst>
          </p:cNvPr>
          <p:cNvSpPr>
            <a:spLocks noGrp="1"/>
          </p:cNvSpPr>
          <p:nvPr>
            <p:ph type="title"/>
          </p:nvPr>
        </p:nvSpPr>
        <p:spPr/>
        <p:txBody>
          <a:bodyPr/>
          <a:lstStyle/>
          <a:p>
            <a:r>
              <a:rPr lang="en-US"/>
              <a:t>Facebook Own Posts Table - 1 of 8</a:t>
            </a:r>
          </a:p>
        </p:txBody>
      </p:sp>
      <p:graphicFrame>
        <p:nvGraphicFramePr>
          <p:cNvPr id="5" name="Table Placeholder 4">
            <a:extLst>
              <a:ext uri="{FF2B5EF4-FFF2-40B4-BE49-F238E27FC236}">
                <a16:creationId xmlns:a16="http://schemas.microsoft.com/office/drawing/2014/main" id="{5BE26D60-D3DD-488F-A29A-F98A69C66A61}"/>
              </a:ext>
            </a:extLst>
          </p:cNvPr>
          <p:cNvGraphicFramePr>
            <a:graphicFrameLocks noGrp="1"/>
          </p:cNvGraphicFramePr>
          <p:nvPr>
            <p:ph type="tbl" sz="quarter" idx="13"/>
            <p:extLst>
              <p:ext uri="{D42A27DB-BD31-4B8C-83A1-F6EECF244321}">
                <p14:modId xmlns:p14="http://schemas.microsoft.com/office/powerpoint/2010/main" val="20963111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170912563"/>
                    </a:ext>
                  </a:extLst>
                </a:gridCol>
                <a:gridCol w="658368">
                  <a:extLst>
                    <a:ext uri="{9D8B030D-6E8A-4147-A177-3AD203B41FA5}">
                      <a16:colId xmlns:a16="http://schemas.microsoft.com/office/drawing/2014/main" val="1099676227"/>
                    </a:ext>
                  </a:extLst>
                </a:gridCol>
                <a:gridCol w="658368">
                  <a:extLst>
                    <a:ext uri="{9D8B030D-6E8A-4147-A177-3AD203B41FA5}">
                      <a16:colId xmlns:a16="http://schemas.microsoft.com/office/drawing/2014/main" val="3040384954"/>
                    </a:ext>
                  </a:extLst>
                </a:gridCol>
                <a:gridCol w="658368">
                  <a:extLst>
                    <a:ext uri="{9D8B030D-6E8A-4147-A177-3AD203B41FA5}">
                      <a16:colId xmlns:a16="http://schemas.microsoft.com/office/drawing/2014/main" val="1098490470"/>
                    </a:ext>
                  </a:extLst>
                </a:gridCol>
                <a:gridCol w="658368">
                  <a:extLst>
                    <a:ext uri="{9D8B030D-6E8A-4147-A177-3AD203B41FA5}">
                      <a16:colId xmlns:a16="http://schemas.microsoft.com/office/drawing/2014/main" val="272673251"/>
                    </a:ext>
                  </a:extLst>
                </a:gridCol>
                <a:gridCol w="658368">
                  <a:extLst>
                    <a:ext uri="{9D8B030D-6E8A-4147-A177-3AD203B41FA5}">
                      <a16:colId xmlns:a16="http://schemas.microsoft.com/office/drawing/2014/main" val="2298738012"/>
                    </a:ext>
                  </a:extLst>
                </a:gridCol>
                <a:gridCol w="658368">
                  <a:extLst>
                    <a:ext uri="{9D8B030D-6E8A-4147-A177-3AD203B41FA5}">
                      <a16:colId xmlns:a16="http://schemas.microsoft.com/office/drawing/2014/main" val="2881747226"/>
                    </a:ext>
                  </a:extLst>
                </a:gridCol>
                <a:gridCol w="658368">
                  <a:extLst>
                    <a:ext uri="{9D8B030D-6E8A-4147-A177-3AD203B41FA5}">
                      <a16:colId xmlns:a16="http://schemas.microsoft.com/office/drawing/2014/main" val="9642857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022491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- 2017-11-08 16:07:54</a:t>
                      </a:r>
                      <a:r>
                        <a:rPr kumimoji="0" lang="es-ES" sz="1000" b="0" i="0" u="none" strike="noStrike" kern="1200" cap="none" spc="0" normalizeH="0" baseline="0" noProof="0">
                          <a:ln>
                            <a:noFill/>
                          </a:ln>
                          <a:solidFill>
                            <a:prstClr val="black"/>
                          </a:solidFill>
                          <a:effectLst/>
                          <a:uLnTx/>
                          <a:uFillTx/>
                          <a:latin typeface="+mn-lt"/>
                          <a:ea typeface="+mn-ea"/>
                          <a:cs typeface="+mn-cs"/>
                        </a:rPr>
                        <a:t>
El programa de salud #SanIsidroSonrisas ya entregó más de 90 prótesis dentales a vecinos sin cobertura médica.
El mismo es inclusivo y apunta a que los vecinos tengan igualdad de oportunidades, mejorando su calidad de vida.
#SanIsidro #IntegraciónSocial #Sonrisas #Salud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04498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- 2017-11-16 15:26:02</a:t>
                      </a:r>
                      <a:r>
                        <a:rPr kumimoji="0" lang="es-ES" sz="1000" b="0" i="0" u="none" strike="noStrike" kern="1200" cap="none" spc="0" normalizeH="0" baseline="0" noProof="0">
                          <a:ln>
                            <a:noFill/>
                          </a:ln>
                          <a:solidFill>
                            <a:prstClr val="black"/>
                          </a:solidFill>
                          <a:effectLst/>
                          <a:uLnTx/>
                          <a:uFillTx/>
                          <a:latin typeface="+mn-lt"/>
                          <a:ea typeface="+mn-ea"/>
                          <a:cs typeface="+mn-cs"/>
                        </a:rPr>
                        <a:t>
Es un gran proyecto. La idea es renovar esta zona donde próximamente funcionará el nuevo servicio para viajar en lancha a Puerto Madero.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4354819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- 2017-11-21 16:37:08</a:t>
                      </a:r>
                      <a:r>
                        <a:rPr kumimoji="0" lang="es-ES" sz="1000" b="0" i="0" u="none" strike="noStrike" kern="1200" cap="none" spc="0" normalizeH="0" baseline="0" noProof="0">
                          <a:ln>
                            <a:noFill/>
                          </a:ln>
                          <a:solidFill>
                            <a:prstClr val="black"/>
                          </a:solidFill>
                          <a:effectLst/>
                          <a:uLnTx/>
                          <a:uFillTx/>
                          <a:latin typeface="+mn-lt"/>
                          <a:ea typeface="+mn-ea"/>
                          <a:cs typeface="+mn-cs"/>
                        </a:rPr>
                        <a:t>
Con María Eugenia Vidal recorrimos las obras de la avenida Sarratea, en Boulogne. Ya ensanchamos y repavimentamos 11 cuadras. Faltan 600 metros que pronto estarán listos. Además, recorrimos los avances del túnel Sarratea que unirá San Isidro y San Martín.
#ObrasPúblicas #CambiandoSI #Boulogne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514057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- 2017-11-01 20:27:28</a:t>
                      </a:r>
                      <a:r>
                        <a:rPr kumimoji="0" lang="es-ES" sz="1000" b="0" i="0" u="none" strike="noStrike" kern="1200" cap="none" spc="0" normalizeH="0" baseline="0" noProof="0">
                          <a:ln>
                            <a:noFill/>
                          </a:ln>
                          <a:solidFill>
                            <a:prstClr val="black"/>
                          </a:solidFill>
                          <a:effectLst/>
                          <a:uLnTx/>
                          <a:uFillTx/>
                          <a:latin typeface="+mn-lt"/>
                          <a:ea typeface="+mn-ea"/>
                          <a:cs typeface="+mn-cs"/>
                        </a:rPr>
                        <a:t>
Hoy, nos reunimos con especialistas de planificación urbana y transporte de la república Francesa, para replicar sus proyectos ecológicos y sustentables, en San 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0692346"/>
                  </a:ext>
                </a:extLst>
              </a:tr>
            </a:tbl>
          </a:graphicData>
        </a:graphic>
      </p:graphicFrame>
      <p:sp>
        <p:nvSpPr>
          <p:cNvPr id="4" name="Text Placeholder 3">
            <a:extLst>
              <a:ext uri="{FF2B5EF4-FFF2-40B4-BE49-F238E27FC236}">
                <a16:creationId xmlns:a16="http://schemas.microsoft.com/office/drawing/2014/main" id="{4C4497BE-CC5A-44FA-A709-C599EA2EB5B9}"/>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13762302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47B0DE-503D-4B17-B886-8F333A9E015F}"/>
              </a:ext>
            </a:extLst>
          </p:cNvPr>
          <p:cNvSpPr>
            <a:spLocks noGrp="1"/>
          </p:cNvSpPr>
          <p:nvPr>
            <p:ph type="title"/>
          </p:nvPr>
        </p:nvSpPr>
        <p:spPr/>
        <p:txBody>
          <a:bodyPr/>
          <a:lstStyle/>
          <a:p>
            <a:r>
              <a:rPr lang="en-US"/>
              <a:t>Facebook Own Posts Table - 2 of 8</a:t>
            </a:r>
          </a:p>
        </p:txBody>
      </p:sp>
      <p:graphicFrame>
        <p:nvGraphicFramePr>
          <p:cNvPr id="5" name="Table Placeholder 4">
            <a:extLst>
              <a:ext uri="{FF2B5EF4-FFF2-40B4-BE49-F238E27FC236}">
                <a16:creationId xmlns:a16="http://schemas.microsoft.com/office/drawing/2014/main" id="{B9B1B84F-3785-43DE-95CD-AFCB119B58E5}"/>
              </a:ext>
            </a:extLst>
          </p:cNvPr>
          <p:cNvGraphicFramePr>
            <a:graphicFrameLocks noGrp="1"/>
          </p:cNvGraphicFramePr>
          <p:nvPr>
            <p:ph type="tbl" sz="quarter" idx="13"/>
            <p:extLst>
              <p:ext uri="{D42A27DB-BD31-4B8C-83A1-F6EECF244321}">
                <p14:modId xmlns:p14="http://schemas.microsoft.com/office/powerpoint/2010/main" val="4904653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043539511"/>
                    </a:ext>
                  </a:extLst>
                </a:gridCol>
                <a:gridCol w="658368">
                  <a:extLst>
                    <a:ext uri="{9D8B030D-6E8A-4147-A177-3AD203B41FA5}">
                      <a16:colId xmlns:a16="http://schemas.microsoft.com/office/drawing/2014/main" val="3611956699"/>
                    </a:ext>
                  </a:extLst>
                </a:gridCol>
                <a:gridCol w="658368">
                  <a:extLst>
                    <a:ext uri="{9D8B030D-6E8A-4147-A177-3AD203B41FA5}">
                      <a16:colId xmlns:a16="http://schemas.microsoft.com/office/drawing/2014/main" val="2869187215"/>
                    </a:ext>
                  </a:extLst>
                </a:gridCol>
                <a:gridCol w="658368">
                  <a:extLst>
                    <a:ext uri="{9D8B030D-6E8A-4147-A177-3AD203B41FA5}">
                      <a16:colId xmlns:a16="http://schemas.microsoft.com/office/drawing/2014/main" val="1841342286"/>
                    </a:ext>
                  </a:extLst>
                </a:gridCol>
                <a:gridCol w="658368">
                  <a:extLst>
                    <a:ext uri="{9D8B030D-6E8A-4147-A177-3AD203B41FA5}">
                      <a16:colId xmlns:a16="http://schemas.microsoft.com/office/drawing/2014/main" val="3795605783"/>
                    </a:ext>
                  </a:extLst>
                </a:gridCol>
                <a:gridCol w="658368">
                  <a:extLst>
                    <a:ext uri="{9D8B030D-6E8A-4147-A177-3AD203B41FA5}">
                      <a16:colId xmlns:a16="http://schemas.microsoft.com/office/drawing/2014/main" val="229783092"/>
                    </a:ext>
                  </a:extLst>
                </a:gridCol>
                <a:gridCol w="658368">
                  <a:extLst>
                    <a:ext uri="{9D8B030D-6E8A-4147-A177-3AD203B41FA5}">
                      <a16:colId xmlns:a16="http://schemas.microsoft.com/office/drawing/2014/main" val="1028732774"/>
                    </a:ext>
                  </a:extLst>
                </a:gridCol>
                <a:gridCol w="658368">
                  <a:extLst>
                    <a:ext uri="{9D8B030D-6E8A-4147-A177-3AD203B41FA5}">
                      <a16:colId xmlns:a16="http://schemas.microsoft.com/office/drawing/2014/main" val="4441426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080649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- 2017-11-06 18:58:17</a:t>
                      </a:r>
                      <a:r>
                        <a:rPr kumimoji="0" lang="es-ES" sz="1000" b="0" i="0" u="none" strike="noStrike" kern="1200" cap="none" spc="0" normalizeH="0" baseline="0" noProof="0">
                          <a:ln>
                            <a:noFill/>
                          </a:ln>
                          <a:solidFill>
                            <a:prstClr val="black"/>
                          </a:solidFill>
                          <a:effectLst/>
                          <a:uLnTx/>
                          <a:uFillTx/>
                          <a:latin typeface="+mn-lt"/>
                          <a:ea typeface="+mn-ea"/>
                          <a:cs typeface="+mn-cs"/>
                        </a:rPr>
                        <a:t>
Firmamos convenios con #Provincia, para llevar a cabo mejoras urbanísticas en los barrios Sauce y San Cayetano de Beccar, modernizando el desagüe pluvial y la red vial de la zona.
#Beccar #SanIsidro #CambiandoSI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03889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- 2017-11-13 19:30:00</a:t>
                      </a:r>
                      <a:r>
                        <a:rPr kumimoji="0" lang="es-ES" sz="1000" b="0" i="0" u="none" strike="noStrike" kern="1200" cap="none" spc="0" normalizeH="0" baseline="0" noProof="0">
                          <a:ln>
                            <a:noFill/>
                          </a:ln>
                          <a:solidFill>
                            <a:prstClr val="black"/>
                          </a:solidFill>
                          <a:effectLst/>
                          <a:uLnTx/>
                          <a:uFillTx/>
                          <a:latin typeface="+mn-lt"/>
                          <a:ea typeface="+mn-ea"/>
                          <a:cs typeface="+mn-cs"/>
                        </a:rPr>
                        <a:t>
Los invito a disfrutar del 10º Festival de Cine y Música de San Isidro, en los jardines del Museo Pueyrredón, todas las noches hasta el 17 de noviembre. 
Es gratis y para ir en familia.
#Cultura #Música #Cine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285473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- 2017-11-22 16:12:17</a:t>
                      </a:r>
                      <a:r>
                        <a:rPr kumimoji="0" lang="es-ES" sz="1000" b="0" i="0" u="none" strike="noStrike" kern="1200" cap="none" spc="0" normalizeH="0" baseline="0" noProof="0">
                          <a:ln>
                            <a:noFill/>
                          </a:ln>
                          <a:solidFill>
                            <a:prstClr val="black"/>
                          </a:solidFill>
                          <a:effectLst/>
                          <a:uLnTx/>
                          <a:uFillTx/>
                          <a:latin typeface="+mn-lt"/>
                          <a:ea typeface="+mn-ea"/>
                          <a:cs typeface="+mn-cs"/>
                        </a:rPr>
                        <a:t>
Hoy finalizó el programa anual #Banca25. Participaron alumnos de la secundaria Nº 11 de Villa Adelina, Colegio Ceferino Namuncura, Instituto Sagrada Familia y el Centro Cultural Italiano.
En este espacio, los jóvenes debatieron situaciones que consideran que deben cambiar.
#SanIsidro #HoySoyConcejal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46618492"/>
                  </a:ext>
                </a:extLst>
              </a:tr>
            </a:tbl>
          </a:graphicData>
        </a:graphic>
      </p:graphicFrame>
      <p:sp>
        <p:nvSpPr>
          <p:cNvPr id="4" name="Text Placeholder 3">
            <a:extLst>
              <a:ext uri="{FF2B5EF4-FFF2-40B4-BE49-F238E27FC236}">
                <a16:creationId xmlns:a16="http://schemas.microsoft.com/office/drawing/2014/main" id="{F3714B69-B6A9-489B-ACD2-A6EA348E4E64}"/>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34311215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0BE511-CB0E-4335-BD3F-8411B96B4B78}"/>
              </a:ext>
            </a:extLst>
          </p:cNvPr>
          <p:cNvSpPr>
            <a:spLocks noGrp="1"/>
          </p:cNvSpPr>
          <p:nvPr>
            <p:ph type="title"/>
          </p:nvPr>
        </p:nvSpPr>
        <p:spPr/>
        <p:txBody>
          <a:bodyPr/>
          <a:lstStyle/>
          <a:p>
            <a:r>
              <a:rPr lang="en-US"/>
              <a:t>Facebook Own Posts Table - 3 of 8</a:t>
            </a:r>
          </a:p>
        </p:txBody>
      </p:sp>
      <p:graphicFrame>
        <p:nvGraphicFramePr>
          <p:cNvPr id="5" name="Table Placeholder 4">
            <a:extLst>
              <a:ext uri="{FF2B5EF4-FFF2-40B4-BE49-F238E27FC236}">
                <a16:creationId xmlns:a16="http://schemas.microsoft.com/office/drawing/2014/main" id="{7D1D8C61-2C91-49A5-BD18-3D2D2746DBA2}"/>
              </a:ext>
            </a:extLst>
          </p:cNvPr>
          <p:cNvGraphicFramePr>
            <a:graphicFrameLocks noGrp="1"/>
          </p:cNvGraphicFramePr>
          <p:nvPr>
            <p:ph type="tbl" sz="quarter" idx="13"/>
            <p:extLst>
              <p:ext uri="{D42A27DB-BD31-4B8C-83A1-F6EECF244321}">
                <p14:modId xmlns:p14="http://schemas.microsoft.com/office/powerpoint/2010/main" val="2058876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268120169"/>
                    </a:ext>
                  </a:extLst>
                </a:gridCol>
                <a:gridCol w="658368">
                  <a:extLst>
                    <a:ext uri="{9D8B030D-6E8A-4147-A177-3AD203B41FA5}">
                      <a16:colId xmlns:a16="http://schemas.microsoft.com/office/drawing/2014/main" val="608720427"/>
                    </a:ext>
                  </a:extLst>
                </a:gridCol>
                <a:gridCol w="658368">
                  <a:extLst>
                    <a:ext uri="{9D8B030D-6E8A-4147-A177-3AD203B41FA5}">
                      <a16:colId xmlns:a16="http://schemas.microsoft.com/office/drawing/2014/main" val="1282735871"/>
                    </a:ext>
                  </a:extLst>
                </a:gridCol>
                <a:gridCol w="658368">
                  <a:extLst>
                    <a:ext uri="{9D8B030D-6E8A-4147-A177-3AD203B41FA5}">
                      <a16:colId xmlns:a16="http://schemas.microsoft.com/office/drawing/2014/main" val="1903613796"/>
                    </a:ext>
                  </a:extLst>
                </a:gridCol>
                <a:gridCol w="658368">
                  <a:extLst>
                    <a:ext uri="{9D8B030D-6E8A-4147-A177-3AD203B41FA5}">
                      <a16:colId xmlns:a16="http://schemas.microsoft.com/office/drawing/2014/main" val="3965395903"/>
                    </a:ext>
                  </a:extLst>
                </a:gridCol>
                <a:gridCol w="658368">
                  <a:extLst>
                    <a:ext uri="{9D8B030D-6E8A-4147-A177-3AD203B41FA5}">
                      <a16:colId xmlns:a16="http://schemas.microsoft.com/office/drawing/2014/main" val="186726076"/>
                    </a:ext>
                  </a:extLst>
                </a:gridCol>
                <a:gridCol w="658368">
                  <a:extLst>
                    <a:ext uri="{9D8B030D-6E8A-4147-A177-3AD203B41FA5}">
                      <a16:colId xmlns:a16="http://schemas.microsoft.com/office/drawing/2014/main" val="3472631137"/>
                    </a:ext>
                  </a:extLst>
                </a:gridCol>
                <a:gridCol w="658368">
                  <a:extLst>
                    <a:ext uri="{9D8B030D-6E8A-4147-A177-3AD203B41FA5}">
                      <a16:colId xmlns:a16="http://schemas.microsoft.com/office/drawing/2014/main" val="13073625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27834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- 2017-11-14 16:49:40</a:t>
                      </a:r>
                      <a:r>
                        <a:rPr kumimoji="0" lang="es-ES" sz="1000" b="0" i="0" u="none" strike="noStrike" kern="1200" cap="none" spc="0" normalizeH="0" baseline="0" noProof="0">
                          <a:ln>
                            <a:noFill/>
                          </a:ln>
                          <a:solidFill>
                            <a:prstClr val="black"/>
                          </a:solidFill>
                          <a:effectLst/>
                          <a:uLnTx/>
                          <a:uFillTx/>
                          <a:latin typeface="+mn-lt"/>
                          <a:ea typeface="+mn-ea"/>
                          <a:cs typeface="+mn-cs"/>
                        </a:rPr>
                        <a:t>
Celebramos la #JornadaDelPrematuro con diferentes actividades para concientizar sobre la atención a los bebés que nacen prematuros. 
Agradezco a este gran equipo de médicos y especialistas, por su esfuerzo constante en brindar resultados en todo el municipio.
#SanIsidro El Nido MSI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598794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- 2017-11-10 14:09:57</a:t>
                      </a:r>
                      <a:r>
                        <a:rPr kumimoji="0" lang="es-ES" sz="1000" b="0" i="0" u="none" strike="noStrike" kern="1200" cap="none" spc="0" normalizeH="0" baseline="0" noProof="0">
                          <a:ln>
                            <a:noFill/>
                          </a:ln>
                          <a:solidFill>
                            <a:prstClr val="black"/>
                          </a:solidFill>
                          <a:effectLst/>
                          <a:uLnTx/>
                          <a:uFillTx/>
                          <a:latin typeface="+mn-lt"/>
                          <a:ea typeface="+mn-ea"/>
                          <a:cs typeface="+mn-cs"/>
                        </a:rPr>
                        <a:t>
Anoche estuvimos de festejo en la VII Gala a beneficio del Hospital Central de San Isidro, para recaudar fondos,  junto a 250 grandes invitados como Mirtha Legrand, Mariana Fabbiani, Fatima Florez Imitadora, además de la divertida conducción de Sofia Zamolo y El Rulo Darian Schijman. 
Muchas gracias a todos por su cálida presencia en Darwin Multiespacio.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931791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- 2017-11-23 16:03:24</a:t>
                      </a:r>
                      <a:r>
                        <a:rPr kumimoji="0" lang="es-ES" sz="1000" b="0" i="0" u="none" strike="noStrike" kern="1200" cap="none" spc="0" normalizeH="0" baseline="0" noProof="0">
                          <a:ln>
                            <a:noFill/>
                          </a:ln>
                          <a:solidFill>
                            <a:prstClr val="black"/>
                          </a:solidFill>
                          <a:effectLst/>
                          <a:uLnTx/>
                          <a:uFillTx/>
                          <a:latin typeface="+mn-lt"/>
                          <a:ea typeface="+mn-ea"/>
                          <a:cs typeface="+mn-cs"/>
                        </a:rPr>
                        <a:t>
En cada obra buscamos superar las barreras arquitectónicas y favorecer la integración de los distintos barrios de San Isidro. María Eugenia Vidal #CambiandoSi #CambiandoJuntos #SanIsidro #Boulogne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21086099"/>
                  </a:ext>
                </a:extLst>
              </a:tr>
            </a:tbl>
          </a:graphicData>
        </a:graphic>
      </p:graphicFrame>
      <p:sp>
        <p:nvSpPr>
          <p:cNvPr id="4" name="Text Placeholder 3">
            <a:extLst>
              <a:ext uri="{FF2B5EF4-FFF2-40B4-BE49-F238E27FC236}">
                <a16:creationId xmlns:a16="http://schemas.microsoft.com/office/drawing/2014/main" id="{6B4D4CB7-EE3F-4E06-9E0C-9E4C7113FDC7}"/>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13376619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F93276-2E0D-404E-A48E-E105AEEE4B1E}"/>
              </a:ext>
            </a:extLst>
          </p:cNvPr>
          <p:cNvSpPr>
            <a:spLocks noGrp="1"/>
          </p:cNvSpPr>
          <p:nvPr>
            <p:ph type="title"/>
          </p:nvPr>
        </p:nvSpPr>
        <p:spPr/>
        <p:txBody>
          <a:bodyPr/>
          <a:lstStyle/>
          <a:p>
            <a:r>
              <a:rPr lang="en-US"/>
              <a:t>Facebook Own Posts Table - 4 of 8</a:t>
            </a:r>
          </a:p>
        </p:txBody>
      </p:sp>
      <p:graphicFrame>
        <p:nvGraphicFramePr>
          <p:cNvPr id="5" name="Table Placeholder 4">
            <a:extLst>
              <a:ext uri="{FF2B5EF4-FFF2-40B4-BE49-F238E27FC236}">
                <a16:creationId xmlns:a16="http://schemas.microsoft.com/office/drawing/2014/main" id="{F2FCDB69-8ED6-4CC3-9AB5-B3179A1F7A05}"/>
              </a:ext>
            </a:extLst>
          </p:cNvPr>
          <p:cNvGraphicFramePr>
            <a:graphicFrameLocks noGrp="1"/>
          </p:cNvGraphicFramePr>
          <p:nvPr>
            <p:ph type="tbl" sz="quarter" idx="13"/>
            <p:extLst>
              <p:ext uri="{D42A27DB-BD31-4B8C-83A1-F6EECF244321}">
                <p14:modId xmlns:p14="http://schemas.microsoft.com/office/powerpoint/2010/main" val="42752539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89480788"/>
                    </a:ext>
                  </a:extLst>
                </a:gridCol>
                <a:gridCol w="658368">
                  <a:extLst>
                    <a:ext uri="{9D8B030D-6E8A-4147-A177-3AD203B41FA5}">
                      <a16:colId xmlns:a16="http://schemas.microsoft.com/office/drawing/2014/main" val="1148794954"/>
                    </a:ext>
                  </a:extLst>
                </a:gridCol>
                <a:gridCol w="658368">
                  <a:extLst>
                    <a:ext uri="{9D8B030D-6E8A-4147-A177-3AD203B41FA5}">
                      <a16:colId xmlns:a16="http://schemas.microsoft.com/office/drawing/2014/main" val="566068218"/>
                    </a:ext>
                  </a:extLst>
                </a:gridCol>
                <a:gridCol w="658368">
                  <a:extLst>
                    <a:ext uri="{9D8B030D-6E8A-4147-A177-3AD203B41FA5}">
                      <a16:colId xmlns:a16="http://schemas.microsoft.com/office/drawing/2014/main" val="1027869891"/>
                    </a:ext>
                  </a:extLst>
                </a:gridCol>
                <a:gridCol w="658368">
                  <a:extLst>
                    <a:ext uri="{9D8B030D-6E8A-4147-A177-3AD203B41FA5}">
                      <a16:colId xmlns:a16="http://schemas.microsoft.com/office/drawing/2014/main" val="3414934875"/>
                    </a:ext>
                  </a:extLst>
                </a:gridCol>
                <a:gridCol w="658368">
                  <a:extLst>
                    <a:ext uri="{9D8B030D-6E8A-4147-A177-3AD203B41FA5}">
                      <a16:colId xmlns:a16="http://schemas.microsoft.com/office/drawing/2014/main" val="1903792474"/>
                    </a:ext>
                  </a:extLst>
                </a:gridCol>
                <a:gridCol w="658368">
                  <a:extLst>
                    <a:ext uri="{9D8B030D-6E8A-4147-A177-3AD203B41FA5}">
                      <a16:colId xmlns:a16="http://schemas.microsoft.com/office/drawing/2014/main" val="652791051"/>
                    </a:ext>
                  </a:extLst>
                </a:gridCol>
                <a:gridCol w="658368">
                  <a:extLst>
                    <a:ext uri="{9D8B030D-6E8A-4147-A177-3AD203B41FA5}">
                      <a16:colId xmlns:a16="http://schemas.microsoft.com/office/drawing/2014/main" val="20707272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634022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- 2017-11-16 12:04:06</a:t>
                      </a:r>
                      <a:r>
                        <a:rPr kumimoji="0" lang="es-ES" sz="1000" b="0" i="0" u="none" strike="noStrike" kern="1200" cap="none" spc="0" normalizeH="0" baseline="0" noProof="0">
                          <a:ln>
                            <a:noFill/>
                          </a:ln>
                          <a:solidFill>
                            <a:prstClr val="black"/>
                          </a:solidFill>
                          <a:effectLst/>
                          <a:uLnTx/>
                          <a:uFillTx/>
                          <a:latin typeface="+mn-lt"/>
                          <a:ea typeface="+mn-ea"/>
                          <a:cs typeface="+mn-cs"/>
                        </a:rPr>
                        <a:t>
Enviamos al Concejo Deliberante el presupuesto 2018. Prevé un aumento del 16,57 % según la inflación proyectada.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116977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- 2017-11-15 15:19:35</a:t>
                      </a:r>
                      <a:r>
                        <a:rPr kumimoji="0" lang="es-ES" sz="1000" b="0" i="0" u="none" strike="noStrike" kern="1200" cap="none" spc="0" normalizeH="0" baseline="0" noProof="0">
                          <a:ln>
                            <a:noFill/>
                          </a:ln>
                          <a:solidFill>
                            <a:prstClr val="black"/>
                          </a:solidFill>
                          <a:effectLst/>
                          <a:uLnTx/>
                          <a:uFillTx/>
                          <a:latin typeface="+mn-lt"/>
                          <a:ea typeface="+mn-ea"/>
                          <a:cs typeface="+mn-cs"/>
                        </a:rPr>
                        <a:t>
Comenzamos a remodelar el área de internación masculina del Hospital de Boulogne para brindar mayor comodidad a los pacientes, además de movilidad y seguridad al sector. 
Vamos a instalar nuevos boxes de aislamiento y una puerta doble, y renovaremos toda la instalación eléctrica con luces led, que genera una notable baja del consumo eléctrico.
#HospitalDeBoulogne #CambiandoSI #SanIsidro #Boulogne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995405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- 2017-11-03 21:09:08</a:t>
                      </a:r>
                      <a:r>
                        <a:rPr kumimoji="0" lang="es-ES" sz="1000" b="0" i="0" u="none" strike="noStrike" kern="1200" cap="none" spc="0" normalizeH="0" baseline="0" noProof="0">
                          <a:ln>
                            <a:noFill/>
                          </a:ln>
                          <a:solidFill>
                            <a:prstClr val="black"/>
                          </a:solidFill>
                          <a:effectLst/>
                          <a:uLnTx/>
                          <a:uFillTx/>
                          <a:latin typeface="+mn-lt"/>
                          <a:ea typeface="+mn-ea"/>
                          <a:cs typeface="+mn-cs"/>
                        </a:rPr>
                        <a:t>
Esta mañana, junto a los chicos y maestras de los jardines municipales n˚5 y 11, disfrutamos la entrega del nuevo mobiliario para motivar el juego y creatividad infantil. 
#SanIsidro #Mobiliario #JardinesMunicipales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02735168"/>
                  </a:ext>
                </a:extLst>
              </a:tr>
            </a:tbl>
          </a:graphicData>
        </a:graphic>
      </p:graphicFrame>
      <p:sp>
        <p:nvSpPr>
          <p:cNvPr id="4" name="Text Placeholder 3">
            <a:extLst>
              <a:ext uri="{FF2B5EF4-FFF2-40B4-BE49-F238E27FC236}">
                <a16:creationId xmlns:a16="http://schemas.microsoft.com/office/drawing/2014/main" id="{904F4855-2379-4607-BE6D-D7B1121A7178}"/>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33269718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450BDB-ECE8-4651-ADEC-2220DFD3DA3C}"/>
              </a:ext>
            </a:extLst>
          </p:cNvPr>
          <p:cNvSpPr>
            <a:spLocks noGrp="1"/>
          </p:cNvSpPr>
          <p:nvPr>
            <p:ph type="title"/>
          </p:nvPr>
        </p:nvSpPr>
        <p:spPr/>
        <p:txBody>
          <a:bodyPr/>
          <a:lstStyle/>
          <a:p>
            <a:r>
              <a:rPr lang="en-US"/>
              <a:t>Facebook Own Posts Table - 5 of 8</a:t>
            </a:r>
          </a:p>
        </p:txBody>
      </p:sp>
      <p:graphicFrame>
        <p:nvGraphicFramePr>
          <p:cNvPr id="5" name="Table Placeholder 4">
            <a:extLst>
              <a:ext uri="{FF2B5EF4-FFF2-40B4-BE49-F238E27FC236}">
                <a16:creationId xmlns:a16="http://schemas.microsoft.com/office/drawing/2014/main" id="{51126359-7ADB-4AA3-A999-BFA03EB314FA}"/>
              </a:ext>
            </a:extLst>
          </p:cNvPr>
          <p:cNvGraphicFramePr>
            <a:graphicFrameLocks noGrp="1"/>
          </p:cNvGraphicFramePr>
          <p:nvPr>
            <p:ph type="tbl" sz="quarter" idx="13"/>
            <p:extLst>
              <p:ext uri="{D42A27DB-BD31-4B8C-83A1-F6EECF244321}">
                <p14:modId xmlns:p14="http://schemas.microsoft.com/office/powerpoint/2010/main" val="36826338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22102527"/>
                    </a:ext>
                  </a:extLst>
                </a:gridCol>
                <a:gridCol w="658368">
                  <a:extLst>
                    <a:ext uri="{9D8B030D-6E8A-4147-A177-3AD203B41FA5}">
                      <a16:colId xmlns:a16="http://schemas.microsoft.com/office/drawing/2014/main" val="2856352505"/>
                    </a:ext>
                  </a:extLst>
                </a:gridCol>
                <a:gridCol w="658368">
                  <a:extLst>
                    <a:ext uri="{9D8B030D-6E8A-4147-A177-3AD203B41FA5}">
                      <a16:colId xmlns:a16="http://schemas.microsoft.com/office/drawing/2014/main" val="1491117703"/>
                    </a:ext>
                  </a:extLst>
                </a:gridCol>
                <a:gridCol w="658368">
                  <a:extLst>
                    <a:ext uri="{9D8B030D-6E8A-4147-A177-3AD203B41FA5}">
                      <a16:colId xmlns:a16="http://schemas.microsoft.com/office/drawing/2014/main" val="1459156126"/>
                    </a:ext>
                  </a:extLst>
                </a:gridCol>
                <a:gridCol w="658368">
                  <a:extLst>
                    <a:ext uri="{9D8B030D-6E8A-4147-A177-3AD203B41FA5}">
                      <a16:colId xmlns:a16="http://schemas.microsoft.com/office/drawing/2014/main" val="3101808360"/>
                    </a:ext>
                  </a:extLst>
                </a:gridCol>
                <a:gridCol w="658368">
                  <a:extLst>
                    <a:ext uri="{9D8B030D-6E8A-4147-A177-3AD203B41FA5}">
                      <a16:colId xmlns:a16="http://schemas.microsoft.com/office/drawing/2014/main" val="3316334089"/>
                    </a:ext>
                  </a:extLst>
                </a:gridCol>
                <a:gridCol w="658368">
                  <a:extLst>
                    <a:ext uri="{9D8B030D-6E8A-4147-A177-3AD203B41FA5}">
                      <a16:colId xmlns:a16="http://schemas.microsoft.com/office/drawing/2014/main" val="869557522"/>
                    </a:ext>
                  </a:extLst>
                </a:gridCol>
                <a:gridCol w="658368">
                  <a:extLst>
                    <a:ext uri="{9D8B030D-6E8A-4147-A177-3AD203B41FA5}">
                      <a16:colId xmlns:a16="http://schemas.microsoft.com/office/drawing/2014/main" val="42482868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149733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- 2017-11-02 20:42:58</a:t>
                      </a:r>
                      <a:r>
                        <a:rPr kumimoji="0" lang="es-ES" sz="1000" b="0" i="0" u="none" strike="noStrike" kern="1200" cap="none" spc="0" normalizeH="0" baseline="0" noProof="0">
                          <a:ln>
                            <a:noFill/>
                          </a:ln>
                          <a:solidFill>
                            <a:prstClr val="black"/>
                          </a:solidFill>
                          <a:effectLst/>
                          <a:uLnTx/>
                          <a:uFillTx/>
                          <a:latin typeface="+mn-lt"/>
                          <a:ea typeface="+mn-ea"/>
                          <a:cs typeface="+mn-cs"/>
                        </a:rPr>
                        <a:t>
Estuvimos en el Jardín Municipal Nro 12, donde firmamos un convenio con la Sociedad de Fomento de La Calandria, un club barrial de Villa Adelina. Ahora, los chicos podrán usar sus instalaciones y el municipio renovará con luces LED las luminarias de la cancha multiuso. 
¡Gracias a todos los que impulsaron este convenio!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77128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- 2017-11-13 15:46:30</a:t>
                      </a:r>
                      <a:r>
                        <a:rPr kumimoji="0" lang="es-ES" sz="1000" b="0" i="0" u="none" strike="noStrike" kern="1200" cap="none" spc="0" normalizeH="0" baseline="0" noProof="0">
                          <a:ln>
                            <a:noFill/>
                          </a:ln>
                          <a:solidFill>
                            <a:prstClr val="black"/>
                          </a:solidFill>
                          <a:effectLst/>
                          <a:uLnTx/>
                          <a:uFillTx/>
                          <a:latin typeface="+mn-lt"/>
                          <a:ea typeface="+mn-ea"/>
                          <a:cs typeface="+mn-cs"/>
                        </a:rPr>
                        <a:t>
Gracias a la renovación de la calle Uruguay, el ingreso y egreso a San Isidro es más ágil.
Con fondos de #Provincia y junto a San Fernando Municipio, el ancho de la calle Uruguay aumentó su superficie un 80%, mejorando la fluidez del tránsito con dos carriles por mano.
María Eugenia Vidal #SanIsidro #CambiandoSI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145586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- 2017-11-29 16:58:06</a:t>
                      </a:r>
                      <a:r>
                        <a:rPr kumimoji="0" lang="es-ES" sz="1000" b="0" i="0" u="none" strike="noStrike" kern="1200" cap="none" spc="0" normalizeH="0" baseline="0" noProof="0">
                          <a:ln>
                            <a:noFill/>
                          </a:ln>
                          <a:solidFill>
                            <a:prstClr val="black"/>
                          </a:solidFill>
                          <a:effectLst/>
                          <a:uLnTx/>
                          <a:uFillTx/>
                          <a:latin typeface="+mn-lt"/>
                          <a:ea typeface="+mn-ea"/>
                          <a:cs typeface="+mn-cs"/>
                        </a:rPr>
                        <a:t>
En lo que va del año, superamos la cifra récord de 10.075 castraciones, en el municipio. Cada vez son más los vecinos responsables que se concientizan a la hora de tener una mascota y luchan contra el abandono de perros y gatos.  
 #TenenciaResponsable #Zoonosis #Mascotas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69826365"/>
                  </a:ext>
                </a:extLst>
              </a:tr>
            </a:tbl>
          </a:graphicData>
        </a:graphic>
      </p:graphicFrame>
      <p:sp>
        <p:nvSpPr>
          <p:cNvPr id="4" name="Text Placeholder 3">
            <a:extLst>
              <a:ext uri="{FF2B5EF4-FFF2-40B4-BE49-F238E27FC236}">
                <a16:creationId xmlns:a16="http://schemas.microsoft.com/office/drawing/2014/main" id="{DD1A6802-7ADC-4BE0-B5A1-B4A5EFEC6A8A}"/>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30038736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981334-29D7-4E1F-B1D3-3F379C15E61B}"/>
              </a:ext>
            </a:extLst>
          </p:cNvPr>
          <p:cNvSpPr>
            <a:spLocks noGrp="1"/>
          </p:cNvSpPr>
          <p:nvPr>
            <p:ph type="title"/>
          </p:nvPr>
        </p:nvSpPr>
        <p:spPr/>
        <p:txBody>
          <a:bodyPr/>
          <a:lstStyle/>
          <a:p>
            <a:r>
              <a:rPr lang="en-US"/>
              <a:t>Facebook Own Posts Table - 6 of 8</a:t>
            </a:r>
          </a:p>
        </p:txBody>
      </p:sp>
      <p:graphicFrame>
        <p:nvGraphicFramePr>
          <p:cNvPr id="5" name="Table Placeholder 4">
            <a:extLst>
              <a:ext uri="{FF2B5EF4-FFF2-40B4-BE49-F238E27FC236}">
                <a16:creationId xmlns:a16="http://schemas.microsoft.com/office/drawing/2014/main" id="{D2EA17CC-C74A-4909-9664-17D1C8CC25FD}"/>
              </a:ext>
            </a:extLst>
          </p:cNvPr>
          <p:cNvGraphicFramePr>
            <a:graphicFrameLocks noGrp="1"/>
          </p:cNvGraphicFramePr>
          <p:nvPr>
            <p:ph type="tbl" sz="quarter" idx="13"/>
            <p:extLst>
              <p:ext uri="{D42A27DB-BD31-4B8C-83A1-F6EECF244321}">
                <p14:modId xmlns:p14="http://schemas.microsoft.com/office/powerpoint/2010/main" val="42276584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486213435"/>
                    </a:ext>
                  </a:extLst>
                </a:gridCol>
                <a:gridCol w="658368">
                  <a:extLst>
                    <a:ext uri="{9D8B030D-6E8A-4147-A177-3AD203B41FA5}">
                      <a16:colId xmlns:a16="http://schemas.microsoft.com/office/drawing/2014/main" val="1836651713"/>
                    </a:ext>
                  </a:extLst>
                </a:gridCol>
                <a:gridCol w="658368">
                  <a:extLst>
                    <a:ext uri="{9D8B030D-6E8A-4147-A177-3AD203B41FA5}">
                      <a16:colId xmlns:a16="http://schemas.microsoft.com/office/drawing/2014/main" val="4209160827"/>
                    </a:ext>
                  </a:extLst>
                </a:gridCol>
                <a:gridCol w="658368">
                  <a:extLst>
                    <a:ext uri="{9D8B030D-6E8A-4147-A177-3AD203B41FA5}">
                      <a16:colId xmlns:a16="http://schemas.microsoft.com/office/drawing/2014/main" val="4020438472"/>
                    </a:ext>
                  </a:extLst>
                </a:gridCol>
                <a:gridCol w="658368">
                  <a:extLst>
                    <a:ext uri="{9D8B030D-6E8A-4147-A177-3AD203B41FA5}">
                      <a16:colId xmlns:a16="http://schemas.microsoft.com/office/drawing/2014/main" val="3678752804"/>
                    </a:ext>
                  </a:extLst>
                </a:gridCol>
                <a:gridCol w="658368">
                  <a:extLst>
                    <a:ext uri="{9D8B030D-6E8A-4147-A177-3AD203B41FA5}">
                      <a16:colId xmlns:a16="http://schemas.microsoft.com/office/drawing/2014/main" val="336716395"/>
                    </a:ext>
                  </a:extLst>
                </a:gridCol>
                <a:gridCol w="658368">
                  <a:extLst>
                    <a:ext uri="{9D8B030D-6E8A-4147-A177-3AD203B41FA5}">
                      <a16:colId xmlns:a16="http://schemas.microsoft.com/office/drawing/2014/main" val="312884080"/>
                    </a:ext>
                  </a:extLst>
                </a:gridCol>
                <a:gridCol w="658368">
                  <a:extLst>
                    <a:ext uri="{9D8B030D-6E8A-4147-A177-3AD203B41FA5}">
                      <a16:colId xmlns:a16="http://schemas.microsoft.com/office/drawing/2014/main" val="2343349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128473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- 2017-11-18 15:00:00</a:t>
                      </a:r>
                      <a:r>
                        <a:rPr kumimoji="0" lang="es-ES" sz="1000" b="0" i="0" u="none" strike="noStrike" kern="1200" cap="none" spc="0" normalizeH="0" baseline="0" noProof="0">
                          <a:ln>
                            <a:noFill/>
                          </a:ln>
                          <a:solidFill>
                            <a:prstClr val="black"/>
                          </a:solidFill>
                          <a:effectLst/>
                          <a:uLnTx/>
                          <a:uFillTx/>
                          <a:latin typeface="+mn-lt"/>
                          <a:ea typeface="+mn-ea"/>
                          <a:cs typeface="+mn-cs"/>
                        </a:rPr>
                        <a:t>
Estamos muy contentos que nuestro #SanIsidro haya sido la sede principal de la Jornada Internacional de Bioética, dónde representantes de la UNESCO y especialistas locales expusieron.
Dr. Daniel López Rosetti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068980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- 2017-11-24 17:01:26</a:t>
                      </a:r>
                      <a:r>
                        <a:rPr kumimoji="0" lang="es-ES" sz="1000" b="0" i="0" u="none" strike="noStrike" kern="1200" cap="none" spc="0" normalizeH="0" baseline="0" noProof="0">
                          <a:ln>
                            <a:noFill/>
                          </a:ln>
                          <a:solidFill>
                            <a:prstClr val="black"/>
                          </a:solidFill>
                          <a:effectLst/>
                          <a:uLnTx/>
                          <a:uFillTx/>
                          <a:latin typeface="+mn-lt"/>
                          <a:ea typeface="+mn-ea"/>
                          <a:cs typeface="+mn-cs"/>
                        </a:rPr>
                        <a:t>
Para concientizar sobre la violencia de género, junto a  Mujeres Cambiemos Buenos Aires y la Dirección General de la Mujer de San Isidro realizamos un cuadro con amor genuino. 
Merecemos un mundo mejor para nuestras hijas, madres, hermanas, y para todos.
#NoALaViolenciaDeGénero Casa de la Mujer San Isidro #NiUnaMenos #SiHayAmorNoHayViolencia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832868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- 2017-11-17 16:56:37</a:t>
                      </a:r>
                      <a:r>
                        <a:rPr kumimoji="0" lang="es-ES" sz="1000" b="0" i="0" u="none" strike="noStrike" kern="1200" cap="none" spc="0" normalizeH="0" baseline="0" noProof="0">
                          <a:ln>
                            <a:noFill/>
                          </a:ln>
                          <a:solidFill>
                            <a:prstClr val="black"/>
                          </a:solidFill>
                          <a:effectLst/>
                          <a:uLnTx/>
                          <a:uFillTx/>
                          <a:latin typeface="+mn-lt"/>
                          <a:ea typeface="+mn-ea"/>
                          <a:cs typeface="+mn-cs"/>
                        </a:rPr>
                        <a:t>
Continuamos con avances en el plan de pavimentación que abarca más de 30 calles en la localidad de #Boulogne, para lograr mejoras y mantenimiento de la red vial de nuestro querido #SanIsidro
#CambiandoSI #ObrasPúblicas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98122620"/>
                  </a:ext>
                </a:extLst>
              </a:tr>
            </a:tbl>
          </a:graphicData>
        </a:graphic>
      </p:graphicFrame>
      <p:sp>
        <p:nvSpPr>
          <p:cNvPr id="4" name="Text Placeholder 3">
            <a:extLst>
              <a:ext uri="{FF2B5EF4-FFF2-40B4-BE49-F238E27FC236}">
                <a16:creationId xmlns:a16="http://schemas.microsoft.com/office/drawing/2014/main" id="{D3648EC1-F765-4DE9-811A-D9740A6FDEE8}"/>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25584321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E77B2C-48DC-49FF-A4A9-007CF363CD99}"/>
              </a:ext>
            </a:extLst>
          </p:cNvPr>
          <p:cNvSpPr>
            <a:spLocks noGrp="1"/>
          </p:cNvSpPr>
          <p:nvPr>
            <p:ph type="title"/>
          </p:nvPr>
        </p:nvSpPr>
        <p:spPr/>
        <p:txBody>
          <a:bodyPr/>
          <a:lstStyle/>
          <a:p>
            <a:r>
              <a:rPr lang="en-US"/>
              <a:t>Facebook Own Posts Table - 7 of 8</a:t>
            </a:r>
          </a:p>
        </p:txBody>
      </p:sp>
      <p:graphicFrame>
        <p:nvGraphicFramePr>
          <p:cNvPr id="5" name="Table Placeholder 4">
            <a:extLst>
              <a:ext uri="{FF2B5EF4-FFF2-40B4-BE49-F238E27FC236}">
                <a16:creationId xmlns:a16="http://schemas.microsoft.com/office/drawing/2014/main" id="{B3F290ED-C6CF-4C32-8E5D-F5A266F3D5BE}"/>
              </a:ext>
            </a:extLst>
          </p:cNvPr>
          <p:cNvGraphicFramePr>
            <a:graphicFrameLocks noGrp="1"/>
          </p:cNvGraphicFramePr>
          <p:nvPr>
            <p:ph type="tbl" sz="quarter" idx="13"/>
            <p:extLst>
              <p:ext uri="{D42A27DB-BD31-4B8C-83A1-F6EECF244321}">
                <p14:modId xmlns:p14="http://schemas.microsoft.com/office/powerpoint/2010/main" val="4860943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902455287"/>
                    </a:ext>
                  </a:extLst>
                </a:gridCol>
                <a:gridCol w="658368">
                  <a:extLst>
                    <a:ext uri="{9D8B030D-6E8A-4147-A177-3AD203B41FA5}">
                      <a16:colId xmlns:a16="http://schemas.microsoft.com/office/drawing/2014/main" val="3707950362"/>
                    </a:ext>
                  </a:extLst>
                </a:gridCol>
                <a:gridCol w="658368">
                  <a:extLst>
                    <a:ext uri="{9D8B030D-6E8A-4147-A177-3AD203B41FA5}">
                      <a16:colId xmlns:a16="http://schemas.microsoft.com/office/drawing/2014/main" val="2758915168"/>
                    </a:ext>
                  </a:extLst>
                </a:gridCol>
                <a:gridCol w="658368">
                  <a:extLst>
                    <a:ext uri="{9D8B030D-6E8A-4147-A177-3AD203B41FA5}">
                      <a16:colId xmlns:a16="http://schemas.microsoft.com/office/drawing/2014/main" val="1424547311"/>
                    </a:ext>
                  </a:extLst>
                </a:gridCol>
                <a:gridCol w="658368">
                  <a:extLst>
                    <a:ext uri="{9D8B030D-6E8A-4147-A177-3AD203B41FA5}">
                      <a16:colId xmlns:a16="http://schemas.microsoft.com/office/drawing/2014/main" val="560825783"/>
                    </a:ext>
                  </a:extLst>
                </a:gridCol>
                <a:gridCol w="658368">
                  <a:extLst>
                    <a:ext uri="{9D8B030D-6E8A-4147-A177-3AD203B41FA5}">
                      <a16:colId xmlns:a16="http://schemas.microsoft.com/office/drawing/2014/main" val="4265934325"/>
                    </a:ext>
                  </a:extLst>
                </a:gridCol>
                <a:gridCol w="658368">
                  <a:extLst>
                    <a:ext uri="{9D8B030D-6E8A-4147-A177-3AD203B41FA5}">
                      <a16:colId xmlns:a16="http://schemas.microsoft.com/office/drawing/2014/main" val="878409349"/>
                    </a:ext>
                  </a:extLst>
                </a:gridCol>
                <a:gridCol w="658368">
                  <a:extLst>
                    <a:ext uri="{9D8B030D-6E8A-4147-A177-3AD203B41FA5}">
                      <a16:colId xmlns:a16="http://schemas.microsoft.com/office/drawing/2014/main" val="3583152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031826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Gustavo Posse - 2017-11-24 20:48:41</a:t>
                      </a:r>
                      <a:r>
                        <a:rPr kumimoji="0" lang="en-US" sz="1000" b="0" i="0" u="none" strike="noStrike" kern="1200" cap="none" spc="0" normalizeH="0" baseline="0" noProof="0">
                          <a:ln>
                            <a:noFill/>
                          </a:ln>
                          <a:solidFill>
                            <a:prstClr val="black"/>
                          </a:solidFill>
                          <a:effectLst/>
                          <a:uLnTx/>
                          <a:uFillTx/>
                          <a:latin typeface="+mn-lt"/>
                          <a:ea typeface="+mn-ea"/>
                          <a:cs typeface="+mn-cs"/>
                        </a:rPr>
                        <a:t>
Sumate a la campaña #NOaLaViolenciaDeGénero con un alimento no perecedero en beneficio del Refugio Uguet Mondaca. Te esperamos.
Caras Argentina Lionel Ferro PINK Soccer Propuesta Mujer San Isidro Municipio
#FútbolFemenino #PinkSoccer #SanIsidro #Gratis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442401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Gustavo Posse - 2017-11-09 19:36:53</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251300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- 2017-11-27 16:39:24</a:t>
                      </a:r>
                      <a:r>
                        <a:rPr kumimoji="0" lang="es-ES" sz="1000" b="0" i="0" u="none" strike="noStrike" kern="1200" cap="none" spc="0" normalizeH="0" baseline="0" noProof="0">
                          <a:ln>
                            <a:noFill/>
                          </a:ln>
                          <a:solidFill>
                            <a:prstClr val="black"/>
                          </a:solidFill>
                          <a:effectLst/>
                          <a:uLnTx/>
                          <a:uFillTx/>
                          <a:latin typeface="+mn-lt"/>
                          <a:ea typeface="+mn-ea"/>
                          <a:cs typeface="+mn-cs"/>
                        </a:rPr>
                        <a:t>
El domingo festejamos el cumpleaños de #Martinez con más de 10 mil personas. Estoy muy feliz de haber compartido esta celebración con los vecinos, en esta plaza que queremos mucho.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033478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- 2017-11-07 21:31:40</a:t>
                      </a:r>
                      <a:r>
                        <a:rPr kumimoji="0" lang="es-ES" sz="1000" b="0" i="0" u="none" strike="noStrike" kern="1200" cap="none" spc="0" normalizeH="0" baseline="0" noProof="0">
                          <a:ln>
                            <a:noFill/>
                          </a:ln>
                          <a:solidFill>
                            <a:prstClr val="black"/>
                          </a:solidFill>
                          <a:effectLst/>
                          <a:uLnTx/>
                          <a:uFillTx/>
                          <a:latin typeface="+mn-lt"/>
                          <a:ea typeface="+mn-ea"/>
                          <a:cs typeface="+mn-cs"/>
                        </a:rPr>
                        <a:t>
Cuando hay un problema es fundamental que todas las áreas funcionen como una. En el caso de accidentes, la precisión y buen trabajo pueden salvar vidas. Por eso, son importantes este tipo de simulacros para agilizar y perfeccionar las acciones de rescate.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72457639"/>
                  </a:ext>
                </a:extLst>
              </a:tr>
            </a:tbl>
          </a:graphicData>
        </a:graphic>
      </p:graphicFrame>
      <p:sp>
        <p:nvSpPr>
          <p:cNvPr id="4" name="Text Placeholder 3">
            <a:extLst>
              <a:ext uri="{FF2B5EF4-FFF2-40B4-BE49-F238E27FC236}">
                <a16:creationId xmlns:a16="http://schemas.microsoft.com/office/drawing/2014/main" id="{EC758B31-F906-4B63-BC79-86167CC8FFDC}"/>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329230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762243-D8F7-4BD4-A2FC-A43E055DCA80}"/>
              </a:ext>
            </a:extLst>
          </p:cNvPr>
          <p:cNvSpPr>
            <a:spLocks noGrp="1"/>
          </p:cNvSpPr>
          <p:nvPr>
            <p:ph type="title"/>
          </p:nvPr>
        </p:nvSpPr>
        <p:spPr/>
        <p:txBody>
          <a:bodyPr/>
          <a:lstStyle/>
          <a:p>
            <a:r>
              <a:rPr lang="en-US"/>
              <a:t>Facebook Own Posts Table - 8 of 8</a:t>
            </a:r>
          </a:p>
        </p:txBody>
      </p:sp>
      <p:graphicFrame>
        <p:nvGraphicFramePr>
          <p:cNvPr id="5" name="Table Placeholder 4">
            <a:extLst>
              <a:ext uri="{FF2B5EF4-FFF2-40B4-BE49-F238E27FC236}">
                <a16:creationId xmlns:a16="http://schemas.microsoft.com/office/drawing/2014/main" id="{4DEA7942-FE39-4890-B73E-C03910D7843D}"/>
              </a:ext>
            </a:extLst>
          </p:cNvPr>
          <p:cNvGraphicFramePr>
            <a:graphicFrameLocks noGrp="1"/>
          </p:cNvGraphicFramePr>
          <p:nvPr>
            <p:ph type="tbl" sz="quarter" idx="13"/>
            <p:extLst>
              <p:ext uri="{D42A27DB-BD31-4B8C-83A1-F6EECF244321}">
                <p14:modId xmlns:p14="http://schemas.microsoft.com/office/powerpoint/2010/main" val="18522248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190881588"/>
                    </a:ext>
                  </a:extLst>
                </a:gridCol>
                <a:gridCol w="658368">
                  <a:extLst>
                    <a:ext uri="{9D8B030D-6E8A-4147-A177-3AD203B41FA5}">
                      <a16:colId xmlns:a16="http://schemas.microsoft.com/office/drawing/2014/main" val="2931858402"/>
                    </a:ext>
                  </a:extLst>
                </a:gridCol>
                <a:gridCol w="658368">
                  <a:extLst>
                    <a:ext uri="{9D8B030D-6E8A-4147-A177-3AD203B41FA5}">
                      <a16:colId xmlns:a16="http://schemas.microsoft.com/office/drawing/2014/main" val="649662766"/>
                    </a:ext>
                  </a:extLst>
                </a:gridCol>
                <a:gridCol w="658368">
                  <a:extLst>
                    <a:ext uri="{9D8B030D-6E8A-4147-A177-3AD203B41FA5}">
                      <a16:colId xmlns:a16="http://schemas.microsoft.com/office/drawing/2014/main" val="419913930"/>
                    </a:ext>
                  </a:extLst>
                </a:gridCol>
                <a:gridCol w="658368">
                  <a:extLst>
                    <a:ext uri="{9D8B030D-6E8A-4147-A177-3AD203B41FA5}">
                      <a16:colId xmlns:a16="http://schemas.microsoft.com/office/drawing/2014/main" val="2923831932"/>
                    </a:ext>
                  </a:extLst>
                </a:gridCol>
                <a:gridCol w="658368">
                  <a:extLst>
                    <a:ext uri="{9D8B030D-6E8A-4147-A177-3AD203B41FA5}">
                      <a16:colId xmlns:a16="http://schemas.microsoft.com/office/drawing/2014/main" val="3393639769"/>
                    </a:ext>
                  </a:extLst>
                </a:gridCol>
                <a:gridCol w="658368">
                  <a:extLst>
                    <a:ext uri="{9D8B030D-6E8A-4147-A177-3AD203B41FA5}">
                      <a16:colId xmlns:a16="http://schemas.microsoft.com/office/drawing/2014/main" val="2092939843"/>
                    </a:ext>
                  </a:extLst>
                </a:gridCol>
                <a:gridCol w="658368">
                  <a:extLst>
                    <a:ext uri="{9D8B030D-6E8A-4147-A177-3AD203B41FA5}">
                      <a16:colId xmlns:a16="http://schemas.microsoft.com/office/drawing/2014/main" val="24881174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810142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- 2017-11-10 16:26:40</a:t>
                      </a:r>
                      <a:r>
                        <a:rPr kumimoji="0" lang="es-ES" sz="1000" b="0" i="0" u="none" strike="noStrike" kern="1200" cap="none" spc="0" normalizeH="0" baseline="0" noProof="0">
                          <a:ln>
                            <a:noFill/>
                          </a:ln>
                          <a:solidFill>
                            <a:prstClr val="black"/>
                          </a:solidFill>
                          <a:effectLst/>
                          <a:uLnTx/>
                          <a:uFillTx/>
                          <a:latin typeface="+mn-lt"/>
                          <a:ea typeface="+mn-ea"/>
                          <a:cs typeface="+mn-cs"/>
                        </a:rPr>
                        <a:t>
Orgulloso de esta capacitación que permite trabajar en equipo con  Bomberos de San Isidro, #DefensaCivil #PatrullajeMunicipal, y #Same
#SeguridadVial #VíaPública #Emergencias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088358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- 2017-11-08 14:37:17</a:t>
                      </a:r>
                      <a:r>
                        <a:rPr kumimoji="0" lang="es-ES" sz="1000" b="0" i="0" u="none" strike="noStrike" kern="1200" cap="none" spc="0" normalizeH="0" baseline="0" noProof="0">
                          <a:ln>
                            <a:noFill/>
                          </a:ln>
                          <a:solidFill>
                            <a:prstClr val="black"/>
                          </a:solidFill>
                          <a:effectLst/>
                          <a:uLnTx/>
                          <a:uFillTx/>
                          <a:latin typeface="+mn-lt"/>
                          <a:ea typeface="+mn-ea"/>
                          <a:cs typeface="+mn-cs"/>
                        </a:rPr>
                        <a:t>
Hoy participé en la primera jornada del Programa SI Participa que se realiza en San Isidro. Esta jornada de trabajo tiene como fin pensar ideas y soluciones para mejorar la calidad de vida de los sanisidrenses. El 22 de noviembre repetimos el taller con vecinos y funcionarios, para debatir entre todos. Los proyectos que surjan serán evaluados para su posible implementación.
#SiParticipa #DejaTuMarca #SanIsidro Secretaría de Modernización - Municipio de San 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4720175"/>
                  </a:ext>
                </a:extLst>
              </a:tr>
            </a:tbl>
          </a:graphicData>
        </a:graphic>
      </p:graphicFrame>
      <p:sp>
        <p:nvSpPr>
          <p:cNvPr id="4" name="Text Placeholder 3">
            <a:extLst>
              <a:ext uri="{FF2B5EF4-FFF2-40B4-BE49-F238E27FC236}">
                <a16:creationId xmlns:a16="http://schemas.microsoft.com/office/drawing/2014/main" id="{F864C8D1-F96F-4BD9-B6FE-04C616B88543}"/>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7299542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199F5-0B1C-45ED-8B07-1A7CEDA47F04}"/>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3253B885-1AE3-49D4-B9CC-BB7C37D8B260}"/>
              </a:ext>
            </a:extLst>
          </p:cNvPr>
          <p:cNvGraphicFramePr>
            <a:graphicFrameLocks noGrp="1"/>
          </p:cNvGraphicFramePr>
          <p:nvPr>
            <p:ph type="chart" sz="quarter" idx="13"/>
            <p:extLst>
              <p:ext uri="{D42A27DB-BD31-4B8C-83A1-F6EECF244321}">
                <p14:modId xmlns:p14="http://schemas.microsoft.com/office/powerpoint/2010/main" val="2163615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695368D-EB79-48B9-BD4D-B96D791EC227}"/>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2652481C-3767-4AD4-8966-5C0C5CAB90A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013688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35CEB-7B7E-48DB-AC53-62892106E16B}"/>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BA066101-00CF-48E9-8148-E9EDA7B51556}"/>
              </a:ext>
            </a:extLst>
          </p:cNvPr>
          <p:cNvGraphicFramePr>
            <a:graphicFrameLocks noGrp="1"/>
          </p:cNvGraphicFramePr>
          <p:nvPr>
            <p:ph type="chart" sz="quarter" idx="13"/>
            <p:extLst>
              <p:ext uri="{D42A27DB-BD31-4B8C-83A1-F6EECF244321}">
                <p14:modId xmlns:p14="http://schemas.microsoft.com/office/powerpoint/2010/main" val="38458526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C8AB460-DE58-4CD4-A12B-2DC41148846B}"/>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C3BA01C7-2F14-4466-92F1-99C6DCF6C1F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498653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629B9F-383A-4370-A9F1-2942267088F4}"/>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B35F3CB3-41A5-478B-97C9-A8F7EFD97449}"/>
              </a:ext>
            </a:extLst>
          </p:cNvPr>
          <p:cNvGraphicFramePr>
            <a:graphicFrameLocks noGrp="1"/>
          </p:cNvGraphicFramePr>
          <p:nvPr>
            <p:ph type="chart" sz="quarter" idx="13"/>
            <p:extLst>
              <p:ext uri="{D42A27DB-BD31-4B8C-83A1-F6EECF244321}">
                <p14:modId xmlns:p14="http://schemas.microsoft.com/office/powerpoint/2010/main" val="3877118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541CDB7-6609-49C6-B602-386B8575D154}"/>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3360D41A-E1E8-4A69-BD19-ED9F0D3F7D3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572615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522B5C-C599-453F-9772-677234E00DFD}"/>
              </a:ext>
            </a:extLst>
          </p:cNvPr>
          <p:cNvSpPr>
            <a:spLocks noGrp="1"/>
          </p:cNvSpPr>
          <p:nvPr>
            <p:ph type="title"/>
          </p:nvPr>
        </p:nvSpPr>
        <p:spPr/>
        <p:txBody>
          <a:bodyPr/>
          <a:lstStyle/>
          <a:p>
            <a:r>
              <a:rPr lang="en-US"/>
              <a:t>Facebook Post Type Distribution</a:t>
            </a:r>
          </a:p>
        </p:txBody>
      </p:sp>
      <p:graphicFrame>
        <p:nvGraphicFramePr>
          <p:cNvPr id="6" name="Chart Placeholder 5">
            <a:extLst>
              <a:ext uri="{FF2B5EF4-FFF2-40B4-BE49-F238E27FC236}">
                <a16:creationId xmlns:a16="http://schemas.microsoft.com/office/drawing/2014/main" id="{791FD065-21CC-4A59-ABB3-59E3BE9153E3}"/>
              </a:ext>
            </a:extLst>
          </p:cNvPr>
          <p:cNvGraphicFramePr>
            <a:graphicFrameLocks noGrp="1"/>
          </p:cNvGraphicFramePr>
          <p:nvPr>
            <p:ph type="chart" sz="quarter" idx="13"/>
            <p:extLst>
              <p:ext uri="{D42A27DB-BD31-4B8C-83A1-F6EECF244321}">
                <p14:modId xmlns:p14="http://schemas.microsoft.com/office/powerpoint/2010/main" val="6312134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85C52BE-01F8-4EAF-BEEB-6DCAD23226BC}"/>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76767443-BAEF-4B87-AA9D-DE70A58180D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599727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C3ACF2-83C1-49EF-9F29-69786D850426}"/>
              </a:ext>
            </a:extLst>
          </p:cNvPr>
          <p:cNvSpPr>
            <a:spLocks noGrp="1"/>
          </p:cNvSpPr>
          <p:nvPr>
            <p:ph type="title"/>
          </p:nvPr>
        </p:nvSpPr>
        <p:spPr/>
        <p:txBody>
          <a:bodyPr/>
          <a:lstStyle/>
          <a:p>
            <a:r>
              <a:rPr lang="en-US"/>
              <a:t>Facebook Interaction Rate By Hour</a:t>
            </a:r>
          </a:p>
        </p:txBody>
      </p:sp>
      <p:graphicFrame>
        <p:nvGraphicFramePr>
          <p:cNvPr id="6" name="Chart Placeholder 5">
            <a:extLst>
              <a:ext uri="{FF2B5EF4-FFF2-40B4-BE49-F238E27FC236}">
                <a16:creationId xmlns:a16="http://schemas.microsoft.com/office/drawing/2014/main" id="{95CA568C-1F9E-465C-94C7-C1923CAA4142}"/>
              </a:ext>
            </a:extLst>
          </p:cNvPr>
          <p:cNvGraphicFramePr>
            <a:graphicFrameLocks noGrp="1"/>
          </p:cNvGraphicFramePr>
          <p:nvPr>
            <p:ph type="chart" sz="quarter" idx="13"/>
            <p:extLst>
              <p:ext uri="{D42A27DB-BD31-4B8C-83A1-F6EECF244321}">
                <p14:modId xmlns:p14="http://schemas.microsoft.com/office/powerpoint/2010/main" val="804022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FA1B7F9-785E-4952-BAE1-CD9616EAB5BE}"/>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9F6D6973-B3DF-4F2C-938D-44D2607EF05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565501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44770-DEE9-4A52-B42D-DA05C151F98E}"/>
              </a:ext>
            </a:extLst>
          </p:cNvPr>
          <p:cNvSpPr>
            <a:spLocks noGrp="1"/>
          </p:cNvSpPr>
          <p:nvPr>
            <p:ph type="title"/>
          </p:nvPr>
        </p:nvSpPr>
        <p:spPr/>
        <p:txBody>
          <a:bodyPr/>
          <a:lstStyle/>
          <a:p>
            <a:r>
              <a:rPr lang="en-US"/>
              <a:t>Facebook Own Posts By Hour</a:t>
            </a:r>
          </a:p>
        </p:txBody>
      </p:sp>
      <p:graphicFrame>
        <p:nvGraphicFramePr>
          <p:cNvPr id="6" name="Chart Placeholder 5">
            <a:extLst>
              <a:ext uri="{FF2B5EF4-FFF2-40B4-BE49-F238E27FC236}">
                <a16:creationId xmlns:a16="http://schemas.microsoft.com/office/drawing/2014/main" id="{AAD1C4FE-C4FB-41BB-A266-8DE996BD5298}"/>
              </a:ext>
            </a:extLst>
          </p:cNvPr>
          <p:cNvGraphicFramePr>
            <a:graphicFrameLocks noGrp="1"/>
          </p:cNvGraphicFramePr>
          <p:nvPr>
            <p:ph type="chart" sz="quarter" idx="13"/>
            <p:extLst>
              <p:ext uri="{D42A27DB-BD31-4B8C-83A1-F6EECF244321}">
                <p14:modId xmlns:p14="http://schemas.microsoft.com/office/powerpoint/2010/main" val="16884761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2ED05EB-66AD-4115-9E6B-0D7FB681F33C}"/>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D8ADAD40-4B1C-4823-9E9B-03A1A8556F7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795147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1AEFEE-549D-4F92-AF89-EEA9E3C8129A}"/>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2D74CEB0-1DEA-4B71-A2FE-3A058712EFE6}"/>
              </a:ext>
            </a:extLst>
          </p:cNvPr>
          <p:cNvGraphicFramePr>
            <a:graphicFrameLocks noGrp="1"/>
          </p:cNvGraphicFramePr>
          <p:nvPr>
            <p:ph type="chart" sz="quarter" idx="13"/>
            <p:extLst>
              <p:ext uri="{D42A27DB-BD31-4B8C-83A1-F6EECF244321}">
                <p14:modId xmlns:p14="http://schemas.microsoft.com/office/powerpoint/2010/main" val="23083906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87F0393-AED6-4B99-B82F-091B5794A8FC}"/>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CEF541BA-EE7A-4B99-A219-7E982FB439A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114618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B3247-FDF9-477C-8C78-1C28E69091EB}"/>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2BB155AC-9A67-4A55-8350-DF7870FC6FD6}"/>
              </a:ext>
            </a:extLst>
          </p:cNvPr>
          <p:cNvGraphicFramePr>
            <a:graphicFrameLocks noGrp="1"/>
          </p:cNvGraphicFramePr>
          <p:nvPr>
            <p:ph type="chart" sz="quarter" idx="13"/>
            <p:extLst>
              <p:ext uri="{D42A27DB-BD31-4B8C-83A1-F6EECF244321}">
                <p14:modId xmlns:p14="http://schemas.microsoft.com/office/powerpoint/2010/main" val="42353383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C299952-FC29-47CA-9C5D-1CC439A45425}"/>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49FDC4D8-5399-4579-9CA8-8CA75798800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22403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232045-2409-4A7A-B826-0DFD73703C46}"/>
              </a:ext>
            </a:extLst>
          </p:cNvPr>
          <p:cNvSpPr>
            <a:spLocks noGrp="1"/>
          </p:cNvSpPr>
          <p:nvPr>
            <p:ph type="title"/>
          </p:nvPr>
        </p:nvSpPr>
        <p:spPr/>
        <p:txBody>
          <a:bodyPr/>
          <a:lstStyle/>
          <a:p>
            <a:r>
              <a:rPr lang="en-US"/>
              <a:t>Facebook Key Influencers - 1 of 2</a:t>
            </a:r>
          </a:p>
        </p:txBody>
      </p:sp>
      <p:graphicFrame>
        <p:nvGraphicFramePr>
          <p:cNvPr id="5" name="Table Placeholder 4">
            <a:extLst>
              <a:ext uri="{FF2B5EF4-FFF2-40B4-BE49-F238E27FC236}">
                <a16:creationId xmlns:a16="http://schemas.microsoft.com/office/drawing/2014/main" id="{60DA1003-EA66-4F99-A14D-2E579AA077F1}"/>
              </a:ext>
            </a:extLst>
          </p:cNvPr>
          <p:cNvGraphicFramePr>
            <a:graphicFrameLocks noGrp="1"/>
          </p:cNvGraphicFramePr>
          <p:nvPr>
            <p:ph type="tbl" sz="quarter" idx="13"/>
            <p:extLst>
              <p:ext uri="{D42A27DB-BD31-4B8C-83A1-F6EECF244321}">
                <p14:modId xmlns:p14="http://schemas.microsoft.com/office/powerpoint/2010/main" val="32124234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741085426"/>
                    </a:ext>
                  </a:extLst>
                </a:gridCol>
                <a:gridCol w="2468880">
                  <a:extLst>
                    <a:ext uri="{9D8B030D-6E8A-4147-A177-3AD203B41FA5}">
                      <a16:colId xmlns:a16="http://schemas.microsoft.com/office/drawing/2014/main" val="3300321972"/>
                    </a:ext>
                  </a:extLst>
                </a:gridCol>
                <a:gridCol w="822960">
                  <a:extLst>
                    <a:ext uri="{9D8B030D-6E8A-4147-A177-3AD203B41FA5}">
                      <a16:colId xmlns:a16="http://schemas.microsoft.com/office/drawing/2014/main" val="3057954525"/>
                    </a:ext>
                  </a:extLst>
                </a:gridCol>
                <a:gridCol w="822960">
                  <a:extLst>
                    <a:ext uri="{9D8B030D-6E8A-4147-A177-3AD203B41FA5}">
                      <a16:colId xmlns:a16="http://schemas.microsoft.com/office/drawing/2014/main" val="3497865218"/>
                    </a:ext>
                  </a:extLst>
                </a:gridCol>
                <a:gridCol w="822960">
                  <a:extLst>
                    <a:ext uri="{9D8B030D-6E8A-4147-A177-3AD203B41FA5}">
                      <a16:colId xmlns:a16="http://schemas.microsoft.com/office/drawing/2014/main" val="10586869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6117628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Amalia C Florez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Gustavo Posse (20)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extLst>
                  <a:ext uri="{0D108BD9-81ED-4DB2-BD59-A6C34878D82A}">
                    <a16:rowId xmlns:a16="http://schemas.microsoft.com/office/drawing/2014/main" val="30024340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Mabel Haydee Julio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Gustavo Posse (17)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28839371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Pablo Fontanet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Gustavo Posse (15)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extLst>
                  <a:ext uri="{0D108BD9-81ED-4DB2-BD59-A6C34878D82A}">
                    <a16:rowId xmlns:a16="http://schemas.microsoft.com/office/drawing/2014/main" val="15443365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Analía Aparicio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Gustavo Posse (15)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extLst>
                  <a:ext uri="{0D108BD9-81ED-4DB2-BD59-A6C34878D82A}">
                    <a16:rowId xmlns:a16="http://schemas.microsoft.com/office/drawing/2014/main" val="39028158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Daniel Garb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Gustavo Posse (13)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5732879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Silvia Fortaleza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Gustavo Posse (12)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25456224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Mabi Farias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Gustavo Posse (9)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17765226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Rosana Castillo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Gustavo Posse (9)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35769523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Beatriz Isabel De Simone de Rodriguez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Gustavo Posse (9)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3232008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Roberto Caraballo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Gustavo Posse (9)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2223316464"/>
                  </a:ext>
                </a:extLst>
              </a:tr>
            </a:tbl>
          </a:graphicData>
        </a:graphic>
      </p:graphicFrame>
      <p:sp>
        <p:nvSpPr>
          <p:cNvPr id="4" name="Text Placeholder 3">
            <a:extLst>
              <a:ext uri="{FF2B5EF4-FFF2-40B4-BE49-F238E27FC236}">
                <a16:creationId xmlns:a16="http://schemas.microsoft.com/office/drawing/2014/main" id="{E5156343-A6D5-4DE8-8DE3-AAC1A703AF29}"/>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36648744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36AC03-5F20-453B-B5B4-97BCDF8CBB77}"/>
              </a:ext>
            </a:extLst>
          </p:cNvPr>
          <p:cNvSpPr>
            <a:spLocks noGrp="1"/>
          </p:cNvSpPr>
          <p:nvPr>
            <p:ph type="title"/>
          </p:nvPr>
        </p:nvSpPr>
        <p:spPr/>
        <p:txBody>
          <a:bodyPr/>
          <a:lstStyle/>
          <a:p>
            <a:r>
              <a:rPr lang="en-US"/>
              <a:t>Facebook Key Influencers - 2 of 2</a:t>
            </a:r>
          </a:p>
        </p:txBody>
      </p:sp>
      <p:graphicFrame>
        <p:nvGraphicFramePr>
          <p:cNvPr id="5" name="Table Placeholder 4">
            <a:extLst>
              <a:ext uri="{FF2B5EF4-FFF2-40B4-BE49-F238E27FC236}">
                <a16:creationId xmlns:a16="http://schemas.microsoft.com/office/drawing/2014/main" id="{A2C63C1A-DBFF-4BD4-AAF4-7C02F7B75CD1}"/>
              </a:ext>
            </a:extLst>
          </p:cNvPr>
          <p:cNvGraphicFramePr>
            <a:graphicFrameLocks noGrp="1"/>
          </p:cNvGraphicFramePr>
          <p:nvPr>
            <p:ph type="tbl" sz="quarter" idx="13"/>
            <p:extLst>
              <p:ext uri="{D42A27DB-BD31-4B8C-83A1-F6EECF244321}">
                <p14:modId xmlns:p14="http://schemas.microsoft.com/office/powerpoint/2010/main" val="1573469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928659180"/>
                    </a:ext>
                  </a:extLst>
                </a:gridCol>
                <a:gridCol w="2468880">
                  <a:extLst>
                    <a:ext uri="{9D8B030D-6E8A-4147-A177-3AD203B41FA5}">
                      <a16:colId xmlns:a16="http://schemas.microsoft.com/office/drawing/2014/main" val="3138219109"/>
                    </a:ext>
                  </a:extLst>
                </a:gridCol>
                <a:gridCol w="822960">
                  <a:extLst>
                    <a:ext uri="{9D8B030D-6E8A-4147-A177-3AD203B41FA5}">
                      <a16:colId xmlns:a16="http://schemas.microsoft.com/office/drawing/2014/main" val="268206811"/>
                    </a:ext>
                  </a:extLst>
                </a:gridCol>
                <a:gridCol w="822960">
                  <a:extLst>
                    <a:ext uri="{9D8B030D-6E8A-4147-A177-3AD203B41FA5}">
                      <a16:colId xmlns:a16="http://schemas.microsoft.com/office/drawing/2014/main" val="4266087692"/>
                    </a:ext>
                  </a:extLst>
                </a:gridCol>
                <a:gridCol w="822960">
                  <a:extLst>
                    <a:ext uri="{9D8B030D-6E8A-4147-A177-3AD203B41FA5}">
                      <a16:colId xmlns:a16="http://schemas.microsoft.com/office/drawing/2014/main" val="27049556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2833602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Gladis Vivas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Gustavo Posse (9)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5448161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Titan Martin Palermo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Gustavo Posse (8)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25326978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Rodolfo A. Gomez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Gustavo Posse (8)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2984175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Donato Gimenez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Gustavo Posse (8)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28878873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Eduardo Cerazo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Gustavo Posse (8)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820444196"/>
                  </a:ext>
                </a:extLst>
              </a:tr>
            </a:tbl>
          </a:graphicData>
        </a:graphic>
      </p:graphicFrame>
      <p:sp>
        <p:nvSpPr>
          <p:cNvPr id="4" name="Text Placeholder 3">
            <a:extLst>
              <a:ext uri="{FF2B5EF4-FFF2-40B4-BE49-F238E27FC236}">
                <a16:creationId xmlns:a16="http://schemas.microsoft.com/office/drawing/2014/main" id="{501E6CF5-467D-4434-9A04-B152EBEA876F}"/>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587825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76B198-E22B-4DF8-A11B-C3B447CFF90B}"/>
              </a:ext>
            </a:extLst>
          </p:cNvPr>
          <p:cNvSpPr>
            <a:spLocks noGrp="1"/>
          </p:cNvSpPr>
          <p:nvPr>
            <p:ph type="title"/>
          </p:nvPr>
        </p:nvSpPr>
        <p:spPr/>
        <p:txBody>
          <a:bodyPr/>
          <a:lstStyle/>
          <a:p>
            <a:r>
              <a:rPr lang="en-US"/>
              <a:t>Facebook Response Times</a:t>
            </a:r>
          </a:p>
        </p:txBody>
      </p:sp>
      <p:graphicFrame>
        <p:nvGraphicFramePr>
          <p:cNvPr id="6" name="Chart Placeholder 5">
            <a:extLst>
              <a:ext uri="{FF2B5EF4-FFF2-40B4-BE49-F238E27FC236}">
                <a16:creationId xmlns:a16="http://schemas.microsoft.com/office/drawing/2014/main" id="{995282F4-9142-4A03-BDC6-FBC31D7AD8E4}"/>
              </a:ext>
            </a:extLst>
          </p:cNvPr>
          <p:cNvGraphicFramePr>
            <a:graphicFrameLocks noGrp="1"/>
          </p:cNvGraphicFramePr>
          <p:nvPr>
            <p:ph type="chart" sz="quarter" idx="13"/>
            <p:extLst>
              <p:ext uri="{D42A27DB-BD31-4B8C-83A1-F6EECF244321}">
                <p14:modId xmlns:p14="http://schemas.microsoft.com/office/powerpoint/2010/main" val="16418832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B5033EC-784E-4324-A213-976945FF7014}"/>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9D761A6F-F8B1-4353-BC96-A74DC522EAF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6252824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885</Words>
  <Application>Microsoft Office PowerPoint</Application>
  <PresentationFormat>On-screen Show (4:3)</PresentationFormat>
  <Paragraphs>435</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quintly_template</vt:lpstr>
      <vt:lpstr>Reporte Facebook</vt:lpstr>
      <vt:lpstr>Facebook Key Metrics Table</vt:lpstr>
      <vt:lpstr>Facebook Fans Total</vt:lpstr>
      <vt:lpstr>Facebook Key Metrics Radar</vt:lpstr>
      <vt:lpstr>Facebook Interaction Rate</vt:lpstr>
      <vt:lpstr>Facebook Fans Change Per Weekday</vt:lpstr>
      <vt:lpstr>Facebook Fans Change</vt:lpstr>
      <vt:lpstr>Facebook Own Posts Table - 1 of 8</vt:lpstr>
      <vt:lpstr>Facebook Own Posts Table - 2 of 8</vt:lpstr>
      <vt:lpstr>Facebook Own Posts Table - 3 of 8</vt:lpstr>
      <vt:lpstr>Facebook Own Posts Table - 4 of 8</vt:lpstr>
      <vt:lpstr>Facebook Own Posts Table - 5 of 8</vt:lpstr>
      <vt:lpstr>Facebook Own Posts Table - 6 of 8</vt:lpstr>
      <vt:lpstr>Facebook Own Posts Table - 7 of 8</vt:lpstr>
      <vt:lpstr>Facebook Own Posts Table - 8 of 8</vt:lpstr>
      <vt:lpstr>Facebook Own Posts</vt:lpstr>
      <vt:lpstr>Facebook Own Posts By Weekday</vt:lpstr>
      <vt:lpstr>Facebook Interaction Rate By Weekday</vt:lpstr>
      <vt:lpstr>Facebook Post Type Distribution</vt:lpstr>
      <vt:lpstr>Facebook Interaction Rate By Hour</vt:lpstr>
      <vt:lpstr>Facebook Own Posts By Hour</vt:lpstr>
      <vt:lpstr>Facebook Interaction Rate By Post Type</vt:lpstr>
      <vt:lpstr>Facebook Interactions Distribution</vt:lpstr>
      <vt:lpstr>Facebook Key Influencers - 1 of 2</vt:lpstr>
      <vt:lpstr>Facebook Key Influencers - 2 of 2</vt:lpstr>
      <vt:lpstr>Facebook Response Times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2017-12-02T00:41:18Z</dcterms:created>
  <dcterms:modified xsi:type="dcterms:W3CDTF">2017-12-02T00:42:00Z</dcterms:modified>
</cp:coreProperties>
</file>