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5701</c:v>
                </c:pt>
                <c:pt idx="1">
                  <c:v>5699</c:v>
                </c:pt>
                <c:pt idx="2">
                  <c:v>5695</c:v>
                </c:pt>
                <c:pt idx="3">
                  <c:v>5694</c:v>
                </c:pt>
                <c:pt idx="4">
                  <c:v>5692</c:v>
                </c:pt>
                <c:pt idx="5">
                  <c:v>5693</c:v>
                </c:pt>
                <c:pt idx="6">
                  <c:v>5694</c:v>
                </c:pt>
                <c:pt idx="7">
                  <c:v>5697</c:v>
                </c:pt>
                <c:pt idx="8">
                  <c:v>5699</c:v>
                </c:pt>
                <c:pt idx="9">
                  <c:v>5702</c:v>
                </c:pt>
                <c:pt idx="10">
                  <c:v>5703</c:v>
                </c:pt>
                <c:pt idx="11">
                  <c:v>5705</c:v>
                </c:pt>
                <c:pt idx="12">
                  <c:v>5705</c:v>
                </c:pt>
                <c:pt idx="13">
                  <c:v>5706</c:v>
                </c:pt>
                <c:pt idx="14">
                  <c:v>5709</c:v>
                </c:pt>
                <c:pt idx="15">
                  <c:v>5715</c:v>
                </c:pt>
                <c:pt idx="16">
                  <c:v>5714</c:v>
                </c:pt>
                <c:pt idx="17">
                  <c:v>5716</c:v>
                </c:pt>
                <c:pt idx="18">
                  <c:v>5716</c:v>
                </c:pt>
                <c:pt idx="19">
                  <c:v>5717</c:v>
                </c:pt>
                <c:pt idx="20">
                  <c:v>5718</c:v>
                </c:pt>
                <c:pt idx="21">
                  <c:v>5721</c:v>
                </c:pt>
                <c:pt idx="22">
                  <c:v>5722</c:v>
                </c:pt>
                <c:pt idx="23">
                  <c:v>5727</c:v>
                </c:pt>
                <c:pt idx="24">
                  <c:v>5731</c:v>
                </c:pt>
                <c:pt idx="25">
                  <c:v>5730</c:v>
                </c:pt>
                <c:pt idx="26">
                  <c:v>5729</c:v>
                </c:pt>
                <c:pt idx="27">
                  <c:v>5733</c:v>
                </c:pt>
                <c:pt idx="28">
                  <c:v>5734</c:v>
                </c:pt>
                <c:pt idx="29">
                  <c:v>5737</c:v>
                </c:pt>
              </c:numCache>
            </c:numRef>
          </c:val>
          <c:smooth val="0"/>
          <c:extLst>
            <c:ext xmlns:c16="http://schemas.microsoft.com/office/drawing/2014/chart" uri="{C3380CC4-5D6E-409C-BE32-E72D297353CC}">
              <c16:uniqueId val="{00000000-6F81-4DFC-A899-B7EA80490277}"/>
            </c:ext>
          </c:extLst>
        </c:ser>
        <c:dLbls>
          <c:showLegendKey val="0"/>
          <c:showVal val="0"/>
          <c:showCatName val="0"/>
          <c:showSerName val="0"/>
          <c:showPercent val="0"/>
          <c:showBubbleSize val="0"/>
        </c:dLbls>
        <c:smooth val="0"/>
        <c:axId val="244247168"/>
        <c:axId val="244248152"/>
      </c:lineChart>
      <c:dateAx>
        <c:axId val="244247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248152"/>
        <c:crosses val="autoZero"/>
        <c:auto val="1"/>
        <c:lblOffset val="100"/>
        <c:baseTimeUnit val="days"/>
      </c:dateAx>
      <c:valAx>
        <c:axId val="244248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247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F3C1-4189-8458-58DECD40F807}"/>
            </c:ext>
          </c:extLst>
        </c:ser>
        <c:dLbls>
          <c:showLegendKey val="0"/>
          <c:showVal val="0"/>
          <c:showCatName val="0"/>
          <c:showSerName val="0"/>
          <c:showPercent val="0"/>
          <c:showBubbleSize val="0"/>
        </c:dLbls>
        <c:axId val="291987512"/>
        <c:axId val="291991448"/>
      </c:radarChart>
      <c:catAx>
        <c:axId val="291987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91448"/>
        <c:crosses val="autoZero"/>
        <c:auto val="1"/>
        <c:lblAlgn val="ctr"/>
        <c:lblOffset val="100"/>
        <c:noMultiLvlLbl val="0"/>
      </c:catAx>
      <c:valAx>
        <c:axId val="291991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87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0.33766005963866003</c:v>
                </c:pt>
                <c:pt idx="1">
                  <c:v>0.19298245614035001</c:v>
                </c:pt>
                <c:pt idx="2">
                  <c:v>0.25451992276636998</c:v>
                </c:pt>
                <c:pt idx="3">
                  <c:v>0.29855988760098001</c:v>
                </c:pt>
                <c:pt idx="4">
                  <c:v>0</c:v>
                </c:pt>
                <c:pt idx="5">
                  <c:v>0.54462403373154999</c:v>
                </c:pt>
                <c:pt idx="6">
                  <c:v>0.68505181802213</c:v>
                </c:pt>
                <c:pt idx="7">
                  <c:v>0.33362598770851998</c:v>
                </c:pt>
                <c:pt idx="8">
                  <c:v>0.33783783783783999</c:v>
                </c:pt>
                <c:pt idx="9">
                  <c:v>0.42105263157895001</c:v>
                </c:pt>
                <c:pt idx="10">
                  <c:v>1.0347246580147</c:v>
                </c:pt>
                <c:pt idx="11">
                  <c:v>0</c:v>
                </c:pt>
                <c:pt idx="12">
                  <c:v>0.30674846625766999</c:v>
                </c:pt>
                <c:pt idx="13">
                  <c:v>1.6301489921122001</c:v>
                </c:pt>
                <c:pt idx="14">
                  <c:v>0.19274575083230999</c:v>
                </c:pt>
                <c:pt idx="15">
                  <c:v>0.33263305322129</c:v>
                </c:pt>
                <c:pt idx="16">
                  <c:v>0.55127756387819005</c:v>
                </c:pt>
                <c:pt idx="17">
                  <c:v>0.36745406824146998</c:v>
                </c:pt>
                <c:pt idx="18">
                  <c:v>0</c:v>
                </c:pt>
                <c:pt idx="19">
                  <c:v>0.29741077676696998</c:v>
                </c:pt>
                <c:pt idx="20">
                  <c:v>0.37315608419334001</c:v>
                </c:pt>
                <c:pt idx="21">
                  <c:v>0.35408288162266</c:v>
                </c:pt>
                <c:pt idx="22">
                  <c:v>0.51564411816115996</c:v>
                </c:pt>
                <c:pt idx="23">
                  <c:v>0.47169811320755001</c:v>
                </c:pt>
                <c:pt idx="24">
                  <c:v>0.41892127770990001</c:v>
                </c:pt>
                <c:pt idx="25">
                  <c:v>0.62827225130889996</c:v>
                </c:pt>
                <c:pt idx="26">
                  <c:v>0.75929481584919001</c:v>
                </c:pt>
                <c:pt idx="27">
                  <c:v>0</c:v>
                </c:pt>
                <c:pt idx="28">
                  <c:v>8.7214372928658995E-2</c:v>
                </c:pt>
                <c:pt idx="29">
                  <c:v>0.27898866608543998</c:v>
                </c:pt>
              </c:numCache>
            </c:numRef>
          </c:val>
          <c:smooth val="0"/>
          <c:extLst>
            <c:ext xmlns:c16="http://schemas.microsoft.com/office/drawing/2014/chart" uri="{C3380CC4-5D6E-409C-BE32-E72D297353CC}">
              <c16:uniqueId val="{00000000-3849-49A9-9887-70ADA010C176}"/>
            </c:ext>
          </c:extLst>
        </c:ser>
        <c:dLbls>
          <c:showLegendKey val="0"/>
          <c:showVal val="0"/>
          <c:showCatName val="0"/>
          <c:showSerName val="0"/>
          <c:showPercent val="0"/>
          <c:showBubbleSize val="0"/>
        </c:dLbls>
        <c:smooth val="0"/>
        <c:axId val="291993088"/>
        <c:axId val="291991776"/>
      </c:lineChart>
      <c:dateAx>
        <c:axId val="291993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91776"/>
        <c:crosses val="autoZero"/>
        <c:auto val="1"/>
        <c:lblOffset val="100"/>
        <c:baseTimeUnit val="days"/>
      </c:dateAx>
      <c:valAx>
        <c:axId val="29199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93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HCD de San Isidro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2</c:v>
                </c:pt>
                <c:pt idx="3">
                  <c:v>2</c:v>
                </c:pt>
                <c:pt idx="4">
                  <c:v>1</c:v>
                </c:pt>
                <c:pt idx="5">
                  <c:v>2</c:v>
                </c:pt>
                <c:pt idx="6">
                  <c:v>0</c:v>
                </c:pt>
              </c:numCache>
            </c:numRef>
          </c:val>
          <c:extLst>
            <c:ext xmlns:c16="http://schemas.microsoft.com/office/drawing/2014/chart" uri="{C3380CC4-5D6E-409C-BE32-E72D297353CC}">
              <c16:uniqueId val="{00000000-AA54-4B75-BF63-46748D6BE6F3}"/>
            </c:ext>
          </c:extLst>
        </c:ser>
        <c:dLbls>
          <c:showLegendKey val="0"/>
          <c:showVal val="0"/>
          <c:showCatName val="0"/>
          <c:showSerName val="0"/>
          <c:showPercent val="0"/>
          <c:showBubbleSize val="0"/>
        </c:dLbls>
        <c:gapWidth val="219"/>
        <c:overlap val="-27"/>
        <c:axId val="292534632"/>
        <c:axId val="292533648"/>
      </c:barChart>
      <c:catAx>
        <c:axId val="292534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33648"/>
        <c:crosses val="autoZero"/>
        <c:auto val="1"/>
        <c:lblAlgn val="ctr"/>
        <c:lblOffset val="100"/>
        <c:noMultiLvlLbl val="0"/>
      </c:catAx>
      <c:valAx>
        <c:axId val="29253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3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c:v>
                </c:pt>
                <c:pt idx="1">
                  <c:v>-2</c:v>
                </c:pt>
                <c:pt idx="2">
                  <c:v>-4</c:v>
                </c:pt>
                <c:pt idx="3">
                  <c:v>-1</c:v>
                </c:pt>
                <c:pt idx="4">
                  <c:v>-2</c:v>
                </c:pt>
                <c:pt idx="5">
                  <c:v>1</c:v>
                </c:pt>
                <c:pt idx="6">
                  <c:v>1</c:v>
                </c:pt>
                <c:pt idx="7">
                  <c:v>3</c:v>
                </c:pt>
                <c:pt idx="8">
                  <c:v>2</c:v>
                </c:pt>
                <c:pt idx="9">
                  <c:v>3</c:v>
                </c:pt>
                <c:pt idx="10">
                  <c:v>1</c:v>
                </c:pt>
                <c:pt idx="11">
                  <c:v>2</c:v>
                </c:pt>
                <c:pt idx="12">
                  <c:v>0</c:v>
                </c:pt>
                <c:pt idx="13">
                  <c:v>1</c:v>
                </c:pt>
                <c:pt idx="14">
                  <c:v>3</c:v>
                </c:pt>
                <c:pt idx="15">
                  <c:v>6</c:v>
                </c:pt>
                <c:pt idx="16">
                  <c:v>-1</c:v>
                </c:pt>
                <c:pt idx="17">
                  <c:v>2</c:v>
                </c:pt>
                <c:pt idx="18">
                  <c:v>0</c:v>
                </c:pt>
                <c:pt idx="19">
                  <c:v>1</c:v>
                </c:pt>
                <c:pt idx="20">
                  <c:v>1</c:v>
                </c:pt>
                <c:pt idx="21">
                  <c:v>3</c:v>
                </c:pt>
                <c:pt idx="22">
                  <c:v>1</c:v>
                </c:pt>
                <c:pt idx="23">
                  <c:v>5</c:v>
                </c:pt>
                <c:pt idx="24">
                  <c:v>4</c:v>
                </c:pt>
                <c:pt idx="25">
                  <c:v>-1</c:v>
                </c:pt>
                <c:pt idx="26">
                  <c:v>-1</c:v>
                </c:pt>
                <c:pt idx="27">
                  <c:v>4</c:v>
                </c:pt>
                <c:pt idx="28">
                  <c:v>1</c:v>
                </c:pt>
                <c:pt idx="29">
                  <c:v>3</c:v>
                </c:pt>
              </c:numCache>
            </c:numRef>
          </c:val>
          <c:smooth val="0"/>
          <c:extLst>
            <c:ext xmlns:c16="http://schemas.microsoft.com/office/drawing/2014/chart" uri="{C3380CC4-5D6E-409C-BE32-E72D297353CC}">
              <c16:uniqueId val="{00000000-5D76-4A18-8FAE-5075DAB06E32}"/>
            </c:ext>
          </c:extLst>
        </c:ser>
        <c:dLbls>
          <c:showLegendKey val="0"/>
          <c:showVal val="0"/>
          <c:showCatName val="0"/>
          <c:showSerName val="0"/>
          <c:showPercent val="0"/>
          <c:showBubbleSize val="0"/>
        </c:dLbls>
        <c:smooth val="0"/>
        <c:axId val="292534960"/>
        <c:axId val="292535288"/>
      </c:lineChart>
      <c:dateAx>
        <c:axId val="292534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35288"/>
        <c:crosses val="autoZero"/>
        <c:auto val="1"/>
        <c:lblOffset val="100"/>
        <c:baseTimeUnit val="days"/>
      </c:dateAx>
      <c:valAx>
        <c:axId val="29253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3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4</c:v>
                </c:pt>
                <c:pt idx="1">
                  <c:v>1</c:v>
                </c:pt>
                <c:pt idx="2">
                  <c:v>2</c:v>
                </c:pt>
                <c:pt idx="3">
                  <c:v>2</c:v>
                </c:pt>
                <c:pt idx="4">
                  <c:v>0</c:v>
                </c:pt>
                <c:pt idx="5">
                  <c:v>1</c:v>
                </c:pt>
                <c:pt idx="6">
                  <c:v>2</c:v>
                </c:pt>
                <c:pt idx="7">
                  <c:v>2</c:v>
                </c:pt>
                <c:pt idx="8">
                  <c:v>4</c:v>
                </c:pt>
                <c:pt idx="9">
                  <c:v>1</c:v>
                </c:pt>
                <c:pt idx="10">
                  <c:v>1</c:v>
                </c:pt>
                <c:pt idx="11">
                  <c:v>0</c:v>
                </c:pt>
                <c:pt idx="12">
                  <c:v>2</c:v>
                </c:pt>
                <c:pt idx="13">
                  <c:v>2</c:v>
                </c:pt>
                <c:pt idx="14">
                  <c:v>1</c:v>
                </c:pt>
                <c:pt idx="15">
                  <c:v>1</c:v>
                </c:pt>
                <c:pt idx="16">
                  <c:v>2</c:v>
                </c:pt>
                <c:pt idx="17">
                  <c:v>1</c:v>
                </c:pt>
                <c:pt idx="18">
                  <c:v>0</c:v>
                </c:pt>
                <c:pt idx="19">
                  <c:v>1</c:v>
                </c:pt>
                <c:pt idx="20">
                  <c:v>3</c:v>
                </c:pt>
                <c:pt idx="21">
                  <c:v>4</c:v>
                </c:pt>
                <c:pt idx="22">
                  <c:v>2</c:v>
                </c:pt>
                <c:pt idx="23">
                  <c:v>1</c:v>
                </c:pt>
                <c:pt idx="24">
                  <c:v>3</c:v>
                </c:pt>
                <c:pt idx="25">
                  <c:v>1</c:v>
                </c:pt>
                <c:pt idx="26">
                  <c:v>2</c:v>
                </c:pt>
                <c:pt idx="27">
                  <c:v>0</c:v>
                </c:pt>
                <c:pt idx="28">
                  <c:v>1</c:v>
                </c:pt>
                <c:pt idx="29">
                  <c:v>2</c:v>
                </c:pt>
              </c:numCache>
            </c:numRef>
          </c:val>
          <c:smooth val="0"/>
          <c:extLst>
            <c:ext xmlns:c16="http://schemas.microsoft.com/office/drawing/2014/chart" uri="{C3380CC4-5D6E-409C-BE32-E72D297353CC}">
              <c16:uniqueId val="{00000000-DCAC-4468-84F8-2A1B237273AC}"/>
            </c:ext>
          </c:extLst>
        </c:ser>
        <c:dLbls>
          <c:showLegendKey val="0"/>
          <c:showVal val="0"/>
          <c:showCatName val="0"/>
          <c:showSerName val="0"/>
          <c:showPercent val="0"/>
          <c:showBubbleSize val="0"/>
        </c:dLbls>
        <c:smooth val="0"/>
        <c:axId val="363914120"/>
        <c:axId val="363914448"/>
      </c:lineChart>
      <c:dateAx>
        <c:axId val="363914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14448"/>
        <c:crosses val="autoZero"/>
        <c:auto val="1"/>
        <c:lblOffset val="100"/>
        <c:baseTimeUnit val="days"/>
      </c:dateAx>
      <c:valAx>
        <c:axId val="363914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14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HCD de San Isidro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7</c:v>
                </c:pt>
                <c:pt idx="2">
                  <c:v>12</c:v>
                </c:pt>
                <c:pt idx="3">
                  <c:v>10</c:v>
                </c:pt>
                <c:pt idx="4">
                  <c:v>6</c:v>
                </c:pt>
                <c:pt idx="5">
                  <c:v>7</c:v>
                </c:pt>
                <c:pt idx="6">
                  <c:v>1</c:v>
                </c:pt>
              </c:numCache>
            </c:numRef>
          </c:val>
          <c:extLst>
            <c:ext xmlns:c16="http://schemas.microsoft.com/office/drawing/2014/chart" uri="{C3380CC4-5D6E-409C-BE32-E72D297353CC}">
              <c16:uniqueId val="{00000000-A833-4587-8DBE-7EF0D5ED4BD6}"/>
            </c:ext>
          </c:extLst>
        </c:ser>
        <c:dLbls>
          <c:showLegendKey val="0"/>
          <c:showVal val="0"/>
          <c:showCatName val="0"/>
          <c:showSerName val="0"/>
          <c:showPercent val="0"/>
          <c:showBubbleSize val="0"/>
        </c:dLbls>
        <c:gapWidth val="219"/>
        <c:overlap val="-27"/>
        <c:axId val="363913792"/>
        <c:axId val="363916088"/>
      </c:barChart>
      <c:catAx>
        <c:axId val="363913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16088"/>
        <c:crosses val="autoZero"/>
        <c:auto val="1"/>
        <c:lblAlgn val="ctr"/>
        <c:lblOffset val="100"/>
        <c:noMultiLvlLbl val="0"/>
      </c:catAx>
      <c:valAx>
        <c:axId val="36391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13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HCD de San Isidro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0.49542460803171001</c:v>
                </c:pt>
                <c:pt idx="1">
                  <c:v>0.81932405765243999</c:v>
                </c:pt>
                <c:pt idx="2">
                  <c:v>0.30891181441977</c:v>
                </c:pt>
                <c:pt idx="3">
                  <c:v>0.34621437314216003</c:v>
                </c:pt>
                <c:pt idx="4">
                  <c:v>0.41673952322667002</c:v>
                </c:pt>
                <c:pt idx="5">
                  <c:v>0.46461669122973998</c:v>
                </c:pt>
                <c:pt idx="6">
                  <c:v>0.62948067844028999</c:v>
                </c:pt>
              </c:numCache>
            </c:numRef>
          </c:val>
          <c:extLst>
            <c:ext xmlns:c16="http://schemas.microsoft.com/office/drawing/2014/chart" uri="{C3380CC4-5D6E-409C-BE32-E72D297353CC}">
              <c16:uniqueId val="{00000000-0789-46A3-9461-780F8DE0D91F}"/>
            </c:ext>
          </c:extLst>
        </c:ser>
        <c:dLbls>
          <c:showLegendKey val="0"/>
          <c:showVal val="0"/>
          <c:showCatName val="0"/>
          <c:showSerName val="0"/>
          <c:showPercent val="0"/>
          <c:showBubbleSize val="0"/>
        </c:dLbls>
        <c:gapWidth val="219"/>
        <c:overlap val="-27"/>
        <c:axId val="363919040"/>
        <c:axId val="363915432"/>
      </c:barChart>
      <c:catAx>
        <c:axId val="363919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15432"/>
        <c:crosses val="autoZero"/>
        <c:auto val="1"/>
        <c:lblAlgn val="ctr"/>
        <c:lblOffset val="100"/>
        <c:noMultiLvlLbl val="0"/>
      </c:catAx>
      <c:valAx>
        <c:axId val="36391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19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HCD de San Isidro</c:v>
                </c:pt>
              </c:strCache>
            </c:strRef>
          </c:cat>
          <c:val>
            <c:numRef>
              <c:f>Sheet1!$B$2</c:f>
              <c:numCache>
                <c:formatCode>General</c:formatCode>
                <c:ptCount val="1"/>
                <c:pt idx="0">
                  <c:v>1</c:v>
                </c:pt>
              </c:numCache>
            </c:numRef>
          </c:val>
          <c:extLst>
            <c:ext xmlns:c16="http://schemas.microsoft.com/office/drawing/2014/chart" uri="{C3380CC4-5D6E-409C-BE32-E72D297353CC}">
              <c16:uniqueId val="{00000000-55E8-42E3-AA02-9F305DBE2D29}"/>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HCD de San Isidro</c:v>
                </c:pt>
              </c:strCache>
            </c:strRef>
          </c:cat>
          <c:val>
            <c:numRef>
              <c:f>Sheet1!$C$2</c:f>
              <c:numCache>
                <c:formatCode>General</c:formatCode>
                <c:ptCount val="1"/>
                <c:pt idx="0">
                  <c:v>40</c:v>
                </c:pt>
              </c:numCache>
            </c:numRef>
          </c:val>
          <c:extLst>
            <c:ext xmlns:c16="http://schemas.microsoft.com/office/drawing/2014/chart" uri="{C3380CC4-5D6E-409C-BE32-E72D297353CC}">
              <c16:uniqueId val="{00000001-55E8-42E3-AA02-9F305DBE2D29}"/>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HCD de San Isidro</c:v>
                </c:pt>
              </c:strCache>
            </c:strRef>
          </c:cat>
          <c:val>
            <c:numRef>
              <c:f>Sheet1!$D$2</c:f>
              <c:numCache>
                <c:formatCode>General</c:formatCode>
                <c:ptCount val="1"/>
                <c:pt idx="0">
                  <c:v>8</c:v>
                </c:pt>
              </c:numCache>
            </c:numRef>
          </c:val>
          <c:extLst>
            <c:ext xmlns:c16="http://schemas.microsoft.com/office/drawing/2014/chart" uri="{C3380CC4-5D6E-409C-BE32-E72D297353CC}">
              <c16:uniqueId val="{00000002-55E8-42E3-AA02-9F305DBE2D29}"/>
            </c:ext>
          </c:extLst>
        </c:ser>
        <c:dLbls>
          <c:showLegendKey val="0"/>
          <c:showVal val="0"/>
          <c:showCatName val="0"/>
          <c:showSerName val="0"/>
          <c:showPercent val="0"/>
          <c:showBubbleSize val="0"/>
        </c:dLbls>
        <c:gapWidth val="150"/>
        <c:overlap val="100"/>
        <c:axId val="363895424"/>
        <c:axId val="363894768"/>
      </c:barChart>
      <c:catAx>
        <c:axId val="36389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94768"/>
        <c:crosses val="autoZero"/>
        <c:auto val="1"/>
        <c:lblAlgn val="ctr"/>
        <c:lblOffset val="100"/>
        <c:noMultiLvlLbl val="0"/>
      </c:catAx>
      <c:valAx>
        <c:axId val="363894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9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0.41965378562686001</c:v>
                </c:pt>
                <c:pt idx="11">
                  <c:v>0.57265256163665001</c:v>
                </c:pt>
                <c:pt idx="12">
                  <c:v>0.51582444483301004</c:v>
                </c:pt>
                <c:pt idx="13">
                  <c:v>0.43464142082781998</c:v>
                </c:pt>
                <c:pt idx="14">
                  <c:v>0.5140758873929</c:v>
                </c:pt>
                <c:pt idx="15">
                  <c:v>0.33222591362126003</c:v>
                </c:pt>
                <c:pt idx="16">
                  <c:v>0.26811214081716001</c:v>
                </c:pt>
                <c:pt idx="17">
                  <c:v>0.28851197761845998</c:v>
                </c:pt>
                <c:pt idx="18">
                  <c:v>0.71108002564550998</c:v>
                </c:pt>
                <c:pt idx="19">
                  <c:v>0.55953838083580998</c:v>
                </c:pt>
                <c:pt idx="20">
                  <c:v>0</c:v>
                </c:pt>
                <c:pt idx="21">
                  <c:v>0</c:v>
                </c:pt>
                <c:pt idx="22">
                  <c:v>8.7427872005595E-2</c:v>
                </c:pt>
                <c:pt idx="23">
                  <c:v>0</c:v>
                </c:pt>
              </c:numCache>
            </c:numRef>
          </c:val>
          <c:smooth val="0"/>
          <c:extLst>
            <c:ext xmlns:c16="http://schemas.microsoft.com/office/drawing/2014/chart" uri="{C3380CC4-5D6E-409C-BE32-E72D297353CC}">
              <c16:uniqueId val="{00000000-6828-4D42-8FF5-0BA42A7FEDA9}"/>
            </c:ext>
          </c:extLst>
        </c:ser>
        <c:dLbls>
          <c:showLegendKey val="0"/>
          <c:showVal val="0"/>
          <c:showCatName val="0"/>
          <c:showSerName val="0"/>
          <c:showPercent val="0"/>
          <c:showBubbleSize val="0"/>
        </c:dLbls>
        <c:smooth val="0"/>
        <c:axId val="363894112"/>
        <c:axId val="363897064"/>
      </c:lineChart>
      <c:catAx>
        <c:axId val="363894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97064"/>
        <c:crosses val="autoZero"/>
        <c:auto val="1"/>
        <c:lblAlgn val="ctr"/>
        <c:lblOffset val="100"/>
        <c:noMultiLvlLbl val="0"/>
      </c:catAx>
      <c:valAx>
        <c:axId val="363897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9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4</c:v>
                </c:pt>
                <c:pt idx="11">
                  <c:v>4</c:v>
                </c:pt>
                <c:pt idx="12">
                  <c:v>6</c:v>
                </c:pt>
                <c:pt idx="13">
                  <c:v>7</c:v>
                </c:pt>
                <c:pt idx="14">
                  <c:v>5</c:v>
                </c:pt>
                <c:pt idx="15">
                  <c:v>3</c:v>
                </c:pt>
                <c:pt idx="16">
                  <c:v>3</c:v>
                </c:pt>
                <c:pt idx="17">
                  <c:v>8</c:v>
                </c:pt>
                <c:pt idx="18">
                  <c:v>6</c:v>
                </c:pt>
                <c:pt idx="19">
                  <c:v>2</c:v>
                </c:pt>
                <c:pt idx="20">
                  <c:v>0</c:v>
                </c:pt>
                <c:pt idx="21">
                  <c:v>0</c:v>
                </c:pt>
                <c:pt idx="22">
                  <c:v>1</c:v>
                </c:pt>
                <c:pt idx="23">
                  <c:v>0</c:v>
                </c:pt>
              </c:numCache>
            </c:numRef>
          </c:val>
          <c:smooth val="0"/>
          <c:extLst>
            <c:ext xmlns:c16="http://schemas.microsoft.com/office/drawing/2014/chart" uri="{C3380CC4-5D6E-409C-BE32-E72D297353CC}">
              <c16:uniqueId val="{00000000-450C-455A-B0BC-6A4ADD2553F2}"/>
            </c:ext>
          </c:extLst>
        </c:ser>
        <c:dLbls>
          <c:showLegendKey val="0"/>
          <c:showVal val="0"/>
          <c:showCatName val="0"/>
          <c:showSerName val="0"/>
          <c:showPercent val="0"/>
          <c:showBubbleSize val="0"/>
        </c:dLbls>
        <c:smooth val="0"/>
        <c:axId val="363901000"/>
        <c:axId val="363901328"/>
      </c:lineChart>
      <c:catAx>
        <c:axId val="363901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01328"/>
        <c:crosses val="autoZero"/>
        <c:auto val="1"/>
        <c:lblAlgn val="ctr"/>
        <c:lblOffset val="100"/>
        <c:noMultiLvlLbl val="0"/>
      </c:catAx>
      <c:valAx>
        <c:axId val="363901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0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HCD de San Isidro</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0.38785716916518997</c:v>
                </c:pt>
                <c:pt idx="3">
                  <c:v>0</c:v>
                </c:pt>
                <c:pt idx="4">
                  <c:v>0.75279783982288995</c:v>
                </c:pt>
                <c:pt idx="5">
                  <c:v>0</c:v>
                </c:pt>
                <c:pt idx="6">
                  <c:v>0</c:v>
                </c:pt>
              </c:numCache>
            </c:numRef>
          </c:val>
          <c:extLst>
            <c:ext xmlns:c16="http://schemas.microsoft.com/office/drawing/2014/chart" uri="{C3380CC4-5D6E-409C-BE32-E72D297353CC}">
              <c16:uniqueId val="{00000000-9934-4603-8ACC-7C017AEB8BF4}"/>
            </c:ext>
          </c:extLst>
        </c:ser>
        <c:dLbls>
          <c:showLegendKey val="0"/>
          <c:showVal val="0"/>
          <c:showCatName val="0"/>
          <c:showSerName val="0"/>
          <c:showPercent val="0"/>
          <c:showBubbleSize val="0"/>
        </c:dLbls>
        <c:gapWidth val="219"/>
        <c:overlap val="-27"/>
        <c:axId val="240613280"/>
        <c:axId val="240612296"/>
      </c:barChart>
      <c:catAx>
        <c:axId val="240613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612296"/>
        <c:crosses val="autoZero"/>
        <c:auto val="1"/>
        <c:lblAlgn val="ctr"/>
        <c:lblOffset val="100"/>
        <c:noMultiLvlLbl val="0"/>
      </c:catAx>
      <c:valAx>
        <c:axId val="240612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61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HCD de San Isidro</c:v>
                </c:pt>
              </c:strCache>
            </c:strRef>
          </c:cat>
          <c:val>
            <c:numRef>
              <c:f>Sheet1!$B$2</c:f>
              <c:numCache>
                <c:formatCode>General</c:formatCode>
                <c:ptCount val="1"/>
                <c:pt idx="0">
                  <c:v>795</c:v>
                </c:pt>
              </c:numCache>
            </c:numRef>
          </c:val>
          <c:extLst>
            <c:ext xmlns:c16="http://schemas.microsoft.com/office/drawing/2014/chart" uri="{C3380CC4-5D6E-409C-BE32-E72D297353CC}">
              <c16:uniqueId val="{00000000-FC83-42DF-BE2E-08673C6D12C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HCD de San Isidro</c:v>
                </c:pt>
              </c:strCache>
            </c:strRef>
          </c:cat>
          <c:val>
            <c:numRef>
              <c:f>Sheet1!$C$2</c:f>
              <c:numCache>
                <c:formatCode>General</c:formatCode>
                <c:ptCount val="1"/>
                <c:pt idx="0">
                  <c:v>46</c:v>
                </c:pt>
              </c:numCache>
            </c:numRef>
          </c:val>
          <c:extLst>
            <c:ext xmlns:c16="http://schemas.microsoft.com/office/drawing/2014/chart" uri="{C3380CC4-5D6E-409C-BE32-E72D297353CC}">
              <c16:uniqueId val="{00000001-FC83-42DF-BE2E-08673C6D12C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HCD de San Isidro</c:v>
                </c:pt>
              </c:strCache>
            </c:strRef>
          </c:cat>
          <c:val>
            <c:numRef>
              <c:f>Sheet1!$D$2</c:f>
              <c:numCache>
                <c:formatCode>General</c:formatCode>
                <c:ptCount val="1"/>
                <c:pt idx="0">
                  <c:v>1</c:v>
                </c:pt>
              </c:numCache>
            </c:numRef>
          </c:val>
          <c:extLst>
            <c:ext xmlns:c16="http://schemas.microsoft.com/office/drawing/2014/chart" uri="{C3380CC4-5D6E-409C-BE32-E72D297353CC}">
              <c16:uniqueId val="{00000002-FC83-42DF-BE2E-08673C6D12C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HCD de San Isidro</c:v>
                </c:pt>
              </c:strCache>
            </c:strRef>
          </c:cat>
          <c:val>
            <c:numRef>
              <c:f>Sheet1!$E$2</c:f>
              <c:numCache>
                <c:formatCode>General</c:formatCode>
                <c:ptCount val="1"/>
                <c:pt idx="0">
                  <c:v>1</c:v>
                </c:pt>
              </c:numCache>
            </c:numRef>
          </c:val>
          <c:extLst>
            <c:ext xmlns:c16="http://schemas.microsoft.com/office/drawing/2014/chart" uri="{C3380CC4-5D6E-409C-BE32-E72D297353CC}">
              <c16:uniqueId val="{00000003-FC83-42DF-BE2E-08673C6D12C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HCD de San Isidro</c:v>
                </c:pt>
              </c:strCache>
            </c:strRef>
          </c:cat>
          <c:val>
            <c:numRef>
              <c:f>Sheet1!$F$2</c:f>
              <c:numCache>
                <c:formatCode>General</c:formatCode>
                <c:ptCount val="1"/>
                <c:pt idx="0">
                  <c:v>0</c:v>
                </c:pt>
              </c:numCache>
            </c:numRef>
          </c:val>
          <c:extLst>
            <c:ext xmlns:c16="http://schemas.microsoft.com/office/drawing/2014/chart" uri="{C3380CC4-5D6E-409C-BE32-E72D297353CC}">
              <c16:uniqueId val="{00000004-FC83-42DF-BE2E-08673C6D12C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HCD de San Isidro</c:v>
                </c:pt>
              </c:strCache>
            </c:strRef>
          </c:cat>
          <c:val>
            <c:numRef>
              <c:f>Sheet1!$G$2</c:f>
              <c:numCache>
                <c:formatCode>General</c:formatCode>
                <c:ptCount val="1"/>
                <c:pt idx="0">
                  <c:v>0</c:v>
                </c:pt>
              </c:numCache>
            </c:numRef>
          </c:val>
          <c:extLst>
            <c:ext xmlns:c16="http://schemas.microsoft.com/office/drawing/2014/chart" uri="{C3380CC4-5D6E-409C-BE32-E72D297353CC}">
              <c16:uniqueId val="{00000005-FC83-42DF-BE2E-08673C6D12C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HCD de San Isidro</c:v>
                </c:pt>
              </c:strCache>
            </c:strRef>
          </c:cat>
          <c:val>
            <c:numRef>
              <c:f>Sheet1!$H$2</c:f>
              <c:numCache>
                <c:formatCode>General</c:formatCode>
                <c:ptCount val="1"/>
                <c:pt idx="0">
                  <c:v>27</c:v>
                </c:pt>
              </c:numCache>
            </c:numRef>
          </c:val>
          <c:extLst>
            <c:ext xmlns:c16="http://schemas.microsoft.com/office/drawing/2014/chart" uri="{C3380CC4-5D6E-409C-BE32-E72D297353CC}">
              <c16:uniqueId val="{00000006-FC83-42DF-BE2E-08673C6D12C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HCD de San Isidro</c:v>
                </c:pt>
              </c:strCache>
            </c:strRef>
          </c:cat>
          <c:val>
            <c:numRef>
              <c:f>Sheet1!$I$2</c:f>
              <c:numCache>
                <c:formatCode>General</c:formatCode>
                <c:ptCount val="1"/>
                <c:pt idx="0">
                  <c:v>403</c:v>
                </c:pt>
              </c:numCache>
            </c:numRef>
          </c:val>
          <c:extLst>
            <c:ext xmlns:c16="http://schemas.microsoft.com/office/drawing/2014/chart" uri="{C3380CC4-5D6E-409C-BE32-E72D297353CC}">
              <c16:uniqueId val="{00000007-FC83-42DF-BE2E-08673C6D12CD}"/>
            </c:ext>
          </c:extLst>
        </c:ser>
        <c:dLbls>
          <c:showLegendKey val="0"/>
          <c:showVal val="0"/>
          <c:showCatName val="0"/>
          <c:showSerName val="0"/>
          <c:showPercent val="0"/>
          <c:showBubbleSize val="0"/>
        </c:dLbls>
        <c:gapWidth val="150"/>
        <c:overlap val="100"/>
        <c:axId val="295645256"/>
        <c:axId val="295645912"/>
      </c:barChart>
      <c:catAx>
        <c:axId val="295645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45912"/>
        <c:crosses val="autoZero"/>
        <c:auto val="1"/>
        <c:lblAlgn val="ctr"/>
        <c:lblOffset val="100"/>
        <c:noMultiLvlLbl val="0"/>
      </c:catAx>
      <c:valAx>
        <c:axId val="295645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4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HCD de San Isidro</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A9AE-4BCA-8ABC-39DB83A98B92}"/>
            </c:ext>
          </c:extLst>
        </c:ser>
        <c:dLbls>
          <c:showLegendKey val="0"/>
          <c:showVal val="0"/>
          <c:showCatName val="0"/>
          <c:showSerName val="0"/>
          <c:showPercent val="0"/>
          <c:showBubbleSize val="0"/>
        </c:dLbls>
        <c:gapWidth val="219"/>
        <c:overlap val="-27"/>
        <c:axId val="362067888"/>
        <c:axId val="362066904"/>
      </c:barChart>
      <c:catAx>
        <c:axId val="362067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066904"/>
        <c:crosses val="autoZero"/>
        <c:auto val="1"/>
        <c:lblAlgn val="ctr"/>
        <c:lblOffset val="100"/>
        <c:noMultiLvlLbl val="0"/>
      </c:catAx>
      <c:valAx>
        <c:axId val="36206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06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95BAE-ACDB-4804-930D-5AE387A6FCCB}"/>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AABEF649-4FE5-49CA-A43F-129FAC63ED0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38054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FC835-7795-4D37-81D1-BC3947D7E1F8}"/>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54756729-D4E1-4C46-B69F-B070ED6D9621}"/>
              </a:ext>
            </a:extLst>
          </p:cNvPr>
          <p:cNvGraphicFramePr>
            <a:graphicFrameLocks noGrp="1"/>
          </p:cNvGraphicFramePr>
          <p:nvPr>
            <p:ph type="tbl" sz="quarter" idx="13"/>
            <p:extLst>
              <p:ext uri="{D42A27DB-BD31-4B8C-83A1-F6EECF244321}">
                <p14:modId xmlns:p14="http://schemas.microsoft.com/office/powerpoint/2010/main" val="3767230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96731277"/>
                    </a:ext>
                  </a:extLst>
                </a:gridCol>
                <a:gridCol w="740664">
                  <a:extLst>
                    <a:ext uri="{9D8B030D-6E8A-4147-A177-3AD203B41FA5}">
                      <a16:colId xmlns:a16="http://schemas.microsoft.com/office/drawing/2014/main" val="3738354155"/>
                    </a:ext>
                  </a:extLst>
                </a:gridCol>
                <a:gridCol w="740664">
                  <a:extLst>
                    <a:ext uri="{9D8B030D-6E8A-4147-A177-3AD203B41FA5}">
                      <a16:colId xmlns:a16="http://schemas.microsoft.com/office/drawing/2014/main" val="4242271325"/>
                    </a:ext>
                  </a:extLst>
                </a:gridCol>
                <a:gridCol w="740664">
                  <a:extLst>
                    <a:ext uri="{9D8B030D-6E8A-4147-A177-3AD203B41FA5}">
                      <a16:colId xmlns:a16="http://schemas.microsoft.com/office/drawing/2014/main" val="2257625871"/>
                    </a:ext>
                  </a:extLst>
                </a:gridCol>
                <a:gridCol w="740664">
                  <a:extLst>
                    <a:ext uri="{9D8B030D-6E8A-4147-A177-3AD203B41FA5}">
                      <a16:colId xmlns:a16="http://schemas.microsoft.com/office/drawing/2014/main" val="3153338560"/>
                    </a:ext>
                  </a:extLst>
                </a:gridCol>
                <a:gridCol w="740664">
                  <a:extLst>
                    <a:ext uri="{9D8B030D-6E8A-4147-A177-3AD203B41FA5}">
                      <a16:colId xmlns:a16="http://schemas.microsoft.com/office/drawing/2014/main" val="2572304912"/>
                    </a:ext>
                  </a:extLst>
                </a:gridCol>
                <a:gridCol w="740664">
                  <a:extLst>
                    <a:ext uri="{9D8B030D-6E8A-4147-A177-3AD203B41FA5}">
                      <a16:colId xmlns:a16="http://schemas.microsoft.com/office/drawing/2014/main" val="2823099288"/>
                    </a:ext>
                  </a:extLst>
                </a:gridCol>
                <a:gridCol w="740664">
                  <a:extLst>
                    <a:ext uri="{9D8B030D-6E8A-4147-A177-3AD203B41FA5}">
                      <a16:colId xmlns:a16="http://schemas.microsoft.com/office/drawing/2014/main" val="9943766"/>
                    </a:ext>
                  </a:extLst>
                </a:gridCol>
                <a:gridCol w="740664">
                  <a:extLst>
                    <a:ext uri="{9D8B030D-6E8A-4147-A177-3AD203B41FA5}">
                      <a16:colId xmlns:a16="http://schemas.microsoft.com/office/drawing/2014/main" val="1911630264"/>
                    </a:ext>
                  </a:extLst>
                </a:gridCol>
                <a:gridCol w="740664">
                  <a:extLst>
                    <a:ext uri="{9D8B030D-6E8A-4147-A177-3AD203B41FA5}">
                      <a16:colId xmlns:a16="http://schemas.microsoft.com/office/drawing/2014/main" val="135045127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37292651"/>
                  </a:ext>
                </a:extLst>
              </a:tr>
              <a:tr h="370840">
                <a:tc>
                  <a:txBody>
                    <a:bodyPr/>
                    <a:lstStyle/>
                    <a:p>
                      <a:r>
                        <a:rPr lang="en-US" sz="1000"/>
                        <a:t>HCD de San Isidro</a:t>
                      </a:r>
                    </a:p>
                  </a:txBody>
                  <a:tcPr/>
                </a:tc>
                <a:tc>
                  <a:txBody>
                    <a:bodyPr/>
                    <a:lstStyle/>
                    <a:p>
                      <a:r>
                        <a:rPr lang="en-US" sz="1000"/>
                        <a:t>5737</a:t>
                      </a:r>
                    </a:p>
                  </a:txBody>
                  <a:tcPr/>
                </a:tc>
                <a:tc>
                  <a:txBody>
                    <a:bodyPr/>
                    <a:lstStyle/>
                    <a:p>
                      <a:r>
                        <a:rPr lang="en-US" sz="1000"/>
                        <a:t>35</a:t>
                      </a:r>
                    </a:p>
                  </a:txBody>
                  <a:tcPr/>
                </a:tc>
                <a:tc>
                  <a:txBody>
                    <a:bodyPr/>
                    <a:lstStyle/>
                    <a:p>
                      <a:r>
                        <a:rPr lang="en-US" sz="1000"/>
                        <a:t>49</a:t>
                      </a:r>
                    </a:p>
                  </a:txBody>
                  <a:tcPr/>
                </a:tc>
                <a:tc>
                  <a:txBody>
                    <a:bodyPr/>
                    <a:lstStyle/>
                    <a:p>
                      <a:r>
                        <a:rPr lang="en-US" sz="1000"/>
                        <a:t>843</a:t>
                      </a:r>
                    </a:p>
                  </a:txBody>
                  <a:tcPr/>
                </a:tc>
                <a:tc>
                  <a:txBody>
                    <a:bodyPr/>
                    <a:lstStyle/>
                    <a:p>
                      <a:r>
                        <a:rPr lang="en-US" sz="1000"/>
                        <a:t>27</a:t>
                      </a:r>
                    </a:p>
                  </a:txBody>
                  <a:tcPr/>
                </a:tc>
                <a:tc>
                  <a:txBody>
                    <a:bodyPr/>
                    <a:lstStyle/>
                    <a:p>
                      <a:r>
                        <a:rPr lang="en-US" sz="1000"/>
                        <a:t>403</a:t>
                      </a:r>
                    </a:p>
                  </a:txBody>
                  <a:tcPr/>
                </a:tc>
                <a:tc>
                  <a:txBody>
                    <a:bodyPr/>
                    <a:lstStyle/>
                    <a:p>
                      <a:r>
                        <a:rPr lang="en-US" sz="1000"/>
                        <a:t>1</a:t>
                      </a:r>
                    </a:p>
                  </a:txBody>
                  <a:tcPr/>
                </a:tc>
                <a:tc>
                  <a:txBody>
                    <a:bodyPr/>
                    <a:lstStyle/>
                    <a:p>
                      <a:r>
                        <a:rPr lang="en-US" sz="1000"/>
                        <a:t>0.4543%</a:t>
                      </a:r>
                    </a:p>
                  </a:txBody>
                  <a:tcPr/>
                </a:tc>
                <a:tc>
                  <a:txBody>
                    <a:bodyPr/>
                    <a:lstStyle/>
                    <a:p>
                      <a:r>
                        <a:rPr lang="en-US" sz="1000"/>
                        <a:t>0.0%</a:t>
                      </a:r>
                    </a:p>
                  </a:txBody>
                  <a:tcPr/>
                </a:tc>
                <a:extLst>
                  <a:ext uri="{0D108BD9-81ED-4DB2-BD59-A6C34878D82A}">
                    <a16:rowId xmlns:a16="http://schemas.microsoft.com/office/drawing/2014/main" val="2779683309"/>
                  </a:ext>
                </a:extLst>
              </a:tr>
            </a:tbl>
          </a:graphicData>
        </a:graphic>
      </p:graphicFrame>
      <p:sp>
        <p:nvSpPr>
          <p:cNvPr id="4" name="Text Placeholder 3">
            <a:extLst>
              <a:ext uri="{FF2B5EF4-FFF2-40B4-BE49-F238E27FC236}">
                <a16:creationId xmlns:a16="http://schemas.microsoft.com/office/drawing/2014/main" id="{6BD9FCE0-786A-43E6-8258-C2F8D100795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015221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2A160-FB13-4522-BA18-F62BE9A7915E}"/>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A1EF4032-8E5F-4F75-88A0-85296E31662D}"/>
              </a:ext>
            </a:extLst>
          </p:cNvPr>
          <p:cNvGraphicFramePr>
            <a:graphicFrameLocks noGrp="1"/>
          </p:cNvGraphicFramePr>
          <p:nvPr>
            <p:ph type="chart" sz="quarter" idx="13"/>
            <p:extLst>
              <p:ext uri="{D42A27DB-BD31-4B8C-83A1-F6EECF244321}">
                <p14:modId xmlns:p14="http://schemas.microsoft.com/office/powerpoint/2010/main" val="2578994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C8A6CA-128B-4D98-9CF2-2CD40A284DC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5EBA415-25C2-4072-992B-71FD9FCA39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0074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F3035-08D3-41F4-A27A-5CDBADE96B82}"/>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96AAD1A6-F601-4C46-BE69-7ADC231D6833}"/>
              </a:ext>
            </a:extLst>
          </p:cNvPr>
          <p:cNvGraphicFramePr>
            <a:graphicFrameLocks noGrp="1"/>
          </p:cNvGraphicFramePr>
          <p:nvPr>
            <p:ph type="chart" sz="quarter" idx="13"/>
            <p:extLst>
              <p:ext uri="{D42A27DB-BD31-4B8C-83A1-F6EECF244321}">
                <p14:modId xmlns:p14="http://schemas.microsoft.com/office/powerpoint/2010/main" val="1568485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1B39C4-21DD-4648-BBE1-858917EDE49A}"/>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E268E83D-2556-48E6-8758-EF64C759DB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9596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694EF-924A-4488-9B4E-53C7279751D6}"/>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5EF7B182-B4E9-4ADA-9DC8-494416D536D7}"/>
              </a:ext>
            </a:extLst>
          </p:cNvPr>
          <p:cNvGraphicFramePr>
            <a:graphicFrameLocks noGrp="1"/>
          </p:cNvGraphicFramePr>
          <p:nvPr>
            <p:ph type="chart" sz="quarter" idx="13"/>
            <p:extLst>
              <p:ext uri="{D42A27DB-BD31-4B8C-83A1-F6EECF244321}">
                <p14:modId xmlns:p14="http://schemas.microsoft.com/office/powerpoint/2010/main" val="3372904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CAAA46-7729-44DE-8788-3CA979CB8D4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08E1467-EDE5-4083-BB94-4B14F3C4AE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4469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DA6DA-3A71-4A47-9256-BE27680712BD}"/>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B01FB65B-F536-4FC2-9FD0-22D0F4C5703F}"/>
              </a:ext>
            </a:extLst>
          </p:cNvPr>
          <p:cNvGraphicFramePr>
            <a:graphicFrameLocks noGrp="1"/>
          </p:cNvGraphicFramePr>
          <p:nvPr>
            <p:ph type="chart" sz="quarter" idx="13"/>
            <p:extLst>
              <p:ext uri="{D42A27DB-BD31-4B8C-83A1-F6EECF244321}">
                <p14:modId xmlns:p14="http://schemas.microsoft.com/office/powerpoint/2010/main" val="1053553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EA5C6F-61D0-4186-BE27-DB8630F0D89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F7EE2973-4DF4-4B13-9721-9659F05BCE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604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B0353-EF9F-4631-8DB6-E8DCEE852E74}"/>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015BC3E6-347A-4D7C-BBDE-ACA475E46B87}"/>
              </a:ext>
            </a:extLst>
          </p:cNvPr>
          <p:cNvGraphicFramePr>
            <a:graphicFrameLocks noGrp="1"/>
          </p:cNvGraphicFramePr>
          <p:nvPr>
            <p:ph type="chart" sz="quarter" idx="13"/>
            <p:extLst>
              <p:ext uri="{D42A27DB-BD31-4B8C-83A1-F6EECF244321}">
                <p14:modId xmlns:p14="http://schemas.microsoft.com/office/powerpoint/2010/main" val="2185451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280C42-2B11-4FA8-BBC5-5C153BDAE24F}"/>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CEA10AF7-11FE-427C-AEEB-B1EFF54737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0708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F80C0-A226-4044-BA09-8CA7516C22C9}"/>
              </a:ext>
            </a:extLst>
          </p:cNvPr>
          <p:cNvSpPr>
            <a:spLocks noGrp="1"/>
          </p:cNvSpPr>
          <p:nvPr>
            <p:ph type="title"/>
          </p:nvPr>
        </p:nvSpPr>
        <p:spPr/>
        <p:txBody>
          <a:bodyPr/>
          <a:lstStyle/>
          <a:p>
            <a:r>
              <a:rPr lang="en-US"/>
              <a:t>Facebook Own Posts Table - 1 of 22</a:t>
            </a:r>
          </a:p>
        </p:txBody>
      </p:sp>
      <p:graphicFrame>
        <p:nvGraphicFramePr>
          <p:cNvPr id="5" name="Table Placeholder 4">
            <a:extLst>
              <a:ext uri="{FF2B5EF4-FFF2-40B4-BE49-F238E27FC236}">
                <a16:creationId xmlns:a16="http://schemas.microsoft.com/office/drawing/2014/main" id="{9FE83E3C-6ED4-4655-B620-96537F6ED68D}"/>
              </a:ext>
            </a:extLst>
          </p:cNvPr>
          <p:cNvGraphicFramePr>
            <a:graphicFrameLocks noGrp="1"/>
          </p:cNvGraphicFramePr>
          <p:nvPr>
            <p:ph type="tbl" sz="quarter" idx="13"/>
            <p:extLst>
              <p:ext uri="{D42A27DB-BD31-4B8C-83A1-F6EECF244321}">
                <p14:modId xmlns:p14="http://schemas.microsoft.com/office/powerpoint/2010/main" val="769138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62449219"/>
                    </a:ext>
                  </a:extLst>
                </a:gridCol>
                <a:gridCol w="658368">
                  <a:extLst>
                    <a:ext uri="{9D8B030D-6E8A-4147-A177-3AD203B41FA5}">
                      <a16:colId xmlns:a16="http://schemas.microsoft.com/office/drawing/2014/main" val="4196181439"/>
                    </a:ext>
                  </a:extLst>
                </a:gridCol>
                <a:gridCol w="658368">
                  <a:extLst>
                    <a:ext uri="{9D8B030D-6E8A-4147-A177-3AD203B41FA5}">
                      <a16:colId xmlns:a16="http://schemas.microsoft.com/office/drawing/2014/main" val="2181968059"/>
                    </a:ext>
                  </a:extLst>
                </a:gridCol>
                <a:gridCol w="658368">
                  <a:extLst>
                    <a:ext uri="{9D8B030D-6E8A-4147-A177-3AD203B41FA5}">
                      <a16:colId xmlns:a16="http://schemas.microsoft.com/office/drawing/2014/main" val="2852444149"/>
                    </a:ext>
                  </a:extLst>
                </a:gridCol>
                <a:gridCol w="658368">
                  <a:extLst>
                    <a:ext uri="{9D8B030D-6E8A-4147-A177-3AD203B41FA5}">
                      <a16:colId xmlns:a16="http://schemas.microsoft.com/office/drawing/2014/main" val="2627683548"/>
                    </a:ext>
                  </a:extLst>
                </a:gridCol>
                <a:gridCol w="658368">
                  <a:extLst>
                    <a:ext uri="{9D8B030D-6E8A-4147-A177-3AD203B41FA5}">
                      <a16:colId xmlns:a16="http://schemas.microsoft.com/office/drawing/2014/main" val="4242504951"/>
                    </a:ext>
                  </a:extLst>
                </a:gridCol>
                <a:gridCol w="658368">
                  <a:extLst>
                    <a:ext uri="{9D8B030D-6E8A-4147-A177-3AD203B41FA5}">
                      <a16:colId xmlns:a16="http://schemas.microsoft.com/office/drawing/2014/main" val="1587683771"/>
                    </a:ext>
                  </a:extLst>
                </a:gridCol>
                <a:gridCol w="658368">
                  <a:extLst>
                    <a:ext uri="{9D8B030D-6E8A-4147-A177-3AD203B41FA5}">
                      <a16:colId xmlns:a16="http://schemas.microsoft.com/office/drawing/2014/main" val="3546979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555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- 2017-11-14 18:28:01</a:t>
                      </a:r>
                      <a:r>
                        <a:rPr kumimoji="0" lang="es-ES" sz="1000" b="0" i="0" u="none" strike="noStrike" kern="1200" cap="none" spc="0" normalizeH="0" baseline="0" noProof="0">
                          <a:ln>
                            <a:noFill/>
                          </a:ln>
                          <a:solidFill>
                            <a:prstClr val="black"/>
                          </a:solidFill>
                          <a:effectLst/>
                          <a:uLnTx/>
                          <a:uFillTx/>
                          <a:latin typeface="+mn-lt"/>
                          <a:ea typeface="+mn-ea"/>
                          <a:cs typeface="+mn-cs"/>
                        </a:rPr>
                        <a:t>
La consultora de turismo inclusivo All The Way Adaptive, dirigida por Christian Couyoumdjian, lleva adelante la campaña "Donde Comemos" que hemos declarado de interés, la cual premia y distingue a los locales gastronómicos que cumplen las normas de accesibilidad para personas con movilidad reducida.
El objetivo es que la discapacidad no sea impedimento para disfrutar de un buen almuerzo o cena en restaurantes de #SanIsidro y ayude a crear conciencia en quienes dirigen los locales gastronómicos para que se adapten y puedan recibir a personas con afecciones en la movilidad.
En el sitio de Facebook All The Way Adaptive Travel pueden conocer cuáles son esos distinguidos locales gastronómicos y obtener más información sobre la ejemplar campaña inclusiva.
Les compartimos un video junto a Christian Couyoumdjian.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9370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- 2017-11-27 14:52:37</a:t>
                      </a:r>
                      <a:r>
                        <a:rPr kumimoji="0" lang="es-ES" sz="1000" b="0" i="0" u="none" strike="noStrike" kern="1200" cap="none" spc="0" normalizeH="0" baseline="0" noProof="0">
                          <a:ln>
                            <a:noFill/>
                          </a:ln>
                          <a:solidFill>
                            <a:prstClr val="black"/>
                          </a:solidFill>
                          <a:effectLst/>
                          <a:uLnTx/>
                          <a:uFillTx/>
                          <a:latin typeface="+mn-lt"/>
                          <a:ea typeface="+mn-ea"/>
                          <a:cs typeface="+mn-cs"/>
                        </a:rPr>
                        <a:t>
Presentamos el programa de modernización #DemonetSI. Queremos contarte como estamos implementando nuevas tecnologías para mejorar la comunicación con los vecinos obteniendo así mayor #transparencia y fortalecimiento democrático.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8427550"/>
                  </a:ext>
                </a:extLst>
              </a:tr>
            </a:tbl>
          </a:graphicData>
        </a:graphic>
      </p:graphicFrame>
      <p:sp>
        <p:nvSpPr>
          <p:cNvPr id="4" name="Text Placeholder 3">
            <a:extLst>
              <a:ext uri="{FF2B5EF4-FFF2-40B4-BE49-F238E27FC236}">
                <a16:creationId xmlns:a16="http://schemas.microsoft.com/office/drawing/2014/main" id="{8745D34F-1E16-4ABF-B61C-B483187E715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06485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401B1-527E-4B45-8C29-6474967CB928}"/>
              </a:ext>
            </a:extLst>
          </p:cNvPr>
          <p:cNvSpPr>
            <a:spLocks noGrp="1"/>
          </p:cNvSpPr>
          <p:nvPr>
            <p:ph type="title"/>
          </p:nvPr>
        </p:nvSpPr>
        <p:spPr/>
        <p:txBody>
          <a:bodyPr/>
          <a:lstStyle/>
          <a:p>
            <a:r>
              <a:rPr lang="en-US"/>
              <a:t>Facebook Own Posts Table - 2 of 22</a:t>
            </a:r>
          </a:p>
        </p:txBody>
      </p:sp>
      <p:graphicFrame>
        <p:nvGraphicFramePr>
          <p:cNvPr id="5" name="Table Placeholder 4">
            <a:extLst>
              <a:ext uri="{FF2B5EF4-FFF2-40B4-BE49-F238E27FC236}">
                <a16:creationId xmlns:a16="http://schemas.microsoft.com/office/drawing/2014/main" id="{0F78CD02-D410-4612-A5E1-F10167F69292}"/>
              </a:ext>
            </a:extLst>
          </p:cNvPr>
          <p:cNvGraphicFramePr>
            <a:graphicFrameLocks noGrp="1"/>
          </p:cNvGraphicFramePr>
          <p:nvPr>
            <p:ph type="tbl" sz="quarter" idx="13"/>
            <p:extLst>
              <p:ext uri="{D42A27DB-BD31-4B8C-83A1-F6EECF244321}">
                <p14:modId xmlns:p14="http://schemas.microsoft.com/office/powerpoint/2010/main" val="3421204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94719160"/>
                    </a:ext>
                  </a:extLst>
                </a:gridCol>
                <a:gridCol w="658368">
                  <a:extLst>
                    <a:ext uri="{9D8B030D-6E8A-4147-A177-3AD203B41FA5}">
                      <a16:colId xmlns:a16="http://schemas.microsoft.com/office/drawing/2014/main" val="2521258922"/>
                    </a:ext>
                  </a:extLst>
                </a:gridCol>
                <a:gridCol w="658368">
                  <a:extLst>
                    <a:ext uri="{9D8B030D-6E8A-4147-A177-3AD203B41FA5}">
                      <a16:colId xmlns:a16="http://schemas.microsoft.com/office/drawing/2014/main" val="2079957562"/>
                    </a:ext>
                  </a:extLst>
                </a:gridCol>
                <a:gridCol w="658368">
                  <a:extLst>
                    <a:ext uri="{9D8B030D-6E8A-4147-A177-3AD203B41FA5}">
                      <a16:colId xmlns:a16="http://schemas.microsoft.com/office/drawing/2014/main" val="2931958604"/>
                    </a:ext>
                  </a:extLst>
                </a:gridCol>
                <a:gridCol w="658368">
                  <a:extLst>
                    <a:ext uri="{9D8B030D-6E8A-4147-A177-3AD203B41FA5}">
                      <a16:colId xmlns:a16="http://schemas.microsoft.com/office/drawing/2014/main" val="3467023073"/>
                    </a:ext>
                  </a:extLst>
                </a:gridCol>
                <a:gridCol w="658368">
                  <a:extLst>
                    <a:ext uri="{9D8B030D-6E8A-4147-A177-3AD203B41FA5}">
                      <a16:colId xmlns:a16="http://schemas.microsoft.com/office/drawing/2014/main" val="3897079896"/>
                    </a:ext>
                  </a:extLst>
                </a:gridCol>
                <a:gridCol w="658368">
                  <a:extLst>
                    <a:ext uri="{9D8B030D-6E8A-4147-A177-3AD203B41FA5}">
                      <a16:colId xmlns:a16="http://schemas.microsoft.com/office/drawing/2014/main" val="624229476"/>
                    </a:ext>
                  </a:extLst>
                </a:gridCol>
                <a:gridCol w="658368">
                  <a:extLst>
                    <a:ext uri="{9D8B030D-6E8A-4147-A177-3AD203B41FA5}">
                      <a16:colId xmlns:a16="http://schemas.microsoft.com/office/drawing/2014/main" val="1499935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6002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- 2017-11-07 12:07:52</a:t>
                      </a:r>
                      <a:r>
                        <a:rPr kumimoji="0" lang="es-ES" sz="1000" b="0" i="0" u="none" strike="noStrike" kern="1200" cap="none" spc="0" normalizeH="0" baseline="0" noProof="0">
                          <a:ln>
                            <a:noFill/>
                          </a:ln>
                          <a:solidFill>
                            <a:prstClr val="black"/>
                          </a:solidFill>
                          <a:effectLst/>
                          <a:uLnTx/>
                          <a:uFillTx/>
                          <a:latin typeface="+mn-lt"/>
                          <a:ea typeface="+mn-ea"/>
                          <a:cs typeface="+mn-cs"/>
                        </a:rPr>
                        <a:t>
LOS JÓVENES SE PREOCUPAN POR LA INNOVACIÓN TECNOLÓGICA Y EL RECICLADO
Seguimos recibiendo propuestas de los colegios que participan del programa de participación juvenil Banca 25.
Alumnos del Colegio Franco Argentino proponen la creación de un evento cuyo objetivo es fomentar la innovación tecnológica y divulgar las nuevas tendencias en videojuegos,  mientras que los chicos de la Escuela Malvinas Argentinas apuntan a concientizar a la ciudadanía sobre el impacto ambiental de los desechos no tratados adecuadamente.
Estos proyectos serán tratados por los diferentes concejales del HCD de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6667889"/>
                  </a:ext>
                </a:extLst>
              </a:tr>
            </a:tbl>
          </a:graphicData>
        </a:graphic>
      </p:graphicFrame>
      <p:sp>
        <p:nvSpPr>
          <p:cNvPr id="4" name="Text Placeholder 3">
            <a:extLst>
              <a:ext uri="{FF2B5EF4-FFF2-40B4-BE49-F238E27FC236}">
                <a16:creationId xmlns:a16="http://schemas.microsoft.com/office/drawing/2014/main" id="{EC70E72C-D0EC-4BD6-869D-7B4FF36CC2F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293547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242DF-B072-4293-859A-BCF60B6F0E0F}"/>
              </a:ext>
            </a:extLst>
          </p:cNvPr>
          <p:cNvSpPr>
            <a:spLocks noGrp="1"/>
          </p:cNvSpPr>
          <p:nvPr>
            <p:ph type="title"/>
          </p:nvPr>
        </p:nvSpPr>
        <p:spPr/>
        <p:txBody>
          <a:bodyPr/>
          <a:lstStyle/>
          <a:p>
            <a:r>
              <a:rPr lang="en-US"/>
              <a:t>Facebook Own Posts Table - 3 of 22</a:t>
            </a:r>
          </a:p>
        </p:txBody>
      </p:sp>
      <p:graphicFrame>
        <p:nvGraphicFramePr>
          <p:cNvPr id="5" name="Table Placeholder 4">
            <a:extLst>
              <a:ext uri="{FF2B5EF4-FFF2-40B4-BE49-F238E27FC236}">
                <a16:creationId xmlns:a16="http://schemas.microsoft.com/office/drawing/2014/main" id="{E1A37812-86BC-4D64-990F-8729C0EEA6A1}"/>
              </a:ext>
            </a:extLst>
          </p:cNvPr>
          <p:cNvGraphicFramePr>
            <a:graphicFrameLocks noGrp="1"/>
          </p:cNvGraphicFramePr>
          <p:nvPr>
            <p:ph type="tbl" sz="quarter" idx="13"/>
            <p:extLst>
              <p:ext uri="{D42A27DB-BD31-4B8C-83A1-F6EECF244321}">
                <p14:modId xmlns:p14="http://schemas.microsoft.com/office/powerpoint/2010/main" val="3804295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94704506"/>
                    </a:ext>
                  </a:extLst>
                </a:gridCol>
                <a:gridCol w="658368">
                  <a:extLst>
                    <a:ext uri="{9D8B030D-6E8A-4147-A177-3AD203B41FA5}">
                      <a16:colId xmlns:a16="http://schemas.microsoft.com/office/drawing/2014/main" val="2800915883"/>
                    </a:ext>
                  </a:extLst>
                </a:gridCol>
                <a:gridCol w="658368">
                  <a:extLst>
                    <a:ext uri="{9D8B030D-6E8A-4147-A177-3AD203B41FA5}">
                      <a16:colId xmlns:a16="http://schemas.microsoft.com/office/drawing/2014/main" val="2033942976"/>
                    </a:ext>
                  </a:extLst>
                </a:gridCol>
                <a:gridCol w="658368">
                  <a:extLst>
                    <a:ext uri="{9D8B030D-6E8A-4147-A177-3AD203B41FA5}">
                      <a16:colId xmlns:a16="http://schemas.microsoft.com/office/drawing/2014/main" val="1619121823"/>
                    </a:ext>
                  </a:extLst>
                </a:gridCol>
                <a:gridCol w="658368">
                  <a:extLst>
                    <a:ext uri="{9D8B030D-6E8A-4147-A177-3AD203B41FA5}">
                      <a16:colId xmlns:a16="http://schemas.microsoft.com/office/drawing/2014/main" val="755594448"/>
                    </a:ext>
                  </a:extLst>
                </a:gridCol>
                <a:gridCol w="658368">
                  <a:extLst>
                    <a:ext uri="{9D8B030D-6E8A-4147-A177-3AD203B41FA5}">
                      <a16:colId xmlns:a16="http://schemas.microsoft.com/office/drawing/2014/main" val="2493742979"/>
                    </a:ext>
                  </a:extLst>
                </a:gridCol>
                <a:gridCol w="658368">
                  <a:extLst>
                    <a:ext uri="{9D8B030D-6E8A-4147-A177-3AD203B41FA5}">
                      <a16:colId xmlns:a16="http://schemas.microsoft.com/office/drawing/2014/main" val="1045977355"/>
                    </a:ext>
                  </a:extLst>
                </a:gridCol>
                <a:gridCol w="658368">
                  <a:extLst>
                    <a:ext uri="{9D8B030D-6E8A-4147-A177-3AD203B41FA5}">
                      <a16:colId xmlns:a16="http://schemas.microsoft.com/office/drawing/2014/main" val="2862410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75768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- 2017-11-11 12:40:01</a:t>
                      </a:r>
                      <a:r>
                        <a:rPr kumimoji="0" lang="es-ES" sz="1000" b="0" i="0" u="none" strike="noStrike" kern="1200" cap="none" spc="0" normalizeH="0" baseline="0" noProof="0">
                          <a:ln>
                            <a:noFill/>
                          </a:ln>
                          <a:solidFill>
                            <a:prstClr val="black"/>
                          </a:solidFill>
                          <a:effectLst/>
                          <a:uLnTx/>
                          <a:uFillTx/>
                          <a:latin typeface="+mn-lt"/>
                          <a:ea typeface="+mn-ea"/>
                          <a:cs typeface="+mn-cs"/>
                        </a:rPr>
                        <a:t>
#HagamosLaCampaña
Esta semana alumnos de distintos colegios de #SanIsidro nos presentaron sus proyectos audiovisuales a través de los cuales buscan concientizar sobre temas que los preocupan. Fue una iniciativa muy interesante que nos permitió escucharlos y trabajar juntos por una ciudad cada vez mejor #ViolenciaDeGenero #Bullying #SeguridadVial #LeyDeTalles #ParticipacionHCD 
Agradecemos la participación de:
Instituto Santa María de Luján, Colegio San Ladislao, Nuestra Señora del Refugio, Secundaria N° 11 de Villa Adelina, Escuela Malvinas Argentinas y Instituto Ceferino Namuncura.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6465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- 2017-11-01 13:10:31</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3807099"/>
                  </a:ext>
                </a:extLst>
              </a:tr>
            </a:tbl>
          </a:graphicData>
        </a:graphic>
      </p:graphicFrame>
      <p:sp>
        <p:nvSpPr>
          <p:cNvPr id="4" name="Text Placeholder 3">
            <a:extLst>
              <a:ext uri="{FF2B5EF4-FFF2-40B4-BE49-F238E27FC236}">
                <a16:creationId xmlns:a16="http://schemas.microsoft.com/office/drawing/2014/main" id="{2255F4DA-34FA-4B0D-8E45-9C6F8850F6C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61376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7A824-6787-4779-960F-BD72521E6AD5}"/>
              </a:ext>
            </a:extLst>
          </p:cNvPr>
          <p:cNvSpPr>
            <a:spLocks noGrp="1"/>
          </p:cNvSpPr>
          <p:nvPr>
            <p:ph type="title"/>
          </p:nvPr>
        </p:nvSpPr>
        <p:spPr/>
        <p:txBody>
          <a:bodyPr/>
          <a:lstStyle/>
          <a:p>
            <a:r>
              <a:rPr lang="en-US"/>
              <a:t>Facebook Own Posts Table - 4 of 22</a:t>
            </a:r>
          </a:p>
        </p:txBody>
      </p:sp>
      <p:graphicFrame>
        <p:nvGraphicFramePr>
          <p:cNvPr id="5" name="Table Placeholder 4">
            <a:extLst>
              <a:ext uri="{FF2B5EF4-FFF2-40B4-BE49-F238E27FC236}">
                <a16:creationId xmlns:a16="http://schemas.microsoft.com/office/drawing/2014/main" id="{CBA68467-F3BC-4790-B2D3-F61B20C10C52}"/>
              </a:ext>
            </a:extLst>
          </p:cNvPr>
          <p:cNvGraphicFramePr>
            <a:graphicFrameLocks noGrp="1"/>
          </p:cNvGraphicFramePr>
          <p:nvPr>
            <p:ph type="tbl" sz="quarter" idx="13"/>
            <p:extLst>
              <p:ext uri="{D42A27DB-BD31-4B8C-83A1-F6EECF244321}">
                <p14:modId xmlns:p14="http://schemas.microsoft.com/office/powerpoint/2010/main" val="2512519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707685"/>
                    </a:ext>
                  </a:extLst>
                </a:gridCol>
                <a:gridCol w="658368">
                  <a:extLst>
                    <a:ext uri="{9D8B030D-6E8A-4147-A177-3AD203B41FA5}">
                      <a16:colId xmlns:a16="http://schemas.microsoft.com/office/drawing/2014/main" val="1682350281"/>
                    </a:ext>
                  </a:extLst>
                </a:gridCol>
                <a:gridCol w="658368">
                  <a:extLst>
                    <a:ext uri="{9D8B030D-6E8A-4147-A177-3AD203B41FA5}">
                      <a16:colId xmlns:a16="http://schemas.microsoft.com/office/drawing/2014/main" val="1843258497"/>
                    </a:ext>
                  </a:extLst>
                </a:gridCol>
                <a:gridCol w="658368">
                  <a:extLst>
                    <a:ext uri="{9D8B030D-6E8A-4147-A177-3AD203B41FA5}">
                      <a16:colId xmlns:a16="http://schemas.microsoft.com/office/drawing/2014/main" val="1126684590"/>
                    </a:ext>
                  </a:extLst>
                </a:gridCol>
                <a:gridCol w="658368">
                  <a:extLst>
                    <a:ext uri="{9D8B030D-6E8A-4147-A177-3AD203B41FA5}">
                      <a16:colId xmlns:a16="http://schemas.microsoft.com/office/drawing/2014/main" val="2399843719"/>
                    </a:ext>
                  </a:extLst>
                </a:gridCol>
                <a:gridCol w="658368">
                  <a:extLst>
                    <a:ext uri="{9D8B030D-6E8A-4147-A177-3AD203B41FA5}">
                      <a16:colId xmlns:a16="http://schemas.microsoft.com/office/drawing/2014/main" val="3650113528"/>
                    </a:ext>
                  </a:extLst>
                </a:gridCol>
                <a:gridCol w="658368">
                  <a:extLst>
                    <a:ext uri="{9D8B030D-6E8A-4147-A177-3AD203B41FA5}">
                      <a16:colId xmlns:a16="http://schemas.microsoft.com/office/drawing/2014/main" val="3050448486"/>
                    </a:ext>
                  </a:extLst>
                </a:gridCol>
                <a:gridCol w="658368">
                  <a:extLst>
                    <a:ext uri="{9D8B030D-6E8A-4147-A177-3AD203B41FA5}">
                      <a16:colId xmlns:a16="http://schemas.microsoft.com/office/drawing/2014/main" val="4186038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85993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- 2017-11-17 11:43:35</a:t>
                      </a:r>
                      <a:r>
                        <a:rPr kumimoji="0" lang="es-ES" sz="1000" b="0" i="0" u="none" strike="noStrike" kern="1200" cap="none" spc="0" normalizeH="0" baseline="0" noProof="0">
                          <a:ln>
                            <a:noFill/>
                          </a:ln>
                          <a:solidFill>
                            <a:prstClr val="black"/>
                          </a:solidFill>
                          <a:effectLst/>
                          <a:uLnTx/>
                          <a:uFillTx/>
                          <a:latin typeface="+mn-lt"/>
                          <a:ea typeface="+mn-ea"/>
                          <a:cs typeface="+mn-cs"/>
                        </a:rPr>
                        <a:t>
Hoy conmemoramos el Día mundial del #Prematuro, con el fin de concientizar sobre la atención de los bebés que nacen antes de la semana 37 de gestación. Resulta de suma importancia atender  tempranamente los embarazos y controlándose mensualmente para llevar prevenir inconvenientes. 
#SanIsidro es uno de los municipios que más ha avanzado en la atención de los prematuros, desarrollando políticas de salud y trabajando en conjunto con el Hospital Materno Infantil y El Nido , Centro De Desarrollo Y Estimulacion Temprana que desde que abrió atendió a más de 1600 chicos y con su equipo multidisciplinario también contiene a las familias.
Esta semana, por tercera vez, se realizó la Jornada Científica de la #SemanaDelPrematuro, un encuentro organizado por "El Nido" y la Asociación Civil Red De Familias Prematuras, en el que se capacitan profesionales y también participan familias que comparten experiencias acerca de los nenes prematuros.
Les compartimos algunas imágenes del encuentro.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8551672"/>
                  </a:ext>
                </a:extLst>
              </a:tr>
            </a:tbl>
          </a:graphicData>
        </a:graphic>
      </p:graphicFrame>
      <p:sp>
        <p:nvSpPr>
          <p:cNvPr id="4" name="Text Placeholder 3">
            <a:extLst>
              <a:ext uri="{FF2B5EF4-FFF2-40B4-BE49-F238E27FC236}">
                <a16:creationId xmlns:a16="http://schemas.microsoft.com/office/drawing/2014/main" id="{9964DBB4-A711-46B5-BB4B-F361FDB0117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167241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75B7F-BF03-4F46-A03F-30525310C7F2}"/>
              </a:ext>
            </a:extLst>
          </p:cNvPr>
          <p:cNvSpPr>
            <a:spLocks noGrp="1"/>
          </p:cNvSpPr>
          <p:nvPr>
            <p:ph type="title"/>
          </p:nvPr>
        </p:nvSpPr>
        <p:spPr/>
        <p:txBody>
          <a:bodyPr/>
          <a:lstStyle/>
          <a:p>
            <a:r>
              <a:rPr lang="en-US"/>
              <a:t>Facebook Own Posts Table - 5 of 22</a:t>
            </a:r>
          </a:p>
        </p:txBody>
      </p:sp>
      <p:graphicFrame>
        <p:nvGraphicFramePr>
          <p:cNvPr id="5" name="Table Placeholder 4">
            <a:extLst>
              <a:ext uri="{FF2B5EF4-FFF2-40B4-BE49-F238E27FC236}">
                <a16:creationId xmlns:a16="http://schemas.microsoft.com/office/drawing/2014/main" id="{1865A502-0D79-4E53-A0B1-759E669200F1}"/>
              </a:ext>
            </a:extLst>
          </p:cNvPr>
          <p:cNvGraphicFramePr>
            <a:graphicFrameLocks noGrp="1"/>
          </p:cNvGraphicFramePr>
          <p:nvPr>
            <p:ph type="tbl" sz="quarter" idx="13"/>
            <p:extLst>
              <p:ext uri="{D42A27DB-BD31-4B8C-83A1-F6EECF244321}">
                <p14:modId xmlns:p14="http://schemas.microsoft.com/office/powerpoint/2010/main" val="4267699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85583941"/>
                    </a:ext>
                  </a:extLst>
                </a:gridCol>
                <a:gridCol w="658368">
                  <a:extLst>
                    <a:ext uri="{9D8B030D-6E8A-4147-A177-3AD203B41FA5}">
                      <a16:colId xmlns:a16="http://schemas.microsoft.com/office/drawing/2014/main" val="4098650934"/>
                    </a:ext>
                  </a:extLst>
                </a:gridCol>
                <a:gridCol w="658368">
                  <a:extLst>
                    <a:ext uri="{9D8B030D-6E8A-4147-A177-3AD203B41FA5}">
                      <a16:colId xmlns:a16="http://schemas.microsoft.com/office/drawing/2014/main" val="2530991761"/>
                    </a:ext>
                  </a:extLst>
                </a:gridCol>
                <a:gridCol w="658368">
                  <a:extLst>
                    <a:ext uri="{9D8B030D-6E8A-4147-A177-3AD203B41FA5}">
                      <a16:colId xmlns:a16="http://schemas.microsoft.com/office/drawing/2014/main" val="983177442"/>
                    </a:ext>
                  </a:extLst>
                </a:gridCol>
                <a:gridCol w="658368">
                  <a:extLst>
                    <a:ext uri="{9D8B030D-6E8A-4147-A177-3AD203B41FA5}">
                      <a16:colId xmlns:a16="http://schemas.microsoft.com/office/drawing/2014/main" val="1708856311"/>
                    </a:ext>
                  </a:extLst>
                </a:gridCol>
                <a:gridCol w="658368">
                  <a:extLst>
                    <a:ext uri="{9D8B030D-6E8A-4147-A177-3AD203B41FA5}">
                      <a16:colId xmlns:a16="http://schemas.microsoft.com/office/drawing/2014/main" val="1673207238"/>
                    </a:ext>
                  </a:extLst>
                </a:gridCol>
                <a:gridCol w="658368">
                  <a:extLst>
                    <a:ext uri="{9D8B030D-6E8A-4147-A177-3AD203B41FA5}">
                      <a16:colId xmlns:a16="http://schemas.microsoft.com/office/drawing/2014/main" val="2063614241"/>
                    </a:ext>
                  </a:extLst>
                </a:gridCol>
                <a:gridCol w="658368">
                  <a:extLst>
                    <a:ext uri="{9D8B030D-6E8A-4147-A177-3AD203B41FA5}">
                      <a16:colId xmlns:a16="http://schemas.microsoft.com/office/drawing/2014/main" val="4136175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6546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- 2017-11-25 19:15:59</a:t>
                      </a:r>
                      <a:r>
                        <a:rPr kumimoji="0" lang="es-ES" sz="1000" b="0" i="0" u="none" strike="noStrike" kern="1200" cap="none" spc="0" normalizeH="0" baseline="0" noProof="0">
                          <a:ln>
                            <a:noFill/>
                          </a:ln>
                          <a:solidFill>
                            <a:prstClr val="black"/>
                          </a:solidFill>
                          <a:effectLst/>
                          <a:uLnTx/>
                          <a:uFillTx/>
                          <a:latin typeface="+mn-lt"/>
                          <a:ea typeface="+mn-ea"/>
                          <a:cs typeface="+mn-cs"/>
                        </a:rPr>
                        <a:t>
LA POLITICA MAS TRANSPARENTE
El Presidente del #HCDSanIsidro Carlos Castellano presentó el programa de innovación #DEMONETSI, que fue elaborado en colaboración con la Secretaría de Modernización. El objetivo es avanzar en transparencia, fortalecimiento democrático y desarrollo sustentable.
#DEMONETSI es un proceso de transformación con una moderna comunicación y sistema de labor legislativa que integra:
■ Nuevo sitio web adaptado a mobile y de fácil acceso.
■ Publicación de la información legislativa, cultural y de capacitación en Redes Sociales.
■ Transmisiones en vivo de las sesiones.
■ Sistema Leg Mis de acceso digital y público a todos los proyectos y expedientes.
■ Renovación de la iluminación con la utilización de luces led.
■ Instalación de energías renovables.
Trabajamos por una mejor democracia republicana, más cercana a los vecinos, para que entre todos sigamos construyendo el mejor San Isidro, el del futuro.
Agradecemos la presencia del intendente Gustavo Posse, Daniela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3911760"/>
                  </a:ext>
                </a:extLst>
              </a:tr>
            </a:tbl>
          </a:graphicData>
        </a:graphic>
      </p:graphicFrame>
      <p:sp>
        <p:nvSpPr>
          <p:cNvPr id="4" name="Text Placeholder 3">
            <a:extLst>
              <a:ext uri="{FF2B5EF4-FFF2-40B4-BE49-F238E27FC236}">
                <a16:creationId xmlns:a16="http://schemas.microsoft.com/office/drawing/2014/main" id="{4868ADCA-243D-4C09-8637-8453BB3217E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296655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6DAEC-0146-4521-A8E3-579CD982541D}"/>
              </a:ext>
            </a:extLst>
          </p:cNvPr>
          <p:cNvSpPr>
            <a:spLocks noGrp="1"/>
          </p:cNvSpPr>
          <p:nvPr>
            <p:ph type="title"/>
          </p:nvPr>
        </p:nvSpPr>
        <p:spPr/>
        <p:txBody>
          <a:bodyPr/>
          <a:lstStyle/>
          <a:p>
            <a:r>
              <a:rPr lang="en-US"/>
              <a:t>Facebook Own Posts Table - 6 of 22</a:t>
            </a:r>
          </a:p>
        </p:txBody>
      </p:sp>
      <p:graphicFrame>
        <p:nvGraphicFramePr>
          <p:cNvPr id="5" name="Table Placeholder 4">
            <a:extLst>
              <a:ext uri="{FF2B5EF4-FFF2-40B4-BE49-F238E27FC236}">
                <a16:creationId xmlns:a16="http://schemas.microsoft.com/office/drawing/2014/main" id="{8F6DA5AF-58DC-4F9D-9A93-B0290EB9DD58}"/>
              </a:ext>
            </a:extLst>
          </p:cNvPr>
          <p:cNvGraphicFramePr>
            <a:graphicFrameLocks noGrp="1"/>
          </p:cNvGraphicFramePr>
          <p:nvPr>
            <p:ph type="tbl" sz="quarter" idx="13"/>
            <p:extLst>
              <p:ext uri="{D42A27DB-BD31-4B8C-83A1-F6EECF244321}">
                <p14:modId xmlns:p14="http://schemas.microsoft.com/office/powerpoint/2010/main" val="2744128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73948899"/>
                    </a:ext>
                  </a:extLst>
                </a:gridCol>
                <a:gridCol w="658368">
                  <a:extLst>
                    <a:ext uri="{9D8B030D-6E8A-4147-A177-3AD203B41FA5}">
                      <a16:colId xmlns:a16="http://schemas.microsoft.com/office/drawing/2014/main" val="3149111097"/>
                    </a:ext>
                  </a:extLst>
                </a:gridCol>
                <a:gridCol w="658368">
                  <a:extLst>
                    <a:ext uri="{9D8B030D-6E8A-4147-A177-3AD203B41FA5}">
                      <a16:colId xmlns:a16="http://schemas.microsoft.com/office/drawing/2014/main" val="1390816031"/>
                    </a:ext>
                  </a:extLst>
                </a:gridCol>
                <a:gridCol w="658368">
                  <a:extLst>
                    <a:ext uri="{9D8B030D-6E8A-4147-A177-3AD203B41FA5}">
                      <a16:colId xmlns:a16="http://schemas.microsoft.com/office/drawing/2014/main" val="227449383"/>
                    </a:ext>
                  </a:extLst>
                </a:gridCol>
                <a:gridCol w="658368">
                  <a:extLst>
                    <a:ext uri="{9D8B030D-6E8A-4147-A177-3AD203B41FA5}">
                      <a16:colId xmlns:a16="http://schemas.microsoft.com/office/drawing/2014/main" val="997998014"/>
                    </a:ext>
                  </a:extLst>
                </a:gridCol>
                <a:gridCol w="658368">
                  <a:extLst>
                    <a:ext uri="{9D8B030D-6E8A-4147-A177-3AD203B41FA5}">
                      <a16:colId xmlns:a16="http://schemas.microsoft.com/office/drawing/2014/main" val="3268334957"/>
                    </a:ext>
                  </a:extLst>
                </a:gridCol>
                <a:gridCol w="658368">
                  <a:extLst>
                    <a:ext uri="{9D8B030D-6E8A-4147-A177-3AD203B41FA5}">
                      <a16:colId xmlns:a16="http://schemas.microsoft.com/office/drawing/2014/main" val="2942304609"/>
                    </a:ext>
                  </a:extLst>
                </a:gridCol>
                <a:gridCol w="658368">
                  <a:extLst>
                    <a:ext uri="{9D8B030D-6E8A-4147-A177-3AD203B41FA5}">
                      <a16:colId xmlns:a16="http://schemas.microsoft.com/office/drawing/2014/main" val="4178297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9257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- 2017-11-26 11:02:03</a:t>
                      </a:r>
                      <a:r>
                        <a:rPr kumimoji="0" lang="es-ES" sz="1000" b="0" i="0" u="none" strike="noStrike" kern="1200" cap="none" spc="0" normalizeH="0" baseline="0" noProof="0">
                          <a:ln>
                            <a:noFill/>
                          </a:ln>
                          <a:solidFill>
                            <a:prstClr val="black"/>
                          </a:solidFill>
                          <a:effectLst/>
                          <a:uLnTx/>
                          <a:uFillTx/>
                          <a:latin typeface="+mn-lt"/>
                          <a:ea typeface="+mn-ea"/>
                          <a:cs typeface="+mn-cs"/>
                        </a:rPr>
                        <a:t>
En el marco del Día Internacional de la Eliminación de la Violencia contra la Mujer, se inauguró la muestra “Mujeres en lucha” de María Gabriela Strucchi, comprometida con esta problemática social que afecta a miles de familias en todas partes del mundo.
El público encontrará tanto caras conocidas de mujeres que siguen siendo referentes por su compromiso, activismo y actitud vital como Frida Kahlo, Audrey Hepburn, Angela Davis o la sanisidrense Zita Montes De Oca, como rostros anónimos que la artista redimensiona y hace visibles para reafirmarlos, hacerlos presentes, dejar que se escuche lo que tienen que decir. 
La exposición podrá ser visitada con acceso libre y gratuito hasta el viernes 1 de diciembre: lunes a viernes de 8 a 20hs; el sábado de 10 a 13hs y de 16 a 20hs; y el domingo de 16 a 20hs, en 25 de Mayo 459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4747100"/>
                  </a:ext>
                </a:extLst>
              </a:tr>
            </a:tbl>
          </a:graphicData>
        </a:graphic>
      </p:graphicFrame>
      <p:sp>
        <p:nvSpPr>
          <p:cNvPr id="4" name="Text Placeholder 3">
            <a:extLst>
              <a:ext uri="{FF2B5EF4-FFF2-40B4-BE49-F238E27FC236}">
                <a16:creationId xmlns:a16="http://schemas.microsoft.com/office/drawing/2014/main" id="{F734D3F3-0393-4E50-B349-15602A710D4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029103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13B42-AF39-4ECB-8B43-C62B8BD8B7E2}"/>
              </a:ext>
            </a:extLst>
          </p:cNvPr>
          <p:cNvSpPr>
            <a:spLocks noGrp="1"/>
          </p:cNvSpPr>
          <p:nvPr>
            <p:ph type="title"/>
          </p:nvPr>
        </p:nvSpPr>
        <p:spPr/>
        <p:txBody>
          <a:bodyPr/>
          <a:lstStyle/>
          <a:p>
            <a:r>
              <a:rPr lang="en-US"/>
              <a:t>Facebook Own Posts Table - 7 of 22</a:t>
            </a:r>
          </a:p>
        </p:txBody>
      </p:sp>
      <p:graphicFrame>
        <p:nvGraphicFramePr>
          <p:cNvPr id="5" name="Table Placeholder 4">
            <a:extLst>
              <a:ext uri="{FF2B5EF4-FFF2-40B4-BE49-F238E27FC236}">
                <a16:creationId xmlns:a16="http://schemas.microsoft.com/office/drawing/2014/main" id="{301B63B3-B710-4257-8043-A9878C07295A}"/>
              </a:ext>
            </a:extLst>
          </p:cNvPr>
          <p:cNvGraphicFramePr>
            <a:graphicFrameLocks noGrp="1"/>
          </p:cNvGraphicFramePr>
          <p:nvPr>
            <p:ph type="tbl" sz="quarter" idx="13"/>
            <p:extLst>
              <p:ext uri="{D42A27DB-BD31-4B8C-83A1-F6EECF244321}">
                <p14:modId xmlns:p14="http://schemas.microsoft.com/office/powerpoint/2010/main" val="2643504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74400703"/>
                    </a:ext>
                  </a:extLst>
                </a:gridCol>
                <a:gridCol w="658368">
                  <a:extLst>
                    <a:ext uri="{9D8B030D-6E8A-4147-A177-3AD203B41FA5}">
                      <a16:colId xmlns:a16="http://schemas.microsoft.com/office/drawing/2014/main" val="413753976"/>
                    </a:ext>
                  </a:extLst>
                </a:gridCol>
                <a:gridCol w="658368">
                  <a:extLst>
                    <a:ext uri="{9D8B030D-6E8A-4147-A177-3AD203B41FA5}">
                      <a16:colId xmlns:a16="http://schemas.microsoft.com/office/drawing/2014/main" val="3490840655"/>
                    </a:ext>
                  </a:extLst>
                </a:gridCol>
                <a:gridCol w="658368">
                  <a:extLst>
                    <a:ext uri="{9D8B030D-6E8A-4147-A177-3AD203B41FA5}">
                      <a16:colId xmlns:a16="http://schemas.microsoft.com/office/drawing/2014/main" val="2485257279"/>
                    </a:ext>
                  </a:extLst>
                </a:gridCol>
                <a:gridCol w="658368">
                  <a:extLst>
                    <a:ext uri="{9D8B030D-6E8A-4147-A177-3AD203B41FA5}">
                      <a16:colId xmlns:a16="http://schemas.microsoft.com/office/drawing/2014/main" val="305781676"/>
                    </a:ext>
                  </a:extLst>
                </a:gridCol>
                <a:gridCol w="658368">
                  <a:extLst>
                    <a:ext uri="{9D8B030D-6E8A-4147-A177-3AD203B41FA5}">
                      <a16:colId xmlns:a16="http://schemas.microsoft.com/office/drawing/2014/main" val="1882814441"/>
                    </a:ext>
                  </a:extLst>
                </a:gridCol>
                <a:gridCol w="658368">
                  <a:extLst>
                    <a:ext uri="{9D8B030D-6E8A-4147-A177-3AD203B41FA5}">
                      <a16:colId xmlns:a16="http://schemas.microsoft.com/office/drawing/2014/main" val="3011641970"/>
                    </a:ext>
                  </a:extLst>
                </a:gridCol>
                <a:gridCol w="658368">
                  <a:extLst>
                    <a:ext uri="{9D8B030D-6E8A-4147-A177-3AD203B41FA5}">
                      <a16:colId xmlns:a16="http://schemas.microsoft.com/office/drawing/2014/main" val="1487753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6411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- 2017-11-22 12:29:48</a:t>
                      </a:r>
                      <a:r>
                        <a:rPr kumimoji="0" lang="es-ES" sz="1000" b="0" i="0" u="none" strike="noStrike" kern="1200" cap="none" spc="0" normalizeH="0" baseline="0" noProof="0">
                          <a:ln>
                            <a:noFill/>
                          </a:ln>
                          <a:solidFill>
                            <a:prstClr val="black"/>
                          </a:solidFill>
                          <a:effectLst/>
                          <a:uLnTx/>
                          <a:uFillTx/>
                          <a:latin typeface="+mn-lt"/>
                          <a:ea typeface="+mn-ea"/>
                          <a:cs typeface="+mn-cs"/>
                        </a:rPr>
                        <a:t>
#HoySoyConcejal
Con la presentancion de 25 proyectos, creados por más de 1500 alumnos de 16 escuelas públicas y privadas de #SanIsidro, se está llevando a cabo el cierre de la 4ta edición del programa de participación ciudadana juvenil Banca 25
Esta iniciativa busca que los jóvenes conozcan las prácticas del sistema democrático, puedan dar a conocer sus inquietudes o necesidades y encontrar soluciones.
Gracias a todos los colegios que participaron  por comprometerse  por una ciudad cada vez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4822719"/>
                  </a:ext>
                </a:extLst>
              </a:tr>
            </a:tbl>
          </a:graphicData>
        </a:graphic>
      </p:graphicFrame>
      <p:sp>
        <p:nvSpPr>
          <p:cNvPr id="4" name="Text Placeholder 3">
            <a:extLst>
              <a:ext uri="{FF2B5EF4-FFF2-40B4-BE49-F238E27FC236}">
                <a16:creationId xmlns:a16="http://schemas.microsoft.com/office/drawing/2014/main" id="{0B350B73-46B0-4C09-94DD-D1BC6BBF4CA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867488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A6869-51DD-4699-BBC0-A1E1A8022780}"/>
              </a:ext>
            </a:extLst>
          </p:cNvPr>
          <p:cNvSpPr>
            <a:spLocks noGrp="1"/>
          </p:cNvSpPr>
          <p:nvPr>
            <p:ph type="title"/>
          </p:nvPr>
        </p:nvSpPr>
        <p:spPr/>
        <p:txBody>
          <a:bodyPr/>
          <a:lstStyle/>
          <a:p>
            <a:r>
              <a:rPr lang="en-US"/>
              <a:t>Facebook Own Posts Table - 8 of 22</a:t>
            </a:r>
          </a:p>
        </p:txBody>
      </p:sp>
      <p:graphicFrame>
        <p:nvGraphicFramePr>
          <p:cNvPr id="5" name="Table Placeholder 4">
            <a:extLst>
              <a:ext uri="{FF2B5EF4-FFF2-40B4-BE49-F238E27FC236}">
                <a16:creationId xmlns:a16="http://schemas.microsoft.com/office/drawing/2014/main" id="{8979E036-442C-49AD-A8B1-A290548F83EA}"/>
              </a:ext>
            </a:extLst>
          </p:cNvPr>
          <p:cNvGraphicFramePr>
            <a:graphicFrameLocks noGrp="1"/>
          </p:cNvGraphicFramePr>
          <p:nvPr>
            <p:ph type="tbl" sz="quarter" idx="13"/>
            <p:extLst>
              <p:ext uri="{D42A27DB-BD31-4B8C-83A1-F6EECF244321}">
                <p14:modId xmlns:p14="http://schemas.microsoft.com/office/powerpoint/2010/main" val="2831835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29916172"/>
                    </a:ext>
                  </a:extLst>
                </a:gridCol>
                <a:gridCol w="658368">
                  <a:extLst>
                    <a:ext uri="{9D8B030D-6E8A-4147-A177-3AD203B41FA5}">
                      <a16:colId xmlns:a16="http://schemas.microsoft.com/office/drawing/2014/main" val="445533102"/>
                    </a:ext>
                  </a:extLst>
                </a:gridCol>
                <a:gridCol w="658368">
                  <a:extLst>
                    <a:ext uri="{9D8B030D-6E8A-4147-A177-3AD203B41FA5}">
                      <a16:colId xmlns:a16="http://schemas.microsoft.com/office/drawing/2014/main" val="3577743767"/>
                    </a:ext>
                  </a:extLst>
                </a:gridCol>
                <a:gridCol w="658368">
                  <a:extLst>
                    <a:ext uri="{9D8B030D-6E8A-4147-A177-3AD203B41FA5}">
                      <a16:colId xmlns:a16="http://schemas.microsoft.com/office/drawing/2014/main" val="2864792910"/>
                    </a:ext>
                  </a:extLst>
                </a:gridCol>
                <a:gridCol w="658368">
                  <a:extLst>
                    <a:ext uri="{9D8B030D-6E8A-4147-A177-3AD203B41FA5}">
                      <a16:colId xmlns:a16="http://schemas.microsoft.com/office/drawing/2014/main" val="2074353689"/>
                    </a:ext>
                  </a:extLst>
                </a:gridCol>
                <a:gridCol w="658368">
                  <a:extLst>
                    <a:ext uri="{9D8B030D-6E8A-4147-A177-3AD203B41FA5}">
                      <a16:colId xmlns:a16="http://schemas.microsoft.com/office/drawing/2014/main" val="1574031376"/>
                    </a:ext>
                  </a:extLst>
                </a:gridCol>
                <a:gridCol w="658368">
                  <a:extLst>
                    <a:ext uri="{9D8B030D-6E8A-4147-A177-3AD203B41FA5}">
                      <a16:colId xmlns:a16="http://schemas.microsoft.com/office/drawing/2014/main" val="2448282296"/>
                    </a:ext>
                  </a:extLst>
                </a:gridCol>
                <a:gridCol w="658368">
                  <a:extLst>
                    <a:ext uri="{9D8B030D-6E8A-4147-A177-3AD203B41FA5}">
                      <a16:colId xmlns:a16="http://schemas.microsoft.com/office/drawing/2014/main" val="1830729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26452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- 2017-11-23 10:33:47</a:t>
                      </a:r>
                      <a:r>
                        <a:rPr kumimoji="0" lang="es-ES" sz="1000" b="0" i="0" u="none" strike="noStrike" kern="1200" cap="none" spc="0" normalizeH="0" baseline="0" noProof="0">
                          <a:ln>
                            <a:noFill/>
                          </a:ln>
                          <a:solidFill>
                            <a:prstClr val="black"/>
                          </a:solidFill>
                          <a:effectLst/>
                          <a:uLnTx/>
                          <a:uFillTx/>
                          <a:latin typeface="+mn-lt"/>
                          <a:ea typeface="+mn-ea"/>
                          <a:cs typeface="+mn-cs"/>
                        </a:rPr>
                        <a:t>
#DíaNacionalDeLaDefensaCivil
El propósito de esta fecha es reivindicar la labor de prevención y asistencia social, sanitaria, salvamento, comunicaciones, transporte y rehabilitación de servicios esenciales que lleva a cabo esta institución municipal a toda hora, los 365 días del año.
Nuestro reconocimiento al compromiso y sacrificio de los trabajadores que gestionan la defensa de la población vecinal, frente a desastres y accidentes de distinta índole, así como a la importancia de alentar a la ciudadanía a la realización de acciones que preserven el patrimonio nacional y defiendan el bien común.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6529075"/>
                  </a:ext>
                </a:extLst>
              </a:tr>
            </a:tbl>
          </a:graphicData>
        </a:graphic>
      </p:graphicFrame>
      <p:sp>
        <p:nvSpPr>
          <p:cNvPr id="4" name="Text Placeholder 3">
            <a:extLst>
              <a:ext uri="{FF2B5EF4-FFF2-40B4-BE49-F238E27FC236}">
                <a16:creationId xmlns:a16="http://schemas.microsoft.com/office/drawing/2014/main" id="{B1F32DBB-CC22-4A01-A04D-B57DB85B72D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731854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5029B-4C76-48DD-B5A1-26FB2750F35A}"/>
              </a:ext>
            </a:extLst>
          </p:cNvPr>
          <p:cNvSpPr>
            <a:spLocks noGrp="1"/>
          </p:cNvSpPr>
          <p:nvPr>
            <p:ph type="title"/>
          </p:nvPr>
        </p:nvSpPr>
        <p:spPr/>
        <p:txBody>
          <a:bodyPr/>
          <a:lstStyle/>
          <a:p>
            <a:r>
              <a:rPr lang="en-US"/>
              <a:t>Facebook Own Posts Table - 9 of 22</a:t>
            </a:r>
          </a:p>
        </p:txBody>
      </p:sp>
      <p:graphicFrame>
        <p:nvGraphicFramePr>
          <p:cNvPr id="5" name="Table Placeholder 4">
            <a:extLst>
              <a:ext uri="{FF2B5EF4-FFF2-40B4-BE49-F238E27FC236}">
                <a16:creationId xmlns:a16="http://schemas.microsoft.com/office/drawing/2014/main" id="{FCB90019-5CF3-4CCD-A07D-8E2537A55D7D}"/>
              </a:ext>
            </a:extLst>
          </p:cNvPr>
          <p:cNvGraphicFramePr>
            <a:graphicFrameLocks noGrp="1"/>
          </p:cNvGraphicFramePr>
          <p:nvPr>
            <p:ph type="tbl" sz="quarter" idx="13"/>
            <p:extLst>
              <p:ext uri="{D42A27DB-BD31-4B8C-83A1-F6EECF244321}">
                <p14:modId xmlns:p14="http://schemas.microsoft.com/office/powerpoint/2010/main" val="455637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20488625"/>
                    </a:ext>
                  </a:extLst>
                </a:gridCol>
                <a:gridCol w="658368">
                  <a:extLst>
                    <a:ext uri="{9D8B030D-6E8A-4147-A177-3AD203B41FA5}">
                      <a16:colId xmlns:a16="http://schemas.microsoft.com/office/drawing/2014/main" val="2656363275"/>
                    </a:ext>
                  </a:extLst>
                </a:gridCol>
                <a:gridCol w="658368">
                  <a:extLst>
                    <a:ext uri="{9D8B030D-6E8A-4147-A177-3AD203B41FA5}">
                      <a16:colId xmlns:a16="http://schemas.microsoft.com/office/drawing/2014/main" val="246402036"/>
                    </a:ext>
                  </a:extLst>
                </a:gridCol>
                <a:gridCol w="658368">
                  <a:extLst>
                    <a:ext uri="{9D8B030D-6E8A-4147-A177-3AD203B41FA5}">
                      <a16:colId xmlns:a16="http://schemas.microsoft.com/office/drawing/2014/main" val="493890306"/>
                    </a:ext>
                  </a:extLst>
                </a:gridCol>
                <a:gridCol w="658368">
                  <a:extLst>
                    <a:ext uri="{9D8B030D-6E8A-4147-A177-3AD203B41FA5}">
                      <a16:colId xmlns:a16="http://schemas.microsoft.com/office/drawing/2014/main" val="1866861399"/>
                    </a:ext>
                  </a:extLst>
                </a:gridCol>
                <a:gridCol w="658368">
                  <a:extLst>
                    <a:ext uri="{9D8B030D-6E8A-4147-A177-3AD203B41FA5}">
                      <a16:colId xmlns:a16="http://schemas.microsoft.com/office/drawing/2014/main" val="4197295197"/>
                    </a:ext>
                  </a:extLst>
                </a:gridCol>
                <a:gridCol w="658368">
                  <a:extLst>
                    <a:ext uri="{9D8B030D-6E8A-4147-A177-3AD203B41FA5}">
                      <a16:colId xmlns:a16="http://schemas.microsoft.com/office/drawing/2014/main" val="3473829230"/>
                    </a:ext>
                  </a:extLst>
                </a:gridCol>
                <a:gridCol w="658368">
                  <a:extLst>
                    <a:ext uri="{9D8B030D-6E8A-4147-A177-3AD203B41FA5}">
                      <a16:colId xmlns:a16="http://schemas.microsoft.com/office/drawing/2014/main" val="1861905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2423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- 2017-11-06 15:00:00</a:t>
                      </a:r>
                      <a:r>
                        <a:rPr kumimoji="0" lang="es-ES" sz="1000" b="0" i="0" u="none" strike="noStrike" kern="1200" cap="none" spc="0" normalizeH="0" baseline="0" noProof="0">
                          <a:ln>
                            <a:noFill/>
                          </a:ln>
                          <a:solidFill>
                            <a:prstClr val="black"/>
                          </a:solidFill>
                          <a:effectLst/>
                          <a:uLnTx/>
                          <a:uFillTx/>
                          <a:latin typeface="+mn-lt"/>
                          <a:ea typeface="+mn-ea"/>
                          <a:cs typeface="+mn-cs"/>
                        </a:rPr>
                        <a:t>
CHARLA SOBRE VALORES Y LIDERAZGO
Junto a la Camara Comercio San Isidro, los invitamos a participar de la charla gratuita que brindará el conocido conferencista motivacional, escritor y creativo publicitario Rafael Jijena Sánchez.
Teniendo como referente a la figura de Nelson Mandela, Rafael se referirá a los valores, el liderazgo y la responsabilidad social empresaria que debe tener cualquier actor de la sociedad.
El encuentro se realizará el jueves 9 de noviembre a las 19hs en 25 de Mayo 459, #SanIsidro. Para asistir no es necesario reservar entrada manera previa,  más información al 4512- 3375/3317.
¡Los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2022261"/>
                  </a:ext>
                </a:extLst>
              </a:tr>
            </a:tbl>
          </a:graphicData>
        </a:graphic>
      </p:graphicFrame>
      <p:sp>
        <p:nvSpPr>
          <p:cNvPr id="4" name="Text Placeholder 3">
            <a:extLst>
              <a:ext uri="{FF2B5EF4-FFF2-40B4-BE49-F238E27FC236}">
                <a16:creationId xmlns:a16="http://schemas.microsoft.com/office/drawing/2014/main" id="{4D473648-5753-4C26-A0B8-787E0DC495F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268899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CD32D-8AD0-4820-A66E-D2BD9249EF0B}"/>
              </a:ext>
            </a:extLst>
          </p:cNvPr>
          <p:cNvSpPr>
            <a:spLocks noGrp="1"/>
          </p:cNvSpPr>
          <p:nvPr>
            <p:ph type="title"/>
          </p:nvPr>
        </p:nvSpPr>
        <p:spPr/>
        <p:txBody>
          <a:bodyPr/>
          <a:lstStyle/>
          <a:p>
            <a:r>
              <a:rPr lang="en-US"/>
              <a:t>Facebook Own Posts Table - 10 of 22</a:t>
            </a:r>
          </a:p>
        </p:txBody>
      </p:sp>
      <p:graphicFrame>
        <p:nvGraphicFramePr>
          <p:cNvPr id="5" name="Table Placeholder 4">
            <a:extLst>
              <a:ext uri="{FF2B5EF4-FFF2-40B4-BE49-F238E27FC236}">
                <a16:creationId xmlns:a16="http://schemas.microsoft.com/office/drawing/2014/main" id="{8657C206-B1F3-4961-9AD3-3ECB15C6AE91}"/>
              </a:ext>
            </a:extLst>
          </p:cNvPr>
          <p:cNvGraphicFramePr>
            <a:graphicFrameLocks noGrp="1"/>
          </p:cNvGraphicFramePr>
          <p:nvPr>
            <p:ph type="tbl" sz="quarter" idx="13"/>
            <p:extLst>
              <p:ext uri="{D42A27DB-BD31-4B8C-83A1-F6EECF244321}">
                <p14:modId xmlns:p14="http://schemas.microsoft.com/office/powerpoint/2010/main" val="644437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99397893"/>
                    </a:ext>
                  </a:extLst>
                </a:gridCol>
                <a:gridCol w="658368">
                  <a:extLst>
                    <a:ext uri="{9D8B030D-6E8A-4147-A177-3AD203B41FA5}">
                      <a16:colId xmlns:a16="http://schemas.microsoft.com/office/drawing/2014/main" val="2388475258"/>
                    </a:ext>
                  </a:extLst>
                </a:gridCol>
                <a:gridCol w="658368">
                  <a:extLst>
                    <a:ext uri="{9D8B030D-6E8A-4147-A177-3AD203B41FA5}">
                      <a16:colId xmlns:a16="http://schemas.microsoft.com/office/drawing/2014/main" val="196409923"/>
                    </a:ext>
                  </a:extLst>
                </a:gridCol>
                <a:gridCol w="658368">
                  <a:extLst>
                    <a:ext uri="{9D8B030D-6E8A-4147-A177-3AD203B41FA5}">
                      <a16:colId xmlns:a16="http://schemas.microsoft.com/office/drawing/2014/main" val="4024306995"/>
                    </a:ext>
                  </a:extLst>
                </a:gridCol>
                <a:gridCol w="658368">
                  <a:extLst>
                    <a:ext uri="{9D8B030D-6E8A-4147-A177-3AD203B41FA5}">
                      <a16:colId xmlns:a16="http://schemas.microsoft.com/office/drawing/2014/main" val="2909204012"/>
                    </a:ext>
                  </a:extLst>
                </a:gridCol>
                <a:gridCol w="658368">
                  <a:extLst>
                    <a:ext uri="{9D8B030D-6E8A-4147-A177-3AD203B41FA5}">
                      <a16:colId xmlns:a16="http://schemas.microsoft.com/office/drawing/2014/main" val="3213111324"/>
                    </a:ext>
                  </a:extLst>
                </a:gridCol>
                <a:gridCol w="658368">
                  <a:extLst>
                    <a:ext uri="{9D8B030D-6E8A-4147-A177-3AD203B41FA5}">
                      <a16:colId xmlns:a16="http://schemas.microsoft.com/office/drawing/2014/main" val="1476779859"/>
                    </a:ext>
                  </a:extLst>
                </a:gridCol>
                <a:gridCol w="658368">
                  <a:extLst>
                    <a:ext uri="{9D8B030D-6E8A-4147-A177-3AD203B41FA5}">
                      <a16:colId xmlns:a16="http://schemas.microsoft.com/office/drawing/2014/main" val="3001657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0443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- 2017-11-21 11:12:29</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el #DíaDeLaEnfermera
Además de reconocer su vocación humanitaria hacia el cuidado del prójimo, agradecemos su compromiso y dedicación diaria al servicio de la sociedad. 
En #SanIsidro existe la Escuela Municipal Sor Camila Rolón que funciona en el Hospital Central. Esta es la primera sede descentralizada de la Universidad de Buenos Aires donde se puede estudiar esta carrera.
Para obtener más información pueden acercarse a Av. Santa Fe 431, San Isidro, llamar al 4512-3775 o enviar un email a escueladeenfermeria@sanisidro.gov.ar
Les brindamos un gran saludo a todas las enfermeras de los centros de salud y hospitales municipales.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8805350"/>
                  </a:ext>
                </a:extLst>
              </a:tr>
            </a:tbl>
          </a:graphicData>
        </a:graphic>
      </p:graphicFrame>
      <p:sp>
        <p:nvSpPr>
          <p:cNvPr id="4" name="Text Placeholder 3">
            <a:extLst>
              <a:ext uri="{FF2B5EF4-FFF2-40B4-BE49-F238E27FC236}">
                <a16:creationId xmlns:a16="http://schemas.microsoft.com/office/drawing/2014/main" id="{3B180BEF-6949-4001-856B-469CC7FB449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600885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FA094-A0DD-4269-9999-C19A0564596B}"/>
              </a:ext>
            </a:extLst>
          </p:cNvPr>
          <p:cNvSpPr>
            <a:spLocks noGrp="1"/>
          </p:cNvSpPr>
          <p:nvPr>
            <p:ph type="title"/>
          </p:nvPr>
        </p:nvSpPr>
        <p:spPr/>
        <p:txBody>
          <a:bodyPr/>
          <a:lstStyle/>
          <a:p>
            <a:r>
              <a:rPr lang="en-US"/>
              <a:t>Facebook Own Posts Table - 11 of 22</a:t>
            </a:r>
          </a:p>
        </p:txBody>
      </p:sp>
      <p:graphicFrame>
        <p:nvGraphicFramePr>
          <p:cNvPr id="5" name="Table Placeholder 4">
            <a:extLst>
              <a:ext uri="{FF2B5EF4-FFF2-40B4-BE49-F238E27FC236}">
                <a16:creationId xmlns:a16="http://schemas.microsoft.com/office/drawing/2014/main" id="{23FE641E-74A9-4421-90B3-B504B16D797C}"/>
              </a:ext>
            </a:extLst>
          </p:cNvPr>
          <p:cNvGraphicFramePr>
            <a:graphicFrameLocks noGrp="1"/>
          </p:cNvGraphicFramePr>
          <p:nvPr>
            <p:ph type="tbl" sz="quarter" idx="13"/>
            <p:extLst>
              <p:ext uri="{D42A27DB-BD31-4B8C-83A1-F6EECF244321}">
                <p14:modId xmlns:p14="http://schemas.microsoft.com/office/powerpoint/2010/main" val="2626474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71312651"/>
                    </a:ext>
                  </a:extLst>
                </a:gridCol>
                <a:gridCol w="658368">
                  <a:extLst>
                    <a:ext uri="{9D8B030D-6E8A-4147-A177-3AD203B41FA5}">
                      <a16:colId xmlns:a16="http://schemas.microsoft.com/office/drawing/2014/main" val="716376878"/>
                    </a:ext>
                  </a:extLst>
                </a:gridCol>
                <a:gridCol w="658368">
                  <a:extLst>
                    <a:ext uri="{9D8B030D-6E8A-4147-A177-3AD203B41FA5}">
                      <a16:colId xmlns:a16="http://schemas.microsoft.com/office/drawing/2014/main" val="3096989135"/>
                    </a:ext>
                  </a:extLst>
                </a:gridCol>
                <a:gridCol w="658368">
                  <a:extLst>
                    <a:ext uri="{9D8B030D-6E8A-4147-A177-3AD203B41FA5}">
                      <a16:colId xmlns:a16="http://schemas.microsoft.com/office/drawing/2014/main" val="2000441309"/>
                    </a:ext>
                  </a:extLst>
                </a:gridCol>
                <a:gridCol w="658368">
                  <a:extLst>
                    <a:ext uri="{9D8B030D-6E8A-4147-A177-3AD203B41FA5}">
                      <a16:colId xmlns:a16="http://schemas.microsoft.com/office/drawing/2014/main" val="1597194874"/>
                    </a:ext>
                  </a:extLst>
                </a:gridCol>
                <a:gridCol w="658368">
                  <a:extLst>
                    <a:ext uri="{9D8B030D-6E8A-4147-A177-3AD203B41FA5}">
                      <a16:colId xmlns:a16="http://schemas.microsoft.com/office/drawing/2014/main" val="4166359991"/>
                    </a:ext>
                  </a:extLst>
                </a:gridCol>
                <a:gridCol w="658368">
                  <a:extLst>
                    <a:ext uri="{9D8B030D-6E8A-4147-A177-3AD203B41FA5}">
                      <a16:colId xmlns:a16="http://schemas.microsoft.com/office/drawing/2014/main" val="3663334402"/>
                    </a:ext>
                  </a:extLst>
                </a:gridCol>
                <a:gridCol w="658368">
                  <a:extLst>
                    <a:ext uri="{9D8B030D-6E8A-4147-A177-3AD203B41FA5}">
                      <a16:colId xmlns:a16="http://schemas.microsoft.com/office/drawing/2014/main" val="1730864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5922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- 2017-11-23 17:30:42</a:t>
                      </a:r>
                      <a:r>
                        <a:rPr kumimoji="0" lang="es-ES" sz="1000" b="0" i="0" u="none" strike="noStrike" kern="1200" cap="none" spc="0" normalizeH="0" baseline="0" noProof="0">
                          <a:ln>
                            <a:noFill/>
                          </a:ln>
                          <a:solidFill>
                            <a:prstClr val="black"/>
                          </a:solidFill>
                          <a:effectLst/>
                          <a:uLnTx/>
                          <a:uFillTx/>
                          <a:latin typeface="+mn-lt"/>
                          <a:ea typeface="+mn-ea"/>
                          <a:cs typeface="+mn-cs"/>
                        </a:rPr>
                        <a:t>
FINALIZO EL PROGRAMA Banca 25
Alumnos del nivel secundario presentaron sus proyectos, completando así la cuarta edición de la iniciativa de participación ciudadana juvenil. La acción se lleva adelante desde el 2014 junto al Consejo Escolar y ya se sumaron más de 6000 chicos.
Este año participaron del programa 1500 alumnos de 5º y 6° año del nivel secundario de 16 establecimientos educativos públicos y privados de #SanIsidro.Los temas presentados por los chicos giraron en torno a la educación vial, el tránsito, la salud, el reciclaje, el medioambiente, la seguridad, el uso del espacio público y la solidaridad.
Agradecemos a todos las instituciones y alumnos que hicieron posible una edición más de la campaña #HoySoyConcejal.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3634475"/>
                  </a:ext>
                </a:extLst>
              </a:tr>
            </a:tbl>
          </a:graphicData>
        </a:graphic>
      </p:graphicFrame>
      <p:sp>
        <p:nvSpPr>
          <p:cNvPr id="4" name="Text Placeholder 3">
            <a:extLst>
              <a:ext uri="{FF2B5EF4-FFF2-40B4-BE49-F238E27FC236}">
                <a16:creationId xmlns:a16="http://schemas.microsoft.com/office/drawing/2014/main" id="{A7D00B24-F358-49F9-9135-961D7B60124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0881886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389C3-4F12-4309-B6A6-741B86CBC4F6}"/>
              </a:ext>
            </a:extLst>
          </p:cNvPr>
          <p:cNvSpPr>
            <a:spLocks noGrp="1"/>
          </p:cNvSpPr>
          <p:nvPr>
            <p:ph type="title"/>
          </p:nvPr>
        </p:nvSpPr>
        <p:spPr/>
        <p:txBody>
          <a:bodyPr/>
          <a:lstStyle/>
          <a:p>
            <a:r>
              <a:rPr lang="en-US"/>
              <a:t>Facebook Own Posts Table - 12 of 22</a:t>
            </a:r>
          </a:p>
        </p:txBody>
      </p:sp>
      <p:graphicFrame>
        <p:nvGraphicFramePr>
          <p:cNvPr id="5" name="Table Placeholder 4">
            <a:extLst>
              <a:ext uri="{FF2B5EF4-FFF2-40B4-BE49-F238E27FC236}">
                <a16:creationId xmlns:a16="http://schemas.microsoft.com/office/drawing/2014/main" id="{99D520A1-E94E-479F-8FA7-811F2038A9A9}"/>
              </a:ext>
            </a:extLst>
          </p:cNvPr>
          <p:cNvGraphicFramePr>
            <a:graphicFrameLocks noGrp="1"/>
          </p:cNvGraphicFramePr>
          <p:nvPr>
            <p:ph type="tbl" sz="quarter" idx="13"/>
            <p:extLst>
              <p:ext uri="{D42A27DB-BD31-4B8C-83A1-F6EECF244321}">
                <p14:modId xmlns:p14="http://schemas.microsoft.com/office/powerpoint/2010/main" val="2185624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25421502"/>
                    </a:ext>
                  </a:extLst>
                </a:gridCol>
                <a:gridCol w="658368">
                  <a:extLst>
                    <a:ext uri="{9D8B030D-6E8A-4147-A177-3AD203B41FA5}">
                      <a16:colId xmlns:a16="http://schemas.microsoft.com/office/drawing/2014/main" val="852111484"/>
                    </a:ext>
                  </a:extLst>
                </a:gridCol>
                <a:gridCol w="658368">
                  <a:extLst>
                    <a:ext uri="{9D8B030D-6E8A-4147-A177-3AD203B41FA5}">
                      <a16:colId xmlns:a16="http://schemas.microsoft.com/office/drawing/2014/main" val="1407763261"/>
                    </a:ext>
                  </a:extLst>
                </a:gridCol>
                <a:gridCol w="658368">
                  <a:extLst>
                    <a:ext uri="{9D8B030D-6E8A-4147-A177-3AD203B41FA5}">
                      <a16:colId xmlns:a16="http://schemas.microsoft.com/office/drawing/2014/main" val="2896256745"/>
                    </a:ext>
                  </a:extLst>
                </a:gridCol>
                <a:gridCol w="658368">
                  <a:extLst>
                    <a:ext uri="{9D8B030D-6E8A-4147-A177-3AD203B41FA5}">
                      <a16:colId xmlns:a16="http://schemas.microsoft.com/office/drawing/2014/main" val="2314517659"/>
                    </a:ext>
                  </a:extLst>
                </a:gridCol>
                <a:gridCol w="658368">
                  <a:extLst>
                    <a:ext uri="{9D8B030D-6E8A-4147-A177-3AD203B41FA5}">
                      <a16:colId xmlns:a16="http://schemas.microsoft.com/office/drawing/2014/main" val="3166012596"/>
                    </a:ext>
                  </a:extLst>
                </a:gridCol>
                <a:gridCol w="658368">
                  <a:extLst>
                    <a:ext uri="{9D8B030D-6E8A-4147-A177-3AD203B41FA5}">
                      <a16:colId xmlns:a16="http://schemas.microsoft.com/office/drawing/2014/main" val="3991309660"/>
                    </a:ext>
                  </a:extLst>
                </a:gridCol>
                <a:gridCol w="658368">
                  <a:extLst>
                    <a:ext uri="{9D8B030D-6E8A-4147-A177-3AD203B41FA5}">
                      <a16:colId xmlns:a16="http://schemas.microsoft.com/office/drawing/2014/main" val="2969451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7607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- 2017-11-08 10:25:24</a:t>
                      </a:r>
                      <a:r>
                        <a:rPr kumimoji="0" lang="es-ES" sz="1000" b="0" i="0" u="none" strike="noStrike" kern="1200" cap="none" spc="0" normalizeH="0" baseline="0" noProof="0">
                          <a:ln>
                            <a:noFill/>
                          </a:ln>
                          <a:solidFill>
                            <a:prstClr val="black"/>
                          </a:solidFill>
                          <a:effectLst/>
                          <a:uLnTx/>
                          <a:uFillTx/>
                          <a:latin typeface="+mn-lt"/>
                          <a:ea typeface="+mn-ea"/>
                          <a:cs typeface="+mn-cs"/>
                        </a:rPr>
                        <a:t>
DÍA MUNDIAL DEL URBANISMO
El propósito de este día es concientizar sobre la importancia de planificar y desarrollar intervenciones de políticas públicas urbanas para resolver problemas vinculados al crecimiento demográfico; la movilidad; los servicios y el desarrollo de las nuevas tecnologías aplicadas al trabajo, la educación y la optimización económica.
Desde #SanIsidro mantenemos nuestras áreas verdes de manera sustentable y realizamos obras constantemente como desagües y defensas costeras, que nos protegen mejor de inundaciones.
Pensar en lo urbano es entender y planificar un futuro mejor para las próximas generaciones que habiten nuestra 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5734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- 2017-11-24 13:39:02</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4653750"/>
                  </a:ext>
                </a:extLst>
              </a:tr>
            </a:tbl>
          </a:graphicData>
        </a:graphic>
      </p:graphicFrame>
      <p:sp>
        <p:nvSpPr>
          <p:cNvPr id="4" name="Text Placeholder 3">
            <a:extLst>
              <a:ext uri="{FF2B5EF4-FFF2-40B4-BE49-F238E27FC236}">
                <a16:creationId xmlns:a16="http://schemas.microsoft.com/office/drawing/2014/main" id="{7EE81DC4-6B80-484B-86ED-D87A00C32AA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543946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8D54C-F7B0-42F7-87DF-1752584D0DD1}"/>
              </a:ext>
            </a:extLst>
          </p:cNvPr>
          <p:cNvSpPr>
            <a:spLocks noGrp="1"/>
          </p:cNvSpPr>
          <p:nvPr>
            <p:ph type="title"/>
          </p:nvPr>
        </p:nvSpPr>
        <p:spPr/>
        <p:txBody>
          <a:bodyPr/>
          <a:lstStyle/>
          <a:p>
            <a:r>
              <a:rPr lang="en-US"/>
              <a:t>Facebook Own Posts Table - 13 of 22</a:t>
            </a:r>
          </a:p>
        </p:txBody>
      </p:sp>
      <p:graphicFrame>
        <p:nvGraphicFramePr>
          <p:cNvPr id="5" name="Table Placeholder 4">
            <a:extLst>
              <a:ext uri="{FF2B5EF4-FFF2-40B4-BE49-F238E27FC236}">
                <a16:creationId xmlns:a16="http://schemas.microsoft.com/office/drawing/2014/main" id="{1A6F9ECC-230A-42E6-B9E6-2B4FCE437A14}"/>
              </a:ext>
            </a:extLst>
          </p:cNvPr>
          <p:cNvGraphicFramePr>
            <a:graphicFrameLocks noGrp="1"/>
          </p:cNvGraphicFramePr>
          <p:nvPr>
            <p:ph type="tbl" sz="quarter" idx="13"/>
            <p:extLst>
              <p:ext uri="{D42A27DB-BD31-4B8C-83A1-F6EECF244321}">
                <p14:modId xmlns:p14="http://schemas.microsoft.com/office/powerpoint/2010/main" val="589156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43563088"/>
                    </a:ext>
                  </a:extLst>
                </a:gridCol>
                <a:gridCol w="658368">
                  <a:extLst>
                    <a:ext uri="{9D8B030D-6E8A-4147-A177-3AD203B41FA5}">
                      <a16:colId xmlns:a16="http://schemas.microsoft.com/office/drawing/2014/main" val="3093985380"/>
                    </a:ext>
                  </a:extLst>
                </a:gridCol>
                <a:gridCol w="658368">
                  <a:extLst>
                    <a:ext uri="{9D8B030D-6E8A-4147-A177-3AD203B41FA5}">
                      <a16:colId xmlns:a16="http://schemas.microsoft.com/office/drawing/2014/main" val="447799564"/>
                    </a:ext>
                  </a:extLst>
                </a:gridCol>
                <a:gridCol w="658368">
                  <a:extLst>
                    <a:ext uri="{9D8B030D-6E8A-4147-A177-3AD203B41FA5}">
                      <a16:colId xmlns:a16="http://schemas.microsoft.com/office/drawing/2014/main" val="49814701"/>
                    </a:ext>
                  </a:extLst>
                </a:gridCol>
                <a:gridCol w="658368">
                  <a:extLst>
                    <a:ext uri="{9D8B030D-6E8A-4147-A177-3AD203B41FA5}">
                      <a16:colId xmlns:a16="http://schemas.microsoft.com/office/drawing/2014/main" val="2435433942"/>
                    </a:ext>
                  </a:extLst>
                </a:gridCol>
                <a:gridCol w="658368">
                  <a:extLst>
                    <a:ext uri="{9D8B030D-6E8A-4147-A177-3AD203B41FA5}">
                      <a16:colId xmlns:a16="http://schemas.microsoft.com/office/drawing/2014/main" val="1892933255"/>
                    </a:ext>
                  </a:extLst>
                </a:gridCol>
                <a:gridCol w="658368">
                  <a:extLst>
                    <a:ext uri="{9D8B030D-6E8A-4147-A177-3AD203B41FA5}">
                      <a16:colId xmlns:a16="http://schemas.microsoft.com/office/drawing/2014/main" val="2818294370"/>
                    </a:ext>
                  </a:extLst>
                </a:gridCol>
                <a:gridCol w="658368">
                  <a:extLst>
                    <a:ext uri="{9D8B030D-6E8A-4147-A177-3AD203B41FA5}">
                      <a16:colId xmlns:a16="http://schemas.microsoft.com/office/drawing/2014/main" val="1695470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2190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- 2017-11-22 11:26:00</a:t>
                      </a:r>
                      <a:r>
                        <a:rPr kumimoji="0" lang="es-ES" sz="1000" b="0" i="0" u="none" strike="noStrike" kern="1200" cap="none" spc="0" normalizeH="0" baseline="0" noProof="0">
                          <a:ln>
                            <a:noFill/>
                          </a:ln>
                          <a:solidFill>
                            <a:prstClr val="black"/>
                          </a:solidFill>
                          <a:effectLst/>
                          <a:uLnTx/>
                          <a:uFillTx/>
                          <a:latin typeface="+mn-lt"/>
                          <a:ea typeface="+mn-ea"/>
                          <a:cs typeface="+mn-cs"/>
                        </a:rPr>
                        <a:t>
LOS JÓVENES PRESENTAN SUS PROPUESTAS 
Recibimos a los alumnos del Colegio Santo Domingo Savio, de la Secundaria N°21, de la Escuela Secundaria Especializada en Arte N°1 de San Isidro (Ex Polivalente), de la Secundaria N°11, del Instituto Ceferino Namuncurá, del Centro Cultural Italiano y de la Escuela Sagrada Familia, quienes presentaron los proyectos que elaboraron durante su participación en el programa Banca 25.
 Los chicos proponen:
✔  Crear un anfiteatro multipropósito en el Paseo de los Inmigrantes en #VillaAdelina para la realización de actividades culturales abiertas a la comunidad.
✔  El armado de un registro socio-económico para satisfacer las necesidades de las familias del Barrio La Cava de #Beccar.
✔  La construcción de un corredor escolar para mayor seguridad de los estudiantes de escuelas ubicadas en las inmediaciones de la UBA de #Martinez.
✔ Embellecer las zonas ribereñas de #Martinez y #Acassuso para un mejor aprovechamiento del espacio público
✔ Construir nuevas 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2767149"/>
                  </a:ext>
                </a:extLst>
              </a:tr>
            </a:tbl>
          </a:graphicData>
        </a:graphic>
      </p:graphicFrame>
      <p:sp>
        <p:nvSpPr>
          <p:cNvPr id="4" name="Text Placeholder 3">
            <a:extLst>
              <a:ext uri="{FF2B5EF4-FFF2-40B4-BE49-F238E27FC236}">
                <a16:creationId xmlns:a16="http://schemas.microsoft.com/office/drawing/2014/main" id="{F1B0580D-B467-471F-BED8-004CC3FFA87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8352997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C57BD-FEE2-4697-AE51-B9057B3EE4B5}"/>
              </a:ext>
            </a:extLst>
          </p:cNvPr>
          <p:cNvSpPr>
            <a:spLocks noGrp="1"/>
          </p:cNvSpPr>
          <p:nvPr>
            <p:ph type="title"/>
          </p:nvPr>
        </p:nvSpPr>
        <p:spPr/>
        <p:txBody>
          <a:bodyPr/>
          <a:lstStyle/>
          <a:p>
            <a:r>
              <a:rPr lang="en-US"/>
              <a:t>Facebook Own Posts Table - 14 of 22</a:t>
            </a:r>
          </a:p>
        </p:txBody>
      </p:sp>
      <p:graphicFrame>
        <p:nvGraphicFramePr>
          <p:cNvPr id="5" name="Table Placeholder 4">
            <a:extLst>
              <a:ext uri="{FF2B5EF4-FFF2-40B4-BE49-F238E27FC236}">
                <a16:creationId xmlns:a16="http://schemas.microsoft.com/office/drawing/2014/main" id="{4378E36B-00A2-4553-92FA-D3F8B2494528}"/>
              </a:ext>
            </a:extLst>
          </p:cNvPr>
          <p:cNvGraphicFramePr>
            <a:graphicFrameLocks noGrp="1"/>
          </p:cNvGraphicFramePr>
          <p:nvPr>
            <p:ph type="tbl" sz="quarter" idx="13"/>
            <p:extLst>
              <p:ext uri="{D42A27DB-BD31-4B8C-83A1-F6EECF244321}">
                <p14:modId xmlns:p14="http://schemas.microsoft.com/office/powerpoint/2010/main" val="2027229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92287113"/>
                    </a:ext>
                  </a:extLst>
                </a:gridCol>
                <a:gridCol w="658368">
                  <a:extLst>
                    <a:ext uri="{9D8B030D-6E8A-4147-A177-3AD203B41FA5}">
                      <a16:colId xmlns:a16="http://schemas.microsoft.com/office/drawing/2014/main" val="188007729"/>
                    </a:ext>
                  </a:extLst>
                </a:gridCol>
                <a:gridCol w="658368">
                  <a:extLst>
                    <a:ext uri="{9D8B030D-6E8A-4147-A177-3AD203B41FA5}">
                      <a16:colId xmlns:a16="http://schemas.microsoft.com/office/drawing/2014/main" val="3555374593"/>
                    </a:ext>
                  </a:extLst>
                </a:gridCol>
                <a:gridCol w="658368">
                  <a:extLst>
                    <a:ext uri="{9D8B030D-6E8A-4147-A177-3AD203B41FA5}">
                      <a16:colId xmlns:a16="http://schemas.microsoft.com/office/drawing/2014/main" val="1040893327"/>
                    </a:ext>
                  </a:extLst>
                </a:gridCol>
                <a:gridCol w="658368">
                  <a:extLst>
                    <a:ext uri="{9D8B030D-6E8A-4147-A177-3AD203B41FA5}">
                      <a16:colId xmlns:a16="http://schemas.microsoft.com/office/drawing/2014/main" val="2163579106"/>
                    </a:ext>
                  </a:extLst>
                </a:gridCol>
                <a:gridCol w="658368">
                  <a:extLst>
                    <a:ext uri="{9D8B030D-6E8A-4147-A177-3AD203B41FA5}">
                      <a16:colId xmlns:a16="http://schemas.microsoft.com/office/drawing/2014/main" val="3663579566"/>
                    </a:ext>
                  </a:extLst>
                </a:gridCol>
                <a:gridCol w="658368">
                  <a:extLst>
                    <a:ext uri="{9D8B030D-6E8A-4147-A177-3AD203B41FA5}">
                      <a16:colId xmlns:a16="http://schemas.microsoft.com/office/drawing/2014/main" val="2536942355"/>
                    </a:ext>
                  </a:extLst>
                </a:gridCol>
                <a:gridCol w="658368">
                  <a:extLst>
                    <a:ext uri="{9D8B030D-6E8A-4147-A177-3AD203B41FA5}">
                      <a16:colId xmlns:a16="http://schemas.microsoft.com/office/drawing/2014/main" val="2637974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8298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- 2017-11-04 13:55:12</a:t>
                      </a:r>
                      <a:r>
                        <a:rPr kumimoji="0" lang="es-ES" sz="1000" b="0" i="0" u="none" strike="noStrike" kern="1200" cap="none" spc="0" normalizeH="0" baseline="0" noProof="0">
                          <a:ln>
                            <a:noFill/>
                          </a:ln>
                          <a:solidFill>
                            <a:prstClr val="black"/>
                          </a:solidFill>
                          <a:effectLst/>
                          <a:uLnTx/>
                          <a:uFillTx/>
                          <a:latin typeface="+mn-lt"/>
                          <a:ea typeface="+mn-ea"/>
                          <a:cs typeface="+mn-cs"/>
                        </a:rPr>
                        <a:t>
Hoy se celebra el Día de la UNESCO, la organización de las Naciones Unidas que contribuye en la consolidación de la paz mundial, la erradicación de la pobreza, el desarrollo sostenible y el diálogo intercultural mediante la educación, las ciencias, la cultura, la comunicación y la información. 
Entre sus prioridades se destaca su labor en búsqueda de la igualdad entre hombres y mujeres, la alfabetización de la población a nivel mundial y que ningún niño se encuentre impedido de recibir una formación esencial y necesaria para su crecimiento y desarrollo.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5770736"/>
                  </a:ext>
                </a:extLst>
              </a:tr>
            </a:tbl>
          </a:graphicData>
        </a:graphic>
      </p:graphicFrame>
      <p:sp>
        <p:nvSpPr>
          <p:cNvPr id="4" name="Text Placeholder 3">
            <a:extLst>
              <a:ext uri="{FF2B5EF4-FFF2-40B4-BE49-F238E27FC236}">
                <a16:creationId xmlns:a16="http://schemas.microsoft.com/office/drawing/2014/main" id="{EC1D54B0-8C61-4687-B9CF-C4740F5E353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224888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D3B2C-66F2-4A05-B8E6-D3C1A63643A1}"/>
              </a:ext>
            </a:extLst>
          </p:cNvPr>
          <p:cNvSpPr>
            <a:spLocks noGrp="1"/>
          </p:cNvSpPr>
          <p:nvPr>
            <p:ph type="title"/>
          </p:nvPr>
        </p:nvSpPr>
        <p:spPr/>
        <p:txBody>
          <a:bodyPr/>
          <a:lstStyle/>
          <a:p>
            <a:r>
              <a:rPr lang="en-US"/>
              <a:t>Facebook Own Posts Table - 15 of 22</a:t>
            </a:r>
          </a:p>
        </p:txBody>
      </p:sp>
      <p:graphicFrame>
        <p:nvGraphicFramePr>
          <p:cNvPr id="5" name="Table Placeholder 4">
            <a:extLst>
              <a:ext uri="{FF2B5EF4-FFF2-40B4-BE49-F238E27FC236}">
                <a16:creationId xmlns:a16="http://schemas.microsoft.com/office/drawing/2014/main" id="{D6D6A0C7-DD29-4B63-87B2-7EF1F940CD7B}"/>
              </a:ext>
            </a:extLst>
          </p:cNvPr>
          <p:cNvGraphicFramePr>
            <a:graphicFrameLocks noGrp="1"/>
          </p:cNvGraphicFramePr>
          <p:nvPr>
            <p:ph type="tbl" sz="quarter" idx="13"/>
            <p:extLst>
              <p:ext uri="{D42A27DB-BD31-4B8C-83A1-F6EECF244321}">
                <p14:modId xmlns:p14="http://schemas.microsoft.com/office/powerpoint/2010/main" val="888716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35857266"/>
                    </a:ext>
                  </a:extLst>
                </a:gridCol>
                <a:gridCol w="658368">
                  <a:extLst>
                    <a:ext uri="{9D8B030D-6E8A-4147-A177-3AD203B41FA5}">
                      <a16:colId xmlns:a16="http://schemas.microsoft.com/office/drawing/2014/main" val="482108350"/>
                    </a:ext>
                  </a:extLst>
                </a:gridCol>
                <a:gridCol w="658368">
                  <a:extLst>
                    <a:ext uri="{9D8B030D-6E8A-4147-A177-3AD203B41FA5}">
                      <a16:colId xmlns:a16="http://schemas.microsoft.com/office/drawing/2014/main" val="500375706"/>
                    </a:ext>
                  </a:extLst>
                </a:gridCol>
                <a:gridCol w="658368">
                  <a:extLst>
                    <a:ext uri="{9D8B030D-6E8A-4147-A177-3AD203B41FA5}">
                      <a16:colId xmlns:a16="http://schemas.microsoft.com/office/drawing/2014/main" val="2708007982"/>
                    </a:ext>
                  </a:extLst>
                </a:gridCol>
                <a:gridCol w="658368">
                  <a:extLst>
                    <a:ext uri="{9D8B030D-6E8A-4147-A177-3AD203B41FA5}">
                      <a16:colId xmlns:a16="http://schemas.microsoft.com/office/drawing/2014/main" val="1931055464"/>
                    </a:ext>
                  </a:extLst>
                </a:gridCol>
                <a:gridCol w="658368">
                  <a:extLst>
                    <a:ext uri="{9D8B030D-6E8A-4147-A177-3AD203B41FA5}">
                      <a16:colId xmlns:a16="http://schemas.microsoft.com/office/drawing/2014/main" val="548139435"/>
                    </a:ext>
                  </a:extLst>
                </a:gridCol>
                <a:gridCol w="658368">
                  <a:extLst>
                    <a:ext uri="{9D8B030D-6E8A-4147-A177-3AD203B41FA5}">
                      <a16:colId xmlns:a16="http://schemas.microsoft.com/office/drawing/2014/main" val="778171945"/>
                    </a:ext>
                  </a:extLst>
                </a:gridCol>
                <a:gridCol w="658368">
                  <a:extLst>
                    <a:ext uri="{9D8B030D-6E8A-4147-A177-3AD203B41FA5}">
                      <a16:colId xmlns:a16="http://schemas.microsoft.com/office/drawing/2014/main" val="816503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6089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- 2017-11-13 19:00:00</a:t>
                      </a:r>
                      <a:r>
                        <a:rPr kumimoji="0" lang="es-ES" sz="1000" b="0" i="0" u="none" strike="noStrike" kern="1200" cap="none" spc="0" normalizeH="0" baseline="0" noProof="0">
                          <a:ln>
                            <a:noFill/>
                          </a:ln>
                          <a:solidFill>
                            <a:prstClr val="black"/>
                          </a:solidFill>
                          <a:effectLst/>
                          <a:uLnTx/>
                          <a:uFillTx/>
                          <a:latin typeface="+mn-lt"/>
                          <a:ea typeface="+mn-ea"/>
                          <a:cs typeface="+mn-cs"/>
                        </a:rPr>
                        <a:t>
#TeatroHCD
El domingo, nuestra sala de sesiones se lleno de vecinos para disfrutar de la gran comedia "En terapia”, realizada por compañía teatral Ensamble de Teatro de Martínez. 
La consulta domiciliaria de un psicoanalista es donde transcurre toda la acción. En ese pequeño habitáculo, los márgenes entre locura y cordura se disolverán y de paso los roles también se harán trizas. Todos se convierten en pacientes que parecen competir en ver quien consigue el premio a la menor cordura.
El elenco brindó una gran función, muy aplaudida al final, y con la promesa de volver a #SanIsidro.
Les compartimos algunas fotos de la función.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3889709"/>
                  </a:ext>
                </a:extLst>
              </a:tr>
            </a:tbl>
          </a:graphicData>
        </a:graphic>
      </p:graphicFrame>
      <p:sp>
        <p:nvSpPr>
          <p:cNvPr id="4" name="Text Placeholder 3">
            <a:extLst>
              <a:ext uri="{FF2B5EF4-FFF2-40B4-BE49-F238E27FC236}">
                <a16:creationId xmlns:a16="http://schemas.microsoft.com/office/drawing/2014/main" id="{8383890C-E1FC-419B-AD8A-C180D50F6B9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0681391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3B10B-89CF-4E86-A9B2-71F63956E16F}"/>
              </a:ext>
            </a:extLst>
          </p:cNvPr>
          <p:cNvSpPr>
            <a:spLocks noGrp="1"/>
          </p:cNvSpPr>
          <p:nvPr>
            <p:ph type="title"/>
          </p:nvPr>
        </p:nvSpPr>
        <p:spPr/>
        <p:txBody>
          <a:bodyPr/>
          <a:lstStyle/>
          <a:p>
            <a:r>
              <a:rPr lang="en-US"/>
              <a:t>Facebook Own Posts Table - 16 of 22</a:t>
            </a:r>
          </a:p>
        </p:txBody>
      </p:sp>
      <p:graphicFrame>
        <p:nvGraphicFramePr>
          <p:cNvPr id="5" name="Table Placeholder 4">
            <a:extLst>
              <a:ext uri="{FF2B5EF4-FFF2-40B4-BE49-F238E27FC236}">
                <a16:creationId xmlns:a16="http://schemas.microsoft.com/office/drawing/2014/main" id="{3648769E-CA26-4A70-A84E-A4AFE5A575D6}"/>
              </a:ext>
            </a:extLst>
          </p:cNvPr>
          <p:cNvGraphicFramePr>
            <a:graphicFrameLocks noGrp="1"/>
          </p:cNvGraphicFramePr>
          <p:nvPr>
            <p:ph type="tbl" sz="quarter" idx="13"/>
            <p:extLst>
              <p:ext uri="{D42A27DB-BD31-4B8C-83A1-F6EECF244321}">
                <p14:modId xmlns:p14="http://schemas.microsoft.com/office/powerpoint/2010/main" val="1504903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57497308"/>
                    </a:ext>
                  </a:extLst>
                </a:gridCol>
                <a:gridCol w="658368">
                  <a:extLst>
                    <a:ext uri="{9D8B030D-6E8A-4147-A177-3AD203B41FA5}">
                      <a16:colId xmlns:a16="http://schemas.microsoft.com/office/drawing/2014/main" val="4106824824"/>
                    </a:ext>
                  </a:extLst>
                </a:gridCol>
                <a:gridCol w="658368">
                  <a:extLst>
                    <a:ext uri="{9D8B030D-6E8A-4147-A177-3AD203B41FA5}">
                      <a16:colId xmlns:a16="http://schemas.microsoft.com/office/drawing/2014/main" val="1693721762"/>
                    </a:ext>
                  </a:extLst>
                </a:gridCol>
                <a:gridCol w="658368">
                  <a:extLst>
                    <a:ext uri="{9D8B030D-6E8A-4147-A177-3AD203B41FA5}">
                      <a16:colId xmlns:a16="http://schemas.microsoft.com/office/drawing/2014/main" val="1601779029"/>
                    </a:ext>
                  </a:extLst>
                </a:gridCol>
                <a:gridCol w="658368">
                  <a:extLst>
                    <a:ext uri="{9D8B030D-6E8A-4147-A177-3AD203B41FA5}">
                      <a16:colId xmlns:a16="http://schemas.microsoft.com/office/drawing/2014/main" val="2319418195"/>
                    </a:ext>
                  </a:extLst>
                </a:gridCol>
                <a:gridCol w="658368">
                  <a:extLst>
                    <a:ext uri="{9D8B030D-6E8A-4147-A177-3AD203B41FA5}">
                      <a16:colId xmlns:a16="http://schemas.microsoft.com/office/drawing/2014/main" val="3664047207"/>
                    </a:ext>
                  </a:extLst>
                </a:gridCol>
                <a:gridCol w="658368">
                  <a:extLst>
                    <a:ext uri="{9D8B030D-6E8A-4147-A177-3AD203B41FA5}">
                      <a16:colId xmlns:a16="http://schemas.microsoft.com/office/drawing/2014/main" val="4231438179"/>
                    </a:ext>
                  </a:extLst>
                </a:gridCol>
                <a:gridCol w="658368">
                  <a:extLst>
                    <a:ext uri="{9D8B030D-6E8A-4147-A177-3AD203B41FA5}">
                      <a16:colId xmlns:a16="http://schemas.microsoft.com/office/drawing/2014/main" val="397907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1300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- 2017-11-09 10:30:00</a:t>
                      </a:r>
                      <a:r>
                        <a:rPr kumimoji="0" lang="es-ES" sz="1000" b="0" i="0" u="none" strike="noStrike" kern="1200" cap="none" spc="0" normalizeH="0" baseline="0" noProof="0">
                          <a:ln>
                            <a:noFill/>
                          </a:ln>
                          <a:solidFill>
                            <a:prstClr val="black"/>
                          </a:solidFill>
                          <a:effectLst/>
                          <a:uLnTx/>
                          <a:uFillTx/>
                          <a:latin typeface="+mn-lt"/>
                          <a:ea typeface="+mn-ea"/>
                          <a:cs typeface="+mn-cs"/>
                        </a:rPr>
                        <a:t>
DIA NACIONAL DEL DONANTE VOLUNTARIO DE SANGRE 
Celebramos este día con el objetivo de concienciar a la población sobre la importancia de la donación como una práctica habitual, solidaria y anónima ya que permite que numerosos pacientes salven sus vidas gracias a transfusiones.
En #SanIsidro se realizaron diversas campañas de donación para ayudar a quienes lo necesitan y se puede donar durante todo el año en el Hospital Central de San Isidro. 
✔ Cualquier persona con buen estado de salud, mayor de 18 años y menor de 65, y que pese más de 50 kg. puede donar sangre.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6923938"/>
                  </a:ext>
                </a:extLst>
              </a:tr>
            </a:tbl>
          </a:graphicData>
        </a:graphic>
      </p:graphicFrame>
      <p:sp>
        <p:nvSpPr>
          <p:cNvPr id="4" name="Text Placeholder 3">
            <a:extLst>
              <a:ext uri="{FF2B5EF4-FFF2-40B4-BE49-F238E27FC236}">
                <a16:creationId xmlns:a16="http://schemas.microsoft.com/office/drawing/2014/main" id="{5AB03804-3435-419C-94E3-B9BA2E5FC0A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863455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5C53-4E1D-482F-93DC-0BDEBF7AA4D5}"/>
              </a:ext>
            </a:extLst>
          </p:cNvPr>
          <p:cNvSpPr>
            <a:spLocks noGrp="1"/>
          </p:cNvSpPr>
          <p:nvPr>
            <p:ph type="title"/>
          </p:nvPr>
        </p:nvSpPr>
        <p:spPr/>
        <p:txBody>
          <a:bodyPr/>
          <a:lstStyle/>
          <a:p>
            <a:r>
              <a:rPr lang="en-US"/>
              <a:t>Facebook Own Posts Table - 17 of 22</a:t>
            </a:r>
          </a:p>
        </p:txBody>
      </p:sp>
      <p:graphicFrame>
        <p:nvGraphicFramePr>
          <p:cNvPr id="5" name="Table Placeholder 4">
            <a:extLst>
              <a:ext uri="{FF2B5EF4-FFF2-40B4-BE49-F238E27FC236}">
                <a16:creationId xmlns:a16="http://schemas.microsoft.com/office/drawing/2014/main" id="{7777BE61-24BF-47A9-9DE0-219D6DF17FC2}"/>
              </a:ext>
            </a:extLst>
          </p:cNvPr>
          <p:cNvGraphicFramePr>
            <a:graphicFrameLocks noGrp="1"/>
          </p:cNvGraphicFramePr>
          <p:nvPr>
            <p:ph type="tbl" sz="quarter" idx="13"/>
            <p:extLst>
              <p:ext uri="{D42A27DB-BD31-4B8C-83A1-F6EECF244321}">
                <p14:modId xmlns:p14="http://schemas.microsoft.com/office/powerpoint/2010/main" val="2636718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25576230"/>
                    </a:ext>
                  </a:extLst>
                </a:gridCol>
                <a:gridCol w="658368">
                  <a:extLst>
                    <a:ext uri="{9D8B030D-6E8A-4147-A177-3AD203B41FA5}">
                      <a16:colId xmlns:a16="http://schemas.microsoft.com/office/drawing/2014/main" val="134562886"/>
                    </a:ext>
                  </a:extLst>
                </a:gridCol>
                <a:gridCol w="658368">
                  <a:extLst>
                    <a:ext uri="{9D8B030D-6E8A-4147-A177-3AD203B41FA5}">
                      <a16:colId xmlns:a16="http://schemas.microsoft.com/office/drawing/2014/main" val="2331172670"/>
                    </a:ext>
                  </a:extLst>
                </a:gridCol>
                <a:gridCol w="658368">
                  <a:extLst>
                    <a:ext uri="{9D8B030D-6E8A-4147-A177-3AD203B41FA5}">
                      <a16:colId xmlns:a16="http://schemas.microsoft.com/office/drawing/2014/main" val="1866201893"/>
                    </a:ext>
                  </a:extLst>
                </a:gridCol>
                <a:gridCol w="658368">
                  <a:extLst>
                    <a:ext uri="{9D8B030D-6E8A-4147-A177-3AD203B41FA5}">
                      <a16:colId xmlns:a16="http://schemas.microsoft.com/office/drawing/2014/main" val="3977844238"/>
                    </a:ext>
                  </a:extLst>
                </a:gridCol>
                <a:gridCol w="658368">
                  <a:extLst>
                    <a:ext uri="{9D8B030D-6E8A-4147-A177-3AD203B41FA5}">
                      <a16:colId xmlns:a16="http://schemas.microsoft.com/office/drawing/2014/main" val="1192062502"/>
                    </a:ext>
                  </a:extLst>
                </a:gridCol>
                <a:gridCol w="658368">
                  <a:extLst>
                    <a:ext uri="{9D8B030D-6E8A-4147-A177-3AD203B41FA5}">
                      <a16:colId xmlns:a16="http://schemas.microsoft.com/office/drawing/2014/main" val="1150912018"/>
                    </a:ext>
                  </a:extLst>
                </a:gridCol>
                <a:gridCol w="658368">
                  <a:extLst>
                    <a:ext uri="{9D8B030D-6E8A-4147-A177-3AD203B41FA5}">
                      <a16:colId xmlns:a16="http://schemas.microsoft.com/office/drawing/2014/main" val="4058363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338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- 2017-11-17 14:45:00</a:t>
                      </a:r>
                      <a:r>
                        <a:rPr kumimoji="0" lang="es-ES" sz="1000" b="0" i="0" u="none" strike="noStrike" kern="1200" cap="none" spc="0" normalizeH="0" baseline="0" noProof="0">
                          <a:ln>
                            <a:noFill/>
                          </a:ln>
                          <a:solidFill>
                            <a:prstClr val="black"/>
                          </a:solidFill>
                          <a:effectLst/>
                          <a:uLnTx/>
                          <a:uFillTx/>
                          <a:latin typeface="+mn-lt"/>
                          <a:ea typeface="+mn-ea"/>
                          <a:cs typeface="+mn-cs"/>
                        </a:rPr>
                        <a:t>
#ArteHCD
Hasta el domingo 19 de noviembre los invitamos a visitar una nueva expresión artistica a cargo de Melisa Ruberto en 25 de Mayo 459, #SanIsidro.
Se trata de la muestra “Pulsaciones”, en la que manifiesta una sensación que la moviliza desde siempre: la violencia que todos los seres humanos albergan en su interior. Se compone de obras en distintos formatos donde también hay lugar para telas pintadas o esculturas. Todas ellas forman pequeños conjuntos.
Como en todas nuestras actividades culturales, pueden participar con acceso libre y gratuito. De viernes de 8 a 20hs; el sábado de 10 a 13hs y de 16 a 20hs; y el domingo de 16 a 20hs.
Para más información comunicarse al 4512-3375/3317.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2303405"/>
                  </a:ext>
                </a:extLst>
              </a:tr>
            </a:tbl>
          </a:graphicData>
        </a:graphic>
      </p:graphicFrame>
      <p:sp>
        <p:nvSpPr>
          <p:cNvPr id="4" name="Text Placeholder 3">
            <a:extLst>
              <a:ext uri="{FF2B5EF4-FFF2-40B4-BE49-F238E27FC236}">
                <a16:creationId xmlns:a16="http://schemas.microsoft.com/office/drawing/2014/main" id="{836A26EB-42C7-409D-AF3D-6ED0DD02DF8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6740972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5C599-FF50-41A7-AAE8-2650A3EED5DC}"/>
              </a:ext>
            </a:extLst>
          </p:cNvPr>
          <p:cNvSpPr>
            <a:spLocks noGrp="1"/>
          </p:cNvSpPr>
          <p:nvPr>
            <p:ph type="title"/>
          </p:nvPr>
        </p:nvSpPr>
        <p:spPr/>
        <p:txBody>
          <a:bodyPr/>
          <a:lstStyle/>
          <a:p>
            <a:r>
              <a:rPr lang="en-US"/>
              <a:t>Facebook Own Posts Table - 18 of 22</a:t>
            </a:r>
          </a:p>
        </p:txBody>
      </p:sp>
      <p:graphicFrame>
        <p:nvGraphicFramePr>
          <p:cNvPr id="5" name="Table Placeholder 4">
            <a:extLst>
              <a:ext uri="{FF2B5EF4-FFF2-40B4-BE49-F238E27FC236}">
                <a16:creationId xmlns:a16="http://schemas.microsoft.com/office/drawing/2014/main" id="{2531EA7F-94AD-430A-86AD-0597F14C1EAD}"/>
              </a:ext>
            </a:extLst>
          </p:cNvPr>
          <p:cNvGraphicFramePr>
            <a:graphicFrameLocks noGrp="1"/>
          </p:cNvGraphicFramePr>
          <p:nvPr>
            <p:ph type="tbl" sz="quarter" idx="13"/>
            <p:extLst>
              <p:ext uri="{D42A27DB-BD31-4B8C-83A1-F6EECF244321}">
                <p14:modId xmlns:p14="http://schemas.microsoft.com/office/powerpoint/2010/main" val="3472927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33210054"/>
                    </a:ext>
                  </a:extLst>
                </a:gridCol>
                <a:gridCol w="658368">
                  <a:extLst>
                    <a:ext uri="{9D8B030D-6E8A-4147-A177-3AD203B41FA5}">
                      <a16:colId xmlns:a16="http://schemas.microsoft.com/office/drawing/2014/main" val="3578325985"/>
                    </a:ext>
                  </a:extLst>
                </a:gridCol>
                <a:gridCol w="658368">
                  <a:extLst>
                    <a:ext uri="{9D8B030D-6E8A-4147-A177-3AD203B41FA5}">
                      <a16:colId xmlns:a16="http://schemas.microsoft.com/office/drawing/2014/main" val="3484865735"/>
                    </a:ext>
                  </a:extLst>
                </a:gridCol>
                <a:gridCol w="658368">
                  <a:extLst>
                    <a:ext uri="{9D8B030D-6E8A-4147-A177-3AD203B41FA5}">
                      <a16:colId xmlns:a16="http://schemas.microsoft.com/office/drawing/2014/main" val="555319084"/>
                    </a:ext>
                  </a:extLst>
                </a:gridCol>
                <a:gridCol w="658368">
                  <a:extLst>
                    <a:ext uri="{9D8B030D-6E8A-4147-A177-3AD203B41FA5}">
                      <a16:colId xmlns:a16="http://schemas.microsoft.com/office/drawing/2014/main" val="2492117103"/>
                    </a:ext>
                  </a:extLst>
                </a:gridCol>
                <a:gridCol w="658368">
                  <a:extLst>
                    <a:ext uri="{9D8B030D-6E8A-4147-A177-3AD203B41FA5}">
                      <a16:colId xmlns:a16="http://schemas.microsoft.com/office/drawing/2014/main" val="2820541779"/>
                    </a:ext>
                  </a:extLst>
                </a:gridCol>
                <a:gridCol w="658368">
                  <a:extLst>
                    <a:ext uri="{9D8B030D-6E8A-4147-A177-3AD203B41FA5}">
                      <a16:colId xmlns:a16="http://schemas.microsoft.com/office/drawing/2014/main" val="2097574618"/>
                    </a:ext>
                  </a:extLst>
                </a:gridCol>
                <a:gridCol w="658368">
                  <a:extLst>
                    <a:ext uri="{9D8B030D-6E8A-4147-A177-3AD203B41FA5}">
                      <a16:colId xmlns:a16="http://schemas.microsoft.com/office/drawing/2014/main" val="1896758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53866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- 2017-11-10 16:08:40</a:t>
                      </a:r>
                      <a:r>
                        <a:rPr kumimoji="0" lang="es-ES" sz="1000" b="0" i="0" u="none" strike="noStrike" kern="1200" cap="none" spc="0" normalizeH="0" baseline="0" noProof="0">
                          <a:ln>
                            <a:noFill/>
                          </a:ln>
                          <a:solidFill>
                            <a:prstClr val="black"/>
                          </a:solidFill>
                          <a:effectLst/>
                          <a:uLnTx/>
                          <a:uFillTx/>
                          <a:latin typeface="+mn-lt"/>
                          <a:ea typeface="+mn-ea"/>
                          <a:cs typeface="+mn-cs"/>
                        </a:rPr>
                        <a:t>
#CharlasHCD
El conocido conferencista motivacional, escritor y creativo publicitario Rafael Jijena Sánchez expuso, a traves de la figura del líder sudafricano Nelson Mandela, enseñanzas de todo tipo aplicables a cualquier profesión o a la vida misma.
El encuentro contó con la organización de la Camara Comercio San Isidro y permitió que los vecinos conozcan a una persona que ha pasado buena parte de su vida estimulando y motivando a grupos de trabajo en distintos ámbitos y países.
Les compartimos algunas fotos.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9153285"/>
                  </a:ext>
                </a:extLst>
              </a:tr>
            </a:tbl>
          </a:graphicData>
        </a:graphic>
      </p:graphicFrame>
      <p:sp>
        <p:nvSpPr>
          <p:cNvPr id="4" name="Text Placeholder 3">
            <a:extLst>
              <a:ext uri="{FF2B5EF4-FFF2-40B4-BE49-F238E27FC236}">
                <a16:creationId xmlns:a16="http://schemas.microsoft.com/office/drawing/2014/main" id="{EF765DDD-5344-4143-B6C7-91C435199A4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527948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2AE66-D67C-4F39-A463-F551B428AD14}"/>
              </a:ext>
            </a:extLst>
          </p:cNvPr>
          <p:cNvSpPr>
            <a:spLocks noGrp="1"/>
          </p:cNvSpPr>
          <p:nvPr>
            <p:ph type="title"/>
          </p:nvPr>
        </p:nvSpPr>
        <p:spPr/>
        <p:txBody>
          <a:bodyPr/>
          <a:lstStyle/>
          <a:p>
            <a:r>
              <a:rPr lang="en-US"/>
              <a:t>Facebook Own Posts Table - 19 of 22</a:t>
            </a:r>
          </a:p>
        </p:txBody>
      </p:sp>
      <p:graphicFrame>
        <p:nvGraphicFramePr>
          <p:cNvPr id="5" name="Table Placeholder 4">
            <a:extLst>
              <a:ext uri="{FF2B5EF4-FFF2-40B4-BE49-F238E27FC236}">
                <a16:creationId xmlns:a16="http://schemas.microsoft.com/office/drawing/2014/main" id="{8D23BE19-D964-42AD-A2F8-3ED12F0135A3}"/>
              </a:ext>
            </a:extLst>
          </p:cNvPr>
          <p:cNvGraphicFramePr>
            <a:graphicFrameLocks noGrp="1"/>
          </p:cNvGraphicFramePr>
          <p:nvPr>
            <p:ph type="tbl" sz="quarter" idx="13"/>
            <p:extLst>
              <p:ext uri="{D42A27DB-BD31-4B8C-83A1-F6EECF244321}">
                <p14:modId xmlns:p14="http://schemas.microsoft.com/office/powerpoint/2010/main" val="1729517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30399899"/>
                    </a:ext>
                  </a:extLst>
                </a:gridCol>
                <a:gridCol w="658368">
                  <a:extLst>
                    <a:ext uri="{9D8B030D-6E8A-4147-A177-3AD203B41FA5}">
                      <a16:colId xmlns:a16="http://schemas.microsoft.com/office/drawing/2014/main" val="1753546821"/>
                    </a:ext>
                  </a:extLst>
                </a:gridCol>
                <a:gridCol w="658368">
                  <a:extLst>
                    <a:ext uri="{9D8B030D-6E8A-4147-A177-3AD203B41FA5}">
                      <a16:colId xmlns:a16="http://schemas.microsoft.com/office/drawing/2014/main" val="473894975"/>
                    </a:ext>
                  </a:extLst>
                </a:gridCol>
                <a:gridCol w="658368">
                  <a:extLst>
                    <a:ext uri="{9D8B030D-6E8A-4147-A177-3AD203B41FA5}">
                      <a16:colId xmlns:a16="http://schemas.microsoft.com/office/drawing/2014/main" val="2423039964"/>
                    </a:ext>
                  </a:extLst>
                </a:gridCol>
                <a:gridCol w="658368">
                  <a:extLst>
                    <a:ext uri="{9D8B030D-6E8A-4147-A177-3AD203B41FA5}">
                      <a16:colId xmlns:a16="http://schemas.microsoft.com/office/drawing/2014/main" val="4006372548"/>
                    </a:ext>
                  </a:extLst>
                </a:gridCol>
                <a:gridCol w="658368">
                  <a:extLst>
                    <a:ext uri="{9D8B030D-6E8A-4147-A177-3AD203B41FA5}">
                      <a16:colId xmlns:a16="http://schemas.microsoft.com/office/drawing/2014/main" val="3972845797"/>
                    </a:ext>
                  </a:extLst>
                </a:gridCol>
                <a:gridCol w="658368">
                  <a:extLst>
                    <a:ext uri="{9D8B030D-6E8A-4147-A177-3AD203B41FA5}">
                      <a16:colId xmlns:a16="http://schemas.microsoft.com/office/drawing/2014/main" val="3321744773"/>
                    </a:ext>
                  </a:extLst>
                </a:gridCol>
                <a:gridCol w="658368">
                  <a:extLst>
                    <a:ext uri="{9D8B030D-6E8A-4147-A177-3AD203B41FA5}">
                      <a16:colId xmlns:a16="http://schemas.microsoft.com/office/drawing/2014/main" val="1129273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3612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- 2017-11-14 14:30:00</a:t>
                      </a:r>
                      <a:r>
                        <a:rPr kumimoji="0" lang="es-ES" sz="1000" b="0" i="0" u="none" strike="noStrike" kern="1200" cap="none" spc="0" normalizeH="0" baseline="0" noProof="0">
                          <a:ln>
                            <a:noFill/>
                          </a:ln>
                          <a:solidFill>
                            <a:prstClr val="black"/>
                          </a:solidFill>
                          <a:effectLst/>
                          <a:uLnTx/>
                          <a:uFillTx/>
                          <a:latin typeface="+mn-lt"/>
                          <a:ea typeface="+mn-ea"/>
                          <a:cs typeface="+mn-cs"/>
                        </a:rPr>
                        <a:t>
#ArteHCD 
Los invitamos el jueves 16 de noviembre, a las 19 hs en 25 de Mayo 459 #SanIsidro a la inauguración de la exposición “Pulsiones” de Melisa Ruberto. 
El significado de la exposición emerge de una analogía entre la obra desarrollada y el texto de Sigmund Freud “Pulsiones y destinos de pulsión”. Al cuestionar si la violencia, a veces imperceptible, es la única naturaleza posible del ser humano, Freud nos indica que no podemos escapar a ella; sólo reprimirla, sublimarla.
El acceso es libre y gratuito hasta el domingo 19 de noviembre. 
Horarios: De lunes a viernes de 8 a 20hs; el sábado de 10 a 13hs y de 16 a 20hs; y el domingo de 16 a 20hs.
Para más información pueden comunicarse al 4512-3375/3317.
Los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08271557"/>
                  </a:ext>
                </a:extLst>
              </a:tr>
            </a:tbl>
          </a:graphicData>
        </a:graphic>
      </p:graphicFrame>
      <p:sp>
        <p:nvSpPr>
          <p:cNvPr id="4" name="Text Placeholder 3">
            <a:extLst>
              <a:ext uri="{FF2B5EF4-FFF2-40B4-BE49-F238E27FC236}">
                <a16:creationId xmlns:a16="http://schemas.microsoft.com/office/drawing/2014/main" id="{8A78606B-9680-4337-BA7D-BD106ED617C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6784157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89236-46EB-4AFC-8FE0-AE126E91CB36}"/>
              </a:ext>
            </a:extLst>
          </p:cNvPr>
          <p:cNvSpPr>
            <a:spLocks noGrp="1"/>
          </p:cNvSpPr>
          <p:nvPr>
            <p:ph type="title"/>
          </p:nvPr>
        </p:nvSpPr>
        <p:spPr/>
        <p:txBody>
          <a:bodyPr/>
          <a:lstStyle/>
          <a:p>
            <a:r>
              <a:rPr lang="en-US"/>
              <a:t>Facebook Own Posts Table - 20 of 22</a:t>
            </a:r>
          </a:p>
        </p:txBody>
      </p:sp>
      <p:graphicFrame>
        <p:nvGraphicFramePr>
          <p:cNvPr id="5" name="Table Placeholder 4">
            <a:extLst>
              <a:ext uri="{FF2B5EF4-FFF2-40B4-BE49-F238E27FC236}">
                <a16:creationId xmlns:a16="http://schemas.microsoft.com/office/drawing/2014/main" id="{6CA6A95D-5919-49D5-AE7D-B7E533D528F9}"/>
              </a:ext>
            </a:extLst>
          </p:cNvPr>
          <p:cNvGraphicFramePr>
            <a:graphicFrameLocks noGrp="1"/>
          </p:cNvGraphicFramePr>
          <p:nvPr>
            <p:ph type="tbl" sz="quarter" idx="13"/>
            <p:extLst>
              <p:ext uri="{D42A27DB-BD31-4B8C-83A1-F6EECF244321}">
                <p14:modId xmlns:p14="http://schemas.microsoft.com/office/powerpoint/2010/main" val="17595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13708633"/>
                    </a:ext>
                  </a:extLst>
                </a:gridCol>
                <a:gridCol w="658368">
                  <a:extLst>
                    <a:ext uri="{9D8B030D-6E8A-4147-A177-3AD203B41FA5}">
                      <a16:colId xmlns:a16="http://schemas.microsoft.com/office/drawing/2014/main" val="1348429288"/>
                    </a:ext>
                  </a:extLst>
                </a:gridCol>
                <a:gridCol w="658368">
                  <a:extLst>
                    <a:ext uri="{9D8B030D-6E8A-4147-A177-3AD203B41FA5}">
                      <a16:colId xmlns:a16="http://schemas.microsoft.com/office/drawing/2014/main" val="2374032624"/>
                    </a:ext>
                  </a:extLst>
                </a:gridCol>
                <a:gridCol w="658368">
                  <a:extLst>
                    <a:ext uri="{9D8B030D-6E8A-4147-A177-3AD203B41FA5}">
                      <a16:colId xmlns:a16="http://schemas.microsoft.com/office/drawing/2014/main" val="3362392220"/>
                    </a:ext>
                  </a:extLst>
                </a:gridCol>
                <a:gridCol w="658368">
                  <a:extLst>
                    <a:ext uri="{9D8B030D-6E8A-4147-A177-3AD203B41FA5}">
                      <a16:colId xmlns:a16="http://schemas.microsoft.com/office/drawing/2014/main" val="1037079762"/>
                    </a:ext>
                  </a:extLst>
                </a:gridCol>
                <a:gridCol w="658368">
                  <a:extLst>
                    <a:ext uri="{9D8B030D-6E8A-4147-A177-3AD203B41FA5}">
                      <a16:colId xmlns:a16="http://schemas.microsoft.com/office/drawing/2014/main" val="377923016"/>
                    </a:ext>
                  </a:extLst>
                </a:gridCol>
                <a:gridCol w="658368">
                  <a:extLst>
                    <a:ext uri="{9D8B030D-6E8A-4147-A177-3AD203B41FA5}">
                      <a16:colId xmlns:a16="http://schemas.microsoft.com/office/drawing/2014/main" val="3527534806"/>
                    </a:ext>
                  </a:extLst>
                </a:gridCol>
                <a:gridCol w="658368">
                  <a:extLst>
                    <a:ext uri="{9D8B030D-6E8A-4147-A177-3AD203B41FA5}">
                      <a16:colId xmlns:a16="http://schemas.microsoft.com/office/drawing/2014/main" val="3239858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7191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- 2017-11-21 18:38:00</a:t>
                      </a:r>
                      <a:r>
                        <a:rPr kumimoji="0" lang="es-ES" sz="1000" b="0" i="0" u="none" strike="noStrike" kern="1200" cap="none" spc="0" normalizeH="0" baseline="0" noProof="0">
                          <a:ln>
                            <a:noFill/>
                          </a:ln>
                          <a:solidFill>
                            <a:prstClr val="black"/>
                          </a:solidFill>
                          <a:effectLst/>
                          <a:uLnTx/>
                          <a:uFillTx/>
                          <a:latin typeface="+mn-lt"/>
                          <a:ea typeface="+mn-ea"/>
                          <a:cs typeface="+mn-cs"/>
                        </a:rPr>
                        <a:t>
#MuestrasHCD
Los invitamos este jueves 23 de noviembre, a las 19hs 25 de Mayo 459, #SanIsidro,  a la inauguración de la muestra “Mujeres en lucha” de María Gabriela Strucchi.
La exposición sobre la lucha contra la violencia, manifiesta que denunciar los malos tratos es algo fundamental, no solo para quien los sufre, sino para quienes lo presencian. Las imágenes pueden ser una fuente de inspiración para encontrar la fuerza y concientizar a la sociedad.
Podrán visitar la exposición con acceso libre y gratuito hasta el viernes 1 de diciembre. Horario: De lunes a viernes de 8 a 20hs; el sábado de 10 a 13hs y de 16 a 20hs; y el domingo de 16 a 20hs.
Para más información pueden comunicarse al 4512-3375/3317.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8273003"/>
                  </a:ext>
                </a:extLst>
              </a:tr>
            </a:tbl>
          </a:graphicData>
        </a:graphic>
      </p:graphicFrame>
      <p:sp>
        <p:nvSpPr>
          <p:cNvPr id="4" name="Text Placeholder 3">
            <a:extLst>
              <a:ext uri="{FF2B5EF4-FFF2-40B4-BE49-F238E27FC236}">
                <a16:creationId xmlns:a16="http://schemas.microsoft.com/office/drawing/2014/main" id="{AE1D6F26-2E06-4FAB-A1A6-8A5FCA348BC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134936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D0F70-7A0D-41FC-85A4-525D719560E1}"/>
              </a:ext>
            </a:extLst>
          </p:cNvPr>
          <p:cNvSpPr>
            <a:spLocks noGrp="1"/>
          </p:cNvSpPr>
          <p:nvPr>
            <p:ph type="title"/>
          </p:nvPr>
        </p:nvSpPr>
        <p:spPr/>
        <p:txBody>
          <a:bodyPr/>
          <a:lstStyle/>
          <a:p>
            <a:r>
              <a:rPr lang="en-US"/>
              <a:t>Facebook Own Posts Table - 21 of 22</a:t>
            </a:r>
          </a:p>
        </p:txBody>
      </p:sp>
      <p:graphicFrame>
        <p:nvGraphicFramePr>
          <p:cNvPr id="5" name="Table Placeholder 4">
            <a:extLst>
              <a:ext uri="{FF2B5EF4-FFF2-40B4-BE49-F238E27FC236}">
                <a16:creationId xmlns:a16="http://schemas.microsoft.com/office/drawing/2014/main" id="{D431EC0B-323A-426F-9816-19DBEE3DE33E}"/>
              </a:ext>
            </a:extLst>
          </p:cNvPr>
          <p:cNvGraphicFramePr>
            <a:graphicFrameLocks noGrp="1"/>
          </p:cNvGraphicFramePr>
          <p:nvPr>
            <p:ph type="tbl" sz="quarter" idx="13"/>
            <p:extLst>
              <p:ext uri="{D42A27DB-BD31-4B8C-83A1-F6EECF244321}">
                <p14:modId xmlns:p14="http://schemas.microsoft.com/office/powerpoint/2010/main" val="1258568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34092837"/>
                    </a:ext>
                  </a:extLst>
                </a:gridCol>
                <a:gridCol w="658368">
                  <a:extLst>
                    <a:ext uri="{9D8B030D-6E8A-4147-A177-3AD203B41FA5}">
                      <a16:colId xmlns:a16="http://schemas.microsoft.com/office/drawing/2014/main" val="2244046279"/>
                    </a:ext>
                  </a:extLst>
                </a:gridCol>
                <a:gridCol w="658368">
                  <a:extLst>
                    <a:ext uri="{9D8B030D-6E8A-4147-A177-3AD203B41FA5}">
                      <a16:colId xmlns:a16="http://schemas.microsoft.com/office/drawing/2014/main" val="1023120806"/>
                    </a:ext>
                  </a:extLst>
                </a:gridCol>
                <a:gridCol w="658368">
                  <a:extLst>
                    <a:ext uri="{9D8B030D-6E8A-4147-A177-3AD203B41FA5}">
                      <a16:colId xmlns:a16="http://schemas.microsoft.com/office/drawing/2014/main" val="1103706358"/>
                    </a:ext>
                  </a:extLst>
                </a:gridCol>
                <a:gridCol w="658368">
                  <a:extLst>
                    <a:ext uri="{9D8B030D-6E8A-4147-A177-3AD203B41FA5}">
                      <a16:colId xmlns:a16="http://schemas.microsoft.com/office/drawing/2014/main" val="4034094643"/>
                    </a:ext>
                  </a:extLst>
                </a:gridCol>
                <a:gridCol w="658368">
                  <a:extLst>
                    <a:ext uri="{9D8B030D-6E8A-4147-A177-3AD203B41FA5}">
                      <a16:colId xmlns:a16="http://schemas.microsoft.com/office/drawing/2014/main" val="3613221424"/>
                    </a:ext>
                  </a:extLst>
                </a:gridCol>
                <a:gridCol w="658368">
                  <a:extLst>
                    <a:ext uri="{9D8B030D-6E8A-4147-A177-3AD203B41FA5}">
                      <a16:colId xmlns:a16="http://schemas.microsoft.com/office/drawing/2014/main" val="1187578703"/>
                    </a:ext>
                  </a:extLst>
                </a:gridCol>
                <a:gridCol w="658368">
                  <a:extLst>
                    <a:ext uri="{9D8B030D-6E8A-4147-A177-3AD203B41FA5}">
                      <a16:colId xmlns:a16="http://schemas.microsoft.com/office/drawing/2014/main" val="2830368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5434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- 2017-11-09 13:14:29</a:t>
                      </a:r>
                      <a:r>
                        <a:rPr kumimoji="0" lang="es-ES" sz="1000" b="0" i="0" u="none" strike="noStrike" kern="1200" cap="none" spc="0" normalizeH="0" baseline="0" noProof="0">
                          <a:ln>
                            <a:noFill/>
                          </a:ln>
                          <a:solidFill>
                            <a:prstClr val="black"/>
                          </a:solidFill>
                          <a:effectLst/>
                          <a:uLnTx/>
                          <a:uFillTx/>
                          <a:latin typeface="+mn-lt"/>
                          <a:ea typeface="+mn-ea"/>
                          <a:cs typeface="+mn-cs"/>
                        </a:rPr>
                        <a:t>
JÓVENES DE SAN ISIDRO EXPRESARON SUS INQUIETUDES
Realizamos el cierre del proyecto #HagamosLaCampaña que forma parte de nuestro Programa de Valores en donde alumnos de siete colegios sanisidrenses presentaron sus campañas en videos y flyers sobre bullying, violencia de género, ley de talles y seguridad vial para compartir en redes sociales y generar conciencia sobre estos temas.
Cada colegio presentó su trabajo digital con un orador por proyecto que fundamentó el trabajo y el mensaje que se quiso dar. 
Los trabajos de los chicos podrán verse en nuestras redes sociales. 
- Twitter: https://twitter.com/HCDSanIsidro
- Sitio Web: www.hcd.sanisidro.gob.ar
- Videos: www.youtube.com/hcdsanisidro
- Instagram:  www.instagram.com/hcdsanisidro
Les compartimos un video del encuentro.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4041933"/>
                  </a:ext>
                </a:extLst>
              </a:tr>
            </a:tbl>
          </a:graphicData>
        </a:graphic>
      </p:graphicFrame>
      <p:sp>
        <p:nvSpPr>
          <p:cNvPr id="4" name="Text Placeholder 3">
            <a:extLst>
              <a:ext uri="{FF2B5EF4-FFF2-40B4-BE49-F238E27FC236}">
                <a16:creationId xmlns:a16="http://schemas.microsoft.com/office/drawing/2014/main" id="{ECCD239F-E019-40C4-819A-74A8B53C85F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8720804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7A2B5-4FA9-453B-9957-5F976C4397EF}"/>
              </a:ext>
            </a:extLst>
          </p:cNvPr>
          <p:cNvSpPr>
            <a:spLocks noGrp="1"/>
          </p:cNvSpPr>
          <p:nvPr>
            <p:ph type="title"/>
          </p:nvPr>
        </p:nvSpPr>
        <p:spPr/>
        <p:txBody>
          <a:bodyPr/>
          <a:lstStyle/>
          <a:p>
            <a:r>
              <a:rPr lang="en-US"/>
              <a:t>Facebook Own Posts Table - 22 of 22</a:t>
            </a:r>
          </a:p>
        </p:txBody>
      </p:sp>
      <p:graphicFrame>
        <p:nvGraphicFramePr>
          <p:cNvPr id="5" name="Table Placeholder 4">
            <a:extLst>
              <a:ext uri="{FF2B5EF4-FFF2-40B4-BE49-F238E27FC236}">
                <a16:creationId xmlns:a16="http://schemas.microsoft.com/office/drawing/2014/main" id="{29BF32CC-A9F2-4D13-8438-14AEBD96B345}"/>
              </a:ext>
            </a:extLst>
          </p:cNvPr>
          <p:cNvGraphicFramePr>
            <a:graphicFrameLocks noGrp="1"/>
          </p:cNvGraphicFramePr>
          <p:nvPr>
            <p:ph type="tbl" sz="quarter" idx="13"/>
            <p:extLst>
              <p:ext uri="{D42A27DB-BD31-4B8C-83A1-F6EECF244321}">
                <p14:modId xmlns:p14="http://schemas.microsoft.com/office/powerpoint/2010/main" val="441946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3083013"/>
                    </a:ext>
                  </a:extLst>
                </a:gridCol>
                <a:gridCol w="658368">
                  <a:extLst>
                    <a:ext uri="{9D8B030D-6E8A-4147-A177-3AD203B41FA5}">
                      <a16:colId xmlns:a16="http://schemas.microsoft.com/office/drawing/2014/main" val="125985197"/>
                    </a:ext>
                  </a:extLst>
                </a:gridCol>
                <a:gridCol w="658368">
                  <a:extLst>
                    <a:ext uri="{9D8B030D-6E8A-4147-A177-3AD203B41FA5}">
                      <a16:colId xmlns:a16="http://schemas.microsoft.com/office/drawing/2014/main" val="4146707136"/>
                    </a:ext>
                  </a:extLst>
                </a:gridCol>
                <a:gridCol w="658368">
                  <a:extLst>
                    <a:ext uri="{9D8B030D-6E8A-4147-A177-3AD203B41FA5}">
                      <a16:colId xmlns:a16="http://schemas.microsoft.com/office/drawing/2014/main" val="929387597"/>
                    </a:ext>
                  </a:extLst>
                </a:gridCol>
                <a:gridCol w="658368">
                  <a:extLst>
                    <a:ext uri="{9D8B030D-6E8A-4147-A177-3AD203B41FA5}">
                      <a16:colId xmlns:a16="http://schemas.microsoft.com/office/drawing/2014/main" val="870355790"/>
                    </a:ext>
                  </a:extLst>
                </a:gridCol>
                <a:gridCol w="658368">
                  <a:extLst>
                    <a:ext uri="{9D8B030D-6E8A-4147-A177-3AD203B41FA5}">
                      <a16:colId xmlns:a16="http://schemas.microsoft.com/office/drawing/2014/main" val="751418453"/>
                    </a:ext>
                  </a:extLst>
                </a:gridCol>
                <a:gridCol w="658368">
                  <a:extLst>
                    <a:ext uri="{9D8B030D-6E8A-4147-A177-3AD203B41FA5}">
                      <a16:colId xmlns:a16="http://schemas.microsoft.com/office/drawing/2014/main" val="234255540"/>
                    </a:ext>
                  </a:extLst>
                </a:gridCol>
                <a:gridCol w="658368">
                  <a:extLst>
                    <a:ext uri="{9D8B030D-6E8A-4147-A177-3AD203B41FA5}">
                      <a16:colId xmlns:a16="http://schemas.microsoft.com/office/drawing/2014/main" val="2031985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9281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- 2017-11-18 14:34:22</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el 36º aniversario de #Martinez
Una de nuestras localidades que le brinda a sus vecinos una gran variedad de clubes de barrio donde muchos niños crecen en grupo, parroquias y plazas. Su nombre se debe al vecino Ladislao Martínez, propietario de las tierras que vendió a la empresa Ferrocarril del Norte de Buenos Aires en 1864 para la instalación de una estación de pasajeros inaugurada en 1871.
Te invitamos a festejar todos juntos el domingo 26 de noviembre desde las 13hs en la Plaza 9 de Julio de Martinez con entrada libre y gratuita. Podrán disfrutar de música, foodtrucks y actividades para toda la familia. 
¡Los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5704028"/>
                  </a:ext>
                </a:extLst>
              </a:tr>
            </a:tbl>
          </a:graphicData>
        </a:graphic>
      </p:graphicFrame>
      <p:sp>
        <p:nvSpPr>
          <p:cNvPr id="4" name="Text Placeholder 3">
            <a:extLst>
              <a:ext uri="{FF2B5EF4-FFF2-40B4-BE49-F238E27FC236}">
                <a16:creationId xmlns:a16="http://schemas.microsoft.com/office/drawing/2014/main" id="{0CC9843D-66DC-47E3-BC73-5A056855308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0362541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AB42E-2DEB-4442-A699-2F49EC8FB590}"/>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847C250F-03D9-4D5D-9241-58EE7E094E8D}"/>
              </a:ext>
            </a:extLst>
          </p:cNvPr>
          <p:cNvGraphicFramePr>
            <a:graphicFrameLocks noGrp="1"/>
          </p:cNvGraphicFramePr>
          <p:nvPr>
            <p:ph type="chart" sz="quarter" idx="13"/>
            <p:extLst>
              <p:ext uri="{D42A27DB-BD31-4B8C-83A1-F6EECF244321}">
                <p14:modId xmlns:p14="http://schemas.microsoft.com/office/powerpoint/2010/main" val="2640799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5FCECB-D95A-48FB-BC44-BE1726B6248B}"/>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362A41F-5CF7-4C31-91EC-B1EF66D1DB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39891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CFF9A-2AC8-4D1E-931F-570A427A55EF}"/>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382B16DD-A402-4E72-A325-22C225154415}"/>
              </a:ext>
            </a:extLst>
          </p:cNvPr>
          <p:cNvGraphicFramePr>
            <a:graphicFrameLocks noGrp="1"/>
          </p:cNvGraphicFramePr>
          <p:nvPr>
            <p:ph type="chart" sz="quarter" idx="13"/>
            <p:extLst>
              <p:ext uri="{D42A27DB-BD31-4B8C-83A1-F6EECF244321}">
                <p14:modId xmlns:p14="http://schemas.microsoft.com/office/powerpoint/2010/main" val="35913530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EC504D-C1B4-4898-81B4-B93C11F3B50D}"/>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E205B430-1ECC-4DFB-8F79-CEEEADFBEE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07960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E7C6E-F625-4ACA-A2ED-158F2C5E1846}"/>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01866C04-1576-4096-8BC0-6D82288346C3}"/>
              </a:ext>
            </a:extLst>
          </p:cNvPr>
          <p:cNvGraphicFramePr>
            <a:graphicFrameLocks noGrp="1"/>
          </p:cNvGraphicFramePr>
          <p:nvPr>
            <p:ph type="chart" sz="quarter" idx="13"/>
            <p:extLst>
              <p:ext uri="{D42A27DB-BD31-4B8C-83A1-F6EECF244321}">
                <p14:modId xmlns:p14="http://schemas.microsoft.com/office/powerpoint/2010/main" val="2373728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2FC66E-6F10-4042-A074-DE944299320E}"/>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110F37CF-9E85-42C2-A00B-588ABA9CFD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86959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BA971-60E0-4A83-AC3B-943C2AFCC281}"/>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F3183BFE-F727-4DA3-B2F9-93553AB03589}"/>
              </a:ext>
            </a:extLst>
          </p:cNvPr>
          <p:cNvGraphicFramePr>
            <a:graphicFrameLocks noGrp="1"/>
          </p:cNvGraphicFramePr>
          <p:nvPr>
            <p:ph type="chart" sz="quarter" idx="13"/>
            <p:extLst>
              <p:ext uri="{D42A27DB-BD31-4B8C-83A1-F6EECF244321}">
                <p14:modId xmlns:p14="http://schemas.microsoft.com/office/powerpoint/2010/main" val="3207059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D19080-CC93-4A41-9B4D-D61B37D3D2F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AB1CAE0F-CC9A-4A0E-B094-EF63787A03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91840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712DA-A301-4734-9013-3BA96D64B458}"/>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80D7A092-6A61-4061-96F3-6FF5CEF2F405}"/>
              </a:ext>
            </a:extLst>
          </p:cNvPr>
          <p:cNvGraphicFramePr>
            <a:graphicFrameLocks noGrp="1"/>
          </p:cNvGraphicFramePr>
          <p:nvPr>
            <p:ph type="chart" sz="quarter" idx="13"/>
            <p:extLst>
              <p:ext uri="{D42A27DB-BD31-4B8C-83A1-F6EECF244321}">
                <p14:modId xmlns:p14="http://schemas.microsoft.com/office/powerpoint/2010/main" val="3928428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2097B5-A7C5-46C8-B015-37FDC0DA85B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A3B33095-9F16-440A-87DC-DBCC260913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2096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2977C-6136-495E-9AA8-7816DF8C9A9B}"/>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92874355-9D71-4942-83CA-2718345EFDE7}"/>
              </a:ext>
            </a:extLst>
          </p:cNvPr>
          <p:cNvGraphicFramePr>
            <a:graphicFrameLocks noGrp="1"/>
          </p:cNvGraphicFramePr>
          <p:nvPr>
            <p:ph type="chart" sz="quarter" idx="13"/>
            <p:extLst>
              <p:ext uri="{D42A27DB-BD31-4B8C-83A1-F6EECF244321}">
                <p14:modId xmlns:p14="http://schemas.microsoft.com/office/powerpoint/2010/main" val="1885655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BD6145-127A-4C79-81EE-E892248A7045}"/>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66E9122-20BC-4B6E-943F-CB420E2FF3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30943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A6D90-790A-4A54-BA96-DC8D0530A73D}"/>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5476FA5E-0DE9-48A7-AFAE-AE4D5B4EC63F}"/>
              </a:ext>
            </a:extLst>
          </p:cNvPr>
          <p:cNvGraphicFramePr>
            <a:graphicFrameLocks noGrp="1"/>
          </p:cNvGraphicFramePr>
          <p:nvPr>
            <p:ph type="chart" sz="quarter" idx="13"/>
            <p:extLst>
              <p:ext uri="{D42A27DB-BD31-4B8C-83A1-F6EECF244321}">
                <p14:modId xmlns:p14="http://schemas.microsoft.com/office/powerpoint/2010/main" val="20336718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35CEF9-3ACE-46FA-91D5-C3A32F98D53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E977D97-6226-437D-B33A-479C7AAA9E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04953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7E75A-BBB9-4A61-9B8F-93BC51559B26}"/>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E169D8E0-BF57-4909-BE02-8BA3B2B91F47}"/>
              </a:ext>
            </a:extLst>
          </p:cNvPr>
          <p:cNvGraphicFramePr>
            <a:graphicFrameLocks noGrp="1"/>
          </p:cNvGraphicFramePr>
          <p:nvPr>
            <p:ph type="chart" sz="quarter" idx="13"/>
            <p:extLst>
              <p:ext uri="{D42A27DB-BD31-4B8C-83A1-F6EECF244321}">
                <p14:modId xmlns:p14="http://schemas.microsoft.com/office/powerpoint/2010/main" val="3420241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D5F36D-BD2B-45F8-A174-8C678EF8F56B}"/>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3E3149A-3CD3-443E-8C0C-D344DF81A4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85220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7893E-B596-4E63-A691-B4B3B6FCDECA}"/>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51365B17-9772-49D5-8F84-C03DAC8440AD}"/>
              </a:ext>
            </a:extLst>
          </p:cNvPr>
          <p:cNvGraphicFramePr>
            <a:graphicFrameLocks noGrp="1"/>
          </p:cNvGraphicFramePr>
          <p:nvPr>
            <p:ph type="tbl" sz="quarter" idx="13"/>
            <p:extLst>
              <p:ext uri="{D42A27DB-BD31-4B8C-83A1-F6EECF244321}">
                <p14:modId xmlns:p14="http://schemas.microsoft.com/office/powerpoint/2010/main" val="3750893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86749325"/>
                    </a:ext>
                  </a:extLst>
                </a:gridCol>
                <a:gridCol w="2468880">
                  <a:extLst>
                    <a:ext uri="{9D8B030D-6E8A-4147-A177-3AD203B41FA5}">
                      <a16:colId xmlns:a16="http://schemas.microsoft.com/office/drawing/2014/main" val="2049909842"/>
                    </a:ext>
                  </a:extLst>
                </a:gridCol>
                <a:gridCol w="822960">
                  <a:extLst>
                    <a:ext uri="{9D8B030D-6E8A-4147-A177-3AD203B41FA5}">
                      <a16:colId xmlns:a16="http://schemas.microsoft.com/office/drawing/2014/main" val="2246518815"/>
                    </a:ext>
                  </a:extLst>
                </a:gridCol>
                <a:gridCol w="822960">
                  <a:extLst>
                    <a:ext uri="{9D8B030D-6E8A-4147-A177-3AD203B41FA5}">
                      <a16:colId xmlns:a16="http://schemas.microsoft.com/office/drawing/2014/main" val="2425230912"/>
                    </a:ext>
                  </a:extLst>
                </a:gridCol>
                <a:gridCol w="822960">
                  <a:extLst>
                    <a:ext uri="{9D8B030D-6E8A-4147-A177-3AD203B41FA5}">
                      <a16:colId xmlns:a16="http://schemas.microsoft.com/office/drawing/2014/main" val="3818603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938788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Lucia Ruiz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476193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Teresa Dilger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47797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Melisa Ruberto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105692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Sofía Folch Couyoumdjian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61153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Alexis Juan Tahta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89183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Marcela Pineda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6193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Alan Haus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0671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Noel Buyo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99995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Myriam Encina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53111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Agnedy LaNena Acevedo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88693021"/>
                  </a:ext>
                </a:extLst>
              </a:tr>
            </a:tbl>
          </a:graphicData>
        </a:graphic>
      </p:graphicFrame>
      <p:sp>
        <p:nvSpPr>
          <p:cNvPr id="4" name="Text Placeholder 3">
            <a:extLst>
              <a:ext uri="{FF2B5EF4-FFF2-40B4-BE49-F238E27FC236}">
                <a16:creationId xmlns:a16="http://schemas.microsoft.com/office/drawing/2014/main" id="{1EC38051-7D64-4DFA-873F-4061A28D41B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3866872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674A3-0A59-4924-8A73-6C542921036D}"/>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90A259D8-F316-40FA-B50D-C08301201FE0}"/>
              </a:ext>
            </a:extLst>
          </p:cNvPr>
          <p:cNvGraphicFramePr>
            <a:graphicFrameLocks noGrp="1"/>
          </p:cNvGraphicFramePr>
          <p:nvPr>
            <p:ph type="tbl" sz="quarter" idx="13"/>
            <p:extLst>
              <p:ext uri="{D42A27DB-BD31-4B8C-83A1-F6EECF244321}">
                <p14:modId xmlns:p14="http://schemas.microsoft.com/office/powerpoint/2010/main" val="438093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70113824"/>
                    </a:ext>
                  </a:extLst>
                </a:gridCol>
                <a:gridCol w="2468880">
                  <a:extLst>
                    <a:ext uri="{9D8B030D-6E8A-4147-A177-3AD203B41FA5}">
                      <a16:colId xmlns:a16="http://schemas.microsoft.com/office/drawing/2014/main" val="3780915375"/>
                    </a:ext>
                  </a:extLst>
                </a:gridCol>
                <a:gridCol w="822960">
                  <a:extLst>
                    <a:ext uri="{9D8B030D-6E8A-4147-A177-3AD203B41FA5}">
                      <a16:colId xmlns:a16="http://schemas.microsoft.com/office/drawing/2014/main" val="27429593"/>
                    </a:ext>
                  </a:extLst>
                </a:gridCol>
                <a:gridCol w="822960">
                  <a:extLst>
                    <a:ext uri="{9D8B030D-6E8A-4147-A177-3AD203B41FA5}">
                      <a16:colId xmlns:a16="http://schemas.microsoft.com/office/drawing/2014/main" val="3204229987"/>
                    </a:ext>
                  </a:extLst>
                </a:gridCol>
                <a:gridCol w="822960">
                  <a:extLst>
                    <a:ext uri="{9D8B030D-6E8A-4147-A177-3AD203B41FA5}">
                      <a16:colId xmlns:a16="http://schemas.microsoft.com/office/drawing/2014/main" val="383027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312232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Lorena Goa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48836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Delfina Dermen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61827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Alicia Varela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01739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Anahi Ronchi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53099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Meira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4036622"/>
                  </a:ext>
                </a:extLst>
              </a:tr>
            </a:tbl>
          </a:graphicData>
        </a:graphic>
      </p:graphicFrame>
      <p:sp>
        <p:nvSpPr>
          <p:cNvPr id="4" name="Text Placeholder 3">
            <a:extLst>
              <a:ext uri="{FF2B5EF4-FFF2-40B4-BE49-F238E27FC236}">
                <a16:creationId xmlns:a16="http://schemas.microsoft.com/office/drawing/2014/main" id="{9F5BFCC2-4A25-4E14-B07D-5EE280244CA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3128268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5CFB7-5282-41A0-A1A8-960544F3D392}"/>
              </a:ext>
            </a:extLst>
          </p:cNvPr>
          <p:cNvSpPr>
            <a:spLocks noGrp="1"/>
          </p:cNvSpPr>
          <p:nvPr>
            <p:ph type="title"/>
          </p:nvPr>
        </p:nvSpPr>
        <p:spPr/>
        <p:txBody>
          <a:bodyPr/>
          <a:lstStyle/>
          <a:p>
            <a:r>
              <a:rPr lang="en-US"/>
              <a:t>Facebook User Posts Table</a:t>
            </a:r>
          </a:p>
        </p:txBody>
      </p:sp>
      <p:graphicFrame>
        <p:nvGraphicFramePr>
          <p:cNvPr id="5" name="Table Placeholder 4">
            <a:extLst>
              <a:ext uri="{FF2B5EF4-FFF2-40B4-BE49-F238E27FC236}">
                <a16:creationId xmlns:a16="http://schemas.microsoft.com/office/drawing/2014/main" id="{83112EFC-C8C9-439F-B86D-46823C530258}"/>
              </a:ext>
            </a:extLst>
          </p:cNvPr>
          <p:cNvGraphicFramePr>
            <a:graphicFrameLocks noGrp="1"/>
          </p:cNvGraphicFramePr>
          <p:nvPr>
            <p:ph type="tbl" sz="quarter" idx="13"/>
            <p:extLst>
              <p:ext uri="{D42A27DB-BD31-4B8C-83A1-F6EECF244321}">
                <p14:modId xmlns:p14="http://schemas.microsoft.com/office/powerpoint/2010/main" val="1171719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53032180"/>
                    </a:ext>
                  </a:extLst>
                </a:gridCol>
                <a:gridCol w="822960">
                  <a:extLst>
                    <a:ext uri="{9D8B030D-6E8A-4147-A177-3AD203B41FA5}">
                      <a16:colId xmlns:a16="http://schemas.microsoft.com/office/drawing/2014/main" val="2569634268"/>
                    </a:ext>
                  </a:extLst>
                </a:gridCol>
                <a:gridCol w="822960">
                  <a:extLst>
                    <a:ext uri="{9D8B030D-6E8A-4147-A177-3AD203B41FA5}">
                      <a16:colId xmlns:a16="http://schemas.microsoft.com/office/drawing/2014/main" val="3135517195"/>
                    </a:ext>
                  </a:extLst>
                </a:gridCol>
                <a:gridCol w="822960">
                  <a:extLst>
                    <a:ext uri="{9D8B030D-6E8A-4147-A177-3AD203B41FA5}">
                      <a16:colId xmlns:a16="http://schemas.microsoft.com/office/drawing/2014/main" val="1849897652"/>
                    </a:ext>
                  </a:extLst>
                </a:gridCol>
                <a:gridCol w="822960">
                  <a:extLst>
                    <a:ext uri="{9D8B030D-6E8A-4147-A177-3AD203B41FA5}">
                      <a16:colId xmlns:a16="http://schemas.microsoft.com/office/drawing/2014/main" val="2484068697"/>
                    </a:ext>
                  </a:extLst>
                </a:gridCol>
                <a:gridCol w="822960">
                  <a:extLst>
                    <a:ext uri="{9D8B030D-6E8A-4147-A177-3AD203B41FA5}">
                      <a16:colId xmlns:a16="http://schemas.microsoft.com/office/drawing/2014/main" val="1208400901"/>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2868056987"/>
                  </a:ext>
                </a:extLst>
              </a:tr>
              <a:tr h="370840">
                <a:tc>
                  <a:txBody>
                    <a:bodyPr/>
                    <a:lstStyle/>
                    <a:p>
                      <a:r>
                        <a:rPr lang="es-ES" sz="1000" b="1"/>
                        <a:t>HCD de San Isidro</a:t>
                      </a:r>
                      <a:r>
                        <a:rPr lang="es-ES" sz="1000"/>
                        <a:t> got a post by </a:t>
                      </a:r>
                      <a:r>
                        <a:rPr lang="es-ES" sz="1000" b="1"/>
                        <a:t>Maria Teresa Dilger - 2017-11-09 12:19:04</a:t>
                      </a:r>
                      <a:r>
                        <a:rPr lang="es-ES" sz="1000"/>
                        <a:t>
Es interesante, que los jovenes se acerque a las charlas....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tc>
                  <a:txBody>
                    <a:bodyPr/>
                    <a:lstStyle/>
                    <a:p>
                      <a:r>
                        <a:rPr lang="en-US" sz="1000"/>
                        <a:t>11/10/2017 12:21:45</a:t>
                      </a:r>
                    </a:p>
                  </a:txBody>
                  <a:tcPr/>
                </a:tc>
                <a:extLst>
                  <a:ext uri="{0D108BD9-81ED-4DB2-BD59-A6C34878D82A}">
                    <a16:rowId xmlns:a16="http://schemas.microsoft.com/office/drawing/2014/main" val="2906123528"/>
                  </a:ext>
                </a:extLst>
              </a:tr>
            </a:tbl>
          </a:graphicData>
        </a:graphic>
      </p:graphicFrame>
      <p:sp>
        <p:nvSpPr>
          <p:cNvPr id="4" name="Text Placeholder 3">
            <a:extLst>
              <a:ext uri="{FF2B5EF4-FFF2-40B4-BE49-F238E27FC236}">
                <a16:creationId xmlns:a16="http://schemas.microsoft.com/office/drawing/2014/main" id="{F8ADF947-19ED-4D3D-BDBB-2D3683AA889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3554132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EDC23-3CB3-44B3-B857-6D38C1726880}"/>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FFB86C99-B1F0-4467-91B7-A0BF7F33B5A4}"/>
              </a:ext>
            </a:extLst>
          </p:cNvPr>
          <p:cNvGraphicFramePr>
            <a:graphicFrameLocks noGrp="1"/>
          </p:cNvGraphicFramePr>
          <p:nvPr>
            <p:ph type="chart" sz="quarter" idx="13"/>
            <p:extLst>
              <p:ext uri="{D42A27DB-BD31-4B8C-83A1-F6EECF244321}">
                <p14:modId xmlns:p14="http://schemas.microsoft.com/office/powerpoint/2010/main" val="7992252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519B73-BE3C-41CD-B75D-0CEADE545977}"/>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A0C62F0-D1BC-4357-98DB-A194E1E7AE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53914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1292</Words>
  <Application>Microsoft Office PowerPoint</Application>
  <PresentationFormat>On-screen Show (4:3)</PresentationFormat>
  <Paragraphs>589</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22</vt:lpstr>
      <vt:lpstr>Facebook Own Posts Table - 2 of 22</vt:lpstr>
      <vt:lpstr>Facebook Own Posts Table - 3 of 22</vt:lpstr>
      <vt:lpstr>Facebook Own Posts Table - 4 of 22</vt:lpstr>
      <vt:lpstr>Facebook Own Posts Table - 5 of 22</vt:lpstr>
      <vt:lpstr>Facebook Own Posts Table - 6 of 22</vt:lpstr>
      <vt:lpstr>Facebook Own Posts Table - 7 of 22</vt:lpstr>
      <vt:lpstr>Facebook Own Posts Table - 8 of 22</vt:lpstr>
      <vt:lpstr>Facebook Own Posts Table - 9 of 22</vt:lpstr>
      <vt:lpstr>Facebook Own Posts Table - 10 of 22</vt:lpstr>
      <vt:lpstr>Facebook Own Posts Table - 11 of 22</vt:lpstr>
      <vt:lpstr>Facebook Own Posts Table - 12 of 22</vt:lpstr>
      <vt:lpstr>Facebook Own Posts Table - 13 of 22</vt:lpstr>
      <vt:lpstr>Facebook Own Posts Table - 14 of 22</vt:lpstr>
      <vt:lpstr>Facebook Own Posts Table - 15 of 22</vt:lpstr>
      <vt:lpstr>Facebook Own Posts Table - 16 of 22</vt:lpstr>
      <vt:lpstr>Facebook Own Posts Table - 17 of 22</vt:lpstr>
      <vt:lpstr>Facebook Own Posts Table - 18 of 22</vt:lpstr>
      <vt:lpstr>Facebook Own Posts Table - 19 of 22</vt:lpstr>
      <vt:lpstr>Facebook Own Posts Table - 20 of 22</vt:lpstr>
      <vt:lpstr>Facebook Own Posts Table - 21 of 22</vt:lpstr>
      <vt:lpstr>Facebook Own Posts Table - 22 of 22</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2017-12-02T00:39:29Z</dcterms:created>
  <dcterms:modified xsi:type="dcterms:W3CDTF">2017-12-02T00:40:13Z</dcterms:modified>
</cp:coreProperties>
</file>