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4" r:id="rId28"/>
    <p:sldId id="285" r:id="rId29"/>
    <p:sldId id="286"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San Isidro Municipio</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72302</c:v>
                </c:pt>
                <c:pt idx="1">
                  <c:v>72328</c:v>
                </c:pt>
                <c:pt idx="2">
                  <c:v>72360</c:v>
                </c:pt>
                <c:pt idx="3">
                  <c:v>72387</c:v>
                </c:pt>
                <c:pt idx="4">
                  <c:v>72413</c:v>
                </c:pt>
                <c:pt idx="5">
                  <c:v>72422</c:v>
                </c:pt>
                <c:pt idx="6">
                  <c:v>72422</c:v>
                </c:pt>
                <c:pt idx="7">
                  <c:v>72438</c:v>
                </c:pt>
                <c:pt idx="8">
                  <c:v>72448</c:v>
                </c:pt>
                <c:pt idx="9">
                  <c:v>72460</c:v>
                </c:pt>
                <c:pt idx="10">
                  <c:v>72499</c:v>
                </c:pt>
                <c:pt idx="11">
                  <c:v>72533</c:v>
                </c:pt>
                <c:pt idx="12">
                  <c:v>72591</c:v>
                </c:pt>
                <c:pt idx="13">
                  <c:v>72650</c:v>
                </c:pt>
                <c:pt idx="14">
                  <c:v>72669</c:v>
                </c:pt>
                <c:pt idx="15">
                  <c:v>72708</c:v>
                </c:pt>
                <c:pt idx="16">
                  <c:v>72795</c:v>
                </c:pt>
                <c:pt idx="17">
                  <c:v>72879</c:v>
                </c:pt>
                <c:pt idx="18">
                  <c:v>72939</c:v>
                </c:pt>
                <c:pt idx="19">
                  <c:v>72986</c:v>
                </c:pt>
                <c:pt idx="20">
                  <c:v>73004</c:v>
                </c:pt>
                <c:pt idx="21">
                  <c:v>73028</c:v>
                </c:pt>
                <c:pt idx="22">
                  <c:v>73045</c:v>
                </c:pt>
                <c:pt idx="23">
                  <c:v>73061</c:v>
                </c:pt>
                <c:pt idx="24">
                  <c:v>73083</c:v>
                </c:pt>
                <c:pt idx="25">
                  <c:v>73099</c:v>
                </c:pt>
                <c:pt idx="26">
                  <c:v>73101</c:v>
                </c:pt>
                <c:pt idx="27">
                  <c:v>73106</c:v>
                </c:pt>
                <c:pt idx="28">
                  <c:v>73117</c:v>
                </c:pt>
                <c:pt idx="29">
                  <c:v>73137</c:v>
                </c:pt>
              </c:numCache>
            </c:numRef>
          </c:val>
          <c:smooth val="0"/>
          <c:extLst>
            <c:ext xmlns:c16="http://schemas.microsoft.com/office/drawing/2014/chart" uri="{C3380CC4-5D6E-409C-BE32-E72D297353CC}">
              <c16:uniqueId val="{00000000-1B63-4756-81E1-8C7CE6A04718}"/>
            </c:ext>
          </c:extLst>
        </c:ser>
        <c:dLbls>
          <c:showLegendKey val="0"/>
          <c:showVal val="0"/>
          <c:showCatName val="0"/>
          <c:showSerName val="0"/>
          <c:showPercent val="0"/>
          <c:showBubbleSize val="0"/>
        </c:dLbls>
        <c:smooth val="0"/>
        <c:axId val="286145504"/>
        <c:axId val="286143864"/>
      </c:lineChart>
      <c:dateAx>
        <c:axId val="286145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143864"/>
        <c:crosses val="autoZero"/>
        <c:auto val="1"/>
        <c:lblOffset val="100"/>
        <c:baseTimeUnit val="days"/>
      </c:dateAx>
      <c:valAx>
        <c:axId val="286143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145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San Isidro Municipio</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B283-4A67-81C3-22AC5A336899}"/>
            </c:ext>
          </c:extLst>
        </c:ser>
        <c:dLbls>
          <c:showLegendKey val="0"/>
          <c:showVal val="0"/>
          <c:showCatName val="0"/>
          <c:showSerName val="0"/>
          <c:showPercent val="0"/>
          <c:showBubbleSize val="0"/>
        </c:dLbls>
        <c:axId val="286150096"/>
        <c:axId val="286147144"/>
      </c:radarChart>
      <c:catAx>
        <c:axId val="286150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147144"/>
        <c:crosses val="autoZero"/>
        <c:auto val="1"/>
        <c:lblAlgn val="ctr"/>
        <c:lblOffset val="100"/>
        <c:noMultiLvlLbl val="0"/>
      </c:catAx>
      <c:valAx>
        <c:axId val="286147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150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San Isidro Municipio</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0.26421358417485002</c:v>
                </c:pt>
                <c:pt idx="1">
                  <c:v>0.73463320196363002</c:v>
                </c:pt>
                <c:pt idx="2">
                  <c:v>0.15288068118987</c:v>
                </c:pt>
                <c:pt idx="3">
                  <c:v>0</c:v>
                </c:pt>
                <c:pt idx="4">
                  <c:v>0</c:v>
                </c:pt>
                <c:pt idx="5">
                  <c:v>0.13636300868581</c:v>
                </c:pt>
                <c:pt idx="6">
                  <c:v>0.48189776587224997</c:v>
                </c:pt>
                <c:pt idx="7">
                  <c:v>0.18224492613557999</c:v>
                </c:pt>
                <c:pt idx="8">
                  <c:v>9.2486506632801002E-2</c:v>
                </c:pt>
                <c:pt idx="9">
                  <c:v>1.0240980484169</c:v>
                </c:pt>
                <c:pt idx="10">
                  <c:v>5.9327529353330001E-2</c:v>
                </c:pt>
                <c:pt idx="11">
                  <c:v>0.15968889624359001</c:v>
                </c:pt>
                <c:pt idx="12">
                  <c:v>0.44996003417767</c:v>
                </c:pt>
                <c:pt idx="13">
                  <c:v>0.10217570917103</c:v>
                </c:pt>
                <c:pt idx="14">
                  <c:v>0.18419374521165</c:v>
                </c:pt>
                <c:pt idx="15">
                  <c:v>1.8393682588597999</c:v>
                </c:pt>
                <c:pt idx="16">
                  <c:v>0.15291886022185</c:v>
                </c:pt>
                <c:pt idx="17">
                  <c:v>9.5761769430371999E-2</c:v>
                </c:pt>
                <c:pt idx="18">
                  <c:v>0.12824205516466</c:v>
                </c:pt>
                <c:pt idx="19">
                  <c:v>8.2234587867657E-2</c:v>
                </c:pt>
                <c:pt idx="20">
                  <c:v>0.14418795807932</c:v>
                </c:pt>
                <c:pt idx="21">
                  <c:v>0.31636901501040998</c:v>
                </c:pt>
                <c:pt idx="22">
                  <c:v>0.19214268762437001</c:v>
                </c:pt>
                <c:pt idx="23">
                  <c:v>8.0421064158898006E-2</c:v>
                </c:pt>
                <c:pt idx="24">
                  <c:v>3.6037515509817E-2</c:v>
                </c:pt>
                <c:pt idx="25">
                  <c:v>6.7951822613819005E-2</c:v>
                </c:pt>
                <c:pt idx="26">
                  <c:v>0.16279069767442</c:v>
                </c:pt>
                <c:pt idx="27">
                  <c:v>0.15731228540552</c:v>
                </c:pt>
                <c:pt idx="28">
                  <c:v>0.2849548403569</c:v>
                </c:pt>
                <c:pt idx="29">
                  <c:v>9.4356393671283997E-2</c:v>
                </c:pt>
              </c:numCache>
            </c:numRef>
          </c:val>
          <c:smooth val="0"/>
          <c:extLst>
            <c:ext xmlns:c16="http://schemas.microsoft.com/office/drawing/2014/chart" uri="{C3380CC4-5D6E-409C-BE32-E72D297353CC}">
              <c16:uniqueId val="{00000000-E4F2-4795-9FCE-F476CD56C80F}"/>
            </c:ext>
          </c:extLst>
        </c:ser>
        <c:dLbls>
          <c:showLegendKey val="0"/>
          <c:showVal val="0"/>
          <c:showCatName val="0"/>
          <c:showSerName val="0"/>
          <c:showPercent val="0"/>
          <c:showBubbleSize val="0"/>
        </c:dLbls>
        <c:smooth val="0"/>
        <c:axId val="286151408"/>
        <c:axId val="238049064"/>
      </c:lineChart>
      <c:dateAx>
        <c:axId val="286151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049064"/>
        <c:crosses val="autoZero"/>
        <c:auto val="1"/>
        <c:lblOffset val="100"/>
        <c:baseTimeUnit val="days"/>
      </c:dateAx>
      <c:valAx>
        <c:axId val="238049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151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San Isidro Municipio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29</c:v>
                </c:pt>
                <c:pt idx="1">
                  <c:v>21</c:v>
                </c:pt>
                <c:pt idx="2">
                  <c:v>19</c:v>
                </c:pt>
                <c:pt idx="3">
                  <c:v>22</c:v>
                </c:pt>
                <c:pt idx="4">
                  <c:v>37</c:v>
                </c:pt>
                <c:pt idx="5">
                  <c:v>43</c:v>
                </c:pt>
                <c:pt idx="6">
                  <c:v>34</c:v>
                </c:pt>
              </c:numCache>
            </c:numRef>
          </c:val>
          <c:extLst>
            <c:ext xmlns:c16="http://schemas.microsoft.com/office/drawing/2014/chart" uri="{C3380CC4-5D6E-409C-BE32-E72D297353CC}">
              <c16:uniqueId val="{00000000-408E-4FD3-B2AC-C3C116EFC19F}"/>
            </c:ext>
          </c:extLst>
        </c:ser>
        <c:dLbls>
          <c:showLegendKey val="0"/>
          <c:showVal val="0"/>
          <c:showCatName val="0"/>
          <c:showSerName val="0"/>
          <c:showPercent val="0"/>
          <c:showBubbleSize val="0"/>
        </c:dLbls>
        <c:gapWidth val="219"/>
        <c:overlap val="-27"/>
        <c:axId val="288808608"/>
        <c:axId val="288804344"/>
      </c:barChart>
      <c:catAx>
        <c:axId val="288808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804344"/>
        <c:crosses val="autoZero"/>
        <c:auto val="1"/>
        <c:lblAlgn val="ctr"/>
        <c:lblOffset val="100"/>
        <c:noMultiLvlLbl val="0"/>
      </c:catAx>
      <c:valAx>
        <c:axId val="288804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808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San Isidro Municipio</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23</c:v>
                </c:pt>
                <c:pt idx="1">
                  <c:v>26</c:v>
                </c:pt>
                <c:pt idx="2">
                  <c:v>32</c:v>
                </c:pt>
                <c:pt idx="3">
                  <c:v>27</c:v>
                </c:pt>
                <c:pt idx="4">
                  <c:v>26</c:v>
                </c:pt>
                <c:pt idx="5">
                  <c:v>9</c:v>
                </c:pt>
                <c:pt idx="6">
                  <c:v>0</c:v>
                </c:pt>
                <c:pt idx="7">
                  <c:v>16</c:v>
                </c:pt>
                <c:pt idx="8">
                  <c:v>10</c:v>
                </c:pt>
                <c:pt idx="9">
                  <c:v>12</c:v>
                </c:pt>
                <c:pt idx="10">
                  <c:v>39</c:v>
                </c:pt>
                <c:pt idx="11">
                  <c:v>34</c:v>
                </c:pt>
                <c:pt idx="12">
                  <c:v>58</c:v>
                </c:pt>
                <c:pt idx="13">
                  <c:v>59</c:v>
                </c:pt>
                <c:pt idx="14">
                  <c:v>19</c:v>
                </c:pt>
                <c:pt idx="15">
                  <c:v>39</c:v>
                </c:pt>
                <c:pt idx="16">
                  <c:v>87</c:v>
                </c:pt>
                <c:pt idx="17">
                  <c:v>84</c:v>
                </c:pt>
                <c:pt idx="18">
                  <c:v>60</c:v>
                </c:pt>
                <c:pt idx="19">
                  <c:v>47</c:v>
                </c:pt>
                <c:pt idx="20">
                  <c:v>18</c:v>
                </c:pt>
                <c:pt idx="21">
                  <c:v>24</c:v>
                </c:pt>
                <c:pt idx="22">
                  <c:v>17</c:v>
                </c:pt>
                <c:pt idx="23">
                  <c:v>16</c:v>
                </c:pt>
                <c:pt idx="24">
                  <c:v>22</c:v>
                </c:pt>
                <c:pt idx="25">
                  <c:v>16</c:v>
                </c:pt>
                <c:pt idx="26">
                  <c:v>2</c:v>
                </c:pt>
                <c:pt idx="27">
                  <c:v>5</c:v>
                </c:pt>
                <c:pt idx="28">
                  <c:v>11</c:v>
                </c:pt>
                <c:pt idx="29">
                  <c:v>20</c:v>
                </c:pt>
              </c:numCache>
            </c:numRef>
          </c:val>
          <c:smooth val="0"/>
          <c:extLst>
            <c:ext xmlns:c16="http://schemas.microsoft.com/office/drawing/2014/chart" uri="{C3380CC4-5D6E-409C-BE32-E72D297353CC}">
              <c16:uniqueId val="{00000000-5A68-4748-967A-360853B20D7E}"/>
            </c:ext>
          </c:extLst>
        </c:ser>
        <c:dLbls>
          <c:showLegendKey val="0"/>
          <c:showVal val="0"/>
          <c:showCatName val="0"/>
          <c:showSerName val="0"/>
          <c:showPercent val="0"/>
          <c:showBubbleSize val="0"/>
        </c:dLbls>
        <c:smooth val="0"/>
        <c:axId val="288805984"/>
        <c:axId val="288804016"/>
      </c:lineChart>
      <c:dateAx>
        <c:axId val="288805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804016"/>
        <c:crosses val="autoZero"/>
        <c:auto val="1"/>
        <c:lblOffset val="100"/>
        <c:baseTimeUnit val="days"/>
      </c:dateAx>
      <c:valAx>
        <c:axId val="288804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805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San Isidro Municipio</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2</c:v>
                </c:pt>
                <c:pt idx="1">
                  <c:v>4</c:v>
                </c:pt>
                <c:pt idx="2">
                  <c:v>5</c:v>
                </c:pt>
                <c:pt idx="3">
                  <c:v>0</c:v>
                </c:pt>
                <c:pt idx="4">
                  <c:v>0</c:v>
                </c:pt>
                <c:pt idx="5">
                  <c:v>4</c:v>
                </c:pt>
                <c:pt idx="6">
                  <c:v>4</c:v>
                </c:pt>
                <c:pt idx="7">
                  <c:v>3</c:v>
                </c:pt>
                <c:pt idx="8">
                  <c:v>4</c:v>
                </c:pt>
                <c:pt idx="9">
                  <c:v>5</c:v>
                </c:pt>
                <c:pt idx="10">
                  <c:v>4</c:v>
                </c:pt>
                <c:pt idx="11">
                  <c:v>5</c:v>
                </c:pt>
                <c:pt idx="12">
                  <c:v>4</c:v>
                </c:pt>
                <c:pt idx="13">
                  <c:v>5</c:v>
                </c:pt>
                <c:pt idx="14">
                  <c:v>6</c:v>
                </c:pt>
                <c:pt idx="15">
                  <c:v>4</c:v>
                </c:pt>
                <c:pt idx="16">
                  <c:v>4</c:v>
                </c:pt>
                <c:pt idx="17">
                  <c:v>4</c:v>
                </c:pt>
                <c:pt idx="18">
                  <c:v>2</c:v>
                </c:pt>
                <c:pt idx="19">
                  <c:v>1</c:v>
                </c:pt>
                <c:pt idx="20">
                  <c:v>4</c:v>
                </c:pt>
                <c:pt idx="21">
                  <c:v>4</c:v>
                </c:pt>
                <c:pt idx="22">
                  <c:v>3</c:v>
                </c:pt>
                <c:pt idx="23">
                  <c:v>4</c:v>
                </c:pt>
                <c:pt idx="24">
                  <c:v>3</c:v>
                </c:pt>
                <c:pt idx="25">
                  <c:v>3</c:v>
                </c:pt>
                <c:pt idx="26">
                  <c:v>4</c:v>
                </c:pt>
                <c:pt idx="27">
                  <c:v>4</c:v>
                </c:pt>
                <c:pt idx="28">
                  <c:v>3</c:v>
                </c:pt>
                <c:pt idx="29">
                  <c:v>3</c:v>
                </c:pt>
              </c:numCache>
            </c:numRef>
          </c:val>
          <c:smooth val="0"/>
          <c:extLst>
            <c:ext xmlns:c16="http://schemas.microsoft.com/office/drawing/2014/chart" uri="{C3380CC4-5D6E-409C-BE32-E72D297353CC}">
              <c16:uniqueId val="{00000000-4EEA-4EE8-A338-D20552D2B329}"/>
            </c:ext>
          </c:extLst>
        </c:ser>
        <c:dLbls>
          <c:showLegendKey val="0"/>
          <c:showVal val="0"/>
          <c:showCatName val="0"/>
          <c:showSerName val="0"/>
          <c:showPercent val="0"/>
          <c:showBubbleSize val="0"/>
        </c:dLbls>
        <c:smooth val="0"/>
        <c:axId val="352073000"/>
        <c:axId val="352066440"/>
      </c:lineChart>
      <c:dateAx>
        <c:axId val="352073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066440"/>
        <c:crosses val="autoZero"/>
        <c:auto val="1"/>
        <c:lblOffset val="100"/>
        <c:baseTimeUnit val="days"/>
      </c:dateAx>
      <c:valAx>
        <c:axId val="352066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073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San Isidro Municipio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13</c:v>
                </c:pt>
                <c:pt idx="1">
                  <c:v>17</c:v>
                </c:pt>
                <c:pt idx="2">
                  <c:v>18</c:v>
                </c:pt>
                <c:pt idx="3">
                  <c:v>18</c:v>
                </c:pt>
                <c:pt idx="4">
                  <c:v>18</c:v>
                </c:pt>
                <c:pt idx="5">
                  <c:v>11</c:v>
                </c:pt>
                <c:pt idx="6">
                  <c:v>10</c:v>
                </c:pt>
              </c:numCache>
            </c:numRef>
          </c:val>
          <c:extLst>
            <c:ext xmlns:c16="http://schemas.microsoft.com/office/drawing/2014/chart" uri="{C3380CC4-5D6E-409C-BE32-E72D297353CC}">
              <c16:uniqueId val="{00000000-3545-43D6-ACE4-B7B65B522DF3}"/>
            </c:ext>
          </c:extLst>
        </c:ser>
        <c:dLbls>
          <c:showLegendKey val="0"/>
          <c:showVal val="0"/>
          <c:showCatName val="0"/>
          <c:showSerName val="0"/>
          <c:showPercent val="0"/>
          <c:showBubbleSize val="0"/>
        </c:dLbls>
        <c:gapWidth val="219"/>
        <c:overlap val="-27"/>
        <c:axId val="352067424"/>
        <c:axId val="352071032"/>
      </c:barChart>
      <c:catAx>
        <c:axId val="352067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071032"/>
        <c:crosses val="autoZero"/>
        <c:auto val="1"/>
        <c:lblAlgn val="ctr"/>
        <c:lblOffset val="100"/>
        <c:noMultiLvlLbl val="0"/>
      </c:catAx>
      <c:valAx>
        <c:axId val="352071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067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San Isidro Municipio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0.23663268619882</c:v>
                </c:pt>
                <c:pt idx="1">
                  <c:v>0.21420083593332001</c:v>
                </c:pt>
                <c:pt idx="2">
                  <c:v>0.23912442262530001</c:v>
                </c:pt>
                <c:pt idx="3">
                  <c:v>0.63937133960099002</c:v>
                </c:pt>
                <c:pt idx="4">
                  <c:v>0.37763323355808998</c:v>
                </c:pt>
                <c:pt idx="5">
                  <c:v>6.6257536794810001E-2</c:v>
                </c:pt>
                <c:pt idx="6">
                  <c:v>0.12582681279996</c:v>
                </c:pt>
              </c:numCache>
            </c:numRef>
          </c:val>
          <c:extLst>
            <c:ext xmlns:c16="http://schemas.microsoft.com/office/drawing/2014/chart" uri="{C3380CC4-5D6E-409C-BE32-E72D297353CC}">
              <c16:uniqueId val="{00000000-EA42-4D99-B258-42ADF8C318D2}"/>
            </c:ext>
          </c:extLst>
        </c:ser>
        <c:dLbls>
          <c:showLegendKey val="0"/>
          <c:showVal val="0"/>
          <c:showCatName val="0"/>
          <c:showSerName val="0"/>
          <c:showPercent val="0"/>
          <c:showBubbleSize val="0"/>
        </c:dLbls>
        <c:gapWidth val="219"/>
        <c:overlap val="-27"/>
        <c:axId val="352044792"/>
        <c:axId val="352045120"/>
      </c:barChart>
      <c:catAx>
        <c:axId val="35204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045120"/>
        <c:crosses val="autoZero"/>
        <c:auto val="1"/>
        <c:lblAlgn val="ctr"/>
        <c:lblOffset val="100"/>
        <c:noMultiLvlLbl val="0"/>
      </c:catAx>
      <c:valAx>
        <c:axId val="352045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044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San Isidro Municipio</c:v>
                </c:pt>
              </c:strCache>
            </c:strRef>
          </c:cat>
          <c:val>
            <c:numRef>
              <c:f>Sheet1!$B$2</c:f>
              <c:numCache>
                <c:formatCode>General</c:formatCode>
                <c:ptCount val="1"/>
                <c:pt idx="0">
                  <c:v>4</c:v>
                </c:pt>
              </c:numCache>
            </c:numRef>
          </c:val>
          <c:extLst>
            <c:ext xmlns:c16="http://schemas.microsoft.com/office/drawing/2014/chart" uri="{C3380CC4-5D6E-409C-BE32-E72D297353CC}">
              <c16:uniqueId val="{00000000-44A2-4F2A-B857-9B880C828A71}"/>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San Isidro Municipio</c:v>
                </c:pt>
              </c:strCache>
            </c:strRef>
          </c:cat>
          <c:val>
            <c:numRef>
              <c:f>Sheet1!$C$2</c:f>
              <c:numCache>
                <c:formatCode>General</c:formatCode>
                <c:ptCount val="1"/>
                <c:pt idx="0">
                  <c:v>5</c:v>
                </c:pt>
              </c:numCache>
            </c:numRef>
          </c:val>
          <c:extLst>
            <c:ext xmlns:c16="http://schemas.microsoft.com/office/drawing/2014/chart" uri="{C3380CC4-5D6E-409C-BE32-E72D297353CC}">
              <c16:uniqueId val="{00000001-44A2-4F2A-B857-9B880C828A71}"/>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San Isidro Municipio</c:v>
                </c:pt>
              </c:strCache>
            </c:strRef>
          </c:cat>
          <c:val>
            <c:numRef>
              <c:f>Sheet1!$D$2</c:f>
              <c:numCache>
                <c:formatCode>General</c:formatCode>
                <c:ptCount val="1"/>
                <c:pt idx="0">
                  <c:v>72</c:v>
                </c:pt>
              </c:numCache>
            </c:numRef>
          </c:val>
          <c:extLst>
            <c:ext xmlns:c16="http://schemas.microsoft.com/office/drawing/2014/chart" uri="{C3380CC4-5D6E-409C-BE32-E72D297353CC}">
              <c16:uniqueId val="{00000002-44A2-4F2A-B857-9B880C828A71}"/>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San Isidro Municipio</c:v>
                </c:pt>
              </c:strCache>
            </c:strRef>
          </c:cat>
          <c:val>
            <c:numRef>
              <c:f>Sheet1!$E$2</c:f>
              <c:numCache>
                <c:formatCode>General</c:formatCode>
                <c:ptCount val="1"/>
                <c:pt idx="0">
                  <c:v>24</c:v>
                </c:pt>
              </c:numCache>
            </c:numRef>
          </c:val>
          <c:extLst>
            <c:ext xmlns:c16="http://schemas.microsoft.com/office/drawing/2014/chart" uri="{C3380CC4-5D6E-409C-BE32-E72D297353CC}">
              <c16:uniqueId val="{00000003-44A2-4F2A-B857-9B880C828A71}"/>
            </c:ext>
          </c:extLst>
        </c:ser>
        <c:dLbls>
          <c:showLegendKey val="0"/>
          <c:showVal val="0"/>
          <c:showCatName val="0"/>
          <c:showSerName val="0"/>
          <c:showPercent val="0"/>
          <c:showBubbleSize val="0"/>
        </c:dLbls>
        <c:gapWidth val="150"/>
        <c:overlap val="100"/>
        <c:axId val="352050696"/>
        <c:axId val="352044464"/>
      </c:barChart>
      <c:catAx>
        <c:axId val="352050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044464"/>
        <c:crosses val="autoZero"/>
        <c:auto val="1"/>
        <c:lblAlgn val="ctr"/>
        <c:lblOffset val="100"/>
        <c:noMultiLvlLbl val="0"/>
      </c:catAx>
      <c:valAx>
        <c:axId val="3520444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050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San Isidro Municipio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0.31632512721771</c:v>
                </c:pt>
                <c:pt idx="1">
                  <c:v>0</c:v>
                </c:pt>
                <c:pt idx="2">
                  <c:v>0</c:v>
                </c:pt>
                <c:pt idx="3">
                  <c:v>0</c:v>
                </c:pt>
                <c:pt idx="4">
                  <c:v>0</c:v>
                </c:pt>
                <c:pt idx="5">
                  <c:v>0</c:v>
                </c:pt>
                <c:pt idx="6">
                  <c:v>0</c:v>
                </c:pt>
                <c:pt idx="7">
                  <c:v>0</c:v>
                </c:pt>
                <c:pt idx="8">
                  <c:v>0</c:v>
                </c:pt>
                <c:pt idx="9">
                  <c:v>7.1173153623986005E-2</c:v>
                </c:pt>
                <c:pt idx="10">
                  <c:v>6.3608857103561997E-2</c:v>
                </c:pt>
                <c:pt idx="11">
                  <c:v>0.37615183606106001</c:v>
                </c:pt>
                <c:pt idx="12">
                  <c:v>0.12120066015679</c:v>
                </c:pt>
                <c:pt idx="13">
                  <c:v>7.6330628524274996E-2</c:v>
                </c:pt>
                <c:pt idx="14">
                  <c:v>8.8020904964928995E-2</c:v>
                </c:pt>
                <c:pt idx="15">
                  <c:v>0.68844922097570005</c:v>
                </c:pt>
                <c:pt idx="16">
                  <c:v>0.16950900838949001</c:v>
                </c:pt>
                <c:pt idx="17">
                  <c:v>9.6272864805391004E-2</c:v>
                </c:pt>
                <c:pt idx="18">
                  <c:v>0.21592628249209</c:v>
                </c:pt>
                <c:pt idx="19">
                  <c:v>0.12529225691102</c:v>
                </c:pt>
                <c:pt idx="20">
                  <c:v>0.23518085545317</c:v>
                </c:pt>
                <c:pt idx="21">
                  <c:v>0.53216545179480002</c:v>
                </c:pt>
                <c:pt idx="22">
                  <c:v>0.16999037271351999</c:v>
                </c:pt>
                <c:pt idx="23">
                  <c:v>0.32155136845000998</c:v>
                </c:pt>
              </c:numCache>
            </c:numRef>
          </c:val>
          <c:smooth val="0"/>
          <c:extLst>
            <c:ext xmlns:c16="http://schemas.microsoft.com/office/drawing/2014/chart" uri="{C3380CC4-5D6E-409C-BE32-E72D297353CC}">
              <c16:uniqueId val="{00000000-D913-4BDE-8AF6-5347EC9A0D05}"/>
            </c:ext>
          </c:extLst>
        </c:ser>
        <c:dLbls>
          <c:showLegendKey val="0"/>
          <c:showVal val="0"/>
          <c:showCatName val="0"/>
          <c:showSerName val="0"/>
          <c:showPercent val="0"/>
          <c:showBubbleSize val="0"/>
        </c:dLbls>
        <c:smooth val="0"/>
        <c:axId val="352050368"/>
        <c:axId val="352052664"/>
      </c:lineChart>
      <c:catAx>
        <c:axId val="352050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052664"/>
        <c:crosses val="autoZero"/>
        <c:auto val="1"/>
        <c:lblAlgn val="ctr"/>
        <c:lblOffset val="100"/>
        <c:noMultiLvlLbl val="0"/>
      </c:catAx>
      <c:valAx>
        <c:axId val="352052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050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San Isidro Municipio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c:v>
                </c:pt>
                <c:pt idx="1">
                  <c:v>0</c:v>
                </c:pt>
                <c:pt idx="2">
                  <c:v>0</c:v>
                </c:pt>
                <c:pt idx="3">
                  <c:v>0</c:v>
                </c:pt>
                <c:pt idx="4">
                  <c:v>0</c:v>
                </c:pt>
                <c:pt idx="5">
                  <c:v>0</c:v>
                </c:pt>
                <c:pt idx="6">
                  <c:v>0</c:v>
                </c:pt>
                <c:pt idx="7">
                  <c:v>0</c:v>
                </c:pt>
                <c:pt idx="8">
                  <c:v>0</c:v>
                </c:pt>
                <c:pt idx="9">
                  <c:v>4</c:v>
                </c:pt>
                <c:pt idx="10">
                  <c:v>4</c:v>
                </c:pt>
                <c:pt idx="11">
                  <c:v>8</c:v>
                </c:pt>
                <c:pt idx="12">
                  <c:v>8</c:v>
                </c:pt>
                <c:pt idx="13">
                  <c:v>2</c:v>
                </c:pt>
                <c:pt idx="14">
                  <c:v>4</c:v>
                </c:pt>
                <c:pt idx="15">
                  <c:v>14</c:v>
                </c:pt>
                <c:pt idx="16">
                  <c:v>4</c:v>
                </c:pt>
                <c:pt idx="17">
                  <c:v>8</c:v>
                </c:pt>
                <c:pt idx="18">
                  <c:v>8</c:v>
                </c:pt>
                <c:pt idx="19">
                  <c:v>10</c:v>
                </c:pt>
                <c:pt idx="20">
                  <c:v>4</c:v>
                </c:pt>
                <c:pt idx="21">
                  <c:v>16</c:v>
                </c:pt>
                <c:pt idx="22">
                  <c:v>5</c:v>
                </c:pt>
                <c:pt idx="23">
                  <c:v>5</c:v>
                </c:pt>
              </c:numCache>
            </c:numRef>
          </c:val>
          <c:smooth val="0"/>
          <c:extLst>
            <c:ext xmlns:c16="http://schemas.microsoft.com/office/drawing/2014/chart" uri="{C3380CC4-5D6E-409C-BE32-E72D297353CC}">
              <c16:uniqueId val="{00000000-340A-4651-8574-9EEF5FDDFE48}"/>
            </c:ext>
          </c:extLst>
        </c:ser>
        <c:dLbls>
          <c:showLegendKey val="0"/>
          <c:showVal val="0"/>
          <c:showCatName val="0"/>
          <c:showSerName val="0"/>
          <c:showPercent val="0"/>
          <c:showBubbleSize val="0"/>
        </c:dLbls>
        <c:smooth val="0"/>
        <c:axId val="352075296"/>
        <c:axId val="352074640"/>
      </c:lineChart>
      <c:catAx>
        <c:axId val="352075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074640"/>
        <c:crosses val="autoZero"/>
        <c:auto val="1"/>
        <c:lblAlgn val="ctr"/>
        <c:lblOffset val="100"/>
        <c:noMultiLvlLbl val="0"/>
      </c:catAx>
      <c:valAx>
        <c:axId val="352074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075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San Isidro Municipio</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1.8652194043321</c:v>
                </c:pt>
                <c:pt idx="2">
                  <c:v>0.22181208991210999</c:v>
                </c:pt>
                <c:pt idx="3">
                  <c:v>0</c:v>
                </c:pt>
                <c:pt idx="4">
                  <c:v>0.27301558147332999</c:v>
                </c:pt>
                <c:pt idx="5">
                  <c:v>0</c:v>
                </c:pt>
                <c:pt idx="6">
                  <c:v>0</c:v>
                </c:pt>
              </c:numCache>
            </c:numRef>
          </c:val>
          <c:extLst>
            <c:ext xmlns:c16="http://schemas.microsoft.com/office/drawing/2014/chart" uri="{C3380CC4-5D6E-409C-BE32-E72D297353CC}">
              <c16:uniqueId val="{00000000-FD81-491B-90DD-F48071CEED99}"/>
            </c:ext>
          </c:extLst>
        </c:ser>
        <c:dLbls>
          <c:showLegendKey val="0"/>
          <c:showVal val="0"/>
          <c:showCatName val="0"/>
          <c:showSerName val="0"/>
          <c:showPercent val="0"/>
          <c:showBubbleSize val="0"/>
        </c:dLbls>
        <c:gapWidth val="219"/>
        <c:overlap val="-27"/>
        <c:axId val="334132360"/>
        <c:axId val="334132688"/>
      </c:barChart>
      <c:catAx>
        <c:axId val="334132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132688"/>
        <c:crosses val="autoZero"/>
        <c:auto val="1"/>
        <c:lblAlgn val="ctr"/>
        <c:lblOffset val="100"/>
        <c:noMultiLvlLbl val="0"/>
      </c:catAx>
      <c:valAx>
        <c:axId val="334132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132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San Isidro Municipio</c:v>
                </c:pt>
              </c:strCache>
            </c:strRef>
          </c:cat>
          <c:val>
            <c:numRef>
              <c:f>Sheet1!$B$2</c:f>
              <c:numCache>
                <c:formatCode>General</c:formatCode>
                <c:ptCount val="1"/>
                <c:pt idx="0">
                  <c:v>13097</c:v>
                </c:pt>
              </c:numCache>
            </c:numRef>
          </c:val>
          <c:extLst>
            <c:ext xmlns:c16="http://schemas.microsoft.com/office/drawing/2014/chart" uri="{C3380CC4-5D6E-409C-BE32-E72D297353CC}">
              <c16:uniqueId val="{00000000-A67D-4125-924D-F8E15CB4BB8F}"/>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San Isidro Municipio</c:v>
                </c:pt>
              </c:strCache>
            </c:strRef>
          </c:cat>
          <c:val>
            <c:numRef>
              <c:f>Sheet1!$C$2</c:f>
              <c:numCache>
                <c:formatCode>General</c:formatCode>
                <c:ptCount val="1"/>
                <c:pt idx="0">
                  <c:v>1141</c:v>
                </c:pt>
              </c:numCache>
            </c:numRef>
          </c:val>
          <c:extLst>
            <c:ext xmlns:c16="http://schemas.microsoft.com/office/drawing/2014/chart" uri="{C3380CC4-5D6E-409C-BE32-E72D297353CC}">
              <c16:uniqueId val="{00000001-A67D-4125-924D-F8E15CB4BB8F}"/>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San Isidro Municipio</c:v>
                </c:pt>
              </c:strCache>
            </c:strRef>
          </c:cat>
          <c:val>
            <c:numRef>
              <c:f>Sheet1!$D$2</c:f>
              <c:numCache>
                <c:formatCode>General</c:formatCode>
                <c:ptCount val="1"/>
                <c:pt idx="0">
                  <c:v>57</c:v>
                </c:pt>
              </c:numCache>
            </c:numRef>
          </c:val>
          <c:extLst>
            <c:ext xmlns:c16="http://schemas.microsoft.com/office/drawing/2014/chart" uri="{C3380CC4-5D6E-409C-BE32-E72D297353CC}">
              <c16:uniqueId val="{00000002-A67D-4125-924D-F8E15CB4BB8F}"/>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San Isidro Municipio</c:v>
                </c:pt>
              </c:strCache>
            </c:strRef>
          </c:cat>
          <c:val>
            <c:numRef>
              <c:f>Sheet1!$E$2</c:f>
              <c:numCache>
                <c:formatCode>General</c:formatCode>
                <c:ptCount val="1"/>
                <c:pt idx="0">
                  <c:v>170</c:v>
                </c:pt>
              </c:numCache>
            </c:numRef>
          </c:val>
          <c:extLst>
            <c:ext xmlns:c16="http://schemas.microsoft.com/office/drawing/2014/chart" uri="{C3380CC4-5D6E-409C-BE32-E72D297353CC}">
              <c16:uniqueId val="{00000003-A67D-4125-924D-F8E15CB4BB8F}"/>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San Isidro Municipio</c:v>
                </c:pt>
              </c:strCache>
            </c:strRef>
          </c:cat>
          <c:val>
            <c:numRef>
              <c:f>Sheet1!$F$2</c:f>
              <c:numCache>
                <c:formatCode>General</c:formatCode>
                <c:ptCount val="1"/>
                <c:pt idx="0">
                  <c:v>7</c:v>
                </c:pt>
              </c:numCache>
            </c:numRef>
          </c:val>
          <c:extLst>
            <c:ext xmlns:c16="http://schemas.microsoft.com/office/drawing/2014/chart" uri="{C3380CC4-5D6E-409C-BE32-E72D297353CC}">
              <c16:uniqueId val="{00000004-A67D-4125-924D-F8E15CB4BB8F}"/>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San Isidro Municipio</c:v>
                </c:pt>
              </c:strCache>
            </c:strRef>
          </c:cat>
          <c:val>
            <c:numRef>
              <c:f>Sheet1!$G$2</c:f>
              <c:numCache>
                <c:formatCode>General</c:formatCode>
                <c:ptCount val="1"/>
                <c:pt idx="0">
                  <c:v>58</c:v>
                </c:pt>
              </c:numCache>
            </c:numRef>
          </c:val>
          <c:extLst>
            <c:ext xmlns:c16="http://schemas.microsoft.com/office/drawing/2014/chart" uri="{C3380CC4-5D6E-409C-BE32-E72D297353CC}">
              <c16:uniqueId val="{00000005-A67D-4125-924D-F8E15CB4BB8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San Isidro Municipio</c:v>
                </c:pt>
              </c:strCache>
            </c:strRef>
          </c:cat>
          <c:val>
            <c:numRef>
              <c:f>Sheet1!$H$2</c:f>
              <c:numCache>
                <c:formatCode>General</c:formatCode>
                <c:ptCount val="1"/>
                <c:pt idx="0">
                  <c:v>2056</c:v>
                </c:pt>
              </c:numCache>
            </c:numRef>
          </c:val>
          <c:extLst>
            <c:ext xmlns:c16="http://schemas.microsoft.com/office/drawing/2014/chart" uri="{C3380CC4-5D6E-409C-BE32-E72D297353CC}">
              <c16:uniqueId val="{00000006-A67D-4125-924D-F8E15CB4BB8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San Isidro Municipio</c:v>
                </c:pt>
              </c:strCache>
            </c:strRef>
          </c:cat>
          <c:val>
            <c:numRef>
              <c:f>Sheet1!$I$2</c:f>
              <c:numCache>
                <c:formatCode>General</c:formatCode>
                <c:ptCount val="1"/>
                <c:pt idx="0">
                  <c:v>6186</c:v>
                </c:pt>
              </c:numCache>
            </c:numRef>
          </c:val>
          <c:extLst>
            <c:ext xmlns:c16="http://schemas.microsoft.com/office/drawing/2014/chart" uri="{C3380CC4-5D6E-409C-BE32-E72D297353CC}">
              <c16:uniqueId val="{00000007-A67D-4125-924D-F8E15CB4BB8F}"/>
            </c:ext>
          </c:extLst>
        </c:ser>
        <c:dLbls>
          <c:showLegendKey val="0"/>
          <c:showVal val="0"/>
          <c:showCatName val="0"/>
          <c:showSerName val="0"/>
          <c:showPercent val="0"/>
          <c:showBubbleSize val="0"/>
        </c:dLbls>
        <c:gapWidth val="150"/>
        <c:overlap val="100"/>
        <c:axId val="334131048"/>
        <c:axId val="334138592"/>
      </c:barChart>
      <c:catAx>
        <c:axId val="334131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138592"/>
        <c:crosses val="autoZero"/>
        <c:auto val="1"/>
        <c:lblAlgn val="ctr"/>
        <c:lblOffset val="100"/>
        <c:noMultiLvlLbl val="0"/>
      </c:catAx>
      <c:valAx>
        <c:axId val="3341385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131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San Isidro Municipio</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AB3E-4A5B-9094-1E527D46BCF4}"/>
            </c:ext>
          </c:extLst>
        </c:ser>
        <c:dLbls>
          <c:showLegendKey val="0"/>
          <c:showVal val="0"/>
          <c:showCatName val="0"/>
          <c:showSerName val="0"/>
          <c:showPercent val="0"/>
          <c:showBubbleSize val="0"/>
        </c:dLbls>
        <c:gapWidth val="219"/>
        <c:overlap val="-27"/>
        <c:axId val="237155848"/>
        <c:axId val="237156176"/>
      </c:barChart>
      <c:catAx>
        <c:axId val="237155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156176"/>
        <c:crosses val="autoZero"/>
        <c:auto val="1"/>
        <c:lblAlgn val="ctr"/>
        <c:lblOffset val="100"/>
        <c:noMultiLvlLbl val="0"/>
      </c:catAx>
      <c:valAx>
        <c:axId val="237156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155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59074-74FF-4772-993C-BE368BCB52A0}"/>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BEFB549E-0EB5-4418-8614-2856389E0F1D}"/>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9713446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ED320-C1C8-49C7-BC52-A740DB6C7DCA}"/>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0266E0E3-DC66-4A37-AC7E-67AEEE806873}"/>
              </a:ext>
            </a:extLst>
          </p:cNvPr>
          <p:cNvGraphicFramePr>
            <a:graphicFrameLocks noGrp="1"/>
          </p:cNvGraphicFramePr>
          <p:nvPr>
            <p:ph type="tbl" sz="quarter" idx="13"/>
            <p:extLst>
              <p:ext uri="{D42A27DB-BD31-4B8C-83A1-F6EECF244321}">
                <p14:modId xmlns:p14="http://schemas.microsoft.com/office/powerpoint/2010/main" val="3869919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481445476"/>
                    </a:ext>
                  </a:extLst>
                </a:gridCol>
                <a:gridCol w="740664">
                  <a:extLst>
                    <a:ext uri="{9D8B030D-6E8A-4147-A177-3AD203B41FA5}">
                      <a16:colId xmlns:a16="http://schemas.microsoft.com/office/drawing/2014/main" val="330976507"/>
                    </a:ext>
                  </a:extLst>
                </a:gridCol>
                <a:gridCol w="740664">
                  <a:extLst>
                    <a:ext uri="{9D8B030D-6E8A-4147-A177-3AD203B41FA5}">
                      <a16:colId xmlns:a16="http://schemas.microsoft.com/office/drawing/2014/main" val="1485675584"/>
                    </a:ext>
                  </a:extLst>
                </a:gridCol>
                <a:gridCol w="740664">
                  <a:extLst>
                    <a:ext uri="{9D8B030D-6E8A-4147-A177-3AD203B41FA5}">
                      <a16:colId xmlns:a16="http://schemas.microsoft.com/office/drawing/2014/main" val="227239924"/>
                    </a:ext>
                  </a:extLst>
                </a:gridCol>
                <a:gridCol w="740664">
                  <a:extLst>
                    <a:ext uri="{9D8B030D-6E8A-4147-A177-3AD203B41FA5}">
                      <a16:colId xmlns:a16="http://schemas.microsoft.com/office/drawing/2014/main" val="3807512428"/>
                    </a:ext>
                  </a:extLst>
                </a:gridCol>
                <a:gridCol w="740664">
                  <a:extLst>
                    <a:ext uri="{9D8B030D-6E8A-4147-A177-3AD203B41FA5}">
                      <a16:colId xmlns:a16="http://schemas.microsoft.com/office/drawing/2014/main" val="1669364790"/>
                    </a:ext>
                  </a:extLst>
                </a:gridCol>
                <a:gridCol w="740664">
                  <a:extLst>
                    <a:ext uri="{9D8B030D-6E8A-4147-A177-3AD203B41FA5}">
                      <a16:colId xmlns:a16="http://schemas.microsoft.com/office/drawing/2014/main" val="1201771529"/>
                    </a:ext>
                  </a:extLst>
                </a:gridCol>
                <a:gridCol w="740664">
                  <a:extLst>
                    <a:ext uri="{9D8B030D-6E8A-4147-A177-3AD203B41FA5}">
                      <a16:colId xmlns:a16="http://schemas.microsoft.com/office/drawing/2014/main" val="1848227784"/>
                    </a:ext>
                  </a:extLst>
                </a:gridCol>
                <a:gridCol w="740664">
                  <a:extLst>
                    <a:ext uri="{9D8B030D-6E8A-4147-A177-3AD203B41FA5}">
                      <a16:colId xmlns:a16="http://schemas.microsoft.com/office/drawing/2014/main" val="1279853560"/>
                    </a:ext>
                  </a:extLst>
                </a:gridCol>
                <a:gridCol w="740664">
                  <a:extLst>
                    <a:ext uri="{9D8B030D-6E8A-4147-A177-3AD203B41FA5}">
                      <a16:colId xmlns:a16="http://schemas.microsoft.com/office/drawing/2014/main" val="369195764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47666395"/>
                  </a:ext>
                </a:extLst>
              </a:tr>
              <a:tr h="370840">
                <a:tc>
                  <a:txBody>
                    <a:bodyPr/>
                    <a:lstStyle/>
                    <a:p>
                      <a:r>
                        <a:rPr lang="en-US" sz="1000"/>
                        <a:t>San Isidro Municipio</a:t>
                      </a:r>
                    </a:p>
                  </a:txBody>
                  <a:tcPr/>
                </a:tc>
                <a:tc>
                  <a:txBody>
                    <a:bodyPr/>
                    <a:lstStyle/>
                    <a:p>
                      <a:r>
                        <a:rPr lang="en-US" sz="1000"/>
                        <a:t>73137</a:t>
                      </a:r>
                    </a:p>
                  </a:txBody>
                  <a:tcPr/>
                </a:tc>
                <a:tc>
                  <a:txBody>
                    <a:bodyPr/>
                    <a:lstStyle/>
                    <a:p>
                      <a:r>
                        <a:rPr lang="en-US" sz="1000"/>
                        <a:t>858</a:t>
                      </a:r>
                    </a:p>
                  </a:txBody>
                  <a:tcPr/>
                </a:tc>
                <a:tc>
                  <a:txBody>
                    <a:bodyPr/>
                    <a:lstStyle/>
                    <a:p>
                      <a:r>
                        <a:rPr lang="en-US" sz="1000"/>
                        <a:t>105</a:t>
                      </a:r>
                    </a:p>
                  </a:txBody>
                  <a:tcPr/>
                </a:tc>
                <a:tc>
                  <a:txBody>
                    <a:bodyPr/>
                    <a:lstStyle/>
                    <a:p>
                      <a:r>
                        <a:rPr lang="en-US" sz="1000"/>
                        <a:t>14530</a:t>
                      </a:r>
                    </a:p>
                  </a:txBody>
                  <a:tcPr/>
                </a:tc>
                <a:tc>
                  <a:txBody>
                    <a:bodyPr/>
                    <a:lstStyle/>
                    <a:p>
                      <a:r>
                        <a:rPr lang="en-US" sz="1000"/>
                        <a:t>2056</a:t>
                      </a:r>
                    </a:p>
                  </a:txBody>
                  <a:tcPr/>
                </a:tc>
                <a:tc>
                  <a:txBody>
                    <a:bodyPr/>
                    <a:lstStyle/>
                    <a:p>
                      <a:r>
                        <a:rPr lang="en-US" sz="1000"/>
                        <a:t>6186</a:t>
                      </a:r>
                    </a:p>
                  </a:txBody>
                  <a:tcPr/>
                </a:tc>
                <a:tc>
                  <a:txBody>
                    <a:bodyPr/>
                    <a:lstStyle/>
                    <a:p>
                      <a:r>
                        <a:rPr lang="en-US" sz="1000"/>
                        <a:t>0</a:t>
                      </a:r>
                    </a:p>
                  </a:txBody>
                  <a:tcPr/>
                </a:tc>
                <a:tc>
                  <a:txBody>
                    <a:bodyPr/>
                    <a:lstStyle/>
                    <a:p>
                      <a:r>
                        <a:rPr lang="en-US" sz="1000"/>
                        <a:t>0.2983%</a:t>
                      </a:r>
                    </a:p>
                  </a:txBody>
                  <a:tcPr/>
                </a:tc>
                <a:tc>
                  <a:txBody>
                    <a:bodyPr/>
                    <a:lstStyle/>
                    <a:p>
                      <a:r>
                        <a:rPr lang="en-US" sz="1000"/>
                        <a:t>0.0%</a:t>
                      </a:r>
                    </a:p>
                  </a:txBody>
                  <a:tcPr/>
                </a:tc>
                <a:extLst>
                  <a:ext uri="{0D108BD9-81ED-4DB2-BD59-A6C34878D82A}">
                    <a16:rowId xmlns:a16="http://schemas.microsoft.com/office/drawing/2014/main" val="2856780627"/>
                  </a:ext>
                </a:extLst>
              </a:tr>
            </a:tbl>
          </a:graphicData>
        </a:graphic>
      </p:graphicFrame>
      <p:sp>
        <p:nvSpPr>
          <p:cNvPr id="4" name="Text Placeholder 3">
            <a:extLst>
              <a:ext uri="{FF2B5EF4-FFF2-40B4-BE49-F238E27FC236}">
                <a16:creationId xmlns:a16="http://schemas.microsoft.com/office/drawing/2014/main" id="{E63AFAB4-39F2-4243-B056-44A4605E9255}"/>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716898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466F0-5DF9-4640-BA09-70116395394B}"/>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2CA84BD0-B12F-4D16-9B6D-5EB58D279D9E}"/>
              </a:ext>
            </a:extLst>
          </p:cNvPr>
          <p:cNvGraphicFramePr>
            <a:graphicFrameLocks noGrp="1"/>
          </p:cNvGraphicFramePr>
          <p:nvPr>
            <p:ph type="chart" sz="quarter" idx="13"/>
            <p:extLst>
              <p:ext uri="{D42A27DB-BD31-4B8C-83A1-F6EECF244321}">
                <p14:modId xmlns:p14="http://schemas.microsoft.com/office/powerpoint/2010/main" val="39680449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FCE80D-9F70-4966-8D07-47908D8C782D}"/>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498C679F-983E-453C-B41A-688A83ACE0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13367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E713E-5359-45B9-A641-476B44A880D0}"/>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766F7514-DFE3-4249-885F-FD3385899E99}"/>
              </a:ext>
            </a:extLst>
          </p:cNvPr>
          <p:cNvGraphicFramePr>
            <a:graphicFrameLocks noGrp="1"/>
          </p:cNvGraphicFramePr>
          <p:nvPr>
            <p:ph type="chart" sz="quarter" idx="13"/>
            <p:extLst>
              <p:ext uri="{D42A27DB-BD31-4B8C-83A1-F6EECF244321}">
                <p14:modId xmlns:p14="http://schemas.microsoft.com/office/powerpoint/2010/main" val="37848684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0C224C-F5B4-4C17-9A0B-5756044C44B4}"/>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AD4924BB-A2A1-4960-84F5-1D905B41AB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4098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9F117-4BE1-4C53-99E9-7E5C220A0D77}"/>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7B9D83D2-0FEE-4A04-AD35-74D8E5EC1A30}"/>
              </a:ext>
            </a:extLst>
          </p:cNvPr>
          <p:cNvGraphicFramePr>
            <a:graphicFrameLocks noGrp="1"/>
          </p:cNvGraphicFramePr>
          <p:nvPr>
            <p:ph type="chart" sz="quarter" idx="13"/>
            <p:extLst>
              <p:ext uri="{D42A27DB-BD31-4B8C-83A1-F6EECF244321}">
                <p14:modId xmlns:p14="http://schemas.microsoft.com/office/powerpoint/2010/main" val="27675480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49E333-4EF8-43BB-A331-2C46896B7123}"/>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BBD6B978-10CB-4462-A12A-4C7C16AB69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84147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0464E-9619-4FD5-A392-A2DFE8B90CA5}"/>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E4595E07-7128-434F-B602-02AD70A20D51}"/>
              </a:ext>
            </a:extLst>
          </p:cNvPr>
          <p:cNvGraphicFramePr>
            <a:graphicFrameLocks noGrp="1"/>
          </p:cNvGraphicFramePr>
          <p:nvPr>
            <p:ph type="chart" sz="quarter" idx="13"/>
            <p:extLst>
              <p:ext uri="{D42A27DB-BD31-4B8C-83A1-F6EECF244321}">
                <p14:modId xmlns:p14="http://schemas.microsoft.com/office/powerpoint/2010/main" val="18029359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068966-74A7-4CCB-971E-C7405CBD30D0}"/>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952D63EB-55DE-41EC-815C-2229C69DDF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90660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23FEF-E64B-4157-B8D8-4221DB7BAD48}"/>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F3348F15-3F68-48B2-A560-393C74875FCF}"/>
              </a:ext>
            </a:extLst>
          </p:cNvPr>
          <p:cNvGraphicFramePr>
            <a:graphicFrameLocks noGrp="1"/>
          </p:cNvGraphicFramePr>
          <p:nvPr>
            <p:ph type="chart" sz="quarter" idx="13"/>
            <p:extLst>
              <p:ext uri="{D42A27DB-BD31-4B8C-83A1-F6EECF244321}">
                <p14:modId xmlns:p14="http://schemas.microsoft.com/office/powerpoint/2010/main" val="41066999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FE816B-C8CF-4FB3-BE11-C503C86C0800}"/>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EB191BA0-1F68-473E-956F-0A5BF34030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57002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E29CD-6A38-4577-AB8E-CDF588214148}"/>
              </a:ext>
            </a:extLst>
          </p:cNvPr>
          <p:cNvSpPr>
            <a:spLocks noGrp="1"/>
          </p:cNvSpPr>
          <p:nvPr>
            <p:ph type="title"/>
          </p:nvPr>
        </p:nvSpPr>
        <p:spPr/>
        <p:txBody>
          <a:bodyPr/>
          <a:lstStyle/>
          <a:p>
            <a:r>
              <a:rPr lang="en-US"/>
              <a:t>Facebook Own Posts Table - 1 of 11</a:t>
            </a:r>
          </a:p>
        </p:txBody>
      </p:sp>
      <p:graphicFrame>
        <p:nvGraphicFramePr>
          <p:cNvPr id="5" name="Table Placeholder 4">
            <a:extLst>
              <a:ext uri="{FF2B5EF4-FFF2-40B4-BE49-F238E27FC236}">
                <a16:creationId xmlns:a16="http://schemas.microsoft.com/office/drawing/2014/main" id="{1445F24A-E647-4A72-BB50-4EF9BE565919}"/>
              </a:ext>
            </a:extLst>
          </p:cNvPr>
          <p:cNvGraphicFramePr>
            <a:graphicFrameLocks noGrp="1"/>
          </p:cNvGraphicFramePr>
          <p:nvPr>
            <p:ph type="tbl" sz="quarter" idx="13"/>
            <p:extLst>
              <p:ext uri="{D42A27DB-BD31-4B8C-83A1-F6EECF244321}">
                <p14:modId xmlns:p14="http://schemas.microsoft.com/office/powerpoint/2010/main" val="1812249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78369892"/>
                    </a:ext>
                  </a:extLst>
                </a:gridCol>
                <a:gridCol w="658368">
                  <a:extLst>
                    <a:ext uri="{9D8B030D-6E8A-4147-A177-3AD203B41FA5}">
                      <a16:colId xmlns:a16="http://schemas.microsoft.com/office/drawing/2014/main" val="4029109937"/>
                    </a:ext>
                  </a:extLst>
                </a:gridCol>
                <a:gridCol w="658368">
                  <a:extLst>
                    <a:ext uri="{9D8B030D-6E8A-4147-A177-3AD203B41FA5}">
                      <a16:colId xmlns:a16="http://schemas.microsoft.com/office/drawing/2014/main" val="3751860150"/>
                    </a:ext>
                  </a:extLst>
                </a:gridCol>
                <a:gridCol w="658368">
                  <a:extLst>
                    <a:ext uri="{9D8B030D-6E8A-4147-A177-3AD203B41FA5}">
                      <a16:colId xmlns:a16="http://schemas.microsoft.com/office/drawing/2014/main" val="2472793392"/>
                    </a:ext>
                  </a:extLst>
                </a:gridCol>
                <a:gridCol w="658368">
                  <a:extLst>
                    <a:ext uri="{9D8B030D-6E8A-4147-A177-3AD203B41FA5}">
                      <a16:colId xmlns:a16="http://schemas.microsoft.com/office/drawing/2014/main" val="957944197"/>
                    </a:ext>
                  </a:extLst>
                </a:gridCol>
                <a:gridCol w="658368">
                  <a:extLst>
                    <a:ext uri="{9D8B030D-6E8A-4147-A177-3AD203B41FA5}">
                      <a16:colId xmlns:a16="http://schemas.microsoft.com/office/drawing/2014/main" val="4078347204"/>
                    </a:ext>
                  </a:extLst>
                </a:gridCol>
                <a:gridCol w="658368">
                  <a:extLst>
                    <a:ext uri="{9D8B030D-6E8A-4147-A177-3AD203B41FA5}">
                      <a16:colId xmlns:a16="http://schemas.microsoft.com/office/drawing/2014/main" val="163945877"/>
                    </a:ext>
                  </a:extLst>
                </a:gridCol>
                <a:gridCol w="658368">
                  <a:extLst>
                    <a:ext uri="{9D8B030D-6E8A-4147-A177-3AD203B41FA5}">
                      <a16:colId xmlns:a16="http://schemas.microsoft.com/office/drawing/2014/main" val="1319995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619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- 2017-11-16 15:20:55</a:t>
                      </a:r>
                      <a:r>
                        <a:rPr kumimoji="0" lang="es-ES" sz="1000" b="0" i="0" u="none" strike="noStrike" kern="1200" cap="none" spc="0" normalizeH="0" baseline="0" noProof="0">
                          <a:ln>
                            <a:noFill/>
                          </a:ln>
                          <a:solidFill>
                            <a:prstClr val="black"/>
                          </a:solidFill>
                          <a:effectLst/>
                          <a:uLnTx/>
                          <a:uFillTx/>
                          <a:latin typeface="+mn-lt"/>
                          <a:ea typeface="+mn-ea"/>
                          <a:cs typeface="+mn-cs"/>
                        </a:rPr>
                        <a:t>
Vía LA NACION: "En marzo se podrá ir a trabajar de #SanIsidro a Puerto Madero en lancha"
Leé esta nota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67637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- 2017-11-10 21:36:30</a:t>
                      </a:r>
                      <a:r>
                        <a:rPr kumimoji="0" lang="es-ES" sz="1000" b="0" i="0" u="none" strike="noStrike" kern="1200" cap="none" spc="0" normalizeH="0" baseline="0" noProof="0">
                          <a:ln>
                            <a:noFill/>
                          </a:ln>
                          <a:solidFill>
                            <a:prstClr val="black"/>
                          </a:solidFill>
                          <a:effectLst/>
                          <a:uLnTx/>
                          <a:uFillTx/>
                          <a:latin typeface="+mn-lt"/>
                          <a:ea typeface="+mn-ea"/>
                          <a:cs typeface="+mn-cs"/>
                        </a:rPr>
                        <a:t>
¿TE CUIDÁS LA PIEL? 
Nos sumamos a la campaña Nacional de prevención del cáncer de piel de SAD - Sociedad Argentina de Dermatología. Haremos controles gratuitos, para detectar lesiones sospechas sin turno previo.
Del 13 al 17 de noviembre en el Hospital Central de 8.30 a 12:00 y en Hospital de Boulogne el jueves de 13:30 a 15:30.
¡Si tenés lunares o manchas en tu piel, no dudes en hacerte el control!
#Salud #CáncerDePiel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60727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- 2017-11-02 11:30:19</a:t>
                      </a:r>
                      <a:r>
                        <a:rPr kumimoji="0" lang="es-ES" sz="1000" b="0" i="0" u="none" strike="noStrike" kern="1200" cap="none" spc="0" normalizeH="0" baseline="0" noProof="0">
                          <a:ln>
                            <a:noFill/>
                          </a:ln>
                          <a:solidFill>
                            <a:prstClr val="black"/>
                          </a:solidFill>
                          <a:effectLst/>
                          <a:uLnTx/>
                          <a:uFillTx/>
                          <a:latin typeface="+mn-lt"/>
                          <a:ea typeface="+mn-ea"/>
                          <a:cs typeface="+mn-cs"/>
                        </a:rPr>
                        <a:t>
CADA VEZ FALTA MENOS PARA TERMINAR EL NUEVO TÚNEL LA CALANDRIA 
#ObrasQueMejoranTuVida #VillaAdelina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76950286"/>
                  </a:ext>
                </a:extLst>
              </a:tr>
            </a:tbl>
          </a:graphicData>
        </a:graphic>
      </p:graphicFrame>
      <p:sp>
        <p:nvSpPr>
          <p:cNvPr id="4" name="Text Placeholder 3">
            <a:extLst>
              <a:ext uri="{FF2B5EF4-FFF2-40B4-BE49-F238E27FC236}">
                <a16:creationId xmlns:a16="http://schemas.microsoft.com/office/drawing/2014/main" id="{3B1DDC2C-DFA2-4FC2-9039-AA6D5E14616D}"/>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8690270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1F3C2-BB56-4DBB-8598-B8F572BFF177}"/>
              </a:ext>
            </a:extLst>
          </p:cNvPr>
          <p:cNvSpPr>
            <a:spLocks noGrp="1"/>
          </p:cNvSpPr>
          <p:nvPr>
            <p:ph type="title"/>
          </p:nvPr>
        </p:nvSpPr>
        <p:spPr/>
        <p:txBody>
          <a:bodyPr/>
          <a:lstStyle/>
          <a:p>
            <a:r>
              <a:rPr lang="en-US"/>
              <a:t>Facebook Own Posts Table - 2 of 11</a:t>
            </a:r>
          </a:p>
        </p:txBody>
      </p:sp>
      <p:graphicFrame>
        <p:nvGraphicFramePr>
          <p:cNvPr id="5" name="Table Placeholder 4">
            <a:extLst>
              <a:ext uri="{FF2B5EF4-FFF2-40B4-BE49-F238E27FC236}">
                <a16:creationId xmlns:a16="http://schemas.microsoft.com/office/drawing/2014/main" id="{7DDE62B1-F5FF-4536-BEB3-144E081878F5}"/>
              </a:ext>
            </a:extLst>
          </p:cNvPr>
          <p:cNvGraphicFramePr>
            <a:graphicFrameLocks noGrp="1"/>
          </p:cNvGraphicFramePr>
          <p:nvPr>
            <p:ph type="tbl" sz="quarter" idx="13"/>
            <p:extLst>
              <p:ext uri="{D42A27DB-BD31-4B8C-83A1-F6EECF244321}">
                <p14:modId xmlns:p14="http://schemas.microsoft.com/office/powerpoint/2010/main" val="3520471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45997632"/>
                    </a:ext>
                  </a:extLst>
                </a:gridCol>
                <a:gridCol w="658368">
                  <a:extLst>
                    <a:ext uri="{9D8B030D-6E8A-4147-A177-3AD203B41FA5}">
                      <a16:colId xmlns:a16="http://schemas.microsoft.com/office/drawing/2014/main" val="4037800356"/>
                    </a:ext>
                  </a:extLst>
                </a:gridCol>
                <a:gridCol w="658368">
                  <a:extLst>
                    <a:ext uri="{9D8B030D-6E8A-4147-A177-3AD203B41FA5}">
                      <a16:colId xmlns:a16="http://schemas.microsoft.com/office/drawing/2014/main" val="1568465687"/>
                    </a:ext>
                  </a:extLst>
                </a:gridCol>
                <a:gridCol w="658368">
                  <a:extLst>
                    <a:ext uri="{9D8B030D-6E8A-4147-A177-3AD203B41FA5}">
                      <a16:colId xmlns:a16="http://schemas.microsoft.com/office/drawing/2014/main" val="3470408054"/>
                    </a:ext>
                  </a:extLst>
                </a:gridCol>
                <a:gridCol w="658368">
                  <a:extLst>
                    <a:ext uri="{9D8B030D-6E8A-4147-A177-3AD203B41FA5}">
                      <a16:colId xmlns:a16="http://schemas.microsoft.com/office/drawing/2014/main" val="1176934684"/>
                    </a:ext>
                  </a:extLst>
                </a:gridCol>
                <a:gridCol w="658368">
                  <a:extLst>
                    <a:ext uri="{9D8B030D-6E8A-4147-A177-3AD203B41FA5}">
                      <a16:colId xmlns:a16="http://schemas.microsoft.com/office/drawing/2014/main" val="2324109178"/>
                    </a:ext>
                  </a:extLst>
                </a:gridCol>
                <a:gridCol w="658368">
                  <a:extLst>
                    <a:ext uri="{9D8B030D-6E8A-4147-A177-3AD203B41FA5}">
                      <a16:colId xmlns:a16="http://schemas.microsoft.com/office/drawing/2014/main" val="3082192701"/>
                    </a:ext>
                  </a:extLst>
                </a:gridCol>
                <a:gridCol w="658368">
                  <a:extLst>
                    <a:ext uri="{9D8B030D-6E8A-4147-A177-3AD203B41FA5}">
                      <a16:colId xmlns:a16="http://schemas.microsoft.com/office/drawing/2014/main" val="2639903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29586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- 2017-11-13 15:53:00</a:t>
                      </a:r>
                      <a:r>
                        <a:rPr kumimoji="0" lang="es-ES" sz="1000" b="0" i="0" u="none" strike="noStrike" kern="1200" cap="none" spc="0" normalizeH="0" baseline="0" noProof="0">
                          <a:ln>
                            <a:noFill/>
                          </a:ln>
                          <a:solidFill>
                            <a:prstClr val="black"/>
                          </a:solidFill>
                          <a:effectLst/>
                          <a:uLnTx/>
                          <a:uFillTx/>
                          <a:latin typeface="+mn-lt"/>
                          <a:ea typeface="+mn-ea"/>
                          <a:cs typeface="+mn-cs"/>
                        </a:rPr>
                        <a:t>
CAMBIÁ DE HÁBITOS Y MEJORÁ TU CALIDAD DE VIDA 
Ofrecemos talleres gratuitos de nutrición para aprender a comer sano y tener una dieta más saludable. 
Todos los martes, a las 10:30 en el Hospital de Boulogne charlamos sobre qué calidad y cantidad de verduras, fibras, grasas e hidratos de carbono hay que ingerir para tener una dieta completa y variada. ¡Sumate!
#Nutrición #Salud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92026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- 2017-11-22 23:00:00</a:t>
                      </a:r>
                      <a:r>
                        <a:rPr kumimoji="0" lang="es-ES" sz="1000" b="0" i="0" u="none" strike="noStrike" kern="1200" cap="none" spc="0" normalizeH="0" baseline="0" noProof="0">
                          <a:ln>
                            <a:noFill/>
                          </a:ln>
                          <a:solidFill>
                            <a:prstClr val="black"/>
                          </a:solidFill>
                          <a:effectLst/>
                          <a:uLnTx/>
                          <a:uFillTx/>
                          <a:latin typeface="+mn-lt"/>
                          <a:ea typeface="+mn-ea"/>
                          <a:cs typeface="+mn-cs"/>
                        </a:rPr>
                        <a:t>
FESTEJAMOS EL CUMPLEAÑOS DE MARTÍNEZ 🎈
Con un gran #Picnic celebramos el aniversario N° 36 de #Martínez. Este domingo a partir de las 13:00 en la plaza 9 de Julio. Habrá mucha diversión para toda la familia. #Gratis 
#Aniversario #shows #Juegos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30949726"/>
                  </a:ext>
                </a:extLst>
              </a:tr>
            </a:tbl>
          </a:graphicData>
        </a:graphic>
      </p:graphicFrame>
      <p:sp>
        <p:nvSpPr>
          <p:cNvPr id="4" name="Text Placeholder 3">
            <a:extLst>
              <a:ext uri="{FF2B5EF4-FFF2-40B4-BE49-F238E27FC236}">
                <a16:creationId xmlns:a16="http://schemas.microsoft.com/office/drawing/2014/main" id="{B3F46F15-D9EE-418B-8BB1-459868093569}"/>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2501911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A3E9A-21E4-419F-A1A0-1516F8D46631}"/>
              </a:ext>
            </a:extLst>
          </p:cNvPr>
          <p:cNvSpPr>
            <a:spLocks noGrp="1"/>
          </p:cNvSpPr>
          <p:nvPr>
            <p:ph type="title"/>
          </p:nvPr>
        </p:nvSpPr>
        <p:spPr/>
        <p:txBody>
          <a:bodyPr/>
          <a:lstStyle/>
          <a:p>
            <a:r>
              <a:rPr lang="en-US"/>
              <a:t>Facebook Own Posts Table - 3 of 11</a:t>
            </a:r>
          </a:p>
        </p:txBody>
      </p:sp>
      <p:graphicFrame>
        <p:nvGraphicFramePr>
          <p:cNvPr id="5" name="Table Placeholder 4">
            <a:extLst>
              <a:ext uri="{FF2B5EF4-FFF2-40B4-BE49-F238E27FC236}">
                <a16:creationId xmlns:a16="http://schemas.microsoft.com/office/drawing/2014/main" id="{443043E3-5A0D-4EDA-9C00-F6EE3AA420A3}"/>
              </a:ext>
            </a:extLst>
          </p:cNvPr>
          <p:cNvGraphicFramePr>
            <a:graphicFrameLocks noGrp="1"/>
          </p:cNvGraphicFramePr>
          <p:nvPr>
            <p:ph type="tbl" sz="quarter" idx="13"/>
            <p:extLst>
              <p:ext uri="{D42A27DB-BD31-4B8C-83A1-F6EECF244321}">
                <p14:modId xmlns:p14="http://schemas.microsoft.com/office/powerpoint/2010/main" val="940023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37932678"/>
                    </a:ext>
                  </a:extLst>
                </a:gridCol>
                <a:gridCol w="658368">
                  <a:extLst>
                    <a:ext uri="{9D8B030D-6E8A-4147-A177-3AD203B41FA5}">
                      <a16:colId xmlns:a16="http://schemas.microsoft.com/office/drawing/2014/main" val="2748503077"/>
                    </a:ext>
                  </a:extLst>
                </a:gridCol>
                <a:gridCol w="658368">
                  <a:extLst>
                    <a:ext uri="{9D8B030D-6E8A-4147-A177-3AD203B41FA5}">
                      <a16:colId xmlns:a16="http://schemas.microsoft.com/office/drawing/2014/main" val="3603833507"/>
                    </a:ext>
                  </a:extLst>
                </a:gridCol>
                <a:gridCol w="658368">
                  <a:extLst>
                    <a:ext uri="{9D8B030D-6E8A-4147-A177-3AD203B41FA5}">
                      <a16:colId xmlns:a16="http://schemas.microsoft.com/office/drawing/2014/main" val="1057440843"/>
                    </a:ext>
                  </a:extLst>
                </a:gridCol>
                <a:gridCol w="658368">
                  <a:extLst>
                    <a:ext uri="{9D8B030D-6E8A-4147-A177-3AD203B41FA5}">
                      <a16:colId xmlns:a16="http://schemas.microsoft.com/office/drawing/2014/main" val="1552487427"/>
                    </a:ext>
                  </a:extLst>
                </a:gridCol>
                <a:gridCol w="658368">
                  <a:extLst>
                    <a:ext uri="{9D8B030D-6E8A-4147-A177-3AD203B41FA5}">
                      <a16:colId xmlns:a16="http://schemas.microsoft.com/office/drawing/2014/main" val="641679463"/>
                    </a:ext>
                  </a:extLst>
                </a:gridCol>
                <a:gridCol w="658368">
                  <a:extLst>
                    <a:ext uri="{9D8B030D-6E8A-4147-A177-3AD203B41FA5}">
                      <a16:colId xmlns:a16="http://schemas.microsoft.com/office/drawing/2014/main" val="208386942"/>
                    </a:ext>
                  </a:extLst>
                </a:gridCol>
                <a:gridCol w="658368">
                  <a:extLst>
                    <a:ext uri="{9D8B030D-6E8A-4147-A177-3AD203B41FA5}">
                      <a16:colId xmlns:a16="http://schemas.microsoft.com/office/drawing/2014/main" val="3094373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99508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- 2017-11-07 18:00:00</a:t>
                      </a:r>
                      <a:r>
                        <a:rPr kumimoji="0" lang="es-ES" sz="1000" b="0" i="0" u="none" strike="noStrike" kern="1200" cap="none" spc="0" normalizeH="0" baseline="0" noProof="0">
                          <a:ln>
                            <a:noFill/>
                          </a:ln>
                          <a:solidFill>
                            <a:prstClr val="black"/>
                          </a:solidFill>
                          <a:effectLst/>
                          <a:uLnTx/>
                          <a:uFillTx/>
                          <a:latin typeface="+mn-lt"/>
                          <a:ea typeface="+mn-ea"/>
                          <a:cs typeface="+mn-cs"/>
                        </a:rPr>
                        <a:t>
¿COMO CONTROLÁS TU ESTRÉS? 
Si estás cansado y necesitas bajar un cambio, sumate a participar en el taller que dicta el Dr. Daniel López Rosetti, los jueves de 8:30 a 10:30 y de 18:30 a 20:00, en el Aula Magna del Hospital Central Melchor Angel Posse.
¡Es abierto y gratuito!
#MedicinaDelEstrés #Salud #VidaSana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72526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- 2017-11-15 21:30:00</a:t>
                      </a:r>
                      <a:r>
                        <a:rPr kumimoji="0" lang="es-ES" sz="1000" b="0" i="0" u="none" strike="noStrike" kern="1200" cap="none" spc="0" normalizeH="0" baseline="0" noProof="0">
                          <a:ln>
                            <a:noFill/>
                          </a:ln>
                          <a:solidFill>
                            <a:prstClr val="black"/>
                          </a:solidFill>
                          <a:effectLst/>
                          <a:uLnTx/>
                          <a:uFillTx/>
                          <a:latin typeface="+mn-lt"/>
                          <a:ea typeface="+mn-ea"/>
                          <a:cs typeface="+mn-cs"/>
                        </a:rPr>
                        <a:t>
ABRIMOS GRATIS LAS PUERTAS DEL BAJO 🚪
Habrá talleres abiertos y gratuitos de artistas inspirados en "La presencia del agua". Más de 300 artistas, en 40 espacios abiertos y música en vivo.
¡No te lo pierdas! 
🗓18 al 20 de noviembre
⏰16:00 a 20:00
+info en http://bit.ly/PuertasBajo
#Gratis #PuertasDelBajo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88640462"/>
                  </a:ext>
                </a:extLst>
              </a:tr>
            </a:tbl>
          </a:graphicData>
        </a:graphic>
      </p:graphicFrame>
      <p:sp>
        <p:nvSpPr>
          <p:cNvPr id="4" name="Text Placeholder 3">
            <a:extLst>
              <a:ext uri="{FF2B5EF4-FFF2-40B4-BE49-F238E27FC236}">
                <a16:creationId xmlns:a16="http://schemas.microsoft.com/office/drawing/2014/main" id="{B48F50BE-9F08-4584-B4A9-A2FB966DDA3E}"/>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0970514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0A691-C48E-48CA-99E2-FC1CD1FB5CAF}"/>
              </a:ext>
            </a:extLst>
          </p:cNvPr>
          <p:cNvSpPr>
            <a:spLocks noGrp="1"/>
          </p:cNvSpPr>
          <p:nvPr>
            <p:ph type="title"/>
          </p:nvPr>
        </p:nvSpPr>
        <p:spPr/>
        <p:txBody>
          <a:bodyPr/>
          <a:lstStyle/>
          <a:p>
            <a:r>
              <a:rPr lang="en-US"/>
              <a:t>Facebook Own Posts Table - 4 of 11</a:t>
            </a:r>
          </a:p>
        </p:txBody>
      </p:sp>
      <p:graphicFrame>
        <p:nvGraphicFramePr>
          <p:cNvPr id="5" name="Table Placeholder 4">
            <a:extLst>
              <a:ext uri="{FF2B5EF4-FFF2-40B4-BE49-F238E27FC236}">
                <a16:creationId xmlns:a16="http://schemas.microsoft.com/office/drawing/2014/main" id="{B41E28BC-DFB2-48D1-9EEF-EF6AAD73485B}"/>
              </a:ext>
            </a:extLst>
          </p:cNvPr>
          <p:cNvGraphicFramePr>
            <a:graphicFrameLocks noGrp="1"/>
          </p:cNvGraphicFramePr>
          <p:nvPr>
            <p:ph type="tbl" sz="quarter" idx="13"/>
            <p:extLst>
              <p:ext uri="{D42A27DB-BD31-4B8C-83A1-F6EECF244321}">
                <p14:modId xmlns:p14="http://schemas.microsoft.com/office/powerpoint/2010/main" val="3763153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82868746"/>
                    </a:ext>
                  </a:extLst>
                </a:gridCol>
                <a:gridCol w="658368">
                  <a:extLst>
                    <a:ext uri="{9D8B030D-6E8A-4147-A177-3AD203B41FA5}">
                      <a16:colId xmlns:a16="http://schemas.microsoft.com/office/drawing/2014/main" val="3849047238"/>
                    </a:ext>
                  </a:extLst>
                </a:gridCol>
                <a:gridCol w="658368">
                  <a:extLst>
                    <a:ext uri="{9D8B030D-6E8A-4147-A177-3AD203B41FA5}">
                      <a16:colId xmlns:a16="http://schemas.microsoft.com/office/drawing/2014/main" val="2991387968"/>
                    </a:ext>
                  </a:extLst>
                </a:gridCol>
                <a:gridCol w="658368">
                  <a:extLst>
                    <a:ext uri="{9D8B030D-6E8A-4147-A177-3AD203B41FA5}">
                      <a16:colId xmlns:a16="http://schemas.microsoft.com/office/drawing/2014/main" val="684989945"/>
                    </a:ext>
                  </a:extLst>
                </a:gridCol>
                <a:gridCol w="658368">
                  <a:extLst>
                    <a:ext uri="{9D8B030D-6E8A-4147-A177-3AD203B41FA5}">
                      <a16:colId xmlns:a16="http://schemas.microsoft.com/office/drawing/2014/main" val="469348901"/>
                    </a:ext>
                  </a:extLst>
                </a:gridCol>
                <a:gridCol w="658368">
                  <a:extLst>
                    <a:ext uri="{9D8B030D-6E8A-4147-A177-3AD203B41FA5}">
                      <a16:colId xmlns:a16="http://schemas.microsoft.com/office/drawing/2014/main" val="847773890"/>
                    </a:ext>
                  </a:extLst>
                </a:gridCol>
                <a:gridCol w="658368">
                  <a:extLst>
                    <a:ext uri="{9D8B030D-6E8A-4147-A177-3AD203B41FA5}">
                      <a16:colId xmlns:a16="http://schemas.microsoft.com/office/drawing/2014/main" val="2752563732"/>
                    </a:ext>
                  </a:extLst>
                </a:gridCol>
                <a:gridCol w="658368">
                  <a:extLst>
                    <a:ext uri="{9D8B030D-6E8A-4147-A177-3AD203B41FA5}">
                      <a16:colId xmlns:a16="http://schemas.microsoft.com/office/drawing/2014/main" val="3020638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35040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- 2017-11-07 21:30:00</a:t>
                      </a:r>
                      <a:r>
                        <a:rPr kumimoji="0" lang="es-ES" sz="1000" b="0" i="0" u="none" strike="noStrike" kern="1200" cap="none" spc="0" normalizeH="0" baseline="0" noProof="0">
                          <a:ln>
                            <a:noFill/>
                          </a:ln>
                          <a:solidFill>
                            <a:prstClr val="black"/>
                          </a:solidFill>
                          <a:effectLst/>
                          <a:uLnTx/>
                          <a:uFillTx/>
                          <a:latin typeface="+mn-lt"/>
                          <a:ea typeface="+mn-ea"/>
                          <a:cs typeface="+mn-cs"/>
                        </a:rPr>
                        <a:t>
SIMULACRO DE ACCIDENTE MÚLTIPLE DE TRÁNSITO
Para ejercitar la toma decisiones y el trabajo en equipo, capacitamos y entrenamos las fuerzas del municipio y el sistema integrado de emergencias sanitarias, simulando un choque entre un colectivo con pasajeros y un vehículo particular. Participaron Bomberos de San Isidro, #DefensaCivil #PatrullajeMunicipal, y #Same
#SeguridadVial #VíaPública #Emergencias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45525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- 2017-11-29 11:54:01</a:t>
                      </a:r>
                      <a:r>
                        <a:rPr kumimoji="0" lang="es-ES" sz="1000" b="0" i="0" u="none" strike="noStrike" kern="1200" cap="none" spc="0" normalizeH="0" baseline="0" noProof="0">
                          <a:ln>
                            <a:noFill/>
                          </a:ln>
                          <a:solidFill>
                            <a:prstClr val="black"/>
                          </a:solidFill>
                          <a:effectLst/>
                          <a:uLnTx/>
                          <a:uFillTx/>
                          <a:latin typeface="+mn-lt"/>
                          <a:ea typeface="+mn-ea"/>
                          <a:cs typeface="+mn-cs"/>
                        </a:rPr>
                        <a:t>
NUEVO ESPACIO DE DIVERSIÓN EN DARDO ROCHA 🎪
Inauguramos un espacio de juegos en Dardo Rocha y Tres Sargentos.  
El nuevo sector tiene calesitas, tobogán, tatetí, entre otras atracciones, para que los chicos se diviertan. ¡Acercate a conocerlo! 
#PaseoDeLasBicicletas #SanIsidro #Juegos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688313"/>
                  </a:ext>
                </a:extLst>
              </a:tr>
            </a:tbl>
          </a:graphicData>
        </a:graphic>
      </p:graphicFrame>
      <p:sp>
        <p:nvSpPr>
          <p:cNvPr id="4" name="Text Placeholder 3">
            <a:extLst>
              <a:ext uri="{FF2B5EF4-FFF2-40B4-BE49-F238E27FC236}">
                <a16:creationId xmlns:a16="http://schemas.microsoft.com/office/drawing/2014/main" id="{E2D2F650-4842-4459-8623-42A22194C616}"/>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4852702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B63DD-0175-44E5-A14B-758C73A54EC2}"/>
              </a:ext>
            </a:extLst>
          </p:cNvPr>
          <p:cNvSpPr>
            <a:spLocks noGrp="1"/>
          </p:cNvSpPr>
          <p:nvPr>
            <p:ph type="title"/>
          </p:nvPr>
        </p:nvSpPr>
        <p:spPr/>
        <p:txBody>
          <a:bodyPr/>
          <a:lstStyle/>
          <a:p>
            <a:r>
              <a:rPr lang="en-US"/>
              <a:t>Facebook Own Posts Table - 5 of 11</a:t>
            </a:r>
          </a:p>
        </p:txBody>
      </p:sp>
      <p:graphicFrame>
        <p:nvGraphicFramePr>
          <p:cNvPr id="5" name="Table Placeholder 4">
            <a:extLst>
              <a:ext uri="{FF2B5EF4-FFF2-40B4-BE49-F238E27FC236}">
                <a16:creationId xmlns:a16="http://schemas.microsoft.com/office/drawing/2014/main" id="{CA7FAF01-78E4-43B2-B543-477B0A880066}"/>
              </a:ext>
            </a:extLst>
          </p:cNvPr>
          <p:cNvGraphicFramePr>
            <a:graphicFrameLocks noGrp="1"/>
          </p:cNvGraphicFramePr>
          <p:nvPr>
            <p:ph type="tbl" sz="quarter" idx="13"/>
            <p:extLst>
              <p:ext uri="{D42A27DB-BD31-4B8C-83A1-F6EECF244321}">
                <p14:modId xmlns:p14="http://schemas.microsoft.com/office/powerpoint/2010/main" val="3384492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19874907"/>
                    </a:ext>
                  </a:extLst>
                </a:gridCol>
                <a:gridCol w="658368">
                  <a:extLst>
                    <a:ext uri="{9D8B030D-6E8A-4147-A177-3AD203B41FA5}">
                      <a16:colId xmlns:a16="http://schemas.microsoft.com/office/drawing/2014/main" val="844690862"/>
                    </a:ext>
                  </a:extLst>
                </a:gridCol>
                <a:gridCol w="658368">
                  <a:extLst>
                    <a:ext uri="{9D8B030D-6E8A-4147-A177-3AD203B41FA5}">
                      <a16:colId xmlns:a16="http://schemas.microsoft.com/office/drawing/2014/main" val="2586753476"/>
                    </a:ext>
                  </a:extLst>
                </a:gridCol>
                <a:gridCol w="658368">
                  <a:extLst>
                    <a:ext uri="{9D8B030D-6E8A-4147-A177-3AD203B41FA5}">
                      <a16:colId xmlns:a16="http://schemas.microsoft.com/office/drawing/2014/main" val="416382365"/>
                    </a:ext>
                  </a:extLst>
                </a:gridCol>
                <a:gridCol w="658368">
                  <a:extLst>
                    <a:ext uri="{9D8B030D-6E8A-4147-A177-3AD203B41FA5}">
                      <a16:colId xmlns:a16="http://schemas.microsoft.com/office/drawing/2014/main" val="3320031625"/>
                    </a:ext>
                  </a:extLst>
                </a:gridCol>
                <a:gridCol w="658368">
                  <a:extLst>
                    <a:ext uri="{9D8B030D-6E8A-4147-A177-3AD203B41FA5}">
                      <a16:colId xmlns:a16="http://schemas.microsoft.com/office/drawing/2014/main" val="3635441604"/>
                    </a:ext>
                  </a:extLst>
                </a:gridCol>
                <a:gridCol w="658368">
                  <a:extLst>
                    <a:ext uri="{9D8B030D-6E8A-4147-A177-3AD203B41FA5}">
                      <a16:colId xmlns:a16="http://schemas.microsoft.com/office/drawing/2014/main" val="2433026186"/>
                    </a:ext>
                  </a:extLst>
                </a:gridCol>
                <a:gridCol w="658368">
                  <a:extLst>
                    <a:ext uri="{9D8B030D-6E8A-4147-A177-3AD203B41FA5}">
                      <a16:colId xmlns:a16="http://schemas.microsoft.com/office/drawing/2014/main" val="4038827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6435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- 2017-11-23 21:37:57</a:t>
                      </a:r>
                      <a:r>
                        <a:rPr kumimoji="0" lang="es-ES" sz="1000" b="0" i="0" u="none" strike="noStrike" kern="1200" cap="none" spc="0" normalizeH="0" baseline="0" noProof="0">
                          <a:ln>
                            <a:noFill/>
                          </a:ln>
                          <a:solidFill>
                            <a:prstClr val="black"/>
                          </a:solidFill>
                          <a:effectLst/>
                          <a:uLnTx/>
                          <a:uFillTx/>
                          <a:latin typeface="+mn-lt"/>
                          <a:ea typeface="+mn-ea"/>
                          <a:cs typeface="+mn-cs"/>
                        </a:rPr>
                        <a:t>
APASIONANTE FERIA MEDIEVAL EN SAN ISIDRO 🛡️
Reviví la edad media en una nueva edición de la Feria Medieval del Santo Cristo. Habrá exhibiciones de combate, #Artesanos, #ComidaMedieval, #MúsicaEnVivo, #Arquería y mucho más. Imperdible, para grandes y chicos.
El sábado 25 a partir de las 11:00 en la plaza Tahona, Liniers 800. ⚔️🏹
Es gratis, sólo pedimos alimentos no perecederos para donar a instituciones de #SanIsidro. 🤗
#GameOfThrones #CombateMedieval #Diversión #Gratis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818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- 2017-11-21 21:43:00</a:t>
                      </a:r>
                      <a:r>
                        <a:rPr kumimoji="0" lang="es-ES" sz="1000" b="0" i="0" u="none" strike="noStrike" kern="1200" cap="none" spc="0" normalizeH="0" baseline="0" noProof="0">
                          <a:ln>
                            <a:noFill/>
                          </a:ln>
                          <a:solidFill>
                            <a:prstClr val="black"/>
                          </a:solidFill>
                          <a:effectLst/>
                          <a:uLnTx/>
                          <a:uFillTx/>
                          <a:latin typeface="+mn-lt"/>
                          <a:ea typeface="+mn-ea"/>
                          <a:cs typeface="+mn-cs"/>
                        </a:rPr>
                        <a:t>
RECOLECCIÓN DE RESIDUOS EN #SANISIDRO 🚛
La recolección de residuos se realiza según el tipo de desecho. ¡Informate! 
Para más información, comunicate al 4512-3300 
#EspacioPúblicoSI #RecolecciónDeResiduos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8507693"/>
                  </a:ext>
                </a:extLst>
              </a:tr>
            </a:tbl>
          </a:graphicData>
        </a:graphic>
      </p:graphicFrame>
      <p:sp>
        <p:nvSpPr>
          <p:cNvPr id="4" name="Text Placeholder 3">
            <a:extLst>
              <a:ext uri="{FF2B5EF4-FFF2-40B4-BE49-F238E27FC236}">
                <a16:creationId xmlns:a16="http://schemas.microsoft.com/office/drawing/2014/main" id="{651EB302-F8A2-4178-8F32-0F51265DA7E9}"/>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1764279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644D4-6D32-433D-BF9E-A93509EDD0C9}"/>
              </a:ext>
            </a:extLst>
          </p:cNvPr>
          <p:cNvSpPr>
            <a:spLocks noGrp="1"/>
          </p:cNvSpPr>
          <p:nvPr>
            <p:ph type="title"/>
          </p:nvPr>
        </p:nvSpPr>
        <p:spPr/>
        <p:txBody>
          <a:bodyPr/>
          <a:lstStyle/>
          <a:p>
            <a:r>
              <a:rPr lang="en-US"/>
              <a:t>Facebook Own Posts Table - 6 of 11</a:t>
            </a:r>
          </a:p>
        </p:txBody>
      </p:sp>
      <p:graphicFrame>
        <p:nvGraphicFramePr>
          <p:cNvPr id="5" name="Table Placeholder 4">
            <a:extLst>
              <a:ext uri="{FF2B5EF4-FFF2-40B4-BE49-F238E27FC236}">
                <a16:creationId xmlns:a16="http://schemas.microsoft.com/office/drawing/2014/main" id="{96DB9EFA-AB94-4A11-8F7F-35CBAD85516B}"/>
              </a:ext>
            </a:extLst>
          </p:cNvPr>
          <p:cNvGraphicFramePr>
            <a:graphicFrameLocks noGrp="1"/>
          </p:cNvGraphicFramePr>
          <p:nvPr>
            <p:ph type="tbl" sz="quarter" idx="13"/>
            <p:extLst>
              <p:ext uri="{D42A27DB-BD31-4B8C-83A1-F6EECF244321}">
                <p14:modId xmlns:p14="http://schemas.microsoft.com/office/powerpoint/2010/main" val="1479679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79725709"/>
                    </a:ext>
                  </a:extLst>
                </a:gridCol>
                <a:gridCol w="658368">
                  <a:extLst>
                    <a:ext uri="{9D8B030D-6E8A-4147-A177-3AD203B41FA5}">
                      <a16:colId xmlns:a16="http://schemas.microsoft.com/office/drawing/2014/main" val="2033340817"/>
                    </a:ext>
                  </a:extLst>
                </a:gridCol>
                <a:gridCol w="658368">
                  <a:extLst>
                    <a:ext uri="{9D8B030D-6E8A-4147-A177-3AD203B41FA5}">
                      <a16:colId xmlns:a16="http://schemas.microsoft.com/office/drawing/2014/main" val="1955172230"/>
                    </a:ext>
                  </a:extLst>
                </a:gridCol>
                <a:gridCol w="658368">
                  <a:extLst>
                    <a:ext uri="{9D8B030D-6E8A-4147-A177-3AD203B41FA5}">
                      <a16:colId xmlns:a16="http://schemas.microsoft.com/office/drawing/2014/main" val="4011241528"/>
                    </a:ext>
                  </a:extLst>
                </a:gridCol>
                <a:gridCol w="658368">
                  <a:extLst>
                    <a:ext uri="{9D8B030D-6E8A-4147-A177-3AD203B41FA5}">
                      <a16:colId xmlns:a16="http://schemas.microsoft.com/office/drawing/2014/main" val="2540217310"/>
                    </a:ext>
                  </a:extLst>
                </a:gridCol>
                <a:gridCol w="658368">
                  <a:extLst>
                    <a:ext uri="{9D8B030D-6E8A-4147-A177-3AD203B41FA5}">
                      <a16:colId xmlns:a16="http://schemas.microsoft.com/office/drawing/2014/main" val="1330063209"/>
                    </a:ext>
                  </a:extLst>
                </a:gridCol>
                <a:gridCol w="658368">
                  <a:extLst>
                    <a:ext uri="{9D8B030D-6E8A-4147-A177-3AD203B41FA5}">
                      <a16:colId xmlns:a16="http://schemas.microsoft.com/office/drawing/2014/main" val="3932099194"/>
                    </a:ext>
                  </a:extLst>
                </a:gridCol>
                <a:gridCol w="658368">
                  <a:extLst>
                    <a:ext uri="{9D8B030D-6E8A-4147-A177-3AD203B41FA5}">
                      <a16:colId xmlns:a16="http://schemas.microsoft.com/office/drawing/2014/main" val="248704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8457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- 2017-11-02 22:20:01</a:t>
                      </a:r>
                      <a:r>
                        <a:rPr kumimoji="0" lang="es-ES" sz="1000" b="0" i="0" u="none" strike="noStrike" kern="1200" cap="none" spc="0" normalizeH="0" baseline="0" noProof="0">
                          <a:ln>
                            <a:noFill/>
                          </a:ln>
                          <a:solidFill>
                            <a:prstClr val="black"/>
                          </a:solidFill>
                          <a:effectLst/>
                          <a:uLnTx/>
                          <a:uFillTx/>
                          <a:latin typeface="+mn-lt"/>
                          <a:ea typeface="+mn-ea"/>
                          <a:cs typeface="+mn-cs"/>
                        </a:rPr>
                        <a:t>
DELFINA PIGNATIELLO, ABANDERADA Y  MULTIMEDALLISTA SUDAMERICANA PARA ARGENTINA
La nadadora del Equipo Municipal de San Isidro, Delfina Pignatiello, junto a Kevin Díaz Wurg, también integrante del equipo sanisidrense, hicieron un gran aporte al medallero de la Delegación Argentina de Natación. Su actuación nos permite ilusionarnos con el futuro deportivo, pensando en el año que viene, cuando Buenos Aires sea anfitriona de los III Juegos Olímpicos de la Juventud. ¡Felicitaciones!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51429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- 2017-11-08 15:19:37</a:t>
                      </a:r>
                      <a:r>
                        <a:rPr kumimoji="0" lang="es-ES" sz="1000" b="0" i="0" u="none" strike="noStrike" kern="1200" cap="none" spc="0" normalizeH="0" baseline="0" noProof="0">
                          <a:ln>
                            <a:noFill/>
                          </a:ln>
                          <a:solidFill>
                            <a:prstClr val="black"/>
                          </a:solidFill>
                          <a:effectLst/>
                          <a:uLnTx/>
                          <a:uFillTx/>
                          <a:latin typeface="+mn-lt"/>
                          <a:ea typeface="+mn-ea"/>
                          <a:cs typeface="+mn-cs"/>
                        </a:rPr>
                        <a:t>
NUNCA ES TARDE PARA SONREÍR
A través del programa de salud bucodental  #SanIsidroSonrisas, ya entregamos más de 90 prótesis a personas sin cobertura médica, que perdieron piezas dentales.
Este programa es inclusivo y apunta a que los vecinos tengan igualdad de oportunidades, para mejorar su calidad de vida.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36903070"/>
                  </a:ext>
                </a:extLst>
              </a:tr>
            </a:tbl>
          </a:graphicData>
        </a:graphic>
      </p:graphicFrame>
      <p:sp>
        <p:nvSpPr>
          <p:cNvPr id="4" name="Text Placeholder 3">
            <a:extLst>
              <a:ext uri="{FF2B5EF4-FFF2-40B4-BE49-F238E27FC236}">
                <a16:creationId xmlns:a16="http://schemas.microsoft.com/office/drawing/2014/main" id="{F54DF3EF-5153-401D-868E-0ED48153A12A}"/>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425328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073EE-C5B3-4268-910E-31548A38E0CA}"/>
              </a:ext>
            </a:extLst>
          </p:cNvPr>
          <p:cNvSpPr>
            <a:spLocks noGrp="1"/>
          </p:cNvSpPr>
          <p:nvPr>
            <p:ph type="title"/>
          </p:nvPr>
        </p:nvSpPr>
        <p:spPr/>
        <p:txBody>
          <a:bodyPr/>
          <a:lstStyle/>
          <a:p>
            <a:r>
              <a:rPr lang="en-US"/>
              <a:t>Facebook Own Posts Table - 7 of 11</a:t>
            </a:r>
          </a:p>
        </p:txBody>
      </p:sp>
      <p:graphicFrame>
        <p:nvGraphicFramePr>
          <p:cNvPr id="5" name="Table Placeholder 4">
            <a:extLst>
              <a:ext uri="{FF2B5EF4-FFF2-40B4-BE49-F238E27FC236}">
                <a16:creationId xmlns:a16="http://schemas.microsoft.com/office/drawing/2014/main" id="{998823DD-A3F4-4385-AAF2-A3D978630FA5}"/>
              </a:ext>
            </a:extLst>
          </p:cNvPr>
          <p:cNvGraphicFramePr>
            <a:graphicFrameLocks noGrp="1"/>
          </p:cNvGraphicFramePr>
          <p:nvPr>
            <p:ph type="tbl" sz="quarter" idx="13"/>
            <p:extLst>
              <p:ext uri="{D42A27DB-BD31-4B8C-83A1-F6EECF244321}">
                <p14:modId xmlns:p14="http://schemas.microsoft.com/office/powerpoint/2010/main" val="981251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84880687"/>
                    </a:ext>
                  </a:extLst>
                </a:gridCol>
                <a:gridCol w="658368">
                  <a:extLst>
                    <a:ext uri="{9D8B030D-6E8A-4147-A177-3AD203B41FA5}">
                      <a16:colId xmlns:a16="http://schemas.microsoft.com/office/drawing/2014/main" val="1469983202"/>
                    </a:ext>
                  </a:extLst>
                </a:gridCol>
                <a:gridCol w="658368">
                  <a:extLst>
                    <a:ext uri="{9D8B030D-6E8A-4147-A177-3AD203B41FA5}">
                      <a16:colId xmlns:a16="http://schemas.microsoft.com/office/drawing/2014/main" val="2468691254"/>
                    </a:ext>
                  </a:extLst>
                </a:gridCol>
                <a:gridCol w="658368">
                  <a:extLst>
                    <a:ext uri="{9D8B030D-6E8A-4147-A177-3AD203B41FA5}">
                      <a16:colId xmlns:a16="http://schemas.microsoft.com/office/drawing/2014/main" val="1808797359"/>
                    </a:ext>
                  </a:extLst>
                </a:gridCol>
                <a:gridCol w="658368">
                  <a:extLst>
                    <a:ext uri="{9D8B030D-6E8A-4147-A177-3AD203B41FA5}">
                      <a16:colId xmlns:a16="http://schemas.microsoft.com/office/drawing/2014/main" val="2368800482"/>
                    </a:ext>
                  </a:extLst>
                </a:gridCol>
                <a:gridCol w="658368">
                  <a:extLst>
                    <a:ext uri="{9D8B030D-6E8A-4147-A177-3AD203B41FA5}">
                      <a16:colId xmlns:a16="http://schemas.microsoft.com/office/drawing/2014/main" val="3232312016"/>
                    </a:ext>
                  </a:extLst>
                </a:gridCol>
                <a:gridCol w="658368">
                  <a:extLst>
                    <a:ext uri="{9D8B030D-6E8A-4147-A177-3AD203B41FA5}">
                      <a16:colId xmlns:a16="http://schemas.microsoft.com/office/drawing/2014/main" val="493523390"/>
                    </a:ext>
                  </a:extLst>
                </a:gridCol>
                <a:gridCol w="658368">
                  <a:extLst>
                    <a:ext uri="{9D8B030D-6E8A-4147-A177-3AD203B41FA5}">
                      <a16:colId xmlns:a16="http://schemas.microsoft.com/office/drawing/2014/main" val="172305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2066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San Isidro Municipio - 2017-11-28 20:06:01</a:t>
                      </a:r>
                      <a:r>
                        <a:rPr kumimoji="0" lang="en-US" sz="1000" b="0" i="0" u="none" strike="noStrike" kern="1200" cap="none" spc="0" normalizeH="0" baseline="0" noProof="0">
                          <a:ln>
                            <a:noFill/>
                          </a:ln>
                          <a:solidFill>
                            <a:prstClr val="black"/>
                          </a:solidFill>
                          <a:effectLst/>
                          <a:uLnTx/>
                          <a:uFillTx/>
                          <a:latin typeface="+mn-lt"/>
                          <a:ea typeface="+mn-ea"/>
                          <a:cs typeface="+mn-cs"/>
                        </a:rPr>
                        <a:t>
CONTROL DE MOTOS MAL ESTACIONADAS 🛵
Realizamos operativos para concientizar a los motociclistas y prevenir infracciones.
Durante esta semana cuando se detecta una motocicleta mal estacionada se le deja un sticker. A partir de la semana que viene serán directamente removidas.
#Motos #SanIsidro #Infracciones #Multas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88821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- 2017-11-10 16:54:14</a:t>
                      </a:r>
                      <a:r>
                        <a:rPr kumimoji="0" lang="es-ES" sz="1000" b="0" i="0" u="none" strike="noStrike" kern="1200" cap="none" spc="0" normalizeH="0" baseline="0" noProof="0">
                          <a:ln>
                            <a:noFill/>
                          </a:ln>
                          <a:solidFill>
                            <a:prstClr val="black"/>
                          </a:solidFill>
                          <a:effectLst/>
                          <a:uLnTx/>
                          <a:uFillTx/>
                          <a:latin typeface="+mn-lt"/>
                          <a:ea typeface="+mn-ea"/>
                          <a:cs typeface="+mn-cs"/>
                        </a:rPr>
                        <a:t>
¡Gracias Mirtha Legrand por acompañarnos en la VII Gala Anual a beneficio del Hospital Central de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70158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- 2017-11-01 20:29:40</a:t>
                      </a:r>
                      <a:r>
                        <a:rPr kumimoji="0" lang="es-ES" sz="1000" b="0" i="0" u="none" strike="noStrike" kern="1200" cap="none" spc="0" normalizeH="0" baseline="0" noProof="0">
                          <a:ln>
                            <a:noFill/>
                          </a:ln>
                          <a:solidFill>
                            <a:prstClr val="black"/>
                          </a:solidFill>
                          <a:effectLst/>
                          <a:uLnTx/>
                          <a:uFillTx/>
                          <a:latin typeface="+mn-lt"/>
                          <a:ea typeface="+mn-ea"/>
                          <a:cs typeface="+mn-cs"/>
                        </a:rPr>
                        <a:t>
Estamos reforzando la #Seguridad en San Isidro, mediante controles de identificación en la vía pública, para detectar personas y vehículos que tengan pedidos de captura o hayan cometido algún delito.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87425668"/>
                  </a:ext>
                </a:extLst>
              </a:tr>
            </a:tbl>
          </a:graphicData>
        </a:graphic>
      </p:graphicFrame>
      <p:sp>
        <p:nvSpPr>
          <p:cNvPr id="4" name="Text Placeholder 3">
            <a:extLst>
              <a:ext uri="{FF2B5EF4-FFF2-40B4-BE49-F238E27FC236}">
                <a16:creationId xmlns:a16="http://schemas.microsoft.com/office/drawing/2014/main" id="{2ABC0A22-88EC-4558-A02C-318DF4285BB6}"/>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2844628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CAC80-DABA-4FAE-BFD4-DC4960B97B14}"/>
              </a:ext>
            </a:extLst>
          </p:cNvPr>
          <p:cNvSpPr>
            <a:spLocks noGrp="1"/>
          </p:cNvSpPr>
          <p:nvPr>
            <p:ph type="title"/>
          </p:nvPr>
        </p:nvSpPr>
        <p:spPr/>
        <p:txBody>
          <a:bodyPr/>
          <a:lstStyle/>
          <a:p>
            <a:r>
              <a:rPr lang="en-US"/>
              <a:t>Facebook Own Posts Table - 8 of 11</a:t>
            </a:r>
          </a:p>
        </p:txBody>
      </p:sp>
      <p:graphicFrame>
        <p:nvGraphicFramePr>
          <p:cNvPr id="5" name="Table Placeholder 4">
            <a:extLst>
              <a:ext uri="{FF2B5EF4-FFF2-40B4-BE49-F238E27FC236}">
                <a16:creationId xmlns:a16="http://schemas.microsoft.com/office/drawing/2014/main" id="{22CAC8D3-D24F-46F1-B50B-20F1BC8E284C}"/>
              </a:ext>
            </a:extLst>
          </p:cNvPr>
          <p:cNvGraphicFramePr>
            <a:graphicFrameLocks noGrp="1"/>
          </p:cNvGraphicFramePr>
          <p:nvPr>
            <p:ph type="tbl" sz="quarter" idx="13"/>
            <p:extLst>
              <p:ext uri="{D42A27DB-BD31-4B8C-83A1-F6EECF244321}">
                <p14:modId xmlns:p14="http://schemas.microsoft.com/office/powerpoint/2010/main" val="2160070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00923447"/>
                    </a:ext>
                  </a:extLst>
                </a:gridCol>
                <a:gridCol w="658368">
                  <a:extLst>
                    <a:ext uri="{9D8B030D-6E8A-4147-A177-3AD203B41FA5}">
                      <a16:colId xmlns:a16="http://schemas.microsoft.com/office/drawing/2014/main" val="2150525613"/>
                    </a:ext>
                  </a:extLst>
                </a:gridCol>
                <a:gridCol w="658368">
                  <a:extLst>
                    <a:ext uri="{9D8B030D-6E8A-4147-A177-3AD203B41FA5}">
                      <a16:colId xmlns:a16="http://schemas.microsoft.com/office/drawing/2014/main" val="142946691"/>
                    </a:ext>
                  </a:extLst>
                </a:gridCol>
                <a:gridCol w="658368">
                  <a:extLst>
                    <a:ext uri="{9D8B030D-6E8A-4147-A177-3AD203B41FA5}">
                      <a16:colId xmlns:a16="http://schemas.microsoft.com/office/drawing/2014/main" val="1764436933"/>
                    </a:ext>
                  </a:extLst>
                </a:gridCol>
                <a:gridCol w="658368">
                  <a:extLst>
                    <a:ext uri="{9D8B030D-6E8A-4147-A177-3AD203B41FA5}">
                      <a16:colId xmlns:a16="http://schemas.microsoft.com/office/drawing/2014/main" val="471685546"/>
                    </a:ext>
                  </a:extLst>
                </a:gridCol>
                <a:gridCol w="658368">
                  <a:extLst>
                    <a:ext uri="{9D8B030D-6E8A-4147-A177-3AD203B41FA5}">
                      <a16:colId xmlns:a16="http://schemas.microsoft.com/office/drawing/2014/main" val="254684076"/>
                    </a:ext>
                  </a:extLst>
                </a:gridCol>
                <a:gridCol w="658368">
                  <a:extLst>
                    <a:ext uri="{9D8B030D-6E8A-4147-A177-3AD203B41FA5}">
                      <a16:colId xmlns:a16="http://schemas.microsoft.com/office/drawing/2014/main" val="1883797059"/>
                    </a:ext>
                  </a:extLst>
                </a:gridCol>
                <a:gridCol w="658368">
                  <a:extLst>
                    <a:ext uri="{9D8B030D-6E8A-4147-A177-3AD203B41FA5}">
                      <a16:colId xmlns:a16="http://schemas.microsoft.com/office/drawing/2014/main" val="987731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49225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- 2017-11-27 21:45:00</a:t>
                      </a:r>
                      <a:r>
                        <a:rPr kumimoji="0" lang="es-ES" sz="1000" b="0" i="0" u="none" strike="noStrike" kern="1200" cap="none" spc="0" normalizeH="0" baseline="0" noProof="0">
                          <a:ln>
                            <a:noFill/>
                          </a:ln>
                          <a:solidFill>
                            <a:prstClr val="black"/>
                          </a:solidFill>
                          <a:effectLst/>
                          <a:uLnTx/>
                          <a:uFillTx/>
                          <a:latin typeface="+mn-lt"/>
                          <a:ea typeface="+mn-ea"/>
                          <a:cs typeface="+mn-cs"/>
                        </a:rPr>
                        <a:t>
SENDA AERÓBICA EN VILLA ADELINA 🛣
Seguimos trabajando en la construcción de la senda aeróbica del golf de #VillaAdelina, sobre José María Moreno, entre Luis María Drago y Rivera.  
Vas a poder realizar actividades físicas y de esparcimiento.
#ObrasPúblicasSI #ObrasQueMejoranTuVida #CadaVezMejor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48683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- 2017-11-02 00:00:00</a:t>
                      </a:r>
                      <a:r>
                        <a:rPr kumimoji="0" lang="es-ES" sz="1000" b="0" i="0" u="none" strike="noStrike" kern="1200" cap="none" spc="0" normalizeH="0" baseline="0" noProof="0">
                          <a:ln>
                            <a:noFill/>
                          </a:ln>
                          <a:solidFill>
                            <a:prstClr val="black"/>
                          </a:solidFill>
                          <a:effectLst/>
                          <a:uLnTx/>
                          <a:uFillTx/>
                          <a:latin typeface="+mn-lt"/>
                          <a:ea typeface="+mn-ea"/>
                          <a:cs typeface="+mn-cs"/>
                        </a:rPr>
                        <a:t>
ALFARERÍA, ENTERATE DE QUE SE TRATA
Con el barro se puede desarrollar la creatividad y la imaginación. Es un cable a tierra y un lugar para desconectarse de las obligaciones. Además, puede ser una salida laboral. 
Más info: Casa de Cultura de Acassuso. Tel: 4580-3111/ 3112/ 3128
#Barro #Alfarería #Arte #Cultura #Antiestres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4689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- 2017-11-17 19:15:01</a:t>
                      </a:r>
                      <a:r>
                        <a:rPr kumimoji="0" lang="es-ES" sz="1000" b="0" i="0" u="none" strike="noStrike" kern="1200" cap="none" spc="0" normalizeH="0" baseline="0" noProof="0">
                          <a:ln>
                            <a:noFill/>
                          </a:ln>
                          <a:solidFill>
                            <a:prstClr val="black"/>
                          </a:solidFill>
                          <a:effectLst/>
                          <a:uLnTx/>
                          <a:uFillTx/>
                          <a:latin typeface="+mn-lt"/>
                          <a:ea typeface="+mn-ea"/>
                          <a:cs typeface="+mn-cs"/>
                        </a:rPr>
                        <a:t>
TALLER PARA CELÍACOS 🚫
Vení a conocer nuevas ideas saludables para tus comidas sin TACC.
Este sábado a las 10:00 en sector Docencia del Hospital Central Melchor Angel Posse.
#Celíacos #Gratis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31358024"/>
                  </a:ext>
                </a:extLst>
              </a:tr>
            </a:tbl>
          </a:graphicData>
        </a:graphic>
      </p:graphicFrame>
      <p:sp>
        <p:nvSpPr>
          <p:cNvPr id="4" name="Text Placeholder 3">
            <a:extLst>
              <a:ext uri="{FF2B5EF4-FFF2-40B4-BE49-F238E27FC236}">
                <a16:creationId xmlns:a16="http://schemas.microsoft.com/office/drawing/2014/main" id="{A6EC427C-97FF-4F6F-8736-5802186D6C46}"/>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1590271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4D8B7-C465-4B98-9941-35EFF28051E5}"/>
              </a:ext>
            </a:extLst>
          </p:cNvPr>
          <p:cNvSpPr>
            <a:spLocks noGrp="1"/>
          </p:cNvSpPr>
          <p:nvPr>
            <p:ph type="title"/>
          </p:nvPr>
        </p:nvSpPr>
        <p:spPr/>
        <p:txBody>
          <a:bodyPr/>
          <a:lstStyle/>
          <a:p>
            <a:r>
              <a:rPr lang="en-US"/>
              <a:t>Facebook Own Posts Table - 9 of 11</a:t>
            </a:r>
          </a:p>
        </p:txBody>
      </p:sp>
      <p:graphicFrame>
        <p:nvGraphicFramePr>
          <p:cNvPr id="5" name="Table Placeholder 4">
            <a:extLst>
              <a:ext uri="{FF2B5EF4-FFF2-40B4-BE49-F238E27FC236}">
                <a16:creationId xmlns:a16="http://schemas.microsoft.com/office/drawing/2014/main" id="{BF542202-0FB1-4F84-8929-D1BDA105CAA1}"/>
              </a:ext>
            </a:extLst>
          </p:cNvPr>
          <p:cNvGraphicFramePr>
            <a:graphicFrameLocks noGrp="1"/>
          </p:cNvGraphicFramePr>
          <p:nvPr>
            <p:ph type="tbl" sz="quarter" idx="13"/>
            <p:extLst>
              <p:ext uri="{D42A27DB-BD31-4B8C-83A1-F6EECF244321}">
                <p14:modId xmlns:p14="http://schemas.microsoft.com/office/powerpoint/2010/main" val="3656086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490769"/>
                    </a:ext>
                  </a:extLst>
                </a:gridCol>
                <a:gridCol w="658368">
                  <a:extLst>
                    <a:ext uri="{9D8B030D-6E8A-4147-A177-3AD203B41FA5}">
                      <a16:colId xmlns:a16="http://schemas.microsoft.com/office/drawing/2014/main" val="1081236538"/>
                    </a:ext>
                  </a:extLst>
                </a:gridCol>
                <a:gridCol w="658368">
                  <a:extLst>
                    <a:ext uri="{9D8B030D-6E8A-4147-A177-3AD203B41FA5}">
                      <a16:colId xmlns:a16="http://schemas.microsoft.com/office/drawing/2014/main" val="2483795520"/>
                    </a:ext>
                  </a:extLst>
                </a:gridCol>
                <a:gridCol w="658368">
                  <a:extLst>
                    <a:ext uri="{9D8B030D-6E8A-4147-A177-3AD203B41FA5}">
                      <a16:colId xmlns:a16="http://schemas.microsoft.com/office/drawing/2014/main" val="633839356"/>
                    </a:ext>
                  </a:extLst>
                </a:gridCol>
                <a:gridCol w="658368">
                  <a:extLst>
                    <a:ext uri="{9D8B030D-6E8A-4147-A177-3AD203B41FA5}">
                      <a16:colId xmlns:a16="http://schemas.microsoft.com/office/drawing/2014/main" val="2009465403"/>
                    </a:ext>
                  </a:extLst>
                </a:gridCol>
                <a:gridCol w="658368">
                  <a:extLst>
                    <a:ext uri="{9D8B030D-6E8A-4147-A177-3AD203B41FA5}">
                      <a16:colId xmlns:a16="http://schemas.microsoft.com/office/drawing/2014/main" val="4190511017"/>
                    </a:ext>
                  </a:extLst>
                </a:gridCol>
                <a:gridCol w="658368">
                  <a:extLst>
                    <a:ext uri="{9D8B030D-6E8A-4147-A177-3AD203B41FA5}">
                      <a16:colId xmlns:a16="http://schemas.microsoft.com/office/drawing/2014/main" val="2657958570"/>
                    </a:ext>
                  </a:extLst>
                </a:gridCol>
                <a:gridCol w="658368">
                  <a:extLst>
                    <a:ext uri="{9D8B030D-6E8A-4147-A177-3AD203B41FA5}">
                      <a16:colId xmlns:a16="http://schemas.microsoft.com/office/drawing/2014/main" val="995395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19862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- 2017-11-12 21:00:00</a:t>
                      </a:r>
                      <a:r>
                        <a:rPr kumimoji="0" lang="es-ES" sz="1000" b="0" i="0" u="none" strike="noStrike" kern="1200" cap="none" spc="0" normalizeH="0" baseline="0" noProof="0">
                          <a:ln>
                            <a:noFill/>
                          </a:ln>
                          <a:solidFill>
                            <a:prstClr val="black"/>
                          </a:solidFill>
                          <a:effectLst/>
                          <a:uLnTx/>
                          <a:uFillTx/>
                          <a:latin typeface="+mn-lt"/>
                          <a:ea typeface="+mn-ea"/>
                          <a:cs typeface="+mn-cs"/>
                        </a:rPr>
                        <a:t>
SEMANA DEL PREMATURO
Realizaremos diferentes actividades para concientizar sobre la atención de los bebés que nacen antes de la semana 37 de gestación.
Ofrecemos atención de los prematuros en un trabajo conjunto del Hospital Materno Infantil y el Centro de Desarrollo Infantil y Estimulación Temprana “El Nido”.
Del lunes 13 al viernes 17 de noviembre habrá distintas actividades, cursos, talleres, caminatas, eventos y jornadas educativas. 
Enterate de más en http://bit.ly/PrematuroSI
#Prematuro #ElNido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76850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- 2017-11-12 23:30:00</a:t>
                      </a:r>
                      <a:r>
                        <a:rPr kumimoji="0" lang="es-ES" sz="1000" b="0" i="0" u="none" strike="noStrike" kern="1200" cap="none" spc="0" normalizeH="0" baseline="0" noProof="0">
                          <a:ln>
                            <a:noFill/>
                          </a:ln>
                          <a:solidFill>
                            <a:prstClr val="black"/>
                          </a:solidFill>
                          <a:effectLst/>
                          <a:uLnTx/>
                          <a:uFillTx/>
                          <a:latin typeface="+mn-lt"/>
                          <a:ea typeface="+mn-ea"/>
                          <a:cs typeface="+mn-cs"/>
                        </a:rPr>
                        <a:t>
SERVICIO VETERINARIO GRATIS 🐕🐈
No te pierdas nuestro calendario semanal de #Zoonosis.
Recorremos los barrios castrando y vacunando perros y gatos #Gratis. 
#Castración #Vacunación #Mascotas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29367284"/>
                  </a:ext>
                </a:extLst>
              </a:tr>
            </a:tbl>
          </a:graphicData>
        </a:graphic>
      </p:graphicFrame>
      <p:sp>
        <p:nvSpPr>
          <p:cNvPr id="4" name="Text Placeholder 3">
            <a:extLst>
              <a:ext uri="{FF2B5EF4-FFF2-40B4-BE49-F238E27FC236}">
                <a16:creationId xmlns:a16="http://schemas.microsoft.com/office/drawing/2014/main" id="{16C7717C-0DC6-40CB-8EE4-71CD023845AD}"/>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4017435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48086-CDE6-4A38-B84A-E6D9F8540B49}"/>
              </a:ext>
            </a:extLst>
          </p:cNvPr>
          <p:cNvSpPr>
            <a:spLocks noGrp="1"/>
          </p:cNvSpPr>
          <p:nvPr>
            <p:ph type="title"/>
          </p:nvPr>
        </p:nvSpPr>
        <p:spPr/>
        <p:txBody>
          <a:bodyPr/>
          <a:lstStyle/>
          <a:p>
            <a:r>
              <a:rPr lang="en-US"/>
              <a:t>Facebook Own Posts Table - 10 of 11</a:t>
            </a:r>
          </a:p>
        </p:txBody>
      </p:sp>
      <p:graphicFrame>
        <p:nvGraphicFramePr>
          <p:cNvPr id="5" name="Table Placeholder 4">
            <a:extLst>
              <a:ext uri="{FF2B5EF4-FFF2-40B4-BE49-F238E27FC236}">
                <a16:creationId xmlns:a16="http://schemas.microsoft.com/office/drawing/2014/main" id="{483A82F0-09F4-4FB6-BD3B-06E1D2FCA2EE}"/>
              </a:ext>
            </a:extLst>
          </p:cNvPr>
          <p:cNvGraphicFramePr>
            <a:graphicFrameLocks noGrp="1"/>
          </p:cNvGraphicFramePr>
          <p:nvPr>
            <p:ph type="tbl" sz="quarter" idx="13"/>
            <p:extLst>
              <p:ext uri="{D42A27DB-BD31-4B8C-83A1-F6EECF244321}">
                <p14:modId xmlns:p14="http://schemas.microsoft.com/office/powerpoint/2010/main" val="2087177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58452261"/>
                    </a:ext>
                  </a:extLst>
                </a:gridCol>
                <a:gridCol w="658368">
                  <a:extLst>
                    <a:ext uri="{9D8B030D-6E8A-4147-A177-3AD203B41FA5}">
                      <a16:colId xmlns:a16="http://schemas.microsoft.com/office/drawing/2014/main" val="592313288"/>
                    </a:ext>
                  </a:extLst>
                </a:gridCol>
                <a:gridCol w="658368">
                  <a:extLst>
                    <a:ext uri="{9D8B030D-6E8A-4147-A177-3AD203B41FA5}">
                      <a16:colId xmlns:a16="http://schemas.microsoft.com/office/drawing/2014/main" val="457890861"/>
                    </a:ext>
                  </a:extLst>
                </a:gridCol>
                <a:gridCol w="658368">
                  <a:extLst>
                    <a:ext uri="{9D8B030D-6E8A-4147-A177-3AD203B41FA5}">
                      <a16:colId xmlns:a16="http://schemas.microsoft.com/office/drawing/2014/main" val="2806071530"/>
                    </a:ext>
                  </a:extLst>
                </a:gridCol>
                <a:gridCol w="658368">
                  <a:extLst>
                    <a:ext uri="{9D8B030D-6E8A-4147-A177-3AD203B41FA5}">
                      <a16:colId xmlns:a16="http://schemas.microsoft.com/office/drawing/2014/main" val="1509829765"/>
                    </a:ext>
                  </a:extLst>
                </a:gridCol>
                <a:gridCol w="658368">
                  <a:extLst>
                    <a:ext uri="{9D8B030D-6E8A-4147-A177-3AD203B41FA5}">
                      <a16:colId xmlns:a16="http://schemas.microsoft.com/office/drawing/2014/main" val="1805378825"/>
                    </a:ext>
                  </a:extLst>
                </a:gridCol>
                <a:gridCol w="658368">
                  <a:extLst>
                    <a:ext uri="{9D8B030D-6E8A-4147-A177-3AD203B41FA5}">
                      <a16:colId xmlns:a16="http://schemas.microsoft.com/office/drawing/2014/main" val="3175094508"/>
                    </a:ext>
                  </a:extLst>
                </a:gridCol>
                <a:gridCol w="658368">
                  <a:extLst>
                    <a:ext uri="{9D8B030D-6E8A-4147-A177-3AD203B41FA5}">
                      <a16:colId xmlns:a16="http://schemas.microsoft.com/office/drawing/2014/main" val="3974286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78356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- 2017-11-03 12:06:45</a:t>
                      </a:r>
                      <a:r>
                        <a:rPr kumimoji="0" lang="es-ES" sz="1000" b="0" i="0" u="none" strike="noStrike" kern="1200" cap="none" spc="0" normalizeH="0" baseline="0" noProof="0">
                          <a:ln>
                            <a:noFill/>
                          </a:ln>
                          <a:solidFill>
                            <a:prstClr val="black"/>
                          </a:solidFill>
                          <a:effectLst/>
                          <a:uLnTx/>
                          <a:uFillTx/>
                          <a:latin typeface="+mn-lt"/>
                          <a:ea typeface="+mn-ea"/>
                          <a:cs typeface="+mn-cs"/>
                        </a:rPr>
                        <a:t>
GRATIS, FERIA DE EMPRENDEDORES EN MARTÍNEZ
Este sábado realizaremos una nueva #FeriaDeEmprendedores en Martínez. El acceso es totalmente gratuito y podrán encontrar stands de gastronomía, artesanías, ropa, adornos. Además, #MúsicaEnVivo
📍 Encontranos de 10 a 19 en Dardo Rocha y Beruti. 
¡Se suspende por lluvia!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14272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- 2017-11-29 21:45:00</a:t>
                      </a:r>
                      <a:r>
                        <a:rPr kumimoji="0" lang="es-ES" sz="1000" b="0" i="0" u="none" strike="noStrike" kern="1200" cap="none" spc="0" normalizeH="0" baseline="0" noProof="0">
                          <a:ln>
                            <a:noFill/>
                          </a:ln>
                          <a:solidFill>
                            <a:prstClr val="black"/>
                          </a:solidFill>
                          <a:effectLst/>
                          <a:uLnTx/>
                          <a:uFillTx/>
                          <a:latin typeface="+mn-lt"/>
                          <a:ea typeface="+mn-ea"/>
                          <a:cs typeface="+mn-cs"/>
                        </a:rPr>
                        <a:t>
CELEBRAR LA VIDA 
Actualmente el servicio de oncología del Hospital de Boulogne cuenta con tres consultorios, cuidados paliativos y un grupo de enfermería.
Agradecemos a quienes luchan cotidianamente contra el cáncer y confían en nosotros. 
#SiALaSalud #HospitalBoulogne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09647541"/>
                  </a:ext>
                </a:extLst>
              </a:tr>
            </a:tbl>
          </a:graphicData>
        </a:graphic>
      </p:graphicFrame>
      <p:sp>
        <p:nvSpPr>
          <p:cNvPr id="4" name="Text Placeholder 3">
            <a:extLst>
              <a:ext uri="{FF2B5EF4-FFF2-40B4-BE49-F238E27FC236}">
                <a16:creationId xmlns:a16="http://schemas.microsoft.com/office/drawing/2014/main" id="{56F97797-59F2-456C-A27D-93D0C8C27CAE}"/>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1385698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1A757-F326-4681-A10D-C13AEFCB8185}"/>
              </a:ext>
            </a:extLst>
          </p:cNvPr>
          <p:cNvSpPr>
            <a:spLocks noGrp="1"/>
          </p:cNvSpPr>
          <p:nvPr>
            <p:ph type="title"/>
          </p:nvPr>
        </p:nvSpPr>
        <p:spPr/>
        <p:txBody>
          <a:bodyPr/>
          <a:lstStyle/>
          <a:p>
            <a:r>
              <a:rPr lang="en-US"/>
              <a:t>Facebook Own Posts Table - 11 of 11</a:t>
            </a:r>
          </a:p>
        </p:txBody>
      </p:sp>
      <p:graphicFrame>
        <p:nvGraphicFramePr>
          <p:cNvPr id="5" name="Table Placeholder 4">
            <a:extLst>
              <a:ext uri="{FF2B5EF4-FFF2-40B4-BE49-F238E27FC236}">
                <a16:creationId xmlns:a16="http://schemas.microsoft.com/office/drawing/2014/main" id="{9AA66F70-DB87-42FD-920E-00E54FAE1A35}"/>
              </a:ext>
            </a:extLst>
          </p:cNvPr>
          <p:cNvGraphicFramePr>
            <a:graphicFrameLocks noGrp="1"/>
          </p:cNvGraphicFramePr>
          <p:nvPr>
            <p:ph type="tbl" sz="quarter" idx="13"/>
            <p:extLst>
              <p:ext uri="{D42A27DB-BD31-4B8C-83A1-F6EECF244321}">
                <p14:modId xmlns:p14="http://schemas.microsoft.com/office/powerpoint/2010/main" val="2078105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2466579"/>
                    </a:ext>
                  </a:extLst>
                </a:gridCol>
                <a:gridCol w="658368">
                  <a:extLst>
                    <a:ext uri="{9D8B030D-6E8A-4147-A177-3AD203B41FA5}">
                      <a16:colId xmlns:a16="http://schemas.microsoft.com/office/drawing/2014/main" val="1440833187"/>
                    </a:ext>
                  </a:extLst>
                </a:gridCol>
                <a:gridCol w="658368">
                  <a:extLst>
                    <a:ext uri="{9D8B030D-6E8A-4147-A177-3AD203B41FA5}">
                      <a16:colId xmlns:a16="http://schemas.microsoft.com/office/drawing/2014/main" val="2145790436"/>
                    </a:ext>
                  </a:extLst>
                </a:gridCol>
                <a:gridCol w="658368">
                  <a:extLst>
                    <a:ext uri="{9D8B030D-6E8A-4147-A177-3AD203B41FA5}">
                      <a16:colId xmlns:a16="http://schemas.microsoft.com/office/drawing/2014/main" val="1439184868"/>
                    </a:ext>
                  </a:extLst>
                </a:gridCol>
                <a:gridCol w="658368">
                  <a:extLst>
                    <a:ext uri="{9D8B030D-6E8A-4147-A177-3AD203B41FA5}">
                      <a16:colId xmlns:a16="http://schemas.microsoft.com/office/drawing/2014/main" val="313409154"/>
                    </a:ext>
                  </a:extLst>
                </a:gridCol>
                <a:gridCol w="658368">
                  <a:extLst>
                    <a:ext uri="{9D8B030D-6E8A-4147-A177-3AD203B41FA5}">
                      <a16:colId xmlns:a16="http://schemas.microsoft.com/office/drawing/2014/main" val="4197676993"/>
                    </a:ext>
                  </a:extLst>
                </a:gridCol>
                <a:gridCol w="658368">
                  <a:extLst>
                    <a:ext uri="{9D8B030D-6E8A-4147-A177-3AD203B41FA5}">
                      <a16:colId xmlns:a16="http://schemas.microsoft.com/office/drawing/2014/main" val="1271911062"/>
                    </a:ext>
                  </a:extLst>
                </a:gridCol>
                <a:gridCol w="658368">
                  <a:extLst>
                    <a:ext uri="{9D8B030D-6E8A-4147-A177-3AD203B41FA5}">
                      <a16:colId xmlns:a16="http://schemas.microsoft.com/office/drawing/2014/main" val="1613177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67824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- 2017-11-27 18:36:00</a:t>
                      </a:r>
                      <a:r>
                        <a:rPr kumimoji="0" lang="es-ES" sz="1000" b="0" i="0" u="none" strike="noStrike" kern="1200" cap="none" spc="0" normalizeH="0" baseline="0" noProof="0">
                          <a:ln>
                            <a:noFill/>
                          </a:ln>
                          <a:solidFill>
                            <a:prstClr val="black"/>
                          </a:solidFill>
                          <a:effectLst/>
                          <a:uLnTx/>
                          <a:uFillTx/>
                          <a:latin typeface="+mn-lt"/>
                          <a:ea typeface="+mn-ea"/>
                          <a:cs typeface="+mn-cs"/>
                        </a:rPr>
                        <a:t>
NUEVO EQUIPAMIENTO EN EL HOSPITAL DE BOULOGNE 👩‍🔬
El Rotary Club de Boulogne donó al Hospital Municipal Ciudad De Boulogne un cardiodesfibrilador de última generación.
Este equipo es necesario para la guardia del hospital, así podemos detectar anticipadamente la arritmia, y evitar una muerte súbita. 
#Salud #Gratis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71960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- 2017-11-06 17:30:00</a:t>
                      </a:r>
                      <a:r>
                        <a:rPr kumimoji="0" lang="es-ES" sz="1000" b="0" i="0" u="none" strike="noStrike" kern="1200" cap="none" spc="0" normalizeH="0" baseline="0" noProof="0">
                          <a:ln>
                            <a:noFill/>
                          </a:ln>
                          <a:solidFill>
                            <a:prstClr val="black"/>
                          </a:solidFill>
                          <a:effectLst/>
                          <a:uLnTx/>
                          <a:uFillTx/>
                          <a:latin typeface="+mn-lt"/>
                          <a:ea typeface="+mn-ea"/>
                          <a:cs typeface="+mn-cs"/>
                        </a:rPr>
                        <a:t>
¡GRACIAS A TODOS LOS VECINOS QUE PROPONEN UN SAN ISIDRO MEJOR!
Mirá todas las propuestas ideadas por los vecinos y votá tus favoritas en http://sipropone.sanisidro.gob.ar 
#SiPropone #ModernizandoSI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26959452"/>
                  </a:ext>
                </a:extLst>
              </a:tr>
            </a:tbl>
          </a:graphicData>
        </a:graphic>
      </p:graphicFrame>
      <p:sp>
        <p:nvSpPr>
          <p:cNvPr id="4" name="Text Placeholder 3">
            <a:extLst>
              <a:ext uri="{FF2B5EF4-FFF2-40B4-BE49-F238E27FC236}">
                <a16:creationId xmlns:a16="http://schemas.microsoft.com/office/drawing/2014/main" id="{C675DCEC-6E37-4B5D-B49D-C0EB40018D51}"/>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4188366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41D20-E3B3-44F1-866E-B46C216A572C}"/>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0B6DF154-D8D3-4254-9313-E7CC0612AAEA}"/>
              </a:ext>
            </a:extLst>
          </p:cNvPr>
          <p:cNvGraphicFramePr>
            <a:graphicFrameLocks noGrp="1"/>
          </p:cNvGraphicFramePr>
          <p:nvPr>
            <p:ph type="chart" sz="quarter" idx="13"/>
            <p:extLst>
              <p:ext uri="{D42A27DB-BD31-4B8C-83A1-F6EECF244321}">
                <p14:modId xmlns:p14="http://schemas.microsoft.com/office/powerpoint/2010/main" val="8965747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3E6715-B279-4A62-8CC8-D329196FBEE3}"/>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5DE3C7C3-A174-4CA2-9B39-E16110D7BE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92255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B4040-CB94-447C-B3F7-90C7358E2214}"/>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66E06EEF-60C3-491D-BA02-8272DDDD077B}"/>
              </a:ext>
            </a:extLst>
          </p:cNvPr>
          <p:cNvGraphicFramePr>
            <a:graphicFrameLocks noGrp="1"/>
          </p:cNvGraphicFramePr>
          <p:nvPr>
            <p:ph type="chart" sz="quarter" idx="13"/>
            <p:extLst>
              <p:ext uri="{D42A27DB-BD31-4B8C-83A1-F6EECF244321}">
                <p14:modId xmlns:p14="http://schemas.microsoft.com/office/powerpoint/2010/main" val="1213761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9A66C8-8983-449E-88CF-96B2F4C53575}"/>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79DB141B-77EA-4AA4-9FF6-A2176D3BC3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51705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670A9-AFED-46BA-8045-6F0DBD2B924F}"/>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9FBC56A4-D7DB-460C-BEF0-1978765DB1A3}"/>
              </a:ext>
            </a:extLst>
          </p:cNvPr>
          <p:cNvGraphicFramePr>
            <a:graphicFrameLocks noGrp="1"/>
          </p:cNvGraphicFramePr>
          <p:nvPr>
            <p:ph type="chart" sz="quarter" idx="13"/>
            <p:extLst>
              <p:ext uri="{D42A27DB-BD31-4B8C-83A1-F6EECF244321}">
                <p14:modId xmlns:p14="http://schemas.microsoft.com/office/powerpoint/2010/main" val="4298158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7C6C2D-1A51-43D4-AFD8-90740635D118}"/>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31F5B226-721D-4C87-A5D6-E912745D66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26171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A1293-1E93-4C40-A3A8-66292F5FE918}"/>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DCB91500-DC43-47E3-B237-97424F42B4E3}"/>
              </a:ext>
            </a:extLst>
          </p:cNvPr>
          <p:cNvGraphicFramePr>
            <a:graphicFrameLocks noGrp="1"/>
          </p:cNvGraphicFramePr>
          <p:nvPr>
            <p:ph type="chart" sz="quarter" idx="13"/>
            <p:extLst>
              <p:ext uri="{D42A27DB-BD31-4B8C-83A1-F6EECF244321}">
                <p14:modId xmlns:p14="http://schemas.microsoft.com/office/powerpoint/2010/main" val="31241540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642466-7015-4B2C-9560-DC682629DB3A}"/>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565E5F37-9AD2-44D0-9FD7-28E38F43B5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99678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07BCB-E540-4E56-B775-0DB2F833FBB1}"/>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1225E5AC-B5D4-49AD-AA35-D6D12F87B4EC}"/>
              </a:ext>
            </a:extLst>
          </p:cNvPr>
          <p:cNvGraphicFramePr>
            <a:graphicFrameLocks noGrp="1"/>
          </p:cNvGraphicFramePr>
          <p:nvPr>
            <p:ph type="chart" sz="quarter" idx="13"/>
            <p:extLst>
              <p:ext uri="{D42A27DB-BD31-4B8C-83A1-F6EECF244321}">
                <p14:modId xmlns:p14="http://schemas.microsoft.com/office/powerpoint/2010/main" val="26562418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059B02-AA0C-49FD-88A6-9A0328A72DDB}"/>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4C220D4A-6D94-48CD-AAC4-3D43B64452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33303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20238-9D0B-4D6F-A24F-E0ED50BB7EBE}"/>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3AA6F6D3-B4A5-479B-9CD6-C81C0BD784EA}"/>
              </a:ext>
            </a:extLst>
          </p:cNvPr>
          <p:cNvGraphicFramePr>
            <a:graphicFrameLocks noGrp="1"/>
          </p:cNvGraphicFramePr>
          <p:nvPr>
            <p:ph type="chart" sz="quarter" idx="13"/>
            <p:extLst>
              <p:ext uri="{D42A27DB-BD31-4B8C-83A1-F6EECF244321}">
                <p14:modId xmlns:p14="http://schemas.microsoft.com/office/powerpoint/2010/main" val="41004050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8CE4E3-F3C5-4B8C-B715-51A6A987B1E2}"/>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1649648F-1F7B-4F78-8417-3C3B72405C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95737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86A68-F32A-48BF-BA74-0272210D4A2D}"/>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28FBFA44-B6FE-4307-8DD6-609E9352C106}"/>
              </a:ext>
            </a:extLst>
          </p:cNvPr>
          <p:cNvGraphicFramePr>
            <a:graphicFrameLocks noGrp="1"/>
          </p:cNvGraphicFramePr>
          <p:nvPr>
            <p:ph type="chart" sz="quarter" idx="13"/>
            <p:extLst>
              <p:ext uri="{D42A27DB-BD31-4B8C-83A1-F6EECF244321}">
                <p14:modId xmlns:p14="http://schemas.microsoft.com/office/powerpoint/2010/main" val="29514466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CB50A6-37A9-484C-9E03-8B2E2EECBA09}"/>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FBB5A9CD-AF6D-45CA-A8F7-EF95CB80B9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11937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F12A8-A70A-41D0-AB94-B4FC8E5532B8}"/>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72F39BBA-4BA8-4136-92B8-78FC2360EE9B}"/>
              </a:ext>
            </a:extLst>
          </p:cNvPr>
          <p:cNvGraphicFramePr>
            <a:graphicFrameLocks noGrp="1"/>
          </p:cNvGraphicFramePr>
          <p:nvPr>
            <p:ph type="chart" sz="quarter" idx="13"/>
            <p:extLst>
              <p:ext uri="{D42A27DB-BD31-4B8C-83A1-F6EECF244321}">
                <p14:modId xmlns:p14="http://schemas.microsoft.com/office/powerpoint/2010/main" val="27684988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9ACDBA-A835-477E-90B2-F58C2EEAC829}"/>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C5C05393-5D00-43AE-9B8B-48B4BDDAC5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75306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AF368-BF7D-4FBD-912D-4916B9567168}"/>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04D2D329-341B-4231-BCEA-9B406D14B741}"/>
              </a:ext>
            </a:extLst>
          </p:cNvPr>
          <p:cNvGraphicFramePr>
            <a:graphicFrameLocks noGrp="1"/>
          </p:cNvGraphicFramePr>
          <p:nvPr>
            <p:ph type="tbl" sz="quarter" idx="13"/>
            <p:extLst>
              <p:ext uri="{D42A27DB-BD31-4B8C-83A1-F6EECF244321}">
                <p14:modId xmlns:p14="http://schemas.microsoft.com/office/powerpoint/2010/main" val="154747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42246772"/>
                    </a:ext>
                  </a:extLst>
                </a:gridCol>
                <a:gridCol w="2468880">
                  <a:extLst>
                    <a:ext uri="{9D8B030D-6E8A-4147-A177-3AD203B41FA5}">
                      <a16:colId xmlns:a16="http://schemas.microsoft.com/office/drawing/2014/main" val="1107073516"/>
                    </a:ext>
                  </a:extLst>
                </a:gridCol>
                <a:gridCol w="822960">
                  <a:extLst>
                    <a:ext uri="{9D8B030D-6E8A-4147-A177-3AD203B41FA5}">
                      <a16:colId xmlns:a16="http://schemas.microsoft.com/office/drawing/2014/main" val="3437121193"/>
                    </a:ext>
                  </a:extLst>
                </a:gridCol>
                <a:gridCol w="822960">
                  <a:extLst>
                    <a:ext uri="{9D8B030D-6E8A-4147-A177-3AD203B41FA5}">
                      <a16:colId xmlns:a16="http://schemas.microsoft.com/office/drawing/2014/main" val="235097585"/>
                    </a:ext>
                  </a:extLst>
                </a:gridCol>
                <a:gridCol w="822960">
                  <a:extLst>
                    <a:ext uri="{9D8B030D-6E8A-4147-A177-3AD203B41FA5}">
                      <a16:colId xmlns:a16="http://schemas.microsoft.com/office/drawing/2014/main" val="998152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355990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Pablo Fontanet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Isidro Municipio (32)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787074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Martina Vila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Isidro Municipio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580202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Rosa Garcia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Isidro Municipio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77077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Jimena Benitez Baraibar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Isidro Municipio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478473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Analia Geist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Isidro Municipio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014362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Alicia Holmes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Isidro Municipio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820773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Myrta Stigliano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Isidro Municipio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305822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Silvia O'Donnell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Isidro Municipio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581027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Marisol Pancino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Isidro Municipio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75315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Laura Barni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Isidro Municipio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5365208"/>
                  </a:ext>
                </a:extLst>
              </a:tr>
            </a:tbl>
          </a:graphicData>
        </a:graphic>
      </p:graphicFrame>
      <p:sp>
        <p:nvSpPr>
          <p:cNvPr id="4" name="Text Placeholder 3">
            <a:extLst>
              <a:ext uri="{FF2B5EF4-FFF2-40B4-BE49-F238E27FC236}">
                <a16:creationId xmlns:a16="http://schemas.microsoft.com/office/drawing/2014/main" id="{C1842DC2-7CEC-44CB-BC49-C03FAADF6AD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9049337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E37AC-05BE-47AD-B118-285104085565}"/>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D856C8C9-BD70-4E53-A770-1DC0DD74AC50}"/>
              </a:ext>
            </a:extLst>
          </p:cNvPr>
          <p:cNvGraphicFramePr>
            <a:graphicFrameLocks noGrp="1"/>
          </p:cNvGraphicFramePr>
          <p:nvPr>
            <p:ph type="tbl" sz="quarter" idx="13"/>
            <p:extLst>
              <p:ext uri="{D42A27DB-BD31-4B8C-83A1-F6EECF244321}">
                <p14:modId xmlns:p14="http://schemas.microsoft.com/office/powerpoint/2010/main" val="2363370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75926639"/>
                    </a:ext>
                  </a:extLst>
                </a:gridCol>
                <a:gridCol w="2468880">
                  <a:extLst>
                    <a:ext uri="{9D8B030D-6E8A-4147-A177-3AD203B41FA5}">
                      <a16:colId xmlns:a16="http://schemas.microsoft.com/office/drawing/2014/main" val="2166465106"/>
                    </a:ext>
                  </a:extLst>
                </a:gridCol>
                <a:gridCol w="822960">
                  <a:extLst>
                    <a:ext uri="{9D8B030D-6E8A-4147-A177-3AD203B41FA5}">
                      <a16:colId xmlns:a16="http://schemas.microsoft.com/office/drawing/2014/main" val="844863402"/>
                    </a:ext>
                  </a:extLst>
                </a:gridCol>
                <a:gridCol w="822960">
                  <a:extLst>
                    <a:ext uri="{9D8B030D-6E8A-4147-A177-3AD203B41FA5}">
                      <a16:colId xmlns:a16="http://schemas.microsoft.com/office/drawing/2014/main" val="2099272133"/>
                    </a:ext>
                  </a:extLst>
                </a:gridCol>
                <a:gridCol w="822960">
                  <a:extLst>
                    <a:ext uri="{9D8B030D-6E8A-4147-A177-3AD203B41FA5}">
                      <a16:colId xmlns:a16="http://schemas.microsoft.com/office/drawing/2014/main" val="4170237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666033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 Aguas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Isidro Municipio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514870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Alicia M. Zárate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Isidro Municipio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87275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Marian Ese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Isidro Municipio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440909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Silvia Fortaleza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Isidro Municipio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375670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Patricia M Rinaldi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Isidro Municipio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077213801"/>
                  </a:ext>
                </a:extLst>
              </a:tr>
            </a:tbl>
          </a:graphicData>
        </a:graphic>
      </p:graphicFrame>
      <p:sp>
        <p:nvSpPr>
          <p:cNvPr id="4" name="Text Placeholder 3">
            <a:extLst>
              <a:ext uri="{FF2B5EF4-FFF2-40B4-BE49-F238E27FC236}">
                <a16:creationId xmlns:a16="http://schemas.microsoft.com/office/drawing/2014/main" id="{E0A9530F-BDA4-4868-8431-889D8108DD11}"/>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4216830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77447-A255-46C4-80D1-05A3E02DB04B}"/>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9C2A44F2-2261-496A-A130-E42C0C963AE6}"/>
              </a:ext>
            </a:extLst>
          </p:cNvPr>
          <p:cNvGraphicFramePr>
            <a:graphicFrameLocks noGrp="1"/>
          </p:cNvGraphicFramePr>
          <p:nvPr>
            <p:ph type="chart" sz="quarter" idx="13"/>
            <p:extLst>
              <p:ext uri="{D42A27DB-BD31-4B8C-83A1-F6EECF244321}">
                <p14:modId xmlns:p14="http://schemas.microsoft.com/office/powerpoint/2010/main" val="42280798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AF075D-FEDE-4160-9DC6-1329C94C3787}"/>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D937FC27-6454-4002-9363-01FC31D617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853425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985</Words>
  <Application>Microsoft Office PowerPoint</Application>
  <PresentationFormat>On-screen Show (4:3)</PresentationFormat>
  <Paragraphs>465</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11</vt:lpstr>
      <vt:lpstr>Facebook Own Posts Table - 2 of 11</vt:lpstr>
      <vt:lpstr>Facebook Own Posts Table - 3 of 11</vt:lpstr>
      <vt:lpstr>Facebook Own Posts Table - 4 of 11</vt:lpstr>
      <vt:lpstr>Facebook Own Posts Table - 5 of 11</vt:lpstr>
      <vt:lpstr>Facebook Own Posts Table - 6 of 11</vt:lpstr>
      <vt:lpstr>Facebook Own Posts Table - 7 of 11</vt:lpstr>
      <vt:lpstr>Facebook Own Posts Table - 8 of 11</vt:lpstr>
      <vt:lpstr>Facebook Own Posts Table - 9 of 11</vt:lpstr>
      <vt:lpstr>Facebook Own Posts Table - 10 of 11</vt:lpstr>
      <vt:lpstr>Facebook Own Posts Table - 11 of 11</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2017-12-02T00:36:22Z</dcterms:created>
  <dcterms:modified xsi:type="dcterms:W3CDTF">2017-12-02T00:37:02Z</dcterms:modified>
</cp:coreProperties>
</file>