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5" r:id="rId37"/>
    <p:sldId id="296" r:id="rId38"/>
    <p:sldId id="297" r:id="rId39"/>
    <p:sldId id="298"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57540</c:v>
                </c:pt>
                <c:pt idx="1">
                  <c:v>57556</c:v>
                </c:pt>
                <c:pt idx="2">
                  <c:v>57572</c:v>
                </c:pt>
                <c:pt idx="3">
                  <c:v>57600</c:v>
                </c:pt>
                <c:pt idx="4">
                  <c:v>57641</c:v>
                </c:pt>
                <c:pt idx="5">
                  <c:v>57666</c:v>
                </c:pt>
                <c:pt idx="6">
                  <c:v>57675</c:v>
                </c:pt>
                <c:pt idx="7">
                  <c:v>57682</c:v>
                </c:pt>
                <c:pt idx="8">
                  <c:v>57690</c:v>
                </c:pt>
                <c:pt idx="9">
                  <c:v>57696</c:v>
                </c:pt>
                <c:pt idx="10">
                  <c:v>57721</c:v>
                </c:pt>
                <c:pt idx="11">
                  <c:v>57739</c:v>
                </c:pt>
                <c:pt idx="12">
                  <c:v>57757</c:v>
                </c:pt>
                <c:pt idx="13">
                  <c:v>57773</c:v>
                </c:pt>
                <c:pt idx="14">
                  <c:v>57779</c:v>
                </c:pt>
                <c:pt idx="15">
                  <c:v>57786</c:v>
                </c:pt>
                <c:pt idx="16">
                  <c:v>57792</c:v>
                </c:pt>
                <c:pt idx="17">
                  <c:v>57796</c:v>
                </c:pt>
                <c:pt idx="18">
                  <c:v>57801</c:v>
                </c:pt>
                <c:pt idx="19">
                  <c:v>57804</c:v>
                </c:pt>
                <c:pt idx="20">
                  <c:v>57809</c:v>
                </c:pt>
                <c:pt idx="21">
                  <c:v>57835</c:v>
                </c:pt>
                <c:pt idx="22">
                  <c:v>58022</c:v>
                </c:pt>
                <c:pt idx="23">
                  <c:v>58316</c:v>
                </c:pt>
                <c:pt idx="24">
                  <c:v>58420</c:v>
                </c:pt>
                <c:pt idx="25">
                  <c:v>58426</c:v>
                </c:pt>
                <c:pt idx="26">
                  <c:v>58429</c:v>
                </c:pt>
                <c:pt idx="27">
                  <c:v>58428</c:v>
                </c:pt>
                <c:pt idx="28">
                  <c:v>58436</c:v>
                </c:pt>
                <c:pt idx="29">
                  <c:v>58442</c:v>
                </c:pt>
              </c:numCache>
            </c:numRef>
          </c:val>
          <c:smooth val="0"/>
          <c:extLst>
            <c:ext xmlns:c16="http://schemas.microsoft.com/office/drawing/2014/chart" uri="{C3380CC4-5D6E-409C-BE32-E72D297353CC}">
              <c16:uniqueId val="{00000000-7B70-4FB5-B790-5719EB5675B7}"/>
            </c:ext>
          </c:extLst>
        </c:ser>
        <c:dLbls>
          <c:showLegendKey val="0"/>
          <c:showVal val="0"/>
          <c:showCatName val="0"/>
          <c:showSerName val="0"/>
          <c:showPercent val="0"/>
          <c:showBubbleSize val="0"/>
        </c:dLbls>
        <c:smooth val="0"/>
        <c:axId val="291306848"/>
        <c:axId val="291307504"/>
      </c:lineChart>
      <c:dateAx>
        <c:axId val="291306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07504"/>
        <c:crosses val="autoZero"/>
        <c:auto val="1"/>
        <c:lblOffset val="100"/>
        <c:baseTimeUnit val="days"/>
      </c:dateAx>
      <c:valAx>
        <c:axId val="29130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0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3F6-4A47-B5B9-A9BF38998ED0}"/>
            </c:ext>
          </c:extLst>
        </c:ser>
        <c:dLbls>
          <c:showLegendKey val="0"/>
          <c:showVal val="0"/>
          <c:showCatName val="0"/>
          <c:showSerName val="0"/>
          <c:showPercent val="0"/>
          <c:showBubbleSize val="0"/>
        </c:dLbls>
        <c:axId val="246025864"/>
        <c:axId val="246022584"/>
      </c:radarChart>
      <c:catAx>
        <c:axId val="24602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22584"/>
        <c:crosses val="autoZero"/>
        <c:auto val="1"/>
        <c:lblAlgn val="ctr"/>
        <c:lblOffset val="100"/>
        <c:noMultiLvlLbl val="0"/>
      </c:catAx>
      <c:valAx>
        <c:axId val="24602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2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3.4771119108469001E-2</c:v>
                </c:pt>
                <c:pt idx="1">
                  <c:v>2.8382104214452999E-2</c:v>
                </c:pt>
                <c:pt idx="2">
                  <c:v>0.86729553192968001</c:v>
                </c:pt>
                <c:pt idx="3">
                  <c:v>0.22169740330404</c:v>
                </c:pt>
                <c:pt idx="4">
                  <c:v>7.9833391183617E-2</c:v>
                </c:pt>
                <c:pt idx="5">
                  <c:v>4.9722766667244997E-2</c:v>
                </c:pt>
                <c:pt idx="6">
                  <c:v>4.6240101728224001E-2</c:v>
                </c:pt>
                <c:pt idx="7">
                  <c:v>3.8720713848145003E-2</c:v>
                </c:pt>
                <c:pt idx="8">
                  <c:v>0.16757387696609999</c:v>
                </c:pt>
                <c:pt idx="9">
                  <c:v>0.57459310488273996</c:v>
                </c:pt>
                <c:pt idx="10">
                  <c:v>2.2527205933319E-2</c:v>
                </c:pt>
                <c:pt idx="11">
                  <c:v>3.0313528494716999E-2</c:v>
                </c:pt>
                <c:pt idx="12">
                  <c:v>3.4056013483872001E-2</c:v>
                </c:pt>
                <c:pt idx="13">
                  <c:v>8.7134654779422005E-2</c:v>
                </c:pt>
                <c:pt idx="14">
                  <c:v>2.9423982276378002E-2</c:v>
                </c:pt>
                <c:pt idx="15">
                  <c:v>0.16902610963045001</c:v>
                </c:pt>
                <c:pt idx="16">
                  <c:v>3.1147796293412001E-2</c:v>
                </c:pt>
                <c:pt idx="17">
                  <c:v>4.8447935771879003E-2</c:v>
                </c:pt>
                <c:pt idx="18">
                  <c:v>1.9031800408319002E-2</c:v>
                </c:pt>
                <c:pt idx="19">
                  <c:v>0.43597107366526999</c:v>
                </c:pt>
                <c:pt idx="20">
                  <c:v>0.22359270663945</c:v>
                </c:pt>
                <c:pt idx="21">
                  <c:v>4.6911210265988998</c:v>
                </c:pt>
                <c:pt idx="22">
                  <c:v>0.24167932605994</c:v>
                </c:pt>
                <c:pt idx="23">
                  <c:v>0.35315816230049002</c:v>
                </c:pt>
                <c:pt idx="24">
                  <c:v>0.18246299342104999</c:v>
                </c:pt>
                <c:pt idx="25">
                  <c:v>3.5944747787685999E-2</c:v>
                </c:pt>
                <c:pt idx="26">
                  <c:v>4.3644205589880997E-2</c:v>
                </c:pt>
                <c:pt idx="27">
                  <c:v>2.6100499760389001E-2</c:v>
                </c:pt>
                <c:pt idx="28">
                  <c:v>2.3531626506024E-2</c:v>
                </c:pt>
                <c:pt idx="29">
                  <c:v>2.3956604322455999E-2</c:v>
                </c:pt>
              </c:numCache>
            </c:numRef>
          </c:val>
          <c:smooth val="0"/>
          <c:extLst>
            <c:ext xmlns:c16="http://schemas.microsoft.com/office/drawing/2014/chart" uri="{C3380CC4-5D6E-409C-BE32-E72D297353CC}">
              <c16:uniqueId val="{00000000-CC2D-48AA-A879-942A480CA82C}"/>
            </c:ext>
          </c:extLst>
        </c:ser>
        <c:dLbls>
          <c:showLegendKey val="0"/>
          <c:showVal val="0"/>
          <c:showCatName val="0"/>
          <c:showSerName val="0"/>
          <c:showPercent val="0"/>
          <c:showBubbleSize val="0"/>
        </c:dLbls>
        <c:smooth val="0"/>
        <c:axId val="246022912"/>
        <c:axId val="246024552"/>
      </c:lineChart>
      <c:dateAx>
        <c:axId val="24602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24552"/>
        <c:crosses val="autoZero"/>
        <c:auto val="1"/>
        <c:lblOffset val="100"/>
        <c:baseTimeUnit val="days"/>
      </c:dateAx>
      <c:valAx>
        <c:axId val="24602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2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c:v>
                </c:pt>
                <c:pt idx="1">
                  <c:v>7</c:v>
                </c:pt>
                <c:pt idx="2">
                  <c:v>18</c:v>
                </c:pt>
                <c:pt idx="3">
                  <c:v>45</c:v>
                </c:pt>
                <c:pt idx="4">
                  <c:v>81</c:v>
                </c:pt>
                <c:pt idx="5">
                  <c:v>40</c:v>
                </c:pt>
                <c:pt idx="6">
                  <c:v>18</c:v>
                </c:pt>
              </c:numCache>
            </c:numRef>
          </c:val>
          <c:extLst>
            <c:ext xmlns:c16="http://schemas.microsoft.com/office/drawing/2014/chart" uri="{C3380CC4-5D6E-409C-BE32-E72D297353CC}">
              <c16:uniqueId val="{00000000-37BB-44AB-BC40-D85821074EDF}"/>
            </c:ext>
          </c:extLst>
        </c:ser>
        <c:dLbls>
          <c:showLegendKey val="0"/>
          <c:showVal val="0"/>
          <c:showCatName val="0"/>
          <c:showSerName val="0"/>
          <c:showPercent val="0"/>
          <c:showBubbleSize val="0"/>
        </c:dLbls>
        <c:gapWidth val="219"/>
        <c:overlap val="-27"/>
        <c:axId val="294375704"/>
        <c:axId val="294376032"/>
      </c:barChart>
      <c:catAx>
        <c:axId val="29437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76032"/>
        <c:crosses val="autoZero"/>
        <c:auto val="1"/>
        <c:lblAlgn val="ctr"/>
        <c:lblOffset val="100"/>
        <c:noMultiLvlLbl val="0"/>
      </c:catAx>
      <c:valAx>
        <c:axId val="29437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7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42</c:v>
                </c:pt>
                <c:pt idx="1">
                  <c:v>16</c:v>
                </c:pt>
                <c:pt idx="2">
                  <c:v>16</c:v>
                </c:pt>
                <c:pt idx="3">
                  <c:v>28</c:v>
                </c:pt>
                <c:pt idx="4">
                  <c:v>41</c:v>
                </c:pt>
                <c:pt idx="5">
                  <c:v>25</c:v>
                </c:pt>
                <c:pt idx="6">
                  <c:v>9</c:v>
                </c:pt>
                <c:pt idx="7">
                  <c:v>7</c:v>
                </c:pt>
                <c:pt idx="8">
                  <c:v>8</c:v>
                </c:pt>
                <c:pt idx="9">
                  <c:v>6</c:v>
                </c:pt>
                <c:pt idx="10">
                  <c:v>25</c:v>
                </c:pt>
                <c:pt idx="11">
                  <c:v>18</c:v>
                </c:pt>
                <c:pt idx="12">
                  <c:v>18</c:v>
                </c:pt>
                <c:pt idx="13">
                  <c:v>16</c:v>
                </c:pt>
                <c:pt idx="14">
                  <c:v>6</c:v>
                </c:pt>
                <c:pt idx="15">
                  <c:v>7</c:v>
                </c:pt>
                <c:pt idx="16">
                  <c:v>6</c:v>
                </c:pt>
                <c:pt idx="17">
                  <c:v>4</c:v>
                </c:pt>
                <c:pt idx="18">
                  <c:v>5</c:v>
                </c:pt>
                <c:pt idx="19">
                  <c:v>3</c:v>
                </c:pt>
                <c:pt idx="20">
                  <c:v>5</c:v>
                </c:pt>
                <c:pt idx="21">
                  <c:v>26</c:v>
                </c:pt>
                <c:pt idx="22">
                  <c:v>187</c:v>
                </c:pt>
                <c:pt idx="23">
                  <c:v>294</c:v>
                </c:pt>
                <c:pt idx="24">
                  <c:v>104</c:v>
                </c:pt>
                <c:pt idx="25">
                  <c:v>6</c:v>
                </c:pt>
                <c:pt idx="26">
                  <c:v>3</c:v>
                </c:pt>
                <c:pt idx="27">
                  <c:v>-1</c:v>
                </c:pt>
                <c:pt idx="28">
                  <c:v>8</c:v>
                </c:pt>
                <c:pt idx="29">
                  <c:v>6</c:v>
                </c:pt>
              </c:numCache>
            </c:numRef>
          </c:val>
          <c:smooth val="0"/>
          <c:extLst>
            <c:ext xmlns:c16="http://schemas.microsoft.com/office/drawing/2014/chart" uri="{C3380CC4-5D6E-409C-BE32-E72D297353CC}">
              <c16:uniqueId val="{00000000-34AD-4C91-A879-D17DB08B2EAC}"/>
            </c:ext>
          </c:extLst>
        </c:ser>
        <c:dLbls>
          <c:showLegendKey val="0"/>
          <c:showVal val="0"/>
          <c:showCatName val="0"/>
          <c:showSerName val="0"/>
          <c:showPercent val="0"/>
          <c:showBubbleSize val="0"/>
        </c:dLbls>
        <c:smooth val="0"/>
        <c:axId val="246025208"/>
        <c:axId val="244865552"/>
      </c:lineChart>
      <c:dateAx>
        <c:axId val="24602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65552"/>
        <c:crosses val="autoZero"/>
        <c:auto val="1"/>
        <c:lblOffset val="100"/>
        <c:baseTimeUnit val="days"/>
      </c:dateAx>
      <c:valAx>
        <c:axId val="24486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2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c:v>
                </c:pt>
                <c:pt idx="1">
                  <c:v>3</c:v>
                </c:pt>
                <c:pt idx="2">
                  <c:v>4</c:v>
                </c:pt>
                <c:pt idx="3">
                  <c:v>3</c:v>
                </c:pt>
                <c:pt idx="4">
                  <c:v>2</c:v>
                </c:pt>
                <c:pt idx="5">
                  <c:v>3</c:v>
                </c:pt>
                <c:pt idx="6">
                  <c:v>3</c:v>
                </c:pt>
                <c:pt idx="7">
                  <c:v>3</c:v>
                </c:pt>
                <c:pt idx="8">
                  <c:v>3</c:v>
                </c:pt>
                <c:pt idx="9">
                  <c:v>4</c:v>
                </c:pt>
                <c:pt idx="10">
                  <c:v>2</c:v>
                </c:pt>
                <c:pt idx="11">
                  <c:v>2</c:v>
                </c:pt>
                <c:pt idx="12">
                  <c:v>3</c:v>
                </c:pt>
                <c:pt idx="13">
                  <c:v>3</c:v>
                </c:pt>
                <c:pt idx="14">
                  <c:v>3</c:v>
                </c:pt>
                <c:pt idx="15">
                  <c:v>3</c:v>
                </c:pt>
                <c:pt idx="16">
                  <c:v>2</c:v>
                </c:pt>
                <c:pt idx="17">
                  <c:v>1</c:v>
                </c:pt>
                <c:pt idx="18">
                  <c:v>2</c:v>
                </c:pt>
                <c:pt idx="19">
                  <c:v>2</c:v>
                </c:pt>
                <c:pt idx="20">
                  <c:v>4</c:v>
                </c:pt>
                <c:pt idx="21">
                  <c:v>2</c:v>
                </c:pt>
                <c:pt idx="22">
                  <c:v>3</c:v>
                </c:pt>
                <c:pt idx="23">
                  <c:v>7</c:v>
                </c:pt>
                <c:pt idx="24">
                  <c:v>2</c:v>
                </c:pt>
                <c:pt idx="25">
                  <c:v>1</c:v>
                </c:pt>
                <c:pt idx="26">
                  <c:v>4</c:v>
                </c:pt>
                <c:pt idx="27">
                  <c:v>4</c:v>
                </c:pt>
                <c:pt idx="28">
                  <c:v>4</c:v>
                </c:pt>
                <c:pt idx="29">
                  <c:v>3</c:v>
                </c:pt>
              </c:numCache>
            </c:numRef>
          </c:val>
          <c:smooth val="0"/>
          <c:extLst>
            <c:ext xmlns:c16="http://schemas.microsoft.com/office/drawing/2014/chart" uri="{C3380CC4-5D6E-409C-BE32-E72D297353CC}">
              <c16:uniqueId val="{00000000-ED44-4AB2-8430-67274C352631}"/>
            </c:ext>
          </c:extLst>
        </c:ser>
        <c:dLbls>
          <c:showLegendKey val="0"/>
          <c:showVal val="0"/>
          <c:showCatName val="0"/>
          <c:showSerName val="0"/>
          <c:showPercent val="0"/>
          <c:showBubbleSize val="0"/>
        </c:dLbls>
        <c:smooth val="0"/>
        <c:axId val="358713512"/>
        <c:axId val="358717448"/>
      </c:lineChart>
      <c:dateAx>
        <c:axId val="358713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17448"/>
        <c:crosses val="autoZero"/>
        <c:auto val="1"/>
        <c:lblOffset val="100"/>
        <c:baseTimeUnit val="days"/>
      </c:dateAx>
      <c:valAx>
        <c:axId val="35871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1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c:v>
                </c:pt>
                <c:pt idx="1">
                  <c:v>14</c:v>
                </c:pt>
                <c:pt idx="2">
                  <c:v>16</c:v>
                </c:pt>
                <c:pt idx="3">
                  <c:v>15</c:v>
                </c:pt>
                <c:pt idx="4">
                  <c:v>17</c:v>
                </c:pt>
                <c:pt idx="5">
                  <c:v>8</c:v>
                </c:pt>
                <c:pt idx="6">
                  <c:v>7</c:v>
                </c:pt>
              </c:numCache>
            </c:numRef>
          </c:val>
          <c:extLst>
            <c:ext xmlns:c16="http://schemas.microsoft.com/office/drawing/2014/chart" uri="{C3380CC4-5D6E-409C-BE32-E72D297353CC}">
              <c16:uniqueId val="{00000000-138D-4B50-A7A5-5FC19027FCEA}"/>
            </c:ext>
          </c:extLst>
        </c:ser>
        <c:dLbls>
          <c:showLegendKey val="0"/>
          <c:showVal val="0"/>
          <c:showCatName val="0"/>
          <c:showSerName val="0"/>
          <c:showPercent val="0"/>
          <c:showBubbleSize val="0"/>
        </c:dLbls>
        <c:gapWidth val="219"/>
        <c:overlap val="-27"/>
        <c:axId val="358712856"/>
        <c:axId val="358708264"/>
      </c:barChart>
      <c:catAx>
        <c:axId val="35871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08264"/>
        <c:crosses val="autoZero"/>
        <c:auto val="1"/>
        <c:lblAlgn val="ctr"/>
        <c:lblOffset val="100"/>
        <c:noMultiLvlLbl val="0"/>
      </c:catAx>
      <c:valAx>
        <c:axId val="35870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1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0.10791904490927</c:v>
                </c:pt>
                <c:pt idx="1">
                  <c:v>9.9646004182914999E-2</c:v>
                </c:pt>
                <c:pt idx="2">
                  <c:v>0.61194840578709997</c:v>
                </c:pt>
                <c:pt idx="3">
                  <c:v>0.12576664195018999</c:v>
                </c:pt>
                <c:pt idx="4">
                  <c:v>0.48658666101331999</c:v>
                </c:pt>
                <c:pt idx="5">
                  <c:v>0.14010794778499999</c:v>
                </c:pt>
                <c:pt idx="6">
                  <c:v>4.1878419557714999E-2</c:v>
                </c:pt>
              </c:numCache>
            </c:numRef>
          </c:val>
          <c:extLst>
            <c:ext xmlns:c16="http://schemas.microsoft.com/office/drawing/2014/chart" uri="{C3380CC4-5D6E-409C-BE32-E72D297353CC}">
              <c16:uniqueId val="{00000000-CF7E-45CD-A7B4-F9D0128D835F}"/>
            </c:ext>
          </c:extLst>
        </c:ser>
        <c:dLbls>
          <c:showLegendKey val="0"/>
          <c:showVal val="0"/>
          <c:showCatName val="0"/>
          <c:showSerName val="0"/>
          <c:showPercent val="0"/>
          <c:showBubbleSize val="0"/>
        </c:dLbls>
        <c:gapWidth val="219"/>
        <c:overlap val="-27"/>
        <c:axId val="358722696"/>
        <c:axId val="358721384"/>
      </c:barChart>
      <c:catAx>
        <c:axId val="35872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21384"/>
        <c:crosses val="autoZero"/>
        <c:auto val="1"/>
        <c:lblAlgn val="ctr"/>
        <c:lblOffset val="100"/>
        <c:noMultiLvlLbl val="0"/>
      </c:catAx>
      <c:valAx>
        <c:axId val="35872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2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Mendoza Gobierno</c:v>
                </c:pt>
              </c:strCache>
            </c:strRef>
          </c:cat>
          <c:val>
            <c:numRef>
              <c:f>Sheet1!$B$2</c:f>
              <c:numCache>
                <c:formatCode>General</c:formatCode>
                <c:ptCount val="1"/>
                <c:pt idx="0">
                  <c:v>53</c:v>
                </c:pt>
              </c:numCache>
            </c:numRef>
          </c:val>
          <c:extLst>
            <c:ext xmlns:c16="http://schemas.microsoft.com/office/drawing/2014/chart" uri="{C3380CC4-5D6E-409C-BE32-E72D297353CC}">
              <c16:uniqueId val="{00000000-8221-4D43-854E-980845393C8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Mendoza Gobierno</c:v>
                </c:pt>
              </c:strCache>
            </c:strRef>
          </c:cat>
          <c:val>
            <c:numRef>
              <c:f>Sheet1!$C$2</c:f>
              <c:numCache>
                <c:formatCode>General</c:formatCode>
                <c:ptCount val="1"/>
                <c:pt idx="0">
                  <c:v>29</c:v>
                </c:pt>
              </c:numCache>
            </c:numRef>
          </c:val>
          <c:extLst>
            <c:ext xmlns:c16="http://schemas.microsoft.com/office/drawing/2014/chart" uri="{C3380CC4-5D6E-409C-BE32-E72D297353CC}">
              <c16:uniqueId val="{00000001-8221-4D43-854E-980845393C8B}"/>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Mendoza Gobierno</c:v>
                </c:pt>
              </c:strCache>
            </c:strRef>
          </c:cat>
          <c:val>
            <c:numRef>
              <c:f>Sheet1!$D$2</c:f>
              <c:numCache>
                <c:formatCode>General</c:formatCode>
                <c:ptCount val="1"/>
                <c:pt idx="0">
                  <c:v>1</c:v>
                </c:pt>
              </c:numCache>
            </c:numRef>
          </c:val>
          <c:extLst>
            <c:ext xmlns:c16="http://schemas.microsoft.com/office/drawing/2014/chart" uri="{C3380CC4-5D6E-409C-BE32-E72D297353CC}">
              <c16:uniqueId val="{00000002-8221-4D43-854E-980845393C8B}"/>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Mendoza Gobierno</c:v>
                </c:pt>
              </c:strCache>
            </c:strRef>
          </c:cat>
          <c:val>
            <c:numRef>
              <c:f>Sheet1!$E$2</c:f>
              <c:numCache>
                <c:formatCode>General</c:formatCode>
                <c:ptCount val="1"/>
                <c:pt idx="0">
                  <c:v>6</c:v>
                </c:pt>
              </c:numCache>
            </c:numRef>
          </c:val>
          <c:extLst>
            <c:ext xmlns:c16="http://schemas.microsoft.com/office/drawing/2014/chart" uri="{C3380CC4-5D6E-409C-BE32-E72D297353CC}">
              <c16:uniqueId val="{00000003-8221-4D43-854E-980845393C8B}"/>
            </c:ext>
          </c:extLst>
        </c:ser>
        <c:dLbls>
          <c:showLegendKey val="0"/>
          <c:showVal val="0"/>
          <c:showCatName val="0"/>
          <c:showSerName val="0"/>
          <c:showPercent val="0"/>
          <c:showBubbleSize val="0"/>
        </c:dLbls>
        <c:gapWidth val="150"/>
        <c:overlap val="100"/>
        <c:axId val="244862272"/>
        <c:axId val="244862600"/>
      </c:barChart>
      <c:catAx>
        <c:axId val="24486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62600"/>
        <c:crosses val="autoZero"/>
        <c:auto val="1"/>
        <c:lblAlgn val="ctr"/>
        <c:lblOffset val="100"/>
        <c:noMultiLvlLbl val="0"/>
      </c:catAx>
      <c:valAx>
        <c:axId val="244862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6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0.85035186973919996</c:v>
                </c:pt>
                <c:pt idx="2">
                  <c:v>0</c:v>
                </c:pt>
                <c:pt idx="3">
                  <c:v>0</c:v>
                </c:pt>
                <c:pt idx="4">
                  <c:v>0</c:v>
                </c:pt>
                <c:pt idx="5">
                  <c:v>0</c:v>
                </c:pt>
                <c:pt idx="6">
                  <c:v>0</c:v>
                </c:pt>
                <c:pt idx="7">
                  <c:v>0</c:v>
                </c:pt>
                <c:pt idx="8">
                  <c:v>3.3347132146634997E-2</c:v>
                </c:pt>
                <c:pt idx="9">
                  <c:v>0.33030909341796999</c:v>
                </c:pt>
                <c:pt idx="10">
                  <c:v>6.1232234027873998E-2</c:v>
                </c:pt>
                <c:pt idx="11">
                  <c:v>0.74082378915413005</c:v>
                </c:pt>
                <c:pt idx="12">
                  <c:v>0.12976191739817999</c:v>
                </c:pt>
                <c:pt idx="13">
                  <c:v>3.0529874430798999E-2</c:v>
                </c:pt>
                <c:pt idx="14">
                  <c:v>0.15868635297364</c:v>
                </c:pt>
                <c:pt idx="15">
                  <c:v>0.16774182420312</c:v>
                </c:pt>
                <c:pt idx="16">
                  <c:v>0.16443585851617001</c:v>
                </c:pt>
                <c:pt idx="17">
                  <c:v>0.11872728945310999</c:v>
                </c:pt>
                <c:pt idx="18">
                  <c:v>8.4517731475093005E-2</c:v>
                </c:pt>
                <c:pt idx="19">
                  <c:v>1.5331467208106</c:v>
                </c:pt>
                <c:pt idx="20">
                  <c:v>0.67154224736672996</c:v>
                </c:pt>
                <c:pt idx="21">
                  <c:v>6.0178158011743997E-2</c:v>
                </c:pt>
                <c:pt idx="22">
                  <c:v>7.3593670944299E-2</c:v>
                </c:pt>
                <c:pt idx="23">
                  <c:v>8.2792879812336004E-2</c:v>
                </c:pt>
              </c:numCache>
            </c:numRef>
          </c:val>
          <c:smooth val="0"/>
          <c:extLst>
            <c:ext xmlns:c16="http://schemas.microsoft.com/office/drawing/2014/chart" uri="{C3380CC4-5D6E-409C-BE32-E72D297353CC}">
              <c16:uniqueId val="{00000000-DCE0-4713-87C9-E2DDC7325211}"/>
            </c:ext>
          </c:extLst>
        </c:ser>
        <c:dLbls>
          <c:showLegendKey val="0"/>
          <c:showVal val="0"/>
          <c:showCatName val="0"/>
          <c:showSerName val="0"/>
          <c:showPercent val="0"/>
          <c:showBubbleSize val="0"/>
        </c:dLbls>
        <c:smooth val="0"/>
        <c:axId val="350140088"/>
        <c:axId val="350133200"/>
      </c:lineChart>
      <c:catAx>
        <c:axId val="35014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33200"/>
        <c:crosses val="autoZero"/>
        <c:auto val="1"/>
        <c:lblAlgn val="ctr"/>
        <c:lblOffset val="100"/>
        <c:noMultiLvlLbl val="0"/>
      </c:catAx>
      <c:valAx>
        <c:axId val="35013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4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c:v>
                </c:pt>
                <c:pt idx="2">
                  <c:v>0</c:v>
                </c:pt>
                <c:pt idx="3">
                  <c:v>0</c:v>
                </c:pt>
                <c:pt idx="4">
                  <c:v>0</c:v>
                </c:pt>
                <c:pt idx="5">
                  <c:v>0</c:v>
                </c:pt>
                <c:pt idx="6">
                  <c:v>0</c:v>
                </c:pt>
                <c:pt idx="7">
                  <c:v>0</c:v>
                </c:pt>
                <c:pt idx="8">
                  <c:v>3</c:v>
                </c:pt>
                <c:pt idx="9">
                  <c:v>2</c:v>
                </c:pt>
                <c:pt idx="10">
                  <c:v>8</c:v>
                </c:pt>
                <c:pt idx="11">
                  <c:v>4</c:v>
                </c:pt>
                <c:pt idx="12">
                  <c:v>13</c:v>
                </c:pt>
                <c:pt idx="13">
                  <c:v>10</c:v>
                </c:pt>
                <c:pt idx="14">
                  <c:v>1</c:v>
                </c:pt>
                <c:pt idx="15">
                  <c:v>4</c:v>
                </c:pt>
                <c:pt idx="16">
                  <c:v>9</c:v>
                </c:pt>
                <c:pt idx="17">
                  <c:v>6</c:v>
                </c:pt>
                <c:pt idx="18">
                  <c:v>2</c:v>
                </c:pt>
                <c:pt idx="19">
                  <c:v>7</c:v>
                </c:pt>
                <c:pt idx="20">
                  <c:v>3</c:v>
                </c:pt>
                <c:pt idx="21">
                  <c:v>9</c:v>
                </c:pt>
                <c:pt idx="22">
                  <c:v>6</c:v>
                </c:pt>
                <c:pt idx="23">
                  <c:v>1</c:v>
                </c:pt>
              </c:numCache>
            </c:numRef>
          </c:val>
          <c:smooth val="0"/>
          <c:extLst>
            <c:ext xmlns:c16="http://schemas.microsoft.com/office/drawing/2014/chart" uri="{C3380CC4-5D6E-409C-BE32-E72D297353CC}">
              <c16:uniqueId val="{00000000-3B7B-49F3-A0EC-56700645247E}"/>
            </c:ext>
          </c:extLst>
        </c:ser>
        <c:dLbls>
          <c:showLegendKey val="0"/>
          <c:showVal val="0"/>
          <c:showCatName val="0"/>
          <c:showSerName val="0"/>
          <c:showPercent val="0"/>
          <c:showBubbleSize val="0"/>
        </c:dLbls>
        <c:smooth val="0"/>
        <c:axId val="350136152"/>
        <c:axId val="350138120"/>
      </c:lineChart>
      <c:catAx>
        <c:axId val="35013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38120"/>
        <c:crosses val="autoZero"/>
        <c:auto val="1"/>
        <c:lblAlgn val="ctr"/>
        <c:lblOffset val="100"/>
        <c:noMultiLvlLbl val="0"/>
      </c:catAx>
      <c:valAx>
        <c:axId val="35013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3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6.2565172054223003E-2</c:v>
                </c:pt>
                <c:pt idx="1">
                  <c:v>7.7827792245078006E-2</c:v>
                </c:pt>
                <c:pt idx="2">
                  <c:v>0.20099064698013</c:v>
                </c:pt>
                <c:pt idx="3">
                  <c:v>0</c:v>
                </c:pt>
                <c:pt idx="4">
                  <c:v>2.3501802302014001</c:v>
                </c:pt>
                <c:pt idx="5">
                  <c:v>0</c:v>
                </c:pt>
                <c:pt idx="6">
                  <c:v>0</c:v>
                </c:pt>
              </c:numCache>
            </c:numRef>
          </c:val>
          <c:extLst>
            <c:ext xmlns:c16="http://schemas.microsoft.com/office/drawing/2014/chart" uri="{C3380CC4-5D6E-409C-BE32-E72D297353CC}">
              <c16:uniqueId val="{00000000-E892-41A2-8D52-8A28C9143E42}"/>
            </c:ext>
          </c:extLst>
        </c:ser>
        <c:dLbls>
          <c:showLegendKey val="0"/>
          <c:showVal val="0"/>
          <c:showCatName val="0"/>
          <c:showSerName val="0"/>
          <c:showPercent val="0"/>
          <c:showBubbleSize val="0"/>
        </c:dLbls>
        <c:gapWidth val="219"/>
        <c:overlap val="-27"/>
        <c:axId val="350135168"/>
        <c:axId val="350136480"/>
      </c:barChart>
      <c:catAx>
        <c:axId val="35013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36480"/>
        <c:crosses val="autoZero"/>
        <c:auto val="1"/>
        <c:lblAlgn val="ctr"/>
        <c:lblOffset val="100"/>
        <c:noMultiLvlLbl val="0"/>
      </c:catAx>
      <c:valAx>
        <c:axId val="35013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3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Mendoza Gobierno</c:v>
                </c:pt>
              </c:strCache>
            </c:strRef>
          </c:cat>
          <c:val>
            <c:numRef>
              <c:f>Sheet1!$B$2</c:f>
              <c:numCache>
                <c:formatCode>General</c:formatCode>
                <c:ptCount val="1"/>
                <c:pt idx="0">
                  <c:v>8483</c:v>
                </c:pt>
              </c:numCache>
            </c:numRef>
          </c:val>
          <c:extLst>
            <c:ext xmlns:c16="http://schemas.microsoft.com/office/drawing/2014/chart" uri="{C3380CC4-5D6E-409C-BE32-E72D297353CC}">
              <c16:uniqueId val="{00000000-2D1B-47FA-A38C-737ABF7DDA9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Mendoza Gobierno</c:v>
                </c:pt>
              </c:strCache>
            </c:strRef>
          </c:cat>
          <c:val>
            <c:numRef>
              <c:f>Sheet1!$C$2</c:f>
              <c:numCache>
                <c:formatCode>General</c:formatCode>
                <c:ptCount val="1"/>
                <c:pt idx="0">
                  <c:v>1130</c:v>
                </c:pt>
              </c:numCache>
            </c:numRef>
          </c:val>
          <c:extLst>
            <c:ext xmlns:c16="http://schemas.microsoft.com/office/drawing/2014/chart" uri="{C3380CC4-5D6E-409C-BE32-E72D297353CC}">
              <c16:uniqueId val="{00000001-2D1B-47FA-A38C-737ABF7DDA9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Mendoza Gobierno</c:v>
                </c:pt>
              </c:strCache>
            </c:strRef>
          </c:cat>
          <c:val>
            <c:numRef>
              <c:f>Sheet1!$D$2</c:f>
              <c:numCache>
                <c:formatCode>General</c:formatCode>
                <c:ptCount val="1"/>
                <c:pt idx="0">
                  <c:v>38</c:v>
                </c:pt>
              </c:numCache>
            </c:numRef>
          </c:val>
          <c:extLst>
            <c:ext xmlns:c16="http://schemas.microsoft.com/office/drawing/2014/chart" uri="{C3380CC4-5D6E-409C-BE32-E72D297353CC}">
              <c16:uniqueId val="{00000002-2D1B-47FA-A38C-737ABF7DDA9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Mendoza Gobierno</c:v>
                </c:pt>
              </c:strCache>
            </c:strRef>
          </c:cat>
          <c:val>
            <c:numRef>
              <c:f>Sheet1!$E$2</c:f>
              <c:numCache>
                <c:formatCode>General</c:formatCode>
                <c:ptCount val="1"/>
                <c:pt idx="0">
                  <c:v>32</c:v>
                </c:pt>
              </c:numCache>
            </c:numRef>
          </c:val>
          <c:extLst>
            <c:ext xmlns:c16="http://schemas.microsoft.com/office/drawing/2014/chart" uri="{C3380CC4-5D6E-409C-BE32-E72D297353CC}">
              <c16:uniqueId val="{00000003-2D1B-47FA-A38C-737ABF7DDA9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Mendoza Gobierno</c:v>
                </c:pt>
              </c:strCache>
            </c:strRef>
          </c:cat>
          <c:val>
            <c:numRef>
              <c:f>Sheet1!$F$2</c:f>
              <c:numCache>
                <c:formatCode>General</c:formatCode>
                <c:ptCount val="1"/>
                <c:pt idx="0">
                  <c:v>3</c:v>
                </c:pt>
              </c:numCache>
            </c:numRef>
          </c:val>
          <c:extLst>
            <c:ext xmlns:c16="http://schemas.microsoft.com/office/drawing/2014/chart" uri="{C3380CC4-5D6E-409C-BE32-E72D297353CC}">
              <c16:uniqueId val="{00000004-2D1B-47FA-A38C-737ABF7DDA9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Mendoza Gobierno</c:v>
                </c:pt>
              </c:strCache>
            </c:strRef>
          </c:cat>
          <c:val>
            <c:numRef>
              <c:f>Sheet1!$G$2</c:f>
              <c:numCache>
                <c:formatCode>General</c:formatCode>
                <c:ptCount val="1"/>
                <c:pt idx="0">
                  <c:v>51</c:v>
                </c:pt>
              </c:numCache>
            </c:numRef>
          </c:val>
          <c:extLst>
            <c:ext xmlns:c16="http://schemas.microsoft.com/office/drawing/2014/chart" uri="{C3380CC4-5D6E-409C-BE32-E72D297353CC}">
              <c16:uniqueId val="{00000005-2D1B-47FA-A38C-737ABF7DDA9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Mendoza Gobierno</c:v>
                </c:pt>
              </c:strCache>
            </c:strRef>
          </c:cat>
          <c:val>
            <c:numRef>
              <c:f>Sheet1!$H$2</c:f>
              <c:numCache>
                <c:formatCode>General</c:formatCode>
                <c:ptCount val="1"/>
                <c:pt idx="0">
                  <c:v>627</c:v>
                </c:pt>
              </c:numCache>
            </c:numRef>
          </c:val>
          <c:extLst>
            <c:ext xmlns:c16="http://schemas.microsoft.com/office/drawing/2014/chart" uri="{C3380CC4-5D6E-409C-BE32-E72D297353CC}">
              <c16:uniqueId val="{00000006-2D1B-47FA-A38C-737ABF7DDA9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Mendoza Gobierno</c:v>
                </c:pt>
              </c:strCache>
            </c:strRef>
          </c:cat>
          <c:val>
            <c:numRef>
              <c:f>Sheet1!$I$2</c:f>
              <c:numCache>
                <c:formatCode>General</c:formatCode>
                <c:ptCount val="1"/>
                <c:pt idx="0">
                  <c:v>3585</c:v>
                </c:pt>
              </c:numCache>
            </c:numRef>
          </c:val>
          <c:extLst>
            <c:ext xmlns:c16="http://schemas.microsoft.com/office/drawing/2014/chart" uri="{C3380CC4-5D6E-409C-BE32-E72D297353CC}">
              <c16:uniqueId val="{00000007-2D1B-47FA-A38C-737ABF7DDA97}"/>
            </c:ext>
          </c:extLst>
        </c:ser>
        <c:dLbls>
          <c:showLegendKey val="0"/>
          <c:showVal val="0"/>
          <c:showCatName val="0"/>
          <c:showSerName val="0"/>
          <c:showPercent val="0"/>
          <c:showBubbleSize val="0"/>
        </c:dLbls>
        <c:gapWidth val="150"/>
        <c:overlap val="100"/>
        <c:axId val="350147632"/>
        <c:axId val="350147960"/>
      </c:barChart>
      <c:catAx>
        <c:axId val="350147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47960"/>
        <c:crosses val="autoZero"/>
        <c:auto val="1"/>
        <c:lblAlgn val="ctr"/>
        <c:lblOffset val="100"/>
        <c:noMultiLvlLbl val="0"/>
      </c:catAx>
      <c:valAx>
        <c:axId val="350147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4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16</c:v>
                </c:pt>
              </c:numCache>
            </c:numRef>
          </c:val>
          <c:extLst>
            <c:ext xmlns:c16="http://schemas.microsoft.com/office/drawing/2014/chart" uri="{C3380CC4-5D6E-409C-BE32-E72D297353CC}">
              <c16:uniqueId val="{00000000-CF53-4B3B-893F-1296A0010EF9}"/>
            </c:ext>
          </c:extLst>
        </c:ser>
        <c:dLbls>
          <c:showLegendKey val="0"/>
          <c:showVal val="0"/>
          <c:showCatName val="0"/>
          <c:showSerName val="0"/>
          <c:showPercent val="0"/>
          <c:showBubbleSize val="0"/>
        </c:dLbls>
        <c:gapWidth val="219"/>
        <c:overlap val="-27"/>
        <c:axId val="421361016"/>
        <c:axId val="421360688"/>
      </c:barChart>
      <c:catAx>
        <c:axId val="42136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0688"/>
        <c:crosses val="autoZero"/>
        <c:auto val="1"/>
        <c:lblAlgn val="ctr"/>
        <c:lblOffset val="100"/>
        <c:noMultiLvlLbl val="0"/>
      </c:catAx>
      <c:valAx>
        <c:axId val="42136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2B70B-8A35-48F1-9F82-92301B1C4FCA}"/>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94C5BE04-688C-479E-830D-3B32D64A265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69459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6E582-D4E4-4F0B-B0A2-7BE5587CC73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AC08563-2FC9-4293-9527-CDB7EF939AC6}"/>
              </a:ext>
            </a:extLst>
          </p:cNvPr>
          <p:cNvGraphicFramePr>
            <a:graphicFrameLocks noGrp="1"/>
          </p:cNvGraphicFramePr>
          <p:nvPr>
            <p:ph type="tbl" sz="quarter" idx="13"/>
            <p:extLst>
              <p:ext uri="{D42A27DB-BD31-4B8C-83A1-F6EECF244321}">
                <p14:modId xmlns:p14="http://schemas.microsoft.com/office/powerpoint/2010/main" val="2112907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2991928"/>
                    </a:ext>
                  </a:extLst>
                </a:gridCol>
                <a:gridCol w="740664">
                  <a:extLst>
                    <a:ext uri="{9D8B030D-6E8A-4147-A177-3AD203B41FA5}">
                      <a16:colId xmlns:a16="http://schemas.microsoft.com/office/drawing/2014/main" val="124166062"/>
                    </a:ext>
                  </a:extLst>
                </a:gridCol>
                <a:gridCol w="740664">
                  <a:extLst>
                    <a:ext uri="{9D8B030D-6E8A-4147-A177-3AD203B41FA5}">
                      <a16:colId xmlns:a16="http://schemas.microsoft.com/office/drawing/2014/main" val="2810232266"/>
                    </a:ext>
                  </a:extLst>
                </a:gridCol>
                <a:gridCol w="740664">
                  <a:extLst>
                    <a:ext uri="{9D8B030D-6E8A-4147-A177-3AD203B41FA5}">
                      <a16:colId xmlns:a16="http://schemas.microsoft.com/office/drawing/2014/main" val="2601186292"/>
                    </a:ext>
                  </a:extLst>
                </a:gridCol>
                <a:gridCol w="740664">
                  <a:extLst>
                    <a:ext uri="{9D8B030D-6E8A-4147-A177-3AD203B41FA5}">
                      <a16:colId xmlns:a16="http://schemas.microsoft.com/office/drawing/2014/main" val="3040781647"/>
                    </a:ext>
                  </a:extLst>
                </a:gridCol>
                <a:gridCol w="740664">
                  <a:extLst>
                    <a:ext uri="{9D8B030D-6E8A-4147-A177-3AD203B41FA5}">
                      <a16:colId xmlns:a16="http://schemas.microsoft.com/office/drawing/2014/main" val="226927119"/>
                    </a:ext>
                  </a:extLst>
                </a:gridCol>
                <a:gridCol w="740664">
                  <a:extLst>
                    <a:ext uri="{9D8B030D-6E8A-4147-A177-3AD203B41FA5}">
                      <a16:colId xmlns:a16="http://schemas.microsoft.com/office/drawing/2014/main" val="4166634687"/>
                    </a:ext>
                  </a:extLst>
                </a:gridCol>
                <a:gridCol w="740664">
                  <a:extLst>
                    <a:ext uri="{9D8B030D-6E8A-4147-A177-3AD203B41FA5}">
                      <a16:colId xmlns:a16="http://schemas.microsoft.com/office/drawing/2014/main" val="962703869"/>
                    </a:ext>
                  </a:extLst>
                </a:gridCol>
                <a:gridCol w="740664">
                  <a:extLst>
                    <a:ext uri="{9D8B030D-6E8A-4147-A177-3AD203B41FA5}">
                      <a16:colId xmlns:a16="http://schemas.microsoft.com/office/drawing/2014/main" val="1594584745"/>
                    </a:ext>
                  </a:extLst>
                </a:gridCol>
                <a:gridCol w="740664">
                  <a:extLst>
                    <a:ext uri="{9D8B030D-6E8A-4147-A177-3AD203B41FA5}">
                      <a16:colId xmlns:a16="http://schemas.microsoft.com/office/drawing/2014/main" val="42389160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72121934"/>
                  </a:ext>
                </a:extLst>
              </a:tr>
              <a:tr h="370840">
                <a:tc>
                  <a:txBody>
                    <a:bodyPr/>
                    <a:lstStyle/>
                    <a:p>
                      <a:r>
                        <a:rPr lang="en-US" sz="1000"/>
                        <a:t>Mendoza Gobierno</a:t>
                      </a:r>
                    </a:p>
                  </a:txBody>
                  <a:tcPr/>
                </a:tc>
                <a:tc>
                  <a:txBody>
                    <a:bodyPr/>
                    <a:lstStyle/>
                    <a:p>
                      <a:r>
                        <a:rPr lang="en-US" sz="1000"/>
                        <a:t>58442</a:t>
                      </a:r>
                    </a:p>
                  </a:txBody>
                  <a:tcPr/>
                </a:tc>
                <a:tc>
                  <a:txBody>
                    <a:bodyPr/>
                    <a:lstStyle/>
                    <a:p>
                      <a:r>
                        <a:rPr lang="en-US" sz="1000"/>
                        <a:t>944</a:t>
                      </a:r>
                    </a:p>
                  </a:txBody>
                  <a:tcPr/>
                </a:tc>
                <a:tc>
                  <a:txBody>
                    <a:bodyPr/>
                    <a:lstStyle/>
                    <a:p>
                      <a:r>
                        <a:rPr lang="en-US" sz="1000"/>
                        <a:t>89</a:t>
                      </a:r>
                    </a:p>
                  </a:txBody>
                  <a:tcPr/>
                </a:tc>
                <a:tc>
                  <a:txBody>
                    <a:bodyPr/>
                    <a:lstStyle/>
                    <a:p>
                      <a:r>
                        <a:rPr lang="en-US" sz="1000"/>
                        <a:t>9737</a:t>
                      </a:r>
                    </a:p>
                  </a:txBody>
                  <a:tcPr/>
                </a:tc>
                <a:tc>
                  <a:txBody>
                    <a:bodyPr/>
                    <a:lstStyle/>
                    <a:p>
                      <a:r>
                        <a:rPr lang="en-US" sz="1000"/>
                        <a:t>627</a:t>
                      </a:r>
                    </a:p>
                  </a:txBody>
                  <a:tcPr/>
                </a:tc>
                <a:tc>
                  <a:txBody>
                    <a:bodyPr/>
                    <a:lstStyle/>
                    <a:p>
                      <a:r>
                        <a:rPr lang="en-US" sz="1000"/>
                        <a:t>3585</a:t>
                      </a:r>
                    </a:p>
                  </a:txBody>
                  <a:tcPr/>
                </a:tc>
                <a:tc>
                  <a:txBody>
                    <a:bodyPr/>
                    <a:lstStyle/>
                    <a:p>
                      <a:r>
                        <a:rPr lang="en-US" sz="1000"/>
                        <a:t>41</a:t>
                      </a:r>
                    </a:p>
                  </a:txBody>
                  <a:tcPr/>
                </a:tc>
                <a:tc>
                  <a:txBody>
                    <a:bodyPr/>
                    <a:lstStyle/>
                    <a:p>
                      <a:r>
                        <a:rPr lang="en-US" sz="1000"/>
                        <a:t>0.2704%</a:t>
                      </a:r>
                    </a:p>
                  </a:txBody>
                  <a:tcPr/>
                </a:tc>
                <a:tc>
                  <a:txBody>
                    <a:bodyPr/>
                    <a:lstStyle/>
                    <a:p>
                      <a:r>
                        <a:rPr lang="en-US" sz="1000"/>
                        <a:t>0.0%</a:t>
                      </a:r>
                    </a:p>
                  </a:txBody>
                  <a:tcPr/>
                </a:tc>
                <a:extLst>
                  <a:ext uri="{0D108BD9-81ED-4DB2-BD59-A6C34878D82A}">
                    <a16:rowId xmlns:a16="http://schemas.microsoft.com/office/drawing/2014/main" val="358319623"/>
                  </a:ext>
                </a:extLst>
              </a:tr>
            </a:tbl>
          </a:graphicData>
        </a:graphic>
      </p:graphicFrame>
      <p:sp>
        <p:nvSpPr>
          <p:cNvPr id="4" name="Text Placeholder 3">
            <a:extLst>
              <a:ext uri="{FF2B5EF4-FFF2-40B4-BE49-F238E27FC236}">
                <a16:creationId xmlns:a16="http://schemas.microsoft.com/office/drawing/2014/main" id="{007EAA04-1343-4E57-BC0E-6614F73D394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23735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F962A-57D5-40EA-BD88-8DF9A36BFE0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CEB3C9A4-ABC7-4DE5-9D53-ACD14E386475}"/>
              </a:ext>
            </a:extLst>
          </p:cNvPr>
          <p:cNvGraphicFramePr>
            <a:graphicFrameLocks noGrp="1"/>
          </p:cNvGraphicFramePr>
          <p:nvPr>
            <p:ph type="chart" sz="quarter" idx="13"/>
            <p:extLst>
              <p:ext uri="{D42A27DB-BD31-4B8C-83A1-F6EECF244321}">
                <p14:modId xmlns:p14="http://schemas.microsoft.com/office/powerpoint/2010/main" val="2137327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AB1A0B-D189-482B-9A98-B252C887A7E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26EE5C49-CE90-4A36-A6B0-69C871256C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2890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CDDE-CDDA-458E-98BB-66F05516FDF0}"/>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756C20BD-7E7D-4942-A544-7ED4CD715FB2}"/>
              </a:ext>
            </a:extLst>
          </p:cNvPr>
          <p:cNvGraphicFramePr>
            <a:graphicFrameLocks noGrp="1"/>
          </p:cNvGraphicFramePr>
          <p:nvPr>
            <p:ph type="chart" sz="quarter" idx="13"/>
            <p:extLst>
              <p:ext uri="{D42A27DB-BD31-4B8C-83A1-F6EECF244321}">
                <p14:modId xmlns:p14="http://schemas.microsoft.com/office/powerpoint/2010/main" val="4163665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F7CBB9-91ED-46BA-B4F8-FBABD2205E8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FD0189D-1AF8-4BA0-8083-0193F27E62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6734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676A9-B340-4DCA-ABDF-4CECAA46948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2FADE212-ACE0-46B0-BBA1-F5DC4EB2A3BF}"/>
              </a:ext>
            </a:extLst>
          </p:cNvPr>
          <p:cNvGraphicFramePr>
            <a:graphicFrameLocks noGrp="1"/>
          </p:cNvGraphicFramePr>
          <p:nvPr>
            <p:ph type="chart" sz="quarter" idx="13"/>
            <p:extLst>
              <p:ext uri="{D42A27DB-BD31-4B8C-83A1-F6EECF244321}">
                <p14:modId xmlns:p14="http://schemas.microsoft.com/office/powerpoint/2010/main" val="3850084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232E87-8D1E-4508-BB0F-7CEE39A9C9D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E9983DF-957F-492C-9A69-49798469C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7322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9CCEB-CB97-4CC5-A3F8-6790CE812C51}"/>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2274FF65-76EA-4091-8388-7CCD01177C51}"/>
              </a:ext>
            </a:extLst>
          </p:cNvPr>
          <p:cNvGraphicFramePr>
            <a:graphicFrameLocks noGrp="1"/>
          </p:cNvGraphicFramePr>
          <p:nvPr>
            <p:ph type="chart" sz="quarter" idx="13"/>
            <p:extLst>
              <p:ext uri="{D42A27DB-BD31-4B8C-83A1-F6EECF244321}">
                <p14:modId xmlns:p14="http://schemas.microsoft.com/office/powerpoint/2010/main" val="2389485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DE0D35-5D1F-4EC4-A84F-2692DDBB3CC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7D5A9C2-9D1F-4C87-BFF5-C4C7248AD3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3085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77DA6-A1D0-4CD8-918B-83DD77AC6B4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BCB03CC-2A57-4513-B0D8-C6E22046DC78}"/>
              </a:ext>
            </a:extLst>
          </p:cNvPr>
          <p:cNvGraphicFramePr>
            <a:graphicFrameLocks noGrp="1"/>
          </p:cNvGraphicFramePr>
          <p:nvPr>
            <p:ph type="chart" sz="quarter" idx="13"/>
            <p:extLst>
              <p:ext uri="{D42A27DB-BD31-4B8C-83A1-F6EECF244321}">
                <p14:modId xmlns:p14="http://schemas.microsoft.com/office/powerpoint/2010/main" val="1402674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068E8B-5306-4E33-871A-7E4C84F94C9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6FCAA2C-03AB-4ACA-AFA7-B9985E0D77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158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A1923-2ABA-4058-8C40-E5E56FC53CB7}"/>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B6E07089-F6B7-4D07-B394-06C3F98ECB13}"/>
              </a:ext>
            </a:extLst>
          </p:cNvPr>
          <p:cNvGraphicFramePr>
            <a:graphicFrameLocks noGrp="1"/>
          </p:cNvGraphicFramePr>
          <p:nvPr>
            <p:ph type="tbl" sz="quarter" idx="13"/>
            <p:extLst>
              <p:ext uri="{D42A27DB-BD31-4B8C-83A1-F6EECF244321}">
                <p14:modId xmlns:p14="http://schemas.microsoft.com/office/powerpoint/2010/main" val="2733057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6980541"/>
                    </a:ext>
                  </a:extLst>
                </a:gridCol>
                <a:gridCol w="658368">
                  <a:extLst>
                    <a:ext uri="{9D8B030D-6E8A-4147-A177-3AD203B41FA5}">
                      <a16:colId xmlns:a16="http://schemas.microsoft.com/office/drawing/2014/main" val="2330572773"/>
                    </a:ext>
                  </a:extLst>
                </a:gridCol>
                <a:gridCol w="658368">
                  <a:extLst>
                    <a:ext uri="{9D8B030D-6E8A-4147-A177-3AD203B41FA5}">
                      <a16:colId xmlns:a16="http://schemas.microsoft.com/office/drawing/2014/main" val="1201499138"/>
                    </a:ext>
                  </a:extLst>
                </a:gridCol>
                <a:gridCol w="658368">
                  <a:extLst>
                    <a:ext uri="{9D8B030D-6E8A-4147-A177-3AD203B41FA5}">
                      <a16:colId xmlns:a16="http://schemas.microsoft.com/office/drawing/2014/main" val="4217398692"/>
                    </a:ext>
                  </a:extLst>
                </a:gridCol>
                <a:gridCol w="658368">
                  <a:extLst>
                    <a:ext uri="{9D8B030D-6E8A-4147-A177-3AD203B41FA5}">
                      <a16:colId xmlns:a16="http://schemas.microsoft.com/office/drawing/2014/main" val="580868224"/>
                    </a:ext>
                  </a:extLst>
                </a:gridCol>
                <a:gridCol w="658368">
                  <a:extLst>
                    <a:ext uri="{9D8B030D-6E8A-4147-A177-3AD203B41FA5}">
                      <a16:colId xmlns:a16="http://schemas.microsoft.com/office/drawing/2014/main" val="269894424"/>
                    </a:ext>
                  </a:extLst>
                </a:gridCol>
                <a:gridCol w="658368">
                  <a:extLst>
                    <a:ext uri="{9D8B030D-6E8A-4147-A177-3AD203B41FA5}">
                      <a16:colId xmlns:a16="http://schemas.microsoft.com/office/drawing/2014/main" val="3765969980"/>
                    </a:ext>
                  </a:extLst>
                </a:gridCol>
                <a:gridCol w="658368">
                  <a:extLst>
                    <a:ext uri="{9D8B030D-6E8A-4147-A177-3AD203B41FA5}">
                      <a16:colId xmlns:a16="http://schemas.microsoft.com/office/drawing/2014/main" val="167380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850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- 2017-11-22 19:31:29</a:t>
                      </a:r>
                      <a:r>
                        <a:rPr kumimoji="0" lang="es-ES" sz="1000" b="0" i="0" u="none" strike="noStrike" kern="1200" cap="none" spc="0" normalizeH="0" baseline="0" noProof="0">
                          <a:ln>
                            <a:noFill/>
                          </a:ln>
                          <a:solidFill>
                            <a:prstClr val="black"/>
                          </a:solidFill>
                          <a:effectLst/>
                          <a:uLnTx/>
                          <a:uFillTx/>
                          <a:latin typeface="+mn-lt"/>
                          <a:ea typeface="+mn-ea"/>
                          <a:cs typeface="+mn-cs"/>
                        </a:rPr>
                        <a:t>
LOS MENDOCINOS VOLVEMOS A DISFRUTAR EL PARQUE
Este sábado 25 de noviembre, te invitamos a la inauguración de las principales obras del Parque General San Martín con actividades durante todo el día y para toda la familia. Consultá la agenda completa acá: http://bit.ly/2BdkHAe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96167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- 2017-11-03 11:41:09</a:t>
                      </a:r>
                      <a:r>
                        <a:rPr kumimoji="0" lang="es-ES" sz="1000" b="0" i="0" u="none" strike="noStrike" kern="1200" cap="none" spc="0" normalizeH="0" baseline="0" noProof="0">
                          <a:ln>
                            <a:noFill/>
                          </a:ln>
                          <a:solidFill>
                            <a:prstClr val="black"/>
                          </a:solidFill>
                          <a:effectLst/>
                          <a:uLnTx/>
                          <a:uFillTx/>
                          <a:latin typeface="+mn-lt"/>
                          <a:ea typeface="+mn-ea"/>
                          <a:cs typeface="+mn-cs"/>
                        </a:rPr>
                        <a:t>
TALLER DE PERIODISMO AMBIENTAL Y CAMBIO CLIMÁTICO
El próximo lunes 6 de noviembre se llevará a cabo el Taller de Periodismo Ambiental y Cambio Climático para comunicadores dictado por Laura Rocha (Infobae - La Nación) y Alba Piotto (Periodistas x el planeta).
El mismo se realizará en la Nave Universitaria (Juan Agustín Maza 223-299) de 9:00 a 18:00 hs.
👉 Inscribite enviando tu nombre y DNI a cambioclimatico@mendoza.gov.ar
Cupos limitados.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32351990"/>
                  </a:ext>
                </a:extLst>
              </a:tr>
            </a:tbl>
          </a:graphicData>
        </a:graphic>
      </p:graphicFrame>
      <p:sp>
        <p:nvSpPr>
          <p:cNvPr id="4" name="Text Placeholder 3">
            <a:extLst>
              <a:ext uri="{FF2B5EF4-FFF2-40B4-BE49-F238E27FC236}">
                <a16:creationId xmlns:a16="http://schemas.microsoft.com/office/drawing/2014/main" id="{99773D72-576F-428F-82E4-3D7ABDC7E3E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971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33B7A-DB68-471E-AD7C-404E88345623}"/>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D0ED6919-62D6-4642-8ACE-E5E1244307D8}"/>
              </a:ext>
            </a:extLst>
          </p:cNvPr>
          <p:cNvGraphicFramePr>
            <a:graphicFrameLocks noGrp="1"/>
          </p:cNvGraphicFramePr>
          <p:nvPr>
            <p:ph type="tbl" sz="quarter" idx="13"/>
            <p:extLst>
              <p:ext uri="{D42A27DB-BD31-4B8C-83A1-F6EECF244321}">
                <p14:modId xmlns:p14="http://schemas.microsoft.com/office/powerpoint/2010/main" val="2768310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1719313"/>
                    </a:ext>
                  </a:extLst>
                </a:gridCol>
                <a:gridCol w="658368">
                  <a:extLst>
                    <a:ext uri="{9D8B030D-6E8A-4147-A177-3AD203B41FA5}">
                      <a16:colId xmlns:a16="http://schemas.microsoft.com/office/drawing/2014/main" val="2041413800"/>
                    </a:ext>
                  </a:extLst>
                </a:gridCol>
                <a:gridCol w="658368">
                  <a:extLst>
                    <a:ext uri="{9D8B030D-6E8A-4147-A177-3AD203B41FA5}">
                      <a16:colId xmlns:a16="http://schemas.microsoft.com/office/drawing/2014/main" val="3954675162"/>
                    </a:ext>
                  </a:extLst>
                </a:gridCol>
                <a:gridCol w="658368">
                  <a:extLst>
                    <a:ext uri="{9D8B030D-6E8A-4147-A177-3AD203B41FA5}">
                      <a16:colId xmlns:a16="http://schemas.microsoft.com/office/drawing/2014/main" val="992085164"/>
                    </a:ext>
                  </a:extLst>
                </a:gridCol>
                <a:gridCol w="658368">
                  <a:extLst>
                    <a:ext uri="{9D8B030D-6E8A-4147-A177-3AD203B41FA5}">
                      <a16:colId xmlns:a16="http://schemas.microsoft.com/office/drawing/2014/main" val="887333321"/>
                    </a:ext>
                  </a:extLst>
                </a:gridCol>
                <a:gridCol w="658368">
                  <a:extLst>
                    <a:ext uri="{9D8B030D-6E8A-4147-A177-3AD203B41FA5}">
                      <a16:colId xmlns:a16="http://schemas.microsoft.com/office/drawing/2014/main" val="872456758"/>
                    </a:ext>
                  </a:extLst>
                </a:gridCol>
                <a:gridCol w="658368">
                  <a:extLst>
                    <a:ext uri="{9D8B030D-6E8A-4147-A177-3AD203B41FA5}">
                      <a16:colId xmlns:a16="http://schemas.microsoft.com/office/drawing/2014/main" val="311593279"/>
                    </a:ext>
                  </a:extLst>
                </a:gridCol>
                <a:gridCol w="658368">
                  <a:extLst>
                    <a:ext uri="{9D8B030D-6E8A-4147-A177-3AD203B41FA5}">
                      <a16:colId xmlns:a16="http://schemas.microsoft.com/office/drawing/2014/main" val="2892370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2269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- 2017-11-10 20:43:55</a:t>
                      </a:r>
                      <a:r>
                        <a:rPr kumimoji="0" lang="es-ES" sz="1000" b="0" i="0" u="none" strike="noStrike" kern="1200" cap="none" spc="0" normalizeH="0" baseline="0" noProof="0">
                          <a:ln>
                            <a:noFill/>
                          </a:ln>
                          <a:solidFill>
                            <a:prstClr val="black"/>
                          </a:solidFill>
                          <a:effectLst/>
                          <a:uLnTx/>
                          <a:uFillTx/>
                          <a:latin typeface="+mn-lt"/>
                          <a:ea typeface="+mn-ea"/>
                          <a:cs typeface="+mn-cs"/>
                        </a:rPr>
                        <a:t>
UNA CATEGORIZACIÓN MÁS JUSTA Y EQUITATIVA PARA LA "ZONA DOCENTE"
Queremos dar una solución integral a la vieja problemática del "ítem zona docente". Vamos a invertir más de 400 millones de pesos para incrementar las zonas y más de 700 millones para pagar las deudas acumuladas por más de 10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035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- 2017-11-24 12:00:00</a:t>
                      </a:r>
                      <a:r>
                        <a:rPr kumimoji="0" lang="es-ES" sz="1000" b="0" i="0" u="none" strike="noStrike" kern="1200" cap="none" spc="0" normalizeH="0" baseline="0" noProof="0">
                          <a:ln>
                            <a:noFill/>
                          </a:ln>
                          <a:solidFill>
                            <a:prstClr val="black"/>
                          </a:solidFill>
                          <a:effectLst/>
                          <a:uLnTx/>
                          <a:uFillTx/>
                          <a:latin typeface="+mn-lt"/>
                          <a:ea typeface="+mn-ea"/>
                          <a:cs typeface="+mn-cs"/>
                        </a:rPr>
                        <a:t>
LOS MENDOCINOS VOLVEMOS A DISFRUTAR EL PARQUE
Este sábado 25 de noviembre, vení a la inauguración de las principales obras del Parque General San Martín. Entre las actividades hay caminata, pedaleo y clases de zumba!
Consultá la agenda completa acá: http://bit.ly/2BdkHAe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82206651"/>
                  </a:ext>
                </a:extLst>
              </a:tr>
            </a:tbl>
          </a:graphicData>
        </a:graphic>
      </p:graphicFrame>
      <p:sp>
        <p:nvSpPr>
          <p:cNvPr id="4" name="Text Placeholder 3">
            <a:extLst>
              <a:ext uri="{FF2B5EF4-FFF2-40B4-BE49-F238E27FC236}">
                <a16:creationId xmlns:a16="http://schemas.microsoft.com/office/drawing/2014/main" id="{BC92F8D0-E3C0-4D6E-9AE8-14C95FFDAF3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18240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D35C7-D70E-4D35-BC4E-443637B2CD09}"/>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45B714D4-697C-406C-813A-E7167A8B2B7A}"/>
              </a:ext>
            </a:extLst>
          </p:cNvPr>
          <p:cNvGraphicFramePr>
            <a:graphicFrameLocks noGrp="1"/>
          </p:cNvGraphicFramePr>
          <p:nvPr>
            <p:ph type="tbl" sz="quarter" idx="13"/>
            <p:extLst>
              <p:ext uri="{D42A27DB-BD31-4B8C-83A1-F6EECF244321}">
                <p14:modId xmlns:p14="http://schemas.microsoft.com/office/powerpoint/2010/main" val="2905566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70091943"/>
                    </a:ext>
                  </a:extLst>
                </a:gridCol>
                <a:gridCol w="658368">
                  <a:extLst>
                    <a:ext uri="{9D8B030D-6E8A-4147-A177-3AD203B41FA5}">
                      <a16:colId xmlns:a16="http://schemas.microsoft.com/office/drawing/2014/main" val="3786217363"/>
                    </a:ext>
                  </a:extLst>
                </a:gridCol>
                <a:gridCol w="658368">
                  <a:extLst>
                    <a:ext uri="{9D8B030D-6E8A-4147-A177-3AD203B41FA5}">
                      <a16:colId xmlns:a16="http://schemas.microsoft.com/office/drawing/2014/main" val="3565577551"/>
                    </a:ext>
                  </a:extLst>
                </a:gridCol>
                <a:gridCol w="658368">
                  <a:extLst>
                    <a:ext uri="{9D8B030D-6E8A-4147-A177-3AD203B41FA5}">
                      <a16:colId xmlns:a16="http://schemas.microsoft.com/office/drawing/2014/main" val="3623166320"/>
                    </a:ext>
                  </a:extLst>
                </a:gridCol>
                <a:gridCol w="658368">
                  <a:extLst>
                    <a:ext uri="{9D8B030D-6E8A-4147-A177-3AD203B41FA5}">
                      <a16:colId xmlns:a16="http://schemas.microsoft.com/office/drawing/2014/main" val="4121496748"/>
                    </a:ext>
                  </a:extLst>
                </a:gridCol>
                <a:gridCol w="658368">
                  <a:extLst>
                    <a:ext uri="{9D8B030D-6E8A-4147-A177-3AD203B41FA5}">
                      <a16:colId xmlns:a16="http://schemas.microsoft.com/office/drawing/2014/main" val="1334409121"/>
                    </a:ext>
                  </a:extLst>
                </a:gridCol>
                <a:gridCol w="658368">
                  <a:extLst>
                    <a:ext uri="{9D8B030D-6E8A-4147-A177-3AD203B41FA5}">
                      <a16:colId xmlns:a16="http://schemas.microsoft.com/office/drawing/2014/main" val="3490551278"/>
                    </a:ext>
                  </a:extLst>
                </a:gridCol>
                <a:gridCol w="658368">
                  <a:extLst>
                    <a:ext uri="{9D8B030D-6E8A-4147-A177-3AD203B41FA5}">
                      <a16:colId xmlns:a16="http://schemas.microsoft.com/office/drawing/2014/main" val="1060720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385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- 2017-11-20 01:01:21</a:t>
                      </a:r>
                      <a:r>
                        <a:rPr kumimoji="0" lang="es-ES" sz="1000" b="0" i="0" u="none" strike="noStrike" kern="1200" cap="none" spc="0" normalizeH="0" baseline="0" noProof="0">
                          <a:ln>
                            <a:noFill/>
                          </a:ln>
                          <a:solidFill>
                            <a:prstClr val="black"/>
                          </a:solidFill>
                          <a:effectLst/>
                          <a:uLnTx/>
                          <a:uFillTx/>
                          <a:latin typeface="+mn-lt"/>
                          <a:ea typeface="+mn-ea"/>
                          <a:cs typeface="+mn-cs"/>
                        </a:rPr>
                        <a:t>
DÍA DE LA SOBERANÍA NACIONAL
Un 20 de noviembre de 1845 un grupo de soldados argentinos -en inferioridad de condiciones- resistieron el ataque en el río Paraná del ejército anglo-francés, por entonces, el más poderoso del mundo en la batalla de Vuelta de Obligado. 
En conmemoración a la valentía de ese grupo de argentinos celebramos hoy, el Día de la Soberanía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747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- 2017-11-23 19:40:00</a:t>
                      </a:r>
                      <a:r>
                        <a:rPr kumimoji="0" lang="es-ES" sz="1000" b="0" i="0" u="none" strike="noStrike" kern="1200" cap="none" spc="0" normalizeH="0" baseline="0" noProof="0">
                          <a:ln>
                            <a:noFill/>
                          </a:ln>
                          <a:solidFill>
                            <a:prstClr val="black"/>
                          </a:solidFill>
                          <a:effectLst/>
                          <a:uLnTx/>
                          <a:uFillTx/>
                          <a:latin typeface="+mn-lt"/>
                          <a:ea typeface="+mn-ea"/>
                          <a:cs typeface="+mn-cs"/>
                        </a:rPr>
                        <a:t>
LOS MENDOCINOS VOLVEMOS A DISFRUTAR EL PARQUE
Este sábado 25 de noviembre, vení a la inauguración de las principales obras del Parque General San Martín. Entre las actividades hay exposición de emprendedores y food trucks!
Consultá la agenda completa acá: http://bit.ly/2BdkHAe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47893070"/>
                  </a:ext>
                </a:extLst>
              </a:tr>
            </a:tbl>
          </a:graphicData>
        </a:graphic>
      </p:graphicFrame>
      <p:sp>
        <p:nvSpPr>
          <p:cNvPr id="4" name="Text Placeholder 3">
            <a:extLst>
              <a:ext uri="{FF2B5EF4-FFF2-40B4-BE49-F238E27FC236}">
                <a16:creationId xmlns:a16="http://schemas.microsoft.com/office/drawing/2014/main" id="{DF2488EB-9B53-4A1B-8A7A-F688C2E0056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69417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6F3A9-BDDC-4DCE-884F-8A8C7F6CFAF4}"/>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BBBB5D61-0825-4914-B83F-B5B228F65243}"/>
              </a:ext>
            </a:extLst>
          </p:cNvPr>
          <p:cNvGraphicFramePr>
            <a:graphicFrameLocks noGrp="1"/>
          </p:cNvGraphicFramePr>
          <p:nvPr>
            <p:ph type="tbl" sz="quarter" idx="13"/>
            <p:extLst>
              <p:ext uri="{D42A27DB-BD31-4B8C-83A1-F6EECF244321}">
                <p14:modId xmlns:p14="http://schemas.microsoft.com/office/powerpoint/2010/main" val="435097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1302312"/>
                    </a:ext>
                  </a:extLst>
                </a:gridCol>
                <a:gridCol w="658368">
                  <a:extLst>
                    <a:ext uri="{9D8B030D-6E8A-4147-A177-3AD203B41FA5}">
                      <a16:colId xmlns:a16="http://schemas.microsoft.com/office/drawing/2014/main" val="92907836"/>
                    </a:ext>
                  </a:extLst>
                </a:gridCol>
                <a:gridCol w="658368">
                  <a:extLst>
                    <a:ext uri="{9D8B030D-6E8A-4147-A177-3AD203B41FA5}">
                      <a16:colId xmlns:a16="http://schemas.microsoft.com/office/drawing/2014/main" val="479391059"/>
                    </a:ext>
                  </a:extLst>
                </a:gridCol>
                <a:gridCol w="658368">
                  <a:extLst>
                    <a:ext uri="{9D8B030D-6E8A-4147-A177-3AD203B41FA5}">
                      <a16:colId xmlns:a16="http://schemas.microsoft.com/office/drawing/2014/main" val="592657702"/>
                    </a:ext>
                  </a:extLst>
                </a:gridCol>
                <a:gridCol w="658368">
                  <a:extLst>
                    <a:ext uri="{9D8B030D-6E8A-4147-A177-3AD203B41FA5}">
                      <a16:colId xmlns:a16="http://schemas.microsoft.com/office/drawing/2014/main" val="152094938"/>
                    </a:ext>
                  </a:extLst>
                </a:gridCol>
                <a:gridCol w="658368">
                  <a:extLst>
                    <a:ext uri="{9D8B030D-6E8A-4147-A177-3AD203B41FA5}">
                      <a16:colId xmlns:a16="http://schemas.microsoft.com/office/drawing/2014/main" val="761123316"/>
                    </a:ext>
                  </a:extLst>
                </a:gridCol>
                <a:gridCol w="658368">
                  <a:extLst>
                    <a:ext uri="{9D8B030D-6E8A-4147-A177-3AD203B41FA5}">
                      <a16:colId xmlns:a16="http://schemas.microsoft.com/office/drawing/2014/main" val="1379219902"/>
                    </a:ext>
                  </a:extLst>
                </a:gridCol>
                <a:gridCol w="658368">
                  <a:extLst>
                    <a:ext uri="{9D8B030D-6E8A-4147-A177-3AD203B41FA5}">
                      <a16:colId xmlns:a16="http://schemas.microsoft.com/office/drawing/2014/main" val="2815107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05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- 2017-11-21 09:25:00</a:t>
                      </a:r>
                      <a:r>
                        <a:rPr kumimoji="0" lang="es-ES" sz="1000" b="0" i="0" u="none" strike="noStrike" kern="1200" cap="none" spc="0" normalizeH="0" baseline="0" noProof="0">
                          <a:ln>
                            <a:noFill/>
                          </a:ln>
                          <a:solidFill>
                            <a:prstClr val="black"/>
                          </a:solidFill>
                          <a:effectLst/>
                          <a:uLnTx/>
                          <a:uFillTx/>
                          <a:latin typeface="+mn-lt"/>
                          <a:ea typeface="+mn-ea"/>
                          <a:cs typeface="+mn-cs"/>
                        </a:rPr>
                        <a:t>
La DGE otorgará bono puntaje en el nivel secundario 
El nuevo sistema de bono permitirá realizar el trámite por intenet y agilizará la manera de obtenerlo para aquellos docentes que ya lo tienen pero necesitan actualizarlo y para aquellos que quieran ingresar en el sistema educativo.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688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- 2017-11-24 19:00:00</a:t>
                      </a:r>
                      <a:r>
                        <a:rPr kumimoji="0" lang="es-ES" sz="1000" b="0" i="0" u="none" strike="noStrike" kern="1200" cap="none" spc="0" normalizeH="0" baseline="0" noProof="0">
                          <a:ln>
                            <a:noFill/>
                          </a:ln>
                          <a:solidFill>
                            <a:prstClr val="black"/>
                          </a:solidFill>
                          <a:effectLst/>
                          <a:uLnTx/>
                          <a:uFillTx/>
                          <a:latin typeface="+mn-lt"/>
                          <a:ea typeface="+mn-ea"/>
                          <a:cs typeface="+mn-cs"/>
                        </a:rPr>
                        <a:t>
LOS MENDOCINOS VOLVEMOS A DISFRUTAR EL PARQUE
Este sábado 25 de noviembre, vení a la inauguración de las principales obras del Parque General San Martín. Entre las actividades hay títeres y bandas en vivo!
Consultá la agenda completa acá: http://bit.ly/2BdkHAe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2758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- 2017-11-04 16:04:30</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0133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- 2017-11-24 17:00:00</a:t>
                      </a:r>
                      <a:r>
                        <a:rPr kumimoji="0" lang="es-ES" sz="1000" b="0" i="0" u="none" strike="noStrike" kern="1200" cap="none" spc="0" normalizeH="0" baseline="0" noProof="0">
                          <a:ln>
                            <a:noFill/>
                          </a:ln>
                          <a:solidFill>
                            <a:prstClr val="black"/>
                          </a:solidFill>
                          <a:effectLst/>
                          <a:uLnTx/>
                          <a:uFillTx/>
                          <a:latin typeface="+mn-lt"/>
                          <a:ea typeface="+mn-ea"/>
                          <a:cs typeface="+mn-cs"/>
                        </a:rPr>
                        <a:t>
LOS MENDOCINOS VOLVEMOS A DISFRUTAR EL PARQUE
Este sábado 25 de noviembre, vení a la inauguración de las principales obras del Parque General San Martín. Entre las actividades hay caminata, pedaleo y clases de zumba!
Consultá la agenda completa acá: http://bit.ly/2BdkHAe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8796983"/>
                  </a:ext>
                </a:extLst>
              </a:tr>
            </a:tbl>
          </a:graphicData>
        </a:graphic>
      </p:graphicFrame>
      <p:sp>
        <p:nvSpPr>
          <p:cNvPr id="4" name="Text Placeholder 3">
            <a:extLst>
              <a:ext uri="{FF2B5EF4-FFF2-40B4-BE49-F238E27FC236}">
                <a16:creationId xmlns:a16="http://schemas.microsoft.com/office/drawing/2014/main" id="{C4157C6E-3616-4766-8715-F25DAE04830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77166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34D7-2386-49D2-80E4-D395741F1755}"/>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BDCE2657-0062-412E-908C-C26F020462FA}"/>
              </a:ext>
            </a:extLst>
          </p:cNvPr>
          <p:cNvGraphicFramePr>
            <a:graphicFrameLocks noGrp="1"/>
          </p:cNvGraphicFramePr>
          <p:nvPr>
            <p:ph type="tbl" sz="quarter" idx="13"/>
            <p:extLst>
              <p:ext uri="{D42A27DB-BD31-4B8C-83A1-F6EECF244321}">
                <p14:modId xmlns:p14="http://schemas.microsoft.com/office/powerpoint/2010/main" val="3048417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2165030"/>
                    </a:ext>
                  </a:extLst>
                </a:gridCol>
                <a:gridCol w="658368">
                  <a:extLst>
                    <a:ext uri="{9D8B030D-6E8A-4147-A177-3AD203B41FA5}">
                      <a16:colId xmlns:a16="http://schemas.microsoft.com/office/drawing/2014/main" val="1792319359"/>
                    </a:ext>
                  </a:extLst>
                </a:gridCol>
                <a:gridCol w="658368">
                  <a:extLst>
                    <a:ext uri="{9D8B030D-6E8A-4147-A177-3AD203B41FA5}">
                      <a16:colId xmlns:a16="http://schemas.microsoft.com/office/drawing/2014/main" val="2952535514"/>
                    </a:ext>
                  </a:extLst>
                </a:gridCol>
                <a:gridCol w="658368">
                  <a:extLst>
                    <a:ext uri="{9D8B030D-6E8A-4147-A177-3AD203B41FA5}">
                      <a16:colId xmlns:a16="http://schemas.microsoft.com/office/drawing/2014/main" val="4178180270"/>
                    </a:ext>
                  </a:extLst>
                </a:gridCol>
                <a:gridCol w="658368">
                  <a:extLst>
                    <a:ext uri="{9D8B030D-6E8A-4147-A177-3AD203B41FA5}">
                      <a16:colId xmlns:a16="http://schemas.microsoft.com/office/drawing/2014/main" val="3409636284"/>
                    </a:ext>
                  </a:extLst>
                </a:gridCol>
                <a:gridCol w="658368">
                  <a:extLst>
                    <a:ext uri="{9D8B030D-6E8A-4147-A177-3AD203B41FA5}">
                      <a16:colId xmlns:a16="http://schemas.microsoft.com/office/drawing/2014/main" val="2326450160"/>
                    </a:ext>
                  </a:extLst>
                </a:gridCol>
                <a:gridCol w="658368">
                  <a:extLst>
                    <a:ext uri="{9D8B030D-6E8A-4147-A177-3AD203B41FA5}">
                      <a16:colId xmlns:a16="http://schemas.microsoft.com/office/drawing/2014/main" val="719802039"/>
                    </a:ext>
                  </a:extLst>
                </a:gridCol>
                <a:gridCol w="658368">
                  <a:extLst>
                    <a:ext uri="{9D8B030D-6E8A-4147-A177-3AD203B41FA5}">
                      <a16:colId xmlns:a16="http://schemas.microsoft.com/office/drawing/2014/main" val="2632766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056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- 2017-11-09 15:23:29</a:t>
                      </a:r>
                      <a:r>
                        <a:rPr kumimoji="0" lang="es-ES" sz="1000" b="0" i="0" u="none" strike="noStrike" kern="1200" cap="none" spc="0" normalizeH="0" baseline="0" noProof="0">
                          <a:ln>
                            <a:noFill/>
                          </a:ln>
                          <a:solidFill>
                            <a:prstClr val="black"/>
                          </a:solidFill>
                          <a:effectLst/>
                          <a:uLnTx/>
                          <a:uFillTx/>
                          <a:latin typeface="+mn-lt"/>
                          <a:ea typeface="+mn-ea"/>
                          <a:cs typeface="+mn-cs"/>
                        </a:rPr>
                        <a:t>
Luego de participar de la reunión de gobernadores encabezada por el Presidente Mauricio Macri el Gobernador Alfredo Cornejo anunció que “el vino y los espumantes no tendrán impuestos internos”.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2607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- 2017-11-25 16:35:00</a:t>
                      </a:r>
                      <a:r>
                        <a:rPr kumimoji="0" lang="es-ES" sz="1000" b="0" i="0" u="none" strike="noStrike" kern="1200" cap="none" spc="0" normalizeH="0" baseline="0" noProof="0">
                          <a:ln>
                            <a:noFill/>
                          </a:ln>
                          <a:solidFill>
                            <a:prstClr val="black"/>
                          </a:solidFill>
                          <a:effectLst/>
                          <a:uLnTx/>
                          <a:uFillTx/>
                          <a:latin typeface="+mn-lt"/>
                          <a:ea typeface="+mn-ea"/>
                          <a:cs typeface="+mn-cs"/>
                        </a:rPr>
                        <a:t>
VENÍ A CONOCERLO!
Hoy inauguramos la primera etapa de remodelación del Parque General San Martín. Los mendocinos ya pueden acercarse a visitar el renovado pulmón verde. Vení a conocerlo!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781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- 2017-11-03 21:18:51</a:t>
                      </a:r>
                      <a:r>
                        <a:rPr kumimoji="0" lang="es-ES" sz="1000" b="0" i="0" u="none" strike="noStrike" kern="1200" cap="none" spc="0" normalizeH="0" baseline="0" noProof="0">
                          <a:ln>
                            <a:noFill/>
                          </a:ln>
                          <a:solidFill>
                            <a:prstClr val="black"/>
                          </a:solidFill>
                          <a:effectLst/>
                          <a:uLnTx/>
                          <a:uFillTx/>
                          <a:latin typeface="+mn-lt"/>
                          <a:ea typeface="+mn-ea"/>
                          <a:cs typeface="+mn-cs"/>
                        </a:rPr>
                        <a:t>
MÁS Y MEJORES SERVICIOS DE SALUD 
El Ministerio de Salud, Desarrollo Social y Deportes incorporó un equipó de tres  anestesistas, que brindarán servicios de forma permanente en el hospital Ramón Carrillo para realizar cirugías de baja complejidad.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9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- 2017-11-03 16:03:09</a:t>
                      </a:r>
                      <a:r>
                        <a:rPr kumimoji="0" lang="es-ES" sz="1000" b="0" i="0" u="none" strike="noStrike" kern="1200" cap="none" spc="0" normalizeH="0" baseline="0" noProof="0">
                          <a:ln>
                            <a:noFill/>
                          </a:ln>
                          <a:solidFill>
                            <a:prstClr val="black"/>
                          </a:solidFill>
                          <a:effectLst/>
                          <a:uLnTx/>
                          <a:uFillTx/>
                          <a:latin typeface="+mn-lt"/>
                          <a:ea typeface="+mn-ea"/>
                          <a:cs typeface="+mn-cs"/>
                        </a:rPr>
                        <a:t>
El Gobierno Provincial refuncionalizó la Unidad de Intervención en Crisis para convertirla en un Centro de Abordaje Integral Provincial de las Problemáticas del Adolescente.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3045487"/>
                  </a:ext>
                </a:extLst>
              </a:tr>
            </a:tbl>
          </a:graphicData>
        </a:graphic>
      </p:graphicFrame>
      <p:sp>
        <p:nvSpPr>
          <p:cNvPr id="4" name="Text Placeholder 3">
            <a:extLst>
              <a:ext uri="{FF2B5EF4-FFF2-40B4-BE49-F238E27FC236}">
                <a16:creationId xmlns:a16="http://schemas.microsoft.com/office/drawing/2014/main" id="{10EE0C1B-C911-4E30-BA37-35ED738007F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388453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D59C9-E220-4747-A8B7-D7F289944CFA}"/>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D5459CFC-774A-414E-963F-0B44C4B54086}"/>
              </a:ext>
            </a:extLst>
          </p:cNvPr>
          <p:cNvGraphicFramePr>
            <a:graphicFrameLocks noGrp="1"/>
          </p:cNvGraphicFramePr>
          <p:nvPr>
            <p:ph type="tbl" sz="quarter" idx="13"/>
            <p:extLst>
              <p:ext uri="{D42A27DB-BD31-4B8C-83A1-F6EECF244321}">
                <p14:modId xmlns:p14="http://schemas.microsoft.com/office/powerpoint/2010/main" val="2289986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2399670"/>
                    </a:ext>
                  </a:extLst>
                </a:gridCol>
                <a:gridCol w="658368">
                  <a:extLst>
                    <a:ext uri="{9D8B030D-6E8A-4147-A177-3AD203B41FA5}">
                      <a16:colId xmlns:a16="http://schemas.microsoft.com/office/drawing/2014/main" val="770460556"/>
                    </a:ext>
                  </a:extLst>
                </a:gridCol>
                <a:gridCol w="658368">
                  <a:extLst>
                    <a:ext uri="{9D8B030D-6E8A-4147-A177-3AD203B41FA5}">
                      <a16:colId xmlns:a16="http://schemas.microsoft.com/office/drawing/2014/main" val="1836431191"/>
                    </a:ext>
                  </a:extLst>
                </a:gridCol>
                <a:gridCol w="658368">
                  <a:extLst>
                    <a:ext uri="{9D8B030D-6E8A-4147-A177-3AD203B41FA5}">
                      <a16:colId xmlns:a16="http://schemas.microsoft.com/office/drawing/2014/main" val="3903646196"/>
                    </a:ext>
                  </a:extLst>
                </a:gridCol>
                <a:gridCol w="658368">
                  <a:extLst>
                    <a:ext uri="{9D8B030D-6E8A-4147-A177-3AD203B41FA5}">
                      <a16:colId xmlns:a16="http://schemas.microsoft.com/office/drawing/2014/main" val="1224738083"/>
                    </a:ext>
                  </a:extLst>
                </a:gridCol>
                <a:gridCol w="658368">
                  <a:extLst>
                    <a:ext uri="{9D8B030D-6E8A-4147-A177-3AD203B41FA5}">
                      <a16:colId xmlns:a16="http://schemas.microsoft.com/office/drawing/2014/main" val="829262682"/>
                    </a:ext>
                  </a:extLst>
                </a:gridCol>
                <a:gridCol w="658368">
                  <a:extLst>
                    <a:ext uri="{9D8B030D-6E8A-4147-A177-3AD203B41FA5}">
                      <a16:colId xmlns:a16="http://schemas.microsoft.com/office/drawing/2014/main" val="3633471972"/>
                    </a:ext>
                  </a:extLst>
                </a:gridCol>
                <a:gridCol w="658368">
                  <a:extLst>
                    <a:ext uri="{9D8B030D-6E8A-4147-A177-3AD203B41FA5}">
                      <a16:colId xmlns:a16="http://schemas.microsoft.com/office/drawing/2014/main" val="3051926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734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- 2017-11-21 22:05:38</a:t>
                      </a:r>
                      <a:r>
                        <a:rPr kumimoji="0" lang="es-ES" sz="1000" b="0" i="0" u="none" strike="noStrike" kern="1200" cap="none" spc="0" normalizeH="0" baseline="0" noProof="0">
                          <a:ln>
                            <a:noFill/>
                          </a:ln>
                          <a:solidFill>
                            <a:prstClr val="black"/>
                          </a:solidFill>
                          <a:effectLst/>
                          <a:uLnTx/>
                          <a:uFillTx/>
                          <a:latin typeface="+mn-lt"/>
                          <a:ea typeface="+mn-ea"/>
                          <a:cs typeface="+mn-cs"/>
                        </a:rPr>
                        <a:t>
➡ Este sábado se inauguran las obras en el Parque General San Martín 
Este sábado 25 de noviembre, el Gobierno de Mendoza realizará la inauguración de las principales obras del Parque General San Martín, luego de la ejecución de un plan de obras de puesta en valor y remodelación del sector central del principal pulmón de la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1727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- 2017-11-16 12:30:39</a:t>
                      </a:r>
                      <a:r>
                        <a:rPr kumimoji="0" lang="es-ES" sz="1000" b="0" i="0" u="none" strike="noStrike" kern="1200" cap="none" spc="0" normalizeH="0" baseline="0" noProof="0">
                          <a:ln>
                            <a:noFill/>
                          </a:ln>
                          <a:solidFill>
                            <a:prstClr val="black"/>
                          </a:solidFill>
                          <a:effectLst/>
                          <a:uLnTx/>
                          <a:uFillTx/>
                          <a:latin typeface="+mn-lt"/>
                          <a:ea typeface="+mn-ea"/>
                          <a:cs typeface="+mn-cs"/>
                        </a:rPr>
                        <a:t>
✈ Proveniente de Panamá, el vuelo CM 420 aterrizó tras seis horas de viaje en El Plumerillo, y fue recibido por la vicegobernadora Laura Montero.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367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- 2017-11-16 22:12:31</a:t>
                      </a:r>
                      <a:r>
                        <a:rPr kumimoji="0" lang="es-ES" sz="1000" b="0" i="0" u="none" strike="noStrike" kern="1200" cap="none" spc="0" normalizeH="0" baseline="0" noProof="0">
                          <a:ln>
                            <a:noFill/>
                          </a:ln>
                          <a:solidFill>
                            <a:prstClr val="black"/>
                          </a:solidFill>
                          <a:effectLst/>
                          <a:uLnTx/>
                          <a:uFillTx/>
                          <a:latin typeface="+mn-lt"/>
                          <a:ea typeface="+mn-ea"/>
                          <a:cs typeface="+mn-cs"/>
                        </a:rPr>
                        <a:t>
👉 La Secretaría de Cultura informa los valores de las entradas para la Fiesta Nacional de la Vendimia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017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- 2017-11-14 14:31:16</a:t>
                      </a:r>
                      <a:r>
                        <a:rPr kumimoji="0" lang="es-ES" sz="1000" b="0" i="0" u="none" strike="noStrike" kern="1200" cap="none" spc="0" normalizeH="0" baseline="0" noProof="0">
                          <a:ln>
                            <a:noFill/>
                          </a:ln>
                          <a:solidFill>
                            <a:prstClr val="black"/>
                          </a:solidFill>
                          <a:effectLst/>
                          <a:uLnTx/>
                          <a:uFillTx/>
                          <a:latin typeface="+mn-lt"/>
                          <a:ea typeface="+mn-ea"/>
                          <a:cs typeface="+mn-cs"/>
                        </a:rPr>
                        <a:t>
Hoy es el Día Mundial de la Diabetes. 
El lema de este año es “La diabetes y la 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5395086"/>
                  </a:ext>
                </a:extLst>
              </a:tr>
            </a:tbl>
          </a:graphicData>
        </a:graphic>
      </p:graphicFrame>
      <p:sp>
        <p:nvSpPr>
          <p:cNvPr id="4" name="Text Placeholder 3">
            <a:extLst>
              <a:ext uri="{FF2B5EF4-FFF2-40B4-BE49-F238E27FC236}">
                <a16:creationId xmlns:a16="http://schemas.microsoft.com/office/drawing/2014/main" id="{60D5F62B-CAC6-4E61-BCD4-7448C7267A0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340477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44A20-B439-47BE-BE3F-D420AC8F02A5}"/>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A5E24314-7395-4772-BCA2-2E7BA194908B}"/>
              </a:ext>
            </a:extLst>
          </p:cNvPr>
          <p:cNvGraphicFramePr>
            <a:graphicFrameLocks noGrp="1"/>
          </p:cNvGraphicFramePr>
          <p:nvPr>
            <p:ph type="tbl" sz="quarter" idx="13"/>
            <p:extLst>
              <p:ext uri="{D42A27DB-BD31-4B8C-83A1-F6EECF244321}">
                <p14:modId xmlns:p14="http://schemas.microsoft.com/office/powerpoint/2010/main" val="3027042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1562071"/>
                    </a:ext>
                  </a:extLst>
                </a:gridCol>
                <a:gridCol w="658368">
                  <a:extLst>
                    <a:ext uri="{9D8B030D-6E8A-4147-A177-3AD203B41FA5}">
                      <a16:colId xmlns:a16="http://schemas.microsoft.com/office/drawing/2014/main" val="4099238545"/>
                    </a:ext>
                  </a:extLst>
                </a:gridCol>
                <a:gridCol w="658368">
                  <a:extLst>
                    <a:ext uri="{9D8B030D-6E8A-4147-A177-3AD203B41FA5}">
                      <a16:colId xmlns:a16="http://schemas.microsoft.com/office/drawing/2014/main" val="133955300"/>
                    </a:ext>
                  </a:extLst>
                </a:gridCol>
                <a:gridCol w="658368">
                  <a:extLst>
                    <a:ext uri="{9D8B030D-6E8A-4147-A177-3AD203B41FA5}">
                      <a16:colId xmlns:a16="http://schemas.microsoft.com/office/drawing/2014/main" val="453176365"/>
                    </a:ext>
                  </a:extLst>
                </a:gridCol>
                <a:gridCol w="658368">
                  <a:extLst>
                    <a:ext uri="{9D8B030D-6E8A-4147-A177-3AD203B41FA5}">
                      <a16:colId xmlns:a16="http://schemas.microsoft.com/office/drawing/2014/main" val="4194617305"/>
                    </a:ext>
                  </a:extLst>
                </a:gridCol>
                <a:gridCol w="658368">
                  <a:extLst>
                    <a:ext uri="{9D8B030D-6E8A-4147-A177-3AD203B41FA5}">
                      <a16:colId xmlns:a16="http://schemas.microsoft.com/office/drawing/2014/main" val="142288890"/>
                    </a:ext>
                  </a:extLst>
                </a:gridCol>
                <a:gridCol w="658368">
                  <a:extLst>
                    <a:ext uri="{9D8B030D-6E8A-4147-A177-3AD203B41FA5}">
                      <a16:colId xmlns:a16="http://schemas.microsoft.com/office/drawing/2014/main" val="993009465"/>
                    </a:ext>
                  </a:extLst>
                </a:gridCol>
                <a:gridCol w="658368">
                  <a:extLst>
                    <a:ext uri="{9D8B030D-6E8A-4147-A177-3AD203B41FA5}">
                      <a16:colId xmlns:a16="http://schemas.microsoft.com/office/drawing/2014/main" val="1038124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437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- 2017-11-16 18:05:12</a:t>
                      </a:r>
                      <a:r>
                        <a:rPr kumimoji="0" lang="es-ES" sz="1000" b="0" i="0" u="none" strike="noStrike" kern="1200" cap="none" spc="0" normalizeH="0" baseline="0" noProof="0">
                          <a:ln>
                            <a:noFill/>
                          </a:ln>
                          <a:solidFill>
                            <a:prstClr val="black"/>
                          </a:solidFill>
                          <a:effectLst/>
                          <a:uLnTx/>
                          <a:uFillTx/>
                          <a:latin typeface="+mn-lt"/>
                          <a:ea typeface="+mn-ea"/>
                          <a:cs typeface="+mn-cs"/>
                        </a:rPr>
                        <a:t>
La Provincia sumó dos hospitales a la iniciativa Hospitales Amigos de la Madre y el niño (IHAMN), que es una estrategia mundial de Unicef/OMS.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342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- 2017-11-05 15:46:11</a:t>
                      </a:r>
                      <a:r>
                        <a:rPr kumimoji="0" lang="es-ES" sz="1000" b="0" i="0" u="none" strike="noStrike" kern="1200" cap="none" spc="0" normalizeH="0" baseline="0" noProof="0">
                          <a:ln>
                            <a:noFill/>
                          </a:ln>
                          <a:solidFill>
                            <a:prstClr val="black"/>
                          </a:solidFill>
                          <a:effectLst/>
                          <a:uLnTx/>
                          <a:uFillTx/>
                          <a:latin typeface="+mn-lt"/>
                          <a:ea typeface="+mn-ea"/>
                          <a:cs typeface="+mn-cs"/>
                        </a:rPr>
                        <a:t>
ℹ El primer tramo de la calle Peltier se habilitará este lunes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850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- 2017-11-24 16:00:00</a:t>
                      </a:r>
                      <a:r>
                        <a:rPr kumimoji="0" lang="es-ES" sz="1000" b="0" i="0" u="none" strike="noStrike" kern="1200" cap="none" spc="0" normalizeH="0" baseline="0" noProof="0">
                          <a:ln>
                            <a:noFill/>
                          </a:ln>
                          <a:solidFill>
                            <a:prstClr val="black"/>
                          </a:solidFill>
                          <a:effectLst/>
                          <a:uLnTx/>
                          <a:uFillTx/>
                          <a:latin typeface="+mn-lt"/>
                          <a:ea typeface="+mn-ea"/>
                          <a:cs typeface="+mn-cs"/>
                        </a:rPr>
                        <a:t>
El Gobernador Alfredo Cornejo anunció que se pagará en efectivo la deuda de $500 millones con los estatales. Nota: http://bit.ly/2hOqUdx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184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- 2017-11-10 16:29:27</a:t>
                      </a:r>
                      <a:r>
                        <a:rPr kumimoji="0" lang="es-ES" sz="1000" b="0" i="0" u="none" strike="noStrike" kern="1200" cap="none" spc="0" normalizeH="0" baseline="0" noProof="0">
                          <a:ln>
                            <a:noFill/>
                          </a:ln>
                          <a:solidFill>
                            <a:prstClr val="black"/>
                          </a:solidFill>
                          <a:effectLst/>
                          <a:uLnTx/>
                          <a:uFillTx/>
                          <a:latin typeface="+mn-lt"/>
                          <a:ea typeface="+mn-ea"/>
                          <a:cs typeface="+mn-cs"/>
                        </a:rPr>
                        <a:t>
El secretario de Cultura, Diego Gareca y miembros de su gabinete abrieron las puertas del histórico edificio para mostrar las instalaciones y dar detalles de la planificación para el uso del inmueble ubicado en Emilio Civit 348, de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444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- 2017-11-24 10:45:01</a:t>
                      </a:r>
                      <a:r>
                        <a:rPr kumimoji="0" lang="es-ES" sz="1000" b="0" i="0" u="none" strike="noStrike" kern="1200" cap="none" spc="0" normalizeH="0" baseline="0" noProof="0">
                          <a:ln>
                            <a:noFill/>
                          </a:ln>
                          <a:solidFill>
                            <a:prstClr val="black"/>
                          </a:solidFill>
                          <a:effectLst/>
                          <a:uLnTx/>
                          <a:uFillTx/>
                          <a:latin typeface="+mn-lt"/>
                          <a:ea typeface="+mn-ea"/>
                          <a:cs typeface="+mn-cs"/>
                        </a:rPr>
                        <a:t>
El Gobernador Alfredo Cornejo anunció la construcción del parque solar de Anchoris. Se trata del primer parque adjudicado en el RenovAr 1.5. La inversión rondará los U$S 20 millones. Nota: http://bit.ly/2n0zCeg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4810414"/>
                  </a:ext>
                </a:extLst>
              </a:tr>
            </a:tbl>
          </a:graphicData>
        </a:graphic>
      </p:graphicFrame>
      <p:sp>
        <p:nvSpPr>
          <p:cNvPr id="4" name="Text Placeholder 3">
            <a:extLst>
              <a:ext uri="{FF2B5EF4-FFF2-40B4-BE49-F238E27FC236}">
                <a16:creationId xmlns:a16="http://schemas.microsoft.com/office/drawing/2014/main" id="{46BD8217-E8F5-4215-83FA-CE8CA253859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86178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8B80C-CB54-4063-878A-793887CC180A}"/>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F5207291-45E0-4A07-912A-E557AE6E6DE8}"/>
              </a:ext>
            </a:extLst>
          </p:cNvPr>
          <p:cNvGraphicFramePr>
            <a:graphicFrameLocks noGrp="1"/>
          </p:cNvGraphicFramePr>
          <p:nvPr>
            <p:ph type="tbl" sz="quarter" idx="13"/>
            <p:extLst>
              <p:ext uri="{D42A27DB-BD31-4B8C-83A1-F6EECF244321}">
                <p14:modId xmlns:p14="http://schemas.microsoft.com/office/powerpoint/2010/main" val="1169692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0880604"/>
                    </a:ext>
                  </a:extLst>
                </a:gridCol>
                <a:gridCol w="658368">
                  <a:extLst>
                    <a:ext uri="{9D8B030D-6E8A-4147-A177-3AD203B41FA5}">
                      <a16:colId xmlns:a16="http://schemas.microsoft.com/office/drawing/2014/main" val="1315083594"/>
                    </a:ext>
                  </a:extLst>
                </a:gridCol>
                <a:gridCol w="658368">
                  <a:extLst>
                    <a:ext uri="{9D8B030D-6E8A-4147-A177-3AD203B41FA5}">
                      <a16:colId xmlns:a16="http://schemas.microsoft.com/office/drawing/2014/main" val="206715462"/>
                    </a:ext>
                  </a:extLst>
                </a:gridCol>
                <a:gridCol w="658368">
                  <a:extLst>
                    <a:ext uri="{9D8B030D-6E8A-4147-A177-3AD203B41FA5}">
                      <a16:colId xmlns:a16="http://schemas.microsoft.com/office/drawing/2014/main" val="1088461811"/>
                    </a:ext>
                  </a:extLst>
                </a:gridCol>
                <a:gridCol w="658368">
                  <a:extLst>
                    <a:ext uri="{9D8B030D-6E8A-4147-A177-3AD203B41FA5}">
                      <a16:colId xmlns:a16="http://schemas.microsoft.com/office/drawing/2014/main" val="1063804288"/>
                    </a:ext>
                  </a:extLst>
                </a:gridCol>
                <a:gridCol w="658368">
                  <a:extLst>
                    <a:ext uri="{9D8B030D-6E8A-4147-A177-3AD203B41FA5}">
                      <a16:colId xmlns:a16="http://schemas.microsoft.com/office/drawing/2014/main" val="2297138970"/>
                    </a:ext>
                  </a:extLst>
                </a:gridCol>
                <a:gridCol w="658368">
                  <a:extLst>
                    <a:ext uri="{9D8B030D-6E8A-4147-A177-3AD203B41FA5}">
                      <a16:colId xmlns:a16="http://schemas.microsoft.com/office/drawing/2014/main" val="1959352268"/>
                    </a:ext>
                  </a:extLst>
                </a:gridCol>
                <a:gridCol w="658368">
                  <a:extLst>
                    <a:ext uri="{9D8B030D-6E8A-4147-A177-3AD203B41FA5}">
                      <a16:colId xmlns:a16="http://schemas.microsoft.com/office/drawing/2014/main" val="6504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191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- 2017-11-06 19:20:37</a:t>
                      </a:r>
                      <a:r>
                        <a:rPr kumimoji="0" lang="es-ES" sz="1000" b="0" i="0" u="none" strike="noStrike" kern="1200" cap="none" spc="0" normalizeH="0" baseline="0" noProof="0">
                          <a:ln>
                            <a:noFill/>
                          </a:ln>
                          <a:solidFill>
                            <a:prstClr val="black"/>
                          </a:solidFill>
                          <a:effectLst/>
                          <a:uLnTx/>
                          <a:uFillTx/>
                          <a:latin typeface="+mn-lt"/>
                          <a:ea typeface="+mn-ea"/>
                          <a:cs typeface="+mn-cs"/>
                        </a:rPr>
                        <a:t>
Construirán un nuevo edificio para la Comisaría 7ª, en Godoy Cruz.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713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- 2017-11-10 10:19:00</a:t>
                      </a:r>
                      <a:r>
                        <a:rPr kumimoji="0" lang="es-ES" sz="1000" b="0" i="0" u="none" strike="noStrike" kern="1200" cap="none" spc="0" normalizeH="0" baseline="0" noProof="0">
                          <a:ln>
                            <a:noFill/>
                          </a:ln>
                          <a:solidFill>
                            <a:prstClr val="black"/>
                          </a:solidFill>
                          <a:effectLst/>
                          <a:uLnTx/>
                          <a:uFillTx/>
                          <a:latin typeface="+mn-lt"/>
                          <a:ea typeface="+mn-ea"/>
                          <a:cs typeface="+mn-cs"/>
                        </a:rPr>
                        <a:t>
El gobierno escolar pone a disposición de todas las instituciones educativas una secuencia didáctica denominada “Los valores de Fierro”, para trabajar entre docentes y alumnos y reflexionar sobre valores del Martín Fierro, la gran obra de la literatura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618560"/>
                  </a:ext>
                </a:extLst>
              </a:tr>
            </a:tbl>
          </a:graphicData>
        </a:graphic>
      </p:graphicFrame>
      <p:sp>
        <p:nvSpPr>
          <p:cNvPr id="4" name="Text Placeholder 3">
            <a:extLst>
              <a:ext uri="{FF2B5EF4-FFF2-40B4-BE49-F238E27FC236}">
                <a16:creationId xmlns:a16="http://schemas.microsoft.com/office/drawing/2014/main" id="{DE1BC93C-1656-4FB9-8F64-7519CBE4074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45531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F498-54EA-4122-8072-C46A4F8313E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73661E5-7B79-4683-AC12-B79C0CAF9359}"/>
              </a:ext>
            </a:extLst>
          </p:cNvPr>
          <p:cNvGraphicFramePr>
            <a:graphicFrameLocks noGrp="1"/>
          </p:cNvGraphicFramePr>
          <p:nvPr>
            <p:ph type="chart" sz="quarter" idx="13"/>
            <p:extLst>
              <p:ext uri="{D42A27DB-BD31-4B8C-83A1-F6EECF244321}">
                <p14:modId xmlns:p14="http://schemas.microsoft.com/office/powerpoint/2010/main" val="2498544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3BA953-B702-4AAE-B17E-84E7F1EC10F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6E7426E-1680-4CC1-87F8-155FF7BB14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7288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9549F-C46F-42DF-B8A2-EC10C46AE3BE}"/>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E4E7AF8A-5B0F-4B70-B7EA-B6B82FF908AA}"/>
              </a:ext>
            </a:extLst>
          </p:cNvPr>
          <p:cNvGraphicFramePr>
            <a:graphicFrameLocks noGrp="1"/>
          </p:cNvGraphicFramePr>
          <p:nvPr>
            <p:ph type="chart" sz="quarter" idx="13"/>
            <p:extLst>
              <p:ext uri="{D42A27DB-BD31-4B8C-83A1-F6EECF244321}">
                <p14:modId xmlns:p14="http://schemas.microsoft.com/office/powerpoint/2010/main" val="1368023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527BAF-1CA1-49DA-82B8-D0551ED3A15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64F6850-9FA2-49BB-AEF5-8D2CC942A8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270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FD615-7599-46B6-800A-24489BE03BA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A4889B9-0EB2-48EF-AAEC-D0785FCF07DD}"/>
              </a:ext>
            </a:extLst>
          </p:cNvPr>
          <p:cNvGraphicFramePr>
            <a:graphicFrameLocks noGrp="1"/>
          </p:cNvGraphicFramePr>
          <p:nvPr>
            <p:ph type="chart" sz="quarter" idx="13"/>
            <p:extLst>
              <p:ext uri="{D42A27DB-BD31-4B8C-83A1-F6EECF244321}">
                <p14:modId xmlns:p14="http://schemas.microsoft.com/office/powerpoint/2010/main" val="4284850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B2E5E7-C8A9-4F00-BA55-9C0EA159D76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2DDB60A-D32B-481A-B4A8-59FE36D2F1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9448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EB537-2E91-4650-B662-242F22B1BF35}"/>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C62BD6A0-8D27-461E-A1E5-AB4668E15D1D}"/>
              </a:ext>
            </a:extLst>
          </p:cNvPr>
          <p:cNvGraphicFramePr>
            <a:graphicFrameLocks noGrp="1"/>
          </p:cNvGraphicFramePr>
          <p:nvPr>
            <p:ph type="chart" sz="quarter" idx="13"/>
            <p:extLst>
              <p:ext uri="{D42A27DB-BD31-4B8C-83A1-F6EECF244321}">
                <p14:modId xmlns:p14="http://schemas.microsoft.com/office/powerpoint/2010/main" val="1247493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355D7D-A952-4E01-9624-2132FE4423F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31B6F67-1426-4094-86B0-2DD97968E3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1483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AE3AB-0FDD-4DAD-AC6C-B439306583CF}"/>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CFD4A87-8796-44FE-954B-D53C2996A814}"/>
              </a:ext>
            </a:extLst>
          </p:cNvPr>
          <p:cNvGraphicFramePr>
            <a:graphicFrameLocks noGrp="1"/>
          </p:cNvGraphicFramePr>
          <p:nvPr>
            <p:ph type="chart" sz="quarter" idx="13"/>
            <p:extLst>
              <p:ext uri="{D42A27DB-BD31-4B8C-83A1-F6EECF244321}">
                <p14:modId xmlns:p14="http://schemas.microsoft.com/office/powerpoint/2010/main" val="4034851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DDAE24-CD69-47B4-B4A7-3FDC66C3128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6A8C7D7-2185-4F0E-90FC-A1C8087E0A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243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31563-6021-46D0-BF82-3DBA822523CB}"/>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F6723903-3190-4A5B-BB20-25D0FA496F2C}"/>
              </a:ext>
            </a:extLst>
          </p:cNvPr>
          <p:cNvGraphicFramePr>
            <a:graphicFrameLocks noGrp="1"/>
          </p:cNvGraphicFramePr>
          <p:nvPr>
            <p:ph type="chart" sz="quarter" idx="13"/>
            <p:extLst>
              <p:ext uri="{D42A27DB-BD31-4B8C-83A1-F6EECF244321}">
                <p14:modId xmlns:p14="http://schemas.microsoft.com/office/powerpoint/2010/main" val="3550897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5BDA8C-B33D-430B-9BB5-DAAF60C7E6E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CC49C1B-62E4-4947-8D81-F9CDF774E9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838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B05F6-3361-41DF-80F1-2FE97835808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8D21E16-465D-47B1-813D-849A3FDF2541}"/>
              </a:ext>
            </a:extLst>
          </p:cNvPr>
          <p:cNvGraphicFramePr>
            <a:graphicFrameLocks noGrp="1"/>
          </p:cNvGraphicFramePr>
          <p:nvPr>
            <p:ph type="chart" sz="quarter" idx="13"/>
            <p:extLst>
              <p:ext uri="{D42A27DB-BD31-4B8C-83A1-F6EECF244321}">
                <p14:modId xmlns:p14="http://schemas.microsoft.com/office/powerpoint/2010/main" val="486631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907C02-C4EC-4C2A-8812-55BFE2817E8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28A1522D-1C1B-42B8-AE87-0A37D583BA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3823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326F9-CED4-4BC9-92DF-6F26A503AB39}"/>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5193BF6-B359-4039-99CE-75B6DBC19DFD}"/>
              </a:ext>
            </a:extLst>
          </p:cNvPr>
          <p:cNvGraphicFramePr>
            <a:graphicFrameLocks noGrp="1"/>
          </p:cNvGraphicFramePr>
          <p:nvPr>
            <p:ph type="chart" sz="quarter" idx="13"/>
            <p:extLst>
              <p:ext uri="{D42A27DB-BD31-4B8C-83A1-F6EECF244321}">
                <p14:modId xmlns:p14="http://schemas.microsoft.com/office/powerpoint/2010/main" val="4100723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7A397B-5EC5-4FA4-89A8-487A41B4EDD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EEA3E7B-6562-4084-A79B-0C4E25734A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1685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AC42B-73E0-4AA1-86EA-A623AE10F024}"/>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34176602-D6CA-4F61-8FF6-7CEB79606928}"/>
              </a:ext>
            </a:extLst>
          </p:cNvPr>
          <p:cNvGraphicFramePr>
            <a:graphicFrameLocks noGrp="1"/>
          </p:cNvGraphicFramePr>
          <p:nvPr>
            <p:ph type="tbl" sz="quarter" idx="13"/>
            <p:extLst>
              <p:ext uri="{D42A27DB-BD31-4B8C-83A1-F6EECF244321}">
                <p14:modId xmlns:p14="http://schemas.microsoft.com/office/powerpoint/2010/main" val="2483909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6876358"/>
                    </a:ext>
                  </a:extLst>
                </a:gridCol>
                <a:gridCol w="2468880">
                  <a:extLst>
                    <a:ext uri="{9D8B030D-6E8A-4147-A177-3AD203B41FA5}">
                      <a16:colId xmlns:a16="http://schemas.microsoft.com/office/drawing/2014/main" val="2244070989"/>
                    </a:ext>
                  </a:extLst>
                </a:gridCol>
                <a:gridCol w="822960">
                  <a:extLst>
                    <a:ext uri="{9D8B030D-6E8A-4147-A177-3AD203B41FA5}">
                      <a16:colId xmlns:a16="http://schemas.microsoft.com/office/drawing/2014/main" val="1298006622"/>
                    </a:ext>
                  </a:extLst>
                </a:gridCol>
                <a:gridCol w="822960">
                  <a:extLst>
                    <a:ext uri="{9D8B030D-6E8A-4147-A177-3AD203B41FA5}">
                      <a16:colId xmlns:a16="http://schemas.microsoft.com/office/drawing/2014/main" val="1135125932"/>
                    </a:ext>
                  </a:extLst>
                </a:gridCol>
                <a:gridCol w="822960">
                  <a:extLst>
                    <a:ext uri="{9D8B030D-6E8A-4147-A177-3AD203B41FA5}">
                      <a16:colId xmlns:a16="http://schemas.microsoft.com/office/drawing/2014/main" val="3389562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99786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Rafael Pérez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85914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Macacha Guemes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753790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Accolti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215940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 Ramos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7857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Georgina Agostini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169896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Agustin Nieva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279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Belen Bonada Brail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59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8584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Joshua Orellana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0473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Yennifer Cariqueo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26771044"/>
                  </a:ext>
                </a:extLst>
              </a:tr>
            </a:tbl>
          </a:graphicData>
        </a:graphic>
      </p:graphicFrame>
      <p:sp>
        <p:nvSpPr>
          <p:cNvPr id="4" name="Text Placeholder 3">
            <a:extLst>
              <a:ext uri="{FF2B5EF4-FFF2-40B4-BE49-F238E27FC236}">
                <a16:creationId xmlns:a16="http://schemas.microsoft.com/office/drawing/2014/main" id="{1410851F-7FBB-4125-9DA2-E577C62858D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1374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561F-B7CF-46D8-B52D-40779AE8EAD5}"/>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A1A20295-97DF-4A0D-A598-D87DEB3F0AA7}"/>
              </a:ext>
            </a:extLst>
          </p:cNvPr>
          <p:cNvGraphicFramePr>
            <a:graphicFrameLocks noGrp="1"/>
          </p:cNvGraphicFramePr>
          <p:nvPr>
            <p:ph type="tbl" sz="quarter" idx="13"/>
            <p:extLst>
              <p:ext uri="{D42A27DB-BD31-4B8C-83A1-F6EECF244321}">
                <p14:modId xmlns:p14="http://schemas.microsoft.com/office/powerpoint/2010/main" val="1894327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34238378"/>
                    </a:ext>
                  </a:extLst>
                </a:gridCol>
                <a:gridCol w="2468880">
                  <a:extLst>
                    <a:ext uri="{9D8B030D-6E8A-4147-A177-3AD203B41FA5}">
                      <a16:colId xmlns:a16="http://schemas.microsoft.com/office/drawing/2014/main" val="2728188131"/>
                    </a:ext>
                  </a:extLst>
                </a:gridCol>
                <a:gridCol w="822960">
                  <a:extLst>
                    <a:ext uri="{9D8B030D-6E8A-4147-A177-3AD203B41FA5}">
                      <a16:colId xmlns:a16="http://schemas.microsoft.com/office/drawing/2014/main" val="1292242655"/>
                    </a:ext>
                  </a:extLst>
                </a:gridCol>
                <a:gridCol w="822960">
                  <a:extLst>
                    <a:ext uri="{9D8B030D-6E8A-4147-A177-3AD203B41FA5}">
                      <a16:colId xmlns:a16="http://schemas.microsoft.com/office/drawing/2014/main" val="777325727"/>
                    </a:ext>
                  </a:extLst>
                </a:gridCol>
                <a:gridCol w="822960">
                  <a:extLst>
                    <a:ext uri="{9D8B030D-6E8A-4147-A177-3AD203B41FA5}">
                      <a16:colId xmlns:a16="http://schemas.microsoft.com/office/drawing/2014/main" val="3804339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22569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Romeo Tango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2735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Pladellorens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70682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Ostropolsky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744721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Emilce 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93283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Rosita Gulino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95859616"/>
                  </a:ext>
                </a:extLst>
              </a:tr>
            </a:tbl>
          </a:graphicData>
        </a:graphic>
      </p:graphicFrame>
      <p:sp>
        <p:nvSpPr>
          <p:cNvPr id="4" name="Text Placeholder 3">
            <a:extLst>
              <a:ext uri="{FF2B5EF4-FFF2-40B4-BE49-F238E27FC236}">
                <a16:creationId xmlns:a16="http://schemas.microsoft.com/office/drawing/2014/main" id="{8BD5D804-9F00-43F9-8DFB-63A8682171B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96142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7CDC4-5CA3-4A2A-B107-BA1E5EECE2D3}"/>
              </a:ext>
            </a:extLst>
          </p:cNvPr>
          <p:cNvSpPr>
            <a:spLocks noGrp="1"/>
          </p:cNvSpPr>
          <p:nvPr>
            <p:ph type="title"/>
          </p:nvPr>
        </p:nvSpPr>
        <p:spPr/>
        <p:txBody>
          <a:bodyPr/>
          <a:lstStyle/>
          <a:p>
            <a:r>
              <a:rPr lang="en-US"/>
              <a:t>Facebook User Posts Table - 1 of 10</a:t>
            </a:r>
          </a:p>
        </p:txBody>
      </p:sp>
      <p:graphicFrame>
        <p:nvGraphicFramePr>
          <p:cNvPr id="5" name="Table Placeholder 4">
            <a:extLst>
              <a:ext uri="{FF2B5EF4-FFF2-40B4-BE49-F238E27FC236}">
                <a16:creationId xmlns:a16="http://schemas.microsoft.com/office/drawing/2014/main" id="{D6CD42FE-E8D8-4283-A90E-D23D46EACC40}"/>
              </a:ext>
            </a:extLst>
          </p:cNvPr>
          <p:cNvGraphicFramePr>
            <a:graphicFrameLocks noGrp="1"/>
          </p:cNvGraphicFramePr>
          <p:nvPr>
            <p:ph type="tbl" sz="quarter" idx="13"/>
            <p:extLst>
              <p:ext uri="{D42A27DB-BD31-4B8C-83A1-F6EECF244321}">
                <p14:modId xmlns:p14="http://schemas.microsoft.com/office/powerpoint/2010/main" val="248864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57998087"/>
                    </a:ext>
                  </a:extLst>
                </a:gridCol>
                <a:gridCol w="822960">
                  <a:extLst>
                    <a:ext uri="{9D8B030D-6E8A-4147-A177-3AD203B41FA5}">
                      <a16:colId xmlns:a16="http://schemas.microsoft.com/office/drawing/2014/main" val="4291415607"/>
                    </a:ext>
                  </a:extLst>
                </a:gridCol>
                <a:gridCol w="822960">
                  <a:extLst>
                    <a:ext uri="{9D8B030D-6E8A-4147-A177-3AD203B41FA5}">
                      <a16:colId xmlns:a16="http://schemas.microsoft.com/office/drawing/2014/main" val="3488717892"/>
                    </a:ext>
                  </a:extLst>
                </a:gridCol>
                <a:gridCol w="822960">
                  <a:extLst>
                    <a:ext uri="{9D8B030D-6E8A-4147-A177-3AD203B41FA5}">
                      <a16:colId xmlns:a16="http://schemas.microsoft.com/office/drawing/2014/main" val="750076134"/>
                    </a:ext>
                  </a:extLst>
                </a:gridCol>
                <a:gridCol w="822960">
                  <a:extLst>
                    <a:ext uri="{9D8B030D-6E8A-4147-A177-3AD203B41FA5}">
                      <a16:colId xmlns:a16="http://schemas.microsoft.com/office/drawing/2014/main" val="810779742"/>
                    </a:ext>
                  </a:extLst>
                </a:gridCol>
                <a:gridCol w="822960">
                  <a:extLst>
                    <a:ext uri="{9D8B030D-6E8A-4147-A177-3AD203B41FA5}">
                      <a16:colId xmlns:a16="http://schemas.microsoft.com/office/drawing/2014/main" val="3568608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3603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Noemi Canna Petra - 2017-11-30 20:47:10</a:t>
                      </a:r>
                      <a:r>
                        <a:rPr kumimoji="0" lang="es-ES" sz="1000" b="0" i="0" u="none" strike="noStrike" kern="1200" cap="none" spc="0" normalizeH="0" baseline="0" noProof="0">
                          <a:ln>
                            <a:noFill/>
                          </a:ln>
                          <a:solidFill>
                            <a:prstClr val="black"/>
                          </a:solidFill>
                          <a:effectLst/>
                          <a:uLnTx/>
                          <a:uFillTx/>
                          <a:latin typeface="+mn-lt"/>
                          <a:ea typeface="+mn-ea"/>
                          <a:cs typeface="+mn-cs"/>
                        </a:rPr>
                        <a:t>
POR LUCIANA Y BAUTISTA Y JULIANO Y CATERINA  QUE SE EXIJA AL OAL PRESENTAR LOS LEGAJOS EN LOS JUZGADOS,   NO QUEREMOS MAS NIÑOS MALTRATADOS POR MADRES PADRASTROS Y PADRES  Q EL O A L NO SEA UN ADORNO XQ HA SIDO PROBLEMÁTICO PARA LA COMUNIDAD Y LOS NIÑOS NO PASAN LOS INFORMES Q LES DAN DEL MUNICIPIO AL LOS JUZGADOS DE FAMILIA Q HA SU VEZ ES MENTIRA Q DEMORAN HASTA 2 AÑOS EN TERMINAR CON UN EXPEDIENTE CASO JUEZ 6° familia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771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Noemi Canna Petra - 2017-11-30 20:30:49</a:t>
                      </a:r>
                      <a:r>
                        <a:rPr kumimoji="0" lang="es-ES" sz="1000" b="0" i="0" u="none" strike="noStrike" kern="1200" cap="none" spc="0" normalizeH="0" baseline="0" noProof="0">
                          <a:ln>
                            <a:noFill/>
                          </a:ln>
                          <a:solidFill>
                            <a:prstClr val="black"/>
                          </a:solidFill>
                          <a:effectLst/>
                          <a:uLnTx/>
                          <a:uFillTx/>
                          <a:latin typeface="+mn-lt"/>
                          <a:ea typeface="+mn-ea"/>
                          <a:cs typeface="+mn-cs"/>
                        </a:rPr>
                        <a:t>
SR Gobernador  seria posible que dejara de utilizarse intermediarios entre la justicia de familia q no hace nada y la gente dandole al O A l UNA  MISION QUE NO CUMPLE DESDE HACE MUCHOS AÑOS TODAVIA ESPERANDO EL JUICIO  A VIZCARRA Y SUS  COMPAÑEROS Y PORQ NO DIO LA CARA LA SRA VERONICA EN LUGAR DE MANDAR UNA PERSONA DE MENOR RANGO????? EN ESO NO VEMOS CAMBIO PENSAMOS Q SERIA DISTINTO Y PEDIMOS POR LA LEY DE PUNTOS DE ENCUENTRO QUE NO LA PUSIERON EN MARCHA Y ESTA APROBADA GRACIAS PORB ESCUCHAR AUNQUE HAGAN LO CONTRARIO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2749203"/>
                  </a:ext>
                </a:extLst>
              </a:tr>
            </a:tbl>
          </a:graphicData>
        </a:graphic>
      </p:graphicFrame>
      <p:sp>
        <p:nvSpPr>
          <p:cNvPr id="4" name="Text Placeholder 3">
            <a:extLst>
              <a:ext uri="{FF2B5EF4-FFF2-40B4-BE49-F238E27FC236}">
                <a16:creationId xmlns:a16="http://schemas.microsoft.com/office/drawing/2014/main" id="{2C589A96-3FB4-4AD6-AE48-0ADE301D387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9469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2D32D-48C1-4FE7-B941-B49875D73703}"/>
              </a:ext>
            </a:extLst>
          </p:cNvPr>
          <p:cNvSpPr>
            <a:spLocks noGrp="1"/>
          </p:cNvSpPr>
          <p:nvPr>
            <p:ph type="title"/>
          </p:nvPr>
        </p:nvSpPr>
        <p:spPr/>
        <p:txBody>
          <a:bodyPr/>
          <a:lstStyle/>
          <a:p>
            <a:r>
              <a:rPr lang="en-US"/>
              <a:t>Facebook User Posts Table - 2 of 10</a:t>
            </a:r>
          </a:p>
        </p:txBody>
      </p:sp>
      <p:graphicFrame>
        <p:nvGraphicFramePr>
          <p:cNvPr id="5" name="Table Placeholder 4">
            <a:extLst>
              <a:ext uri="{FF2B5EF4-FFF2-40B4-BE49-F238E27FC236}">
                <a16:creationId xmlns:a16="http://schemas.microsoft.com/office/drawing/2014/main" id="{1250BC61-7F14-49C8-8DD3-2AD09B68524F}"/>
              </a:ext>
            </a:extLst>
          </p:cNvPr>
          <p:cNvGraphicFramePr>
            <a:graphicFrameLocks noGrp="1"/>
          </p:cNvGraphicFramePr>
          <p:nvPr>
            <p:ph type="tbl" sz="quarter" idx="13"/>
            <p:extLst>
              <p:ext uri="{D42A27DB-BD31-4B8C-83A1-F6EECF244321}">
                <p14:modId xmlns:p14="http://schemas.microsoft.com/office/powerpoint/2010/main" val="3932038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24885611"/>
                    </a:ext>
                  </a:extLst>
                </a:gridCol>
                <a:gridCol w="822960">
                  <a:extLst>
                    <a:ext uri="{9D8B030D-6E8A-4147-A177-3AD203B41FA5}">
                      <a16:colId xmlns:a16="http://schemas.microsoft.com/office/drawing/2014/main" val="1229930498"/>
                    </a:ext>
                  </a:extLst>
                </a:gridCol>
                <a:gridCol w="822960">
                  <a:extLst>
                    <a:ext uri="{9D8B030D-6E8A-4147-A177-3AD203B41FA5}">
                      <a16:colId xmlns:a16="http://schemas.microsoft.com/office/drawing/2014/main" val="3293114885"/>
                    </a:ext>
                  </a:extLst>
                </a:gridCol>
                <a:gridCol w="822960">
                  <a:extLst>
                    <a:ext uri="{9D8B030D-6E8A-4147-A177-3AD203B41FA5}">
                      <a16:colId xmlns:a16="http://schemas.microsoft.com/office/drawing/2014/main" val="2945244241"/>
                    </a:ext>
                  </a:extLst>
                </a:gridCol>
                <a:gridCol w="822960">
                  <a:extLst>
                    <a:ext uri="{9D8B030D-6E8A-4147-A177-3AD203B41FA5}">
                      <a16:colId xmlns:a16="http://schemas.microsoft.com/office/drawing/2014/main" val="1277965462"/>
                    </a:ext>
                  </a:extLst>
                </a:gridCol>
                <a:gridCol w="822960">
                  <a:extLst>
                    <a:ext uri="{9D8B030D-6E8A-4147-A177-3AD203B41FA5}">
                      <a16:colId xmlns:a16="http://schemas.microsoft.com/office/drawing/2014/main" val="4071372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9258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FJ Krause - 2017-11-28 15:56:55</a:t>
                      </a:r>
                      <a:r>
                        <a:rPr kumimoji="0" lang="es-ES" sz="1000" b="0" i="0" u="none" strike="noStrike" kern="1200" cap="none" spc="0" normalizeH="0" baseline="0" noProof="0">
                          <a:ln>
                            <a:noFill/>
                          </a:ln>
                          <a:solidFill>
                            <a:prstClr val="black"/>
                          </a:solidFill>
                          <a:effectLst/>
                          <a:uLnTx/>
                          <a:uFillTx/>
                          <a:latin typeface="+mn-lt"/>
                          <a:ea typeface="+mn-ea"/>
                          <a:cs typeface="+mn-cs"/>
                        </a:rPr>
                        <a:t>
Estimados tengo problemas con la gestión de la clave de la flamante OCL, no funcionan ni mi usuario ni contraseña. La solicite hace 3 semanas y ante la falta de respuesta hoy al reclamar personalmente me dieron un usuario y contraseña que no funcionan.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05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Johanna Morena - 2017-11-25 03:25:40</a:t>
                      </a:r>
                      <a:r>
                        <a:rPr kumimoji="0" lang="es-ES" sz="1000" b="0" i="0" u="none" strike="noStrike" kern="1200" cap="none" spc="0" normalizeH="0" baseline="0" noProof="0">
                          <a:ln>
                            <a:noFill/>
                          </a:ln>
                          <a:solidFill>
                            <a:prstClr val="black"/>
                          </a:solidFill>
                          <a:effectLst/>
                          <a:uLnTx/>
                          <a:uFillTx/>
                          <a:latin typeface="+mn-lt"/>
                          <a:ea typeface="+mn-ea"/>
                          <a:cs typeface="+mn-cs"/>
                        </a:rPr>
                        <a:t>
TAO DESAPARECIÓ ANOCHE EN ZONA CLUB ALEMÁN DE   DISTRITOS LAS CAÑAS. LO RARO ES QUE NO SABEMOS COMO!!!!!
SIMPLEMENTE DESAPARECIÓ... NO SALE A LA CALLE, NO TIENE COLLAR!!!
TAMAÑO COCKER, COLOR CHOCOLATE. CARA DE SALCHICHA Y CUERPO DE PERRITO MESTIZO. 
ES UN CACHORRO DE NUEVE MESES DE EDAD, NO SABE VIVIR EN LA CALLE, FUE ABANDONADO CON DIÁS Y CRIADO CON MAMADERA. 
DIFUNDAN!!!
(Y SI, NO TIENE COLLAR PORQUE SE LO DESTROZAN ENTRE ELLOS "26 PERROS!!")
LLAMAR AL 4326769 O WHATSAPP AL 2617034346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5392568"/>
                  </a:ext>
                </a:extLst>
              </a:tr>
            </a:tbl>
          </a:graphicData>
        </a:graphic>
      </p:graphicFrame>
      <p:sp>
        <p:nvSpPr>
          <p:cNvPr id="4" name="Text Placeholder 3">
            <a:extLst>
              <a:ext uri="{FF2B5EF4-FFF2-40B4-BE49-F238E27FC236}">
                <a16:creationId xmlns:a16="http://schemas.microsoft.com/office/drawing/2014/main" id="{A43E9049-1A7E-4480-ADA6-413541A001E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002875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4EA42-AC64-4163-968D-7B034E89FE2D}"/>
              </a:ext>
            </a:extLst>
          </p:cNvPr>
          <p:cNvSpPr>
            <a:spLocks noGrp="1"/>
          </p:cNvSpPr>
          <p:nvPr>
            <p:ph type="title"/>
          </p:nvPr>
        </p:nvSpPr>
        <p:spPr/>
        <p:txBody>
          <a:bodyPr/>
          <a:lstStyle/>
          <a:p>
            <a:r>
              <a:rPr lang="en-US"/>
              <a:t>Facebook User Posts Table - 3 of 10</a:t>
            </a:r>
          </a:p>
        </p:txBody>
      </p:sp>
      <p:graphicFrame>
        <p:nvGraphicFramePr>
          <p:cNvPr id="5" name="Table Placeholder 4">
            <a:extLst>
              <a:ext uri="{FF2B5EF4-FFF2-40B4-BE49-F238E27FC236}">
                <a16:creationId xmlns:a16="http://schemas.microsoft.com/office/drawing/2014/main" id="{1E4D2DC1-6872-4EBB-942D-E096D62AE059}"/>
              </a:ext>
            </a:extLst>
          </p:cNvPr>
          <p:cNvGraphicFramePr>
            <a:graphicFrameLocks noGrp="1"/>
          </p:cNvGraphicFramePr>
          <p:nvPr>
            <p:ph type="tbl" sz="quarter" idx="13"/>
            <p:extLst>
              <p:ext uri="{D42A27DB-BD31-4B8C-83A1-F6EECF244321}">
                <p14:modId xmlns:p14="http://schemas.microsoft.com/office/powerpoint/2010/main" val="2183646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96168795"/>
                    </a:ext>
                  </a:extLst>
                </a:gridCol>
                <a:gridCol w="822960">
                  <a:extLst>
                    <a:ext uri="{9D8B030D-6E8A-4147-A177-3AD203B41FA5}">
                      <a16:colId xmlns:a16="http://schemas.microsoft.com/office/drawing/2014/main" val="2529407560"/>
                    </a:ext>
                  </a:extLst>
                </a:gridCol>
                <a:gridCol w="822960">
                  <a:extLst>
                    <a:ext uri="{9D8B030D-6E8A-4147-A177-3AD203B41FA5}">
                      <a16:colId xmlns:a16="http://schemas.microsoft.com/office/drawing/2014/main" val="4179373839"/>
                    </a:ext>
                  </a:extLst>
                </a:gridCol>
                <a:gridCol w="822960">
                  <a:extLst>
                    <a:ext uri="{9D8B030D-6E8A-4147-A177-3AD203B41FA5}">
                      <a16:colId xmlns:a16="http://schemas.microsoft.com/office/drawing/2014/main" val="194228776"/>
                    </a:ext>
                  </a:extLst>
                </a:gridCol>
                <a:gridCol w="822960">
                  <a:extLst>
                    <a:ext uri="{9D8B030D-6E8A-4147-A177-3AD203B41FA5}">
                      <a16:colId xmlns:a16="http://schemas.microsoft.com/office/drawing/2014/main" val="871232884"/>
                    </a:ext>
                  </a:extLst>
                </a:gridCol>
                <a:gridCol w="822960">
                  <a:extLst>
                    <a:ext uri="{9D8B030D-6E8A-4147-A177-3AD203B41FA5}">
                      <a16:colId xmlns:a16="http://schemas.microsoft.com/office/drawing/2014/main" val="4224364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5086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Johanna Morena - 2017-11-25 03:25:40</a:t>
                      </a:r>
                      <a:r>
                        <a:rPr kumimoji="0" lang="es-ES" sz="1000" b="0" i="0" u="none" strike="noStrike" kern="1200" cap="none" spc="0" normalizeH="0" baseline="0" noProof="0">
                          <a:ln>
                            <a:noFill/>
                          </a:ln>
                          <a:solidFill>
                            <a:prstClr val="black"/>
                          </a:solidFill>
                          <a:effectLst/>
                          <a:uLnTx/>
                          <a:uFillTx/>
                          <a:latin typeface="+mn-lt"/>
                          <a:ea typeface="+mn-ea"/>
                          <a:cs typeface="+mn-cs"/>
                        </a:rPr>
                        <a:t>
TAO DESAPARECIÓ ANOCHE EN ZONA CLUB ALEMÁN DE   DISTRITOS LAS CAÑAS. LO RARO ES QUE NO SABEMOS COMO!!!!!
SIMPLEMENTE DESAPARECIÓ... NO SALE A LA CALLE, NO TIENE COLLAR!!!
TAMAÑO COCKER, COLOR CHOCOLATE. CARA DE SALCHICHA Y CUERPO DE PERRITO MESTIZO. 
ES UN CACHORRO DE NUEVE MESES DE EDAD, NO SABE VIVIR EN LA CALLE, FUE ABANDONADO CON DIÁS Y CRIADO CON MAMADERA. 
DIFUNDAN!!!
(Y SI, NO TIENE COLLAR PORQUE SE LO DESTROZAN ENTRE ELLOS "26 PERROS!!")
LLAMAR AL 4326769 O WHATSAPP AL 2617034346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413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Hugo Miconi - 2017-11-24 13:02:07</a:t>
                      </a:r>
                      <a:r>
                        <a:rPr kumimoji="0" lang="es-ES" sz="1000" b="0" i="0" u="none" strike="noStrike" kern="1200" cap="none" spc="0" normalizeH="0" baseline="0" noProof="0">
                          <a:ln>
                            <a:noFill/>
                          </a:ln>
                          <a:solidFill>
                            <a:prstClr val="black"/>
                          </a:solidFill>
                          <a:effectLst/>
                          <a:uLnTx/>
                          <a:uFillTx/>
                          <a:latin typeface="+mn-lt"/>
                          <a:ea typeface="+mn-ea"/>
                          <a:cs typeface="+mn-cs"/>
                        </a:rPr>
                        <a:t>
COMO HAGO PARA COMPRAR DOS ENTRADAS EN LA FIESTA DE LA VENDIMIA?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231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Hugo Miconi - 2017-11-24 12:55:15</a:t>
                      </a:r>
                      <a:r>
                        <a:rPr kumimoji="0" lang="es-ES" sz="1000" b="0" i="0" u="none" strike="noStrike" kern="1200" cap="none" spc="0" normalizeH="0" baseline="0" noProof="0">
                          <a:ln>
                            <a:noFill/>
                          </a:ln>
                          <a:solidFill>
                            <a:prstClr val="black"/>
                          </a:solidFill>
                          <a:effectLst/>
                          <a:uLnTx/>
                          <a:uFillTx/>
                          <a:latin typeface="+mn-lt"/>
                          <a:ea typeface="+mn-ea"/>
                          <a:cs typeface="+mn-cs"/>
                        </a:rPr>
                        <a:t>
HOLA NECESITO DOS ENTRADAS EN EL SECTOR TEMPRANILLO PARA EL DIA SABADO, FIESTA PRINCIPAL.ELECCION DE LA REINA.COMO DEBO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3349019"/>
                  </a:ext>
                </a:extLst>
              </a:tr>
            </a:tbl>
          </a:graphicData>
        </a:graphic>
      </p:graphicFrame>
      <p:sp>
        <p:nvSpPr>
          <p:cNvPr id="4" name="Text Placeholder 3">
            <a:extLst>
              <a:ext uri="{FF2B5EF4-FFF2-40B4-BE49-F238E27FC236}">
                <a16:creationId xmlns:a16="http://schemas.microsoft.com/office/drawing/2014/main" id="{4372759D-22F2-407E-8BA4-66239F8AAAF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68684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17A73-FF03-4EB2-B2B7-D6AC8F7F7FE8}"/>
              </a:ext>
            </a:extLst>
          </p:cNvPr>
          <p:cNvSpPr>
            <a:spLocks noGrp="1"/>
          </p:cNvSpPr>
          <p:nvPr>
            <p:ph type="title"/>
          </p:nvPr>
        </p:nvSpPr>
        <p:spPr/>
        <p:txBody>
          <a:bodyPr/>
          <a:lstStyle/>
          <a:p>
            <a:r>
              <a:rPr lang="en-US"/>
              <a:t>Facebook User Posts Table - 4 of 10</a:t>
            </a:r>
          </a:p>
        </p:txBody>
      </p:sp>
      <p:graphicFrame>
        <p:nvGraphicFramePr>
          <p:cNvPr id="5" name="Table Placeholder 4">
            <a:extLst>
              <a:ext uri="{FF2B5EF4-FFF2-40B4-BE49-F238E27FC236}">
                <a16:creationId xmlns:a16="http://schemas.microsoft.com/office/drawing/2014/main" id="{D11485D9-50B3-4ABF-8409-BF0BAF7769F4}"/>
              </a:ext>
            </a:extLst>
          </p:cNvPr>
          <p:cNvGraphicFramePr>
            <a:graphicFrameLocks noGrp="1"/>
          </p:cNvGraphicFramePr>
          <p:nvPr>
            <p:ph type="tbl" sz="quarter" idx="13"/>
            <p:extLst>
              <p:ext uri="{D42A27DB-BD31-4B8C-83A1-F6EECF244321}">
                <p14:modId xmlns:p14="http://schemas.microsoft.com/office/powerpoint/2010/main" val="246079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2607500"/>
                    </a:ext>
                  </a:extLst>
                </a:gridCol>
                <a:gridCol w="822960">
                  <a:extLst>
                    <a:ext uri="{9D8B030D-6E8A-4147-A177-3AD203B41FA5}">
                      <a16:colId xmlns:a16="http://schemas.microsoft.com/office/drawing/2014/main" val="1653845825"/>
                    </a:ext>
                  </a:extLst>
                </a:gridCol>
                <a:gridCol w="822960">
                  <a:extLst>
                    <a:ext uri="{9D8B030D-6E8A-4147-A177-3AD203B41FA5}">
                      <a16:colId xmlns:a16="http://schemas.microsoft.com/office/drawing/2014/main" val="3044022047"/>
                    </a:ext>
                  </a:extLst>
                </a:gridCol>
                <a:gridCol w="822960">
                  <a:extLst>
                    <a:ext uri="{9D8B030D-6E8A-4147-A177-3AD203B41FA5}">
                      <a16:colId xmlns:a16="http://schemas.microsoft.com/office/drawing/2014/main" val="2956319677"/>
                    </a:ext>
                  </a:extLst>
                </a:gridCol>
                <a:gridCol w="822960">
                  <a:extLst>
                    <a:ext uri="{9D8B030D-6E8A-4147-A177-3AD203B41FA5}">
                      <a16:colId xmlns:a16="http://schemas.microsoft.com/office/drawing/2014/main" val="2893686982"/>
                    </a:ext>
                  </a:extLst>
                </a:gridCol>
                <a:gridCol w="822960">
                  <a:extLst>
                    <a:ext uri="{9D8B030D-6E8A-4147-A177-3AD203B41FA5}">
                      <a16:colId xmlns:a16="http://schemas.microsoft.com/office/drawing/2014/main" val="1270868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5649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Mendoza Gobierno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Walter Vasquez - 2017-11-24 12:30:10</a:t>
                      </a:r>
                      <a:r>
                        <a:rPr kumimoji="0" lang="en-US" sz="1000" b="0" i="0" u="none" strike="noStrike" kern="1200" cap="none" spc="0" normalizeH="0" baseline="0" noProof="0">
                          <a:ln>
                            <a:noFill/>
                          </a:ln>
                          <a:solidFill>
                            <a:prstClr val="black"/>
                          </a:solidFill>
                          <a:effectLst/>
                          <a:uLnTx/>
                          <a:uFillTx/>
                          <a:latin typeface="+mn-lt"/>
                          <a:ea typeface="+mn-ea"/>
                          <a:cs typeface="+mn-cs"/>
                        </a:rPr>
                        <a:t>
MILANESAS VEGETARIANAS
*************MANSA MILA ***********
Para qué esperar?
CUIDAS TU SALUD? AMAS VIVIR BIEN?💚💚💚
Deleitate con nuestros precios y promociones!
⬇️⬇️⬇️Siguenos, haz tu pedido y disfruta! ⬇️⬇️⬇️
https://www.facebook.com/mansamila/
informes por wasap 📱📱📱 
celular: +5492617131325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776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Alejandro Donaire - 2017-11-23 08:24:05</a:t>
                      </a:r>
                      <a:r>
                        <a:rPr kumimoji="0" lang="es-ES" sz="1000" b="0" i="0" u="none" strike="noStrike" kern="1200" cap="none" spc="0" normalizeH="0" baseline="0" noProof="0">
                          <a:ln>
                            <a:noFill/>
                          </a:ln>
                          <a:solidFill>
                            <a:prstClr val="black"/>
                          </a:solidFill>
                          <a:effectLst/>
                          <a:uLnTx/>
                          <a:uFillTx/>
                          <a:latin typeface="+mn-lt"/>
                          <a:ea typeface="+mn-ea"/>
                          <a:cs typeface="+mn-cs"/>
                        </a:rPr>
                        <a:t>
Querés efectivo? 
Prestamos para empleados publicos nacionales y provinciales.. 
Rápido y  fácil 
Sólo necesitas Dni y Bono de sueldo 
Evaluamos tu situación y en 24hs tenes el efectivo que queres!!!
Whatsapp 2612505363 
Comunicate con tu dni y concreta tus sueños!!!!!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4692613"/>
                  </a:ext>
                </a:extLst>
              </a:tr>
            </a:tbl>
          </a:graphicData>
        </a:graphic>
      </p:graphicFrame>
      <p:sp>
        <p:nvSpPr>
          <p:cNvPr id="4" name="Text Placeholder 3">
            <a:extLst>
              <a:ext uri="{FF2B5EF4-FFF2-40B4-BE49-F238E27FC236}">
                <a16:creationId xmlns:a16="http://schemas.microsoft.com/office/drawing/2014/main" id="{04D81EA9-F362-4D00-A1F8-728E2DD9CFA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28081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4E38-C8D1-4E7E-9E3E-3F2194BA0FE1}"/>
              </a:ext>
            </a:extLst>
          </p:cNvPr>
          <p:cNvSpPr>
            <a:spLocks noGrp="1"/>
          </p:cNvSpPr>
          <p:nvPr>
            <p:ph type="title"/>
          </p:nvPr>
        </p:nvSpPr>
        <p:spPr/>
        <p:txBody>
          <a:bodyPr/>
          <a:lstStyle/>
          <a:p>
            <a:r>
              <a:rPr lang="en-US"/>
              <a:t>Facebook User Posts Table - 5 of 10</a:t>
            </a:r>
          </a:p>
        </p:txBody>
      </p:sp>
      <p:graphicFrame>
        <p:nvGraphicFramePr>
          <p:cNvPr id="5" name="Table Placeholder 4">
            <a:extLst>
              <a:ext uri="{FF2B5EF4-FFF2-40B4-BE49-F238E27FC236}">
                <a16:creationId xmlns:a16="http://schemas.microsoft.com/office/drawing/2014/main" id="{49859025-F71E-4B4F-88DC-ED18FB4D4FED}"/>
              </a:ext>
            </a:extLst>
          </p:cNvPr>
          <p:cNvGraphicFramePr>
            <a:graphicFrameLocks noGrp="1"/>
          </p:cNvGraphicFramePr>
          <p:nvPr>
            <p:ph type="tbl" sz="quarter" idx="13"/>
            <p:extLst>
              <p:ext uri="{D42A27DB-BD31-4B8C-83A1-F6EECF244321}">
                <p14:modId xmlns:p14="http://schemas.microsoft.com/office/powerpoint/2010/main" val="2126325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28122888"/>
                    </a:ext>
                  </a:extLst>
                </a:gridCol>
                <a:gridCol w="822960">
                  <a:extLst>
                    <a:ext uri="{9D8B030D-6E8A-4147-A177-3AD203B41FA5}">
                      <a16:colId xmlns:a16="http://schemas.microsoft.com/office/drawing/2014/main" val="2451294136"/>
                    </a:ext>
                  </a:extLst>
                </a:gridCol>
                <a:gridCol w="822960">
                  <a:extLst>
                    <a:ext uri="{9D8B030D-6E8A-4147-A177-3AD203B41FA5}">
                      <a16:colId xmlns:a16="http://schemas.microsoft.com/office/drawing/2014/main" val="693975958"/>
                    </a:ext>
                  </a:extLst>
                </a:gridCol>
                <a:gridCol w="822960">
                  <a:extLst>
                    <a:ext uri="{9D8B030D-6E8A-4147-A177-3AD203B41FA5}">
                      <a16:colId xmlns:a16="http://schemas.microsoft.com/office/drawing/2014/main" val="512653875"/>
                    </a:ext>
                  </a:extLst>
                </a:gridCol>
                <a:gridCol w="822960">
                  <a:extLst>
                    <a:ext uri="{9D8B030D-6E8A-4147-A177-3AD203B41FA5}">
                      <a16:colId xmlns:a16="http://schemas.microsoft.com/office/drawing/2014/main" val="4098493359"/>
                    </a:ext>
                  </a:extLst>
                </a:gridCol>
                <a:gridCol w="822960">
                  <a:extLst>
                    <a:ext uri="{9D8B030D-6E8A-4147-A177-3AD203B41FA5}">
                      <a16:colId xmlns:a16="http://schemas.microsoft.com/office/drawing/2014/main" val="1380775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2649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Mendoza Gobierno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Franco Perosa - 2017-11-22 15:40:56</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https://www.facebook.com/notes/la-7722-es-del-pueblo/comunicado-sobre-estudios-de-muestreo-de-fumigaciones-iscamen/1494153440886042/?fref=mentions&amp;pnref=story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938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Adriana Muñoz - 2017-11-22 08:05:14</a:t>
                      </a:r>
                      <a:r>
                        <a:rPr kumimoji="0" lang="es-ES" sz="1000" b="0" i="0" u="none" strike="noStrike" kern="1200" cap="none" spc="0" normalizeH="0" baseline="0" noProof="0">
                          <a:ln>
                            <a:noFill/>
                          </a:ln>
                          <a:solidFill>
                            <a:prstClr val="black"/>
                          </a:solidFill>
                          <a:effectLst/>
                          <a:uLnTx/>
                          <a:uFillTx/>
                          <a:latin typeface="+mn-lt"/>
                          <a:ea typeface="+mn-ea"/>
                          <a:cs typeface="+mn-cs"/>
                        </a:rPr>
                        <a:t>
Es por un  pedido me gustaría mucho esta navidad que sea una BLANCA NAVIDAD tal cual dice el dicho, sin pirotecnia, porque sea diferente está navidad y quede en la memoria...me gustaría que en vez de petardos soltemos globos blancos inflamados con helio  POR UNA NA VIDAF SIN PIROTECNIA  ....TIÑAMOS EL CIELO DE BLANCO
regalen los globos si es necesario y el helio ...se gasto en traer a romeo santos...creo que unos globos son mas baratos y en todos los sentidos...sin heridos y más....
Gracias es solo hacer escuchar mi voz...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7395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Nancy Elizabeth Aurieme Aldao - 2017-11-21 20:15:07</a:t>
                      </a:r>
                      <a:r>
                        <a:rPr kumimoji="0" lang="es-ES" sz="1000" b="0" i="0" u="none" strike="noStrike" kern="1200" cap="none" spc="0" normalizeH="0" baseline="0" noProof="0">
                          <a:ln>
                            <a:noFill/>
                          </a:ln>
                          <a:solidFill>
                            <a:prstClr val="black"/>
                          </a:solidFill>
                          <a:effectLst/>
                          <a:uLnTx/>
                          <a:uFillTx/>
                          <a:latin typeface="+mn-lt"/>
                          <a:ea typeface="+mn-ea"/>
                          <a:cs typeface="+mn-cs"/>
                        </a:rPr>
                        <a:t>
Por favor Sr. Gobernador no permita la venta de pirotecnia que tanto daño causa en niños autistas en abuelos en animales.que el cambio llegue a esta costumbre que ocaciona quemados .mucho daño. Por favor yo vivo junto al Barrio Amaro y el año pasado tuve q llamar dos veces a la policia por tirar en mi jardin fuertes bombas de estruendos por favor no permita su venta!!!!!Gracias!!!!!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941817"/>
                  </a:ext>
                </a:extLst>
              </a:tr>
            </a:tbl>
          </a:graphicData>
        </a:graphic>
      </p:graphicFrame>
      <p:sp>
        <p:nvSpPr>
          <p:cNvPr id="4" name="Text Placeholder 3">
            <a:extLst>
              <a:ext uri="{FF2B5EF4-FFF2-40B4-BE49-F238E27FC236}">
                <a16:creationId xmlns:a16="http://schemas.microsoft.com/office/drawing/2014/main" id="{EF21C53E-E200-49BF-92D7-F67C4E0A11C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4359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F7559-F061-4E27-8C3E-DFBA15B1A06F}"/>
              </a:ext>
            </a:extLst>
          </p:cNvPr>
          <p:cNvSpPr>
            <a:spLocks noGrp="1"/>
          </p:cNvSpPr>
          <p:nvPr>
            <p:ph type="title"/>
          </p:nvPr>
        </p:nvSpPr>
        <p:spPr/>
        <p:txBody>
          <a:bodyPr/>
          <a:lstStyle/>
          <a:p>
            <a:r>
              <a:rPr lang="en-US"/>
              <a:t>Facebook User Posts Table - 6 of 10</a:t>
            </a:r>
          </a:p>
        </p:txBody>
      </p:sp>
      <p:graphicFrame>
        <p:nvGraphicFramePr>
          <p:cNvPr id="5" name="Table Placeholder 4">
            <a:extLst>
              <a:ext uri="{FF2B5EF4-FFF2-40B4-BE49-F238E27FC236}">
                <a16:creationId xmlns:a16="http://schemas.microsoft.com/office/drawing/2014/main" id="{E07E2EC0-171F-4078-836B-3641FE04A1CD}"/>
              </a:ext>
            </a:extLst>
          </p:cNvPr>
          <p:cNvGraphicFramePr>
            <a:graphicFrameLocks noGrp="1"/>
          </p:cNvGraphicFramePr>
          <p:nvPr>
            <p:ph type="tbl" sz="quarter" idx="13"/>
            <p:extLst>
              <p:ext uri="{D42A27DB-BD31-4B8C-83A1-F6EECF244321}">
                <p14:modId xmlns:p14="http://schemas.microsoft.com/office/powerpoint/2010/main" val="2005789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93227035"/>
                    </a:ext>
                  </a:extLst>
                </a:gridCol>
                <a:gridCol w="822960">
                  <a:extLst>
                    <a:ext uri="{9D8B030D-6E8A-4147-A177-3AD203B41FA5}">
                      <a16:colId xmlns:a16="http://schemas.microsoft.com/office/drawing/2014/main" val="1162473049"/>
                    </a:ext>
                  </a:extLst>
                </a:gridCol>
                <a:gridCol w="822960">
                  <a:extLst>
                    <a:ext uri="{9D8B030D-6E8A-4147-A177-3AD203B41FA5}">
                      <a16:colId xmlns:a16="http://schemas.microsoft.com/office/drawing/2014/main" val="3027802384"/>
                    </a:ext>
                  </a:extLst>
                </a:gridCol>
                <a:gridCol w="822960">
                  <a:extLst>
                    <a:ext uri="{9D8B030D-6E8A-4147-A177-3AD203B41FA5}">
                      <a16:colId xmlns:a16="http://schemas.microsoft.com/office/drawing/2014/main" val="2210197200"/>
                    </a:ext>
                  </a:extLst>
                </a:gridCol>
                <a:gridCol w="822960">
                  <a:extLst>
                    <a:ext uri="{9D8B030D-6E8A-4147-A177-3AD203B41FA5}">
                      <a16:colId xmlns:a16="http://schemas.microsoft.com/office/drawing/2014/main" val="2207104054"/>
                    </a:ext>
                  </a:extLst>
                </a:gridCol>
                <a:gridCol w="822960">
                  <a:extLst>
                    <a:ext uri="{9D8B030D-6E8A-4147-A177-3AD203B41FA5}">
                      <a16:colId xmlns:a16="http://schemas.microsoft.com/office/drawing/2014/main" val="1072016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4635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Nancy Elizabeth Aurieme Aldao - 2017-11-21 19:48:21</a:t>
                      </a:r>
                      <a:r>
                        <a:rPr kumimoji="0" lang="es-ES" sz="1000" b="0" i="0" u="none" strike="noStrike" kern="1200" cap="none" spc="0" normalizeH="0" baseline="0" noProof="0">
                          <a:ln>
                            <a:noFill/>
                          </a:ln>
                          <a:solidFill>
                            <a:prstClr val="black"/>
                          </a:solidFill>
                          <a:effectLst/>
                          <a:uLnTx/>
                          <a:uFillTx/>
                          <a:latin typeface="+mn-lt"/>
                          <a:ea typeface="+mn-ea"/>
                          <a:cs typeface="+mn-cs"/>
                        </a:rPr>
                        <a:t>
💖💖💖Por favor le pido al Sr. Gobernador que por favor no permita la venta de pirotecnia que tan mal hace a niños autistas a los abuelos a los animales ademas de los accidentes por quemaduras.Por favor mucha gente lo pide !!!!!esos estruendos no es festejo es un padecimiento!!!!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7255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Andrea Pichi Muñoz - 2017-11-21 16:51:28</a:t>
                      </a:r>
                      <a:r>
                        <a:rPr kumimoji="0" lang="es-ES" sz="1000" b="0" i="0" u="none" strike="noStrike" kern="1200" cap="none" spc="0" normalizeH="0" baseline="0" noProof="0">
                          <a:ln>
                            <a:noFill/>
                          </a:ln>
                          <a:solidFill>
                            <a:prstClr val="black"/>
                          </a:solidFill>
                          <a:effectLst/>
                          <a:uLnTx/>
                          <a:uFillTx/>
                          <a:latin typeface="+mn-lt"/>
                          <a:ea typeface="+mn-ea"/>
                          <a:cs typeface="+mn-cs"/>
                        </a:rPr>
                        <a:t>
Buenas tardes. El dia 30 de noviembre se hará efectivo el pago de la deuda por zona?según lo publicado en el portal educativo de la provincia que mencionaba esa fecha..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272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Ivana Poli - 2017-11-20 02:17:12</a:t>
                      </a:r>
                      <a:r>
                        <a:rPr kumimoji="0" lang="es-ES" sz="1000" b="0" i="0" u="none" strike="noStrike" kern="1200" cap="none" spc="0" normalizeH="0" baseline="0" noProof="0">
                          <a:ln>
                            <a:noFill/>
                          </a:ln>
                          <a:solidFill>
                            <a:prstClr val="black"/>
                          </a:solidFill>
                          <a:effectLst/>
                          <a:uLnTx/>
                          <a:uFillTx/>
                          <a:latin typeface="+mn-lt"/>
                          <a:ea typeface="+mn-ea"/>
                          <a:cs typeface="+mn-cs"/>
                        </a:rPr>
                        <a:t>
disculpen pero quisiera rectificar que el equipo ganador de la NBA junior masculino pertenece también al departamento de General Alvear, cuya localidad es Bowen (Esc. n° 1-143 Pedro Pascual Segura) el cual hizo muchos kilómetros para poder llegar y jugar. Ambos campeones son alvearenses.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565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Ariell Luna - 2017-11-18 23:01:20</a:t>
                      </a:r>
                      <a:r>
                        <a:rPr kumimoji="0" lang="es-ES" sz="1000" b="0" i="0" u="none" strike="noStrike" kern="1200" cap="none" spc="0" normalizeH="0" baseline="0" noProof="0">
                          <a:ln>
                            <a:noFill/>
                          </a:ln>
                          <a:solidFill>
                            <a:prstClr val="black"/>
                          </a:solidFill>
                          <a:effectLst/>
                          <a:uLnTx/>
                          <a:uFillTx/>
                          <a:latin typeface="+mn-lt"/>
                          <a:ea typeface="+mn-ea"/>
                          <a:cs typeface="+mn-cs"/>
                        </a:rPr>
                        <a:t>
UN EMPLEADO DEL 7 PISO DE LA CASA DE GOBIERNO DE MENDOZA CON UN TALENTO EXCEPCIONAL!!!!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5386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Oscar Carlos Laguna - 2017-11-17 17:19:12</a:t>
                      </a:r>
                      <a:r>
                        <a:rPr kumimoji="0" lang="es-ES" sz="1000" b="0" i="0" u="none" strike="noStrike" kern="1200" cap="none" spc="0" normalizeH="0" baseline="0" noProof="0">
                          <a:ln>
                            <a:noFill/>
                          </a:ln>
                          <a:solidFill>
                            <a:prstClr val="black"/>
                          </a:solidFill>
                          <a:effectLst/>
                          <a:uLnTx/>
                          <a:uFillTx/>
                          <a:latin typeface="+mn-lt"/>
                          <a:ea typeface="+mn-ea"/>
                          <a:cs typeface="+mn-cs"/>
                        </a:rPr>
                        <a:t>
hay alguna novedad del avance de esta obra. Donde me puedo informar?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5994408"/>
                  </a:ext>
                </a:extLst>
              </a:tr>
            </a:tbl>
          </a:graphicData>
        </a:graphic>
      </p:graphicFrame>
      <p:sp>
        <p:nvSpPr>
          <p:cNvPr id="4" name="Text Placeholder 3">
            <a:extLst>
              <a:ext uri="{FF2B5EF4-FFF2-40B4-BE49-F238E27FC236}">
                <a16:creationId xmlns:a16="http://schemas.microsoft.com/office/drawing/2014/main" id="{DBFE8FAB-90EA-42D8-A50A-821F2329841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738860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1B47F-ED61-40F3-9669-52520D3BCD88}"/>
              </a:ext>
            </a:extLst>
          </p:cNvPr>
          <p:cNvSpPr>
            <a:spLocks noGrp="1"/>
          </p:cNvSpPr>
          <p:nvPr>
            <p:ph type="title"/>
          </p:nvPr>
        </p:nvSpPr>
        <p:spPr/>
        <p:txBody>
          <a:bodyPr/>
          <a:lstStyle/>
          <a:p>
            <a:r>
              <a:rPr lang="en-US"/>
              <a:t>Facebook User Posts Table - 7 of 10</a:t>
            </a:r>
          </a:p>
        </p:txBody>
      </p:sp>
      <p:graphicFrame>
        <p:nvGraphicFramePr>
          <p:cNvPr id="5" name="Table Placeholder 4">
            <a:extLst>
              <a:ext uri="{FF2B5EF4-FFF2-40B4-BE49-F238E27FC236}">
                <a16:creationId xmlns:a16="http://schemas.microsoft.com/office/drawing/2014/main" id="{B6E0A2AA-D1DF-489E-AF5D-6A1AE432B286}"/>
              </a:ext>
            </a:extLst>
          </p:cNvPr>
          <p:cNvGraphicFramePr>
            <a:graphicFrameLocks noGrp="1"/>
          </p:cNvGraphicFramePr>
          <p:nvPr>
            <p:ph type="tbl" sz="quarter" idx="13"/>
            <p:extLst>
              <p:ext uri="{D42A27DB-BD31-4B8C-83A1-F6EECF244321}">
                <p14:modId xmlns:p14="http://schemas.microsoft.com/office/powerpoint/2010/main" val="3593406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26647403"/>
                    </a:ext>
                  </a:extLst>
                </a:gridCol>
                <a:gridCol w="822960">
                  <a:extLst>
                    <a:ext uri="{9D8B030D-6E8A-4147-A177-3AD203B41FA5}">
                      <a16:colId xmlns:a16="http://schemas.microsoft.com/office/drawing/2014/main" val="1598927534"/>
                    </a:ext>
                  </a:extLst>
                </a:gridCol>
                <a:gridCol w="822960">
                  <a:extLst>
                    <a:ext uri="{9D8B030D-6E8A-4147-A177-3AD203B41FA5}">
                      <a16:colId xmlns:a16="http://schemas.microsoft.com/office/drawing/2014/main" val="4228302374"/>
                    </a:ext>
                  </a:extLst>
                </a:gridCol>
                <a:gridCol w="822960">
                  <a:extLst>
                    <a:ext uri="{9D8B030D-6E8A-4147-A177-3AD203B41FA5}">
                      <a16:colId xmlns:a16="http://schemas.microsoft.com/office/drawing/2014/main" val="1005074890"/>
                    </a:ext>
                  </a:extLst>
                </a:gridCol>
                <a:gridCol w="822960">
                  <a:extLst>
                    <a:ext uri="{9D8B030D-6E8A-4147-A177-3AD203B41FA5}">
                      <a16:colId xmlns:a16="http://schemas.microsoft.com/office/drawing/2014/main" val="56819432"/>
                    </a:ext>
                  </a:extLst>
                </a:gridCol>
                <a:gridCol w="822960">
                  <a:extLst>
                    <a:ext uri="{9D8B030D-6E8A-4147-A177-3AD203B41FA5}">
                      <a16:colId xmlns:a16="http://schemas.microsoft.com/office/drawing/2014/main" val="1297123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71158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Nacho Reigosa - 2017-11-15 09:30:41</a:t>
                      </a:r>
                      <a:r>
                        <a:rPr kumimoji="0" lang="es-ES" sz="1000" b="0" i="0" u="none" strike="noStrike" kern="1200" cap="none" spc="0" normalizeH="0" baseline="0" noProof="0">
                          <a:ln>
                            <a:noFill/>
                          </a:ln>
                          <a:solidFill>
                            <a:prstClr val="black"/>
                          </a:solidFill>
                          <a:effectLst/>
                          <a:uLnTx/>
                          <a:uFillTx/>
                          <a:latin typeface="+mn-lt"/>
                          <a:ea typeface="+mn-ea"/>
                          <a:cs typeface="+mn-cs"/>
                        </a:rPr>
                        <a:t>
Buen dia. Por favor enviarme factura para pago voluntario.
Juan Ignacio Reigosa.
Les paso los datos de la infraccion del dominio MJP 565 Kangoo Sportway año 2013 a nombre de Videojet Argentina SRL
N° de acta 65836 Código 9999  Fecha 01-10-2015. Fue en Godoy Cruz. 
N° de acta 1420547 Código 03001 Fecha 26-06-2015. Fue en Mendoza ciudad creo.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499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Javier G Poquet - 2017-11-14 16:36:12</a:t>
                      </a:r>
                      <a:r>
                        <a:rPr kumimoji="0" lang="es-ES" sz="1000" b="0" i="0" u="none" strike="noStrike" kern="1200" cap="none" spc="0" normalizeH="0" baseline="0" noProof="0">
                          <a:ln>
                            <a:noFill/>
                          </a:ln>
                          <a:solidFill>
                            <a:prstClr val="black"/>
                          </a:solidFill>
                          <a:effectLst/>
                          <a:uLnTx/>
                          <a:uFillTx/>
                          <a:latin typeface="+mn-lt"/>
                          <a:ea typeface="+mn-ea"/>
                          <a:cs typeface="+mn-cs"/>
                        </a:rPr>
                        <a:t>
Buenas tardes. Queria preguntarles si se puede remar en los embalses de el Carrizal y/o Potrerillos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775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María Ritta - 2017-11-14 11:33:12</a:t>
                      </a:r>
                      <a:r>
                        <a:rPr kumimoji="0" lang="es-ES" sz="1000" b="0" i="0" u="none" strike="noStrike" kern="1200" cap="none" spc="0" normalizeH="0" baseline="0" noProof="0">
                          <a:ln>
                            <a:noFill/>
                          </a:ln>
                          <a:solidFill>
                            <a:prstClr val="black"/>
                          </a:solidFill>
                          <a:effectLst/>
                          <a:uLnTx/>
                          <a:uFillTx/>
                          <a:latin typeface="+mn-lt"/>
                          <a:ea typeface="+mn-ea"/>
                          <a:cs typeface="+mn-cs"/>
                        </a:rPr>
                        <a:t>
Sos EMPLEADO PUBLICO PROVINCIAL??? Necesitas efectivo??? Llevate hasta $100.000 en 48 cuotas – SIN VERAZ. pasame tu numero de documento y decime a que dependencia perteneces y te contestamos en el 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2322238"/>
                  </a:ext>
                </a:extLst>
              </a:tr>
            </a:tbl>
          </a:graphicData>
        </a:graphic>
      </p:graphicFrame>
      <p:sp>
        <p:nvSpPr>
          <p:cNvPr id="4" name="Text Placeholder 3">
            <a:extLst>
              <a:ext uri="{FF2B5EF4-FFF2-40B4-BE49-F238E27FC236}">
                <a16:creationId xmlns:a16="http://schemas.microsoft.com/office/drawing/2014/main" id="{5FB9DF00-0AA5-42C3-9B26-4909BF46D16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65952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18379-231F-402C-B394-4377E5BDFB88}"/>
              </a:ext>
            </a:extLst>
          </p:cNvPr>
          <p:cNvSpPr>
            <a:spLocks noGrp="1"/>
          </p:cNvSpPr>
          <p:nvPr>
            <p:ph type="title"/>
          </p:nvPr>
        </p:nvSpPr>
        <p:spPr/>
        <p:txBody>
          <a:bodyPr/>
          <a:lstStyle/>
          <a:p>
            <a:r>
              <a:rPr lang="en-US"/>
              <a:t>Facebook User Posts Table - 8 of 10</a:t>
            </a:r>
          </a:p>
        </p:txBody>
      </p:sp>
      <p:graphicFrame>
        <p:nvGraphicFramePr>
          <p:cNvPr id="5" name="Table Placeholder 4">
            <a:extLst>
              <a:ext uri="{FF2B5EF4-FFF2-40B4-BE49-F238E27FC236}">
                <a16:creationId xmlns:a16="http://schemas.microsoft.com/office/drawing/2014/main" id="{E7A269C5-B6B1-4512-BE84-9739C29BFDDD}"/>
              </a:ext>
            </a:extLst>
          </p:cNvPr>
          <p:cNvGraphicFramePr>
            <a:graphicFrameLocks noGrp="1"/>
          </p:cNvGraphicFramePr>
          <p:nvPr>
            <p:ph type="tbl" sz="quarter" idx="13"/>
            <p:extLst>
              <p:ext uri="{D42A27DB-BD31-4B8C-83A1-F6EECF244321}">
                <p14:modId xmlns:p14="http://schemas.microsoft.com/office/powerpoint/2010/main" val="1490773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2905422"/>
                    </a:ext>
                  </a:extLst>
                </a:gridCol>
                <a:gridCol w="822960">
                  <a:extLst>
                    <a:ext uri="{9D8B030D-6E8A-4147-A177-3AD203B41FA5}">
                      <a16:colId xmlns:a16="http://schemas.microsoft.com/office/drawing/2014/main" val="2212638086"/>
                    </a:ext>
                  </a:extLst>
                </a:gridCol>
                <a:gridCol w="822960">
                  <a:extLst>
                    <a:ext uri="{9D8B030D-6E8A-4147-A177-3AD203B41FA5}">
                      <a16:colId xmlns:a16="http://schemas.microsoft.com/office/drawing/2014/main" val="1645036270"/>
                    </a:ext>
                  </a:extLst>
                </a:gridCol>
                <a:gridCol w="822960">
                  <a:extLst>
                    <a:ext uri="{9D8B030D-6E8A-4147-A177-3AD203B41FA5}">
                      <a16:colId xmlns:a16="http://schemas.microsoft.com/office/drawing/2014/main" val="1934915675"/>
                    </a:ext>
                  </a:extLst>
                </a:gridCol>
                <a:gridCol w="822960">
                  <a:extLst>
                    <a:ext uri="{9D8B030D-6E8A-4147-A177-3AD203B41FA5}">
                      <a16:colId xmlns:a16="http://schemas.microsoft.com/office/drawing/2014/main" val="1362764697"/>
                    </a:ext>
                  </a:extLst>
                </a:gridCol>
                <a:gridCol w="822960">
                  <a:extLst>
                    <a:ext uri="{9D8B030D-6E8A-4147-A177-3AD203B41FA5}">
                      <a16:colId xmlns:a16="http://schemas.microsoft.com/office/drawing/2014/main" val="2928841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7066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Patricia Tersigni - 2017-11-13 19:40:26</a:t>
                      </a:r>
                      <a:r>
                        <a:rPr kumimoji="0" lang="es-ES" sz="1000" b="0" i="0" u="none" strike="noStrike" kern="1200" cap="none" spc="0" normalizeH="0" baseline="0" noProof="0">
                          <a:ln>
                            <a:noFill/>
                          </a:ln>
                          <a:solidFill>
                            <a:prstClr val="black"/>
                          </a:solidFill>
                          <a:effectLst/>
                          <a:uLnTx/>
                          <a:uFillTx/>
                          <a:latin typeface="+mn-lt"/>
                          <a:ea typeface="+mn-ea"/>
                          <a:cs typeface="+mn-cs"/>
                        </a:rPr>
                        <a:t>
Quiero preguntar a quien corresponda y lo hago con respeto q xfavor me digan xq tardan tanto en nombrar a las enfermeras /os a los pase a planta,.?más d dos años trabajan con la misma responsabilidad q todos y están totalmente desprotegidas sin obra social .sin seguro DIN cobrar salario familiar.en todos lados a los tres meses ya dejan efectivo y a los profesionales no .quien los ampara?nesecito q alguien me explique ..muchas gracias .atte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1370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Mabel Rodriguez - 2017-11-11 01:06:26</a:t>
                      </a:r>
                      <a:r>
                        <a:rPr kumimoji="0" lang="es-ES" sz="1000" b="0" i="0" u="none" strike="noStrike" kern="1200" cap="none" spc="0" normalizeH="0" baseline="0" noProof="0">
                          <a:ln>
                            <a:noFill/>
                          </a:ln>
                          <a:solidFill>
                            <a:prstClr val="black"/>
                          </a:solidFill>
                          <a:effectLst/>
                          <a:uLnTx/>
                          <a:uFillTx/>
                          <a:latin typeface="+mn-lt"/>
                          <a:ea typeface="+mn-ea"/>
                          <a:cs typeface="+mn-cs"/>
                        </a:rPr>
                        <a:t>
¿Que opina Salud de las fumigaciones aereas,han hecho los estudios correspondientes'?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293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Mabel Rodriguez - 2017-11-11 01:04:17</a:t>
                      </a:r>
                      <a:r>
                        <a:rPr kumimoji="0" lang="es-ES" sz="1000" b="0" i="0" u="none" strike="noStrike" kern="1200" cap="none" spc="0" normalizeH="0" baseline="0" noProof="0">
                          <a:ln>
                            <a:noFill/>
                          </a:ln>
                          <a:solidFill>
                            <a:prstClr val="black"/>
                          </a:solidFill>
                          <a:effectLst/>
                          <a:uLnTx/>
                          <a:uFillTx/>
                          <a:latin typeface="+mn-lt"/>
                          <a:ea typeface="+mn-ea"/>
                          <a:cs typeface="+mn-cs"/>
                        </a:rPr>
                        <a:t>
¿Donde puedo encontrar la lista de ganadores del concurso "como lo dirias 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0194751"/>
                  </a:ext>
                </a:extLst>
              </a:tr>
            </a:tbl>
          </a:graphicData>
        </a:graphic>
      </p:graphicFrame>
      <p:sp>
        <p:nvSpPr>
          <p:cNvPr id="4" name="Text Placeholder 3">
            <a:extLst>
              <a:ext uri="{FF2B5EF4-FFF2-40B4-BE49-F238E27FC236}">
                <a16:creationId xmlns:a16="http://schemas.microsoft.com/office/drawing/2014/main" id="{5B70B172-29DC-4A84-835C-E1F1B2FD7EC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30758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C125E-4F55-45BF-A8E7-3196861E8850}"/>
              </a:ext>
            </a:extLst>
          </p:cNvPr>
          <p:cNvSpPr>
            <a:spLocks noGrp="1"/>
          </p:cNvSpPr>
          <p:nvPr>
            <p:ph type="title"/>
          </p:nvPr>
        </p:nvSpPr>
        <p:spPr/>
        <p:txBody>
          <a:bodyPr/>
          <a:lstStyle/>
          <a:p>
            <a:r>
              <a:rPr lang="en-US"/>
              <a:t>Facebook User Posts Table - 9 of 10</a:t>
            </a:r>
          </a:p>
        </p:txBody>
      </p:sp>
      <p:graphicFrame>
        <p:nvGraphicFramePr>
          <p:cNvPr id="5" name="Table Placeholder 4">
            <a:extLst>
              <a:ext uri="{FF2B5EF4-FFF2-40B4-BE49-F238E27FC236}">
                <a16:creationId xmlns:a16="http://schemas.microsoft.com/office/drawing/2014/main" id="{B42520D4-0ED5-4215-86B7-5CCB85DBBDE0}"/>
              </a:ext>
            </a:extLst>
          </p:cNvPr>
          <p:cNvGraphicFramePr>
            <a:graphicFrameLocks noGrp="1"/>
          </p:cNvGraphicFramePr>
          <p:nvPr>
            <p:ph type="tbl" sz="quarter" idx="13"/>
            <p:extLst>
              <p:ext uri="{D42A27DB-BD31-4B8C-83A1-F6EECF244321}">
                <p14:modId xmlns:p14="http://schemas.microsoft.com/office/powerpoint/2010/main" val="177663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33183499"/>
                    </a:ext>
                  </a:extLst>
                </a:gridCol>
                <a:gridCol w="822960">
                  <a:extLst>
                    <a:ext uri="{9D8B030D-6E8A-4147-A177-3AD203B41FA5}">
                      <a16:colId xmlns:a16="http://schemas.microsoft.com/office/drawing/2014/main" val="3642710123"/>
                    </a:ext>
                  </a:extLst>
                </a:gridCol>
                <a:gridCol w="822960">
                  <a:extLst>
                    <a:ext uri="{9D8B030D-6E8A-4147-A177-3AD203B41FA5}">
                      <a16:colId xmlns:a16="http://schemas.microsoft.com/office/drawing/2014/main" val="586446248"/>
                    </a:ext>
                  </a:extLst>
                </a:gridCol>
                <a:gridCol w="822960">
                  <a:extLst>
                    <a:ext uri="{9D8B030D-6E8A-4147-A177-3AD203B41FA5}">
                      <a16:colId xmlns:a16="http://schemas.microsoft.com/office/drawing/2014/main" val="3287593954"/>
                    </a:ext>
                  </a:extLst>
                </a:gridCol>
                <a:gridCol w="822960">
                  <a:extLst>
                    <a:ext uri="{9D8B030D-6E8A-4147-A177-3AD203B41FA5}">
                      <a16:colId xmlns:a16="http://schemas.microsoft.com/office/drawing/2014/main" val="3030371621"/>
                    </a:ext>
                  </a:extLst>
                </a:gridCol>
                <a:gridCol w="822960">
                  <a:extLst>
                    <a:ext uri="{9D8B030D-6E8A-4147-A177-3AD203B41FA5}">
                      <a16:colId xmlns:a16="http://schemas.microsoft.com/office/drawing/2014/main" val="4111069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1126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Roberto Giménez - 2017-11-10 17:26:15</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La Municipalidad de Capital pretende que pague una serie de multas de tránsito (son tres actas del año 2000, tres del año 2001 y dos del 2014). Aunque por ley están todas prescriptas el municipio no accede a ello y solicita que pague dichas multas (Me cobraron $ 152,00 por un trámite de prescripción pero no hicieron lugar a ninguna).
Aclaro que EN NINGUN CASO he sido notificado de esas actas, me he enterado por curiosidad a través de la web del municipio, pese a lo cual me cargan enormes intereses que elevan absurdamente mi supuesta deuda (por ejemplo, un acta por $ 98,97 del año 2000 pretenden ahora el pago de $ 1.196,33). No se me permite ver los expedientes, sólo me dicen que han dejado notificaciones en un domicilio en Godoy Cruz, en el que no vivo hace más de diez años y he realizado el cambio en mi DNI. Alegan que yo vivía en aquél domicilio cuando adquirí un vehículo.
En total pretenden el pago de $ 7.457,33. Quiero saber cómo hacer para que anulen esas actas; nun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1208361"/>
                  </a:ext>
                </a:extLst>
              </a:tr>
            </a:tbl>
          </a:graphicData>
        </a:graphic>
      </p:graphicFrame>
      <p:sp>
        <p:nvSpPr>
          <p:cNvPr id="4" name="Text Placeholder 3">
            <a:extLst>
              <a:ext uri="{FF2B5EF4-FFF2-40B4-BE49-F238E27FC236}">
                <a16:creationId xmlns:a16="http://schemas.microsoft.com/office/drawing/2014/main" id="{3B7F917C-E20E-4568-B7BC-9F5385A6ED0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17526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9AD3F-22CA-4A87-A9AA-E73EDA59818C}"/>
              </a:ext>
            </a:extLst>
          </p:cNvPr>
          <p:cNvSpPr>
            <a:spLocks noGrp="1"/>
          </p:cNvSpPr>
          <p:nvPr>
            <p:ph type="title"/>
          </p:nvPr>
        </p:nvSpPr>
        <p:spPr/>
        <p:txBody>
          <a:bodyPr/>
          <a:lstStyle/>
          <a:p>
            <a:r>
              <a:rPr lang="en-US"/>
              <a:t>Facebook User Posts Table - 10 of 10</a:t>
            </a:r>
          </a:p>
        </p:txBody>
      </p:sp>
      <p:graphicFrame>
        <p:nvGraphicFramePr>
          <p:cNvPr id="5" name="Table Placeholder 4">
            <a:extLst>
              <a:ext uri="{FF2B5EF4-FFF2-40B4-BE49-F238E27FC236}">
                <a16:creationId xmlns:a16="http://schemas.microsoft.com/office/drawing/2014/main" id="{69DD0111-D9F1-4D92-B8A4-FA3406C8D384}"/>
              </a:ext>
            </a:extLst>
          </p:cNvPr>
          <p:cNvGraphicFramePr>
            <a:graphicFrameLocks noGrp="1"/>
          </p:cNvGraphicFramePr>
          <p:nvPr>
            <p:ph type="tbl" sz="quarter" idx="13"/>
            <p:extLst>
              <p:ext uri="{D42A27DB-BD31-4B8C-83A1-F6EECF244321}">
                <p14:modId xmlns:p14="http://schemas.microsoft.com/office/powerpoint/2010/main" val="3166330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37236272"/>
                    </a:ext>
                  </a:extLst>
                </a:gridCol>
                <a:gridCol w="822960">
                  <a:extLst>
                    <a:ext uri="{9D8B030D-6E8A-4147-A177-3AD203B41FA5}">
                      <a16:colId xmlns:a16="http://schemas.microsoft.com/office/drawing/2014/main" val="3723680969"/>
                    </a:ext>
                  </a:extLst>
                </a:gridCol>
                <a:gridCol w="822960">
                  <a:extLst>
                    <a:ext uri="{9D8B030D-6E8A-4147-A177-3AD203B41FA5}">
                      <a16:colId xmlns:a16="http://schemas.microsoft.com/office/drawing/2014/main" val="159827359"/>
                    </a:ext>
                  </a:extLst>
                </a:gridCol>
                <a:gridCol w="822960">
                  <a:extLst>
                    <a:ext uri="{9D8B030D-6E8A-4147-A177-3AD203B41FA5}">
                      <a16:colId xmlns:a16="http://schemas.microsoft.com/office/drawing/2014/main" val="4170330618"/>
                    </a:ext>
                  </a:extLst>
                </a:gridCol>
                <a:gridCol w="822960">
                  <a:extLst>
                    <a:ext uri="{9D8B030D-6E8A-4147-A177-3AD203B41FA5}">
                      <a16:colId xmlns:a16="http://schemas.microsoft.com/office/drawing/2014/main" val="3205146155"/>
                    </a:ext>
                  </a:extLst>
                </a:gridCol>
                <a:gridCol w="822960">
                  <a:extLst>
                    <a:ext uri="{9D8B030D-6E8A-4147-A177-3AD203B41FA5}">
                      <a16:colId xmlns:a16="http://schemas.microsoft.com/office/drawing/2014/main" val="1423952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49281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Natalia Valeria Labarca - 2017-11-10 16:34:49</a:t>
                      </a:r>
                      <a:r>
                        <a:rPr kumimoji="0" lang="es-ES" sz="1000" b="0" i="0" u="none" strike="noStrike" kern="1200" cap="none" spc="0" normalizeH="0" baseline="0" noProof="0">
                          <a:ln>
                            <a:noFill/>
                          </a:ln>
                          <a:solidFill>
                            <a:prstClr val="black"/>
                          </a:solidFill>
                          <a:effectLst/>
                          <a:uLnTx/>
                          <a:uFillTx/>
                          <a:latin typeface="+mn-lt"/>
                          <a:ea typeface="+mn-ea"/>
                          <a:cs typeface="+mn-cs"/>
                        </a:rPr>
                        <a:t>
Necesitaría que me expliquen por qué hace 4 días que intentó sacar un turno por internet para el instituto E.Coni, necesito psicofísico, y no hay manera.
Siempre sale el mismo cartel de que no hay disponible, cualquier día, a cualquier hora.
Te dejan  dos números fijos para consultar y no te atienden en ninguno durante toda la mañana.
Fui personalmente y me dicen que los turnos solo por internet, que la página debe estar caída.
En fin para un simple turno, muchos problemas y ninguna solución.
Que debería hacer?????
Qué solución me dan????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5571145"/>
                  </a:ext>
                </a:extLst>
              </a:tr>
            </a:tbl>
          </a:graphicData>
        </a:graphic>
      </p:graphicFrame>
      <p:sp>
        <p:nvSpPr>
          <p:cNvPr id="4" name="Text Placeholder 3">
            <a:extLst>
              <a:ext uri="{FF2B5EF4-FFF2-40B4-BE49-F238E27FC236}">
                <a16:creationId xmlns:a16="http://schemas.microsoft.com/office/drawing/2014/main" id="{18CB4BCA-0822-4FDC-8B0D-31D50F4414E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366418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80B8F-323E-4D6A-9BDC-5B12B13EC277}"/>
              </a:ext>
            </a:extLst>
          </p:cNvPr>
          <p:cNvSpPr>
            <a:spLocks noGrp="1"/>
          </p:cNvSpPr>
          <p:nvPr>
            <p:ph type="title"/>
          </p:nvPr>
        </p:nvSpPr>
        <p:spPr/>
        <p:txBody>
          <a:bodyPr/>
          <a:lstStyle/>
          <a:p>
            <a:r>
              <a:rPr lang="en-US"/>
              <a:t>Facebook Questions Table - 1 of 3</a:t>
            </a:r>
          </a:p>
        </p:txBody>
      </p:sp>
      <p:graphicFrame>
        <p:nvGraphicFramePr>
          <p:cNvPr id="5" name="Table Placeholder 4">
            <a:extLst>
              <a:ext uri="{FF2B5EF4-FFF2-40B4-BE49-F238E27FC236}">
                <a16:creationId xmlns:a16="http://schemas.microsoft.com/office/drawing/2014/main" id="{CE0DCF5A-594F-415D-8515-BD540192A0CC}"/>
              </a:ext>
            </a:extLst>
          </p:cNvPr>
          <p:cNvGraphicFramePr>
            <a:graphicFrameLocks noGrp="1"/>
          </p:cNvGraphicFramePr>
          <p:nvPr>
            <p:ph type="tbl" sz="quarter" idx="13"/>
            <p:extLst>
              <p:ext uri="{D42A27DB-BD31-4B8C-83A1-F6EECF244321}">
                <p14:modId xmlns:p14="http://schemas.microsoft.com/office/powerpoint/2010/main" val="1540639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28787859"/>
                    </a:ext>
                  </a:extLst>
                </a:gridCol>
                <a:gridCol w="1645920">
                  <a:extLst>
                    <a:ext uri="{9D8B030D-6E8A-4147-A177-3AD203B41FA5}">
                      <a16:colId xmlns:a16="http://schemas.microsoft.com/office/drawing/2014/main" val="146082942"/>
                    </a:ext>
                  </a:extLst>
                </a:gridCol>
                <a:gridCol w="822960">
                  <a:extLst>
                    <a:ext uri="{9D8B030D-6E8A-4147-A177-3AD203B41FA5}">
                      <a16:colId xmlns:a16="http://schemas.microsoft.com/office/drawing/2014/main" val="1309089574"/>
                    </a:ext>
                  </a:extLst>
                </a:gridCol>
                <a:gridCol w="822960">
                  <a:extLst>
                    <a:ext uri="{9D8B030D-6E8A-4147-A177-3AD203B41FA5}">
                      <a16:colId xmlns:a16="http://schemas.microsoft.com/office/drawing/2014/main" val="2978378809"/>
                    </a:ext>
                  </a:extLst>
                </a:gridCol>
                <a:gridCol w="822960">
                  <a:extLst>
                    <a:ext uri="{9D8B030D-6E8A-4147-A177-3AD203B41FA5}">
                      <a16:colId xmlns:a16="http://schemas.microsoft.com/office/drawing/2014/main" val="3953079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854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Noemi Canna Petra - 2017-11-30 19:30:49</a:t>
                      </a:r>
                      <a:r>
                        <a:rPr kumimoji="0" lang="es-ES" sz="1000" b="0" i="0" u="none" strike="noStrike" kern="1200" cap="none" spc="0" normalizeH="0" baseline="0" noProof="0">
                          <a:ln>
                            <a:noFill/>
                          </a:ln>
                          <a:solidFill>
                            <a:prstClr val="black"/>
                          </a:solidFill>
                          <a:effectLst/>
                          <a:uLnTx/>
                          <a:uFillTx/>
                          <a:latin typeface="+mn-lt"/>
                          <a:ea typeface="+mn-ea"/>
                          <a:cs typeface="+mn-cs"/>
                        </a:rPr>
                        <a:t>
SR Gobernador  seria posible que dejara de utilizarse intermediarios entre la justicia de familia q no hace nada y la gente dandole al O A l UNA  MISION QUE NO CUMPLE DESDE HACE MUCHOS AÑOS TODAVIA ESPERANDO EL JUICIO  A VIZCARRA Y SUS  COMPAÑEROS Y PORQ NO DIO LA CARA LA SRA VERONICA EN LUGAR DE MANDAR UNA PERSONA DE MENOR RANGO????? EN ESO NO VEMOS CAMBIO PENSAMOS Q SERIA DISTINTO Y PEDIMOS POR LA LEY DE PUNTOS DE ENCUENTRO QUE NO LA PUSIERON EN MARCHA Y ESTA APROBADA GRACIAS PORB ESCUCHAR AUNQUE HAGAN LO CONTRARIO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1857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Hugo Miconi - 2017-11-24 12:02:07</a:t>
                      </a:r>
                      <a:r>
                        <a:rPr kumimoji="0" lang="es-ES" sz="1000" b="0" i="0" u="none" strike="noStrike" kern="1200" cap="none" spc="0" normalizeH="0" baseline="0" noProof="0">
                          <a:ln>
                            <a:noFill/>
                          </a:ln>
                          <a:solidFill>
                            <a:prstClr val="black"/>
                          </a:solidFill>
                          <a:effectLst/>
                          <a:uLnTx/>
                          <a:uFillTx/>
                          <a:latin typeface="+mn-lt"/>
                          <a:ea typeface="+mn-ea"/>
                          <a:cs typeface="+mn-cs"/>
                        </a:rPr>
                        <a:t>
COMO HAGO PARA COMPRAR DOS ENTRADAS EN LA FIESTA DE LA VENDIMIA?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570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Hugo Miconi - 2017-11-24 11:55:15</a:t>
                      </a:r>
                      <a:r>
                        <a:rPr kumimoji="0" lang="es-ES" sz="1000" b="0" i="0" u="none" strike="noStrike" kern="1200" cap="none" spc="0" normalizeH="0" baseline="0" noProof="0">
                          <a:ln>
                            <a:noFill/>
                          </a:ln>
                          <a:solidFill>
                            <a:prstClr val="black"/>
                          </a:solidFill>
                          <a:effectLst/>
                          <a:uLnTx/>
                          <a:uFillTx/>
                          <a:latin typeface="+mn-lt"/>
                          <a:ea typeface="+mn-ea"/>
                          <a:cs typeface="+mn-cs"/>
                        </a:rPr>
                        <a:t>
HOLA NECESITO DOS ENTRADAS EN EL SECTOR TEMPRANILLO PARA EL DIA SABADO, FIESTA PRINCIPAL.ELECCION DE LA REINA.COMO DEBO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83325192"/>
                  </a:ext>
                </a:extLst>
              </a:tr>
            </a:tbl>
          </a:graphicData>
        </a:graphic>
      </p:graphicFrame>
      <p:sp>
        <p:nvSpPr>
          <p:cNvPr id="4" name="Text Placeholder 3">
            <a:extLst>
              <a:ext uri="{FF2B5EF4-FFF2-40B4-BE49-F238E27FC236}">
                <a16:creationId xmlns:a16="http://schemas.microsoft.com/office/drawing/2014/main" id="{A9A21B04-05B1-418F-A200-F5F22649856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085674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5B04-25AE-4D0D-9240-131E0E817246}"/>
              </a:ext>
            </a:extLst>
          </p:cNvPr>
          <p:cNvSpPr>
            <a:spLocks noGrp="1"/>
          </p:cNvSpPr>
          <p:nvPr>
            <p:ph type="title"/>
          </p:nvPr>
        </p:nvSpPr>
        <p:spPr/>
        <p:txBody>
          <a:bodyPr/>
          <a:lstStyle/>
          <a:p>
            <a:r>
              <a:rPr lang="en-US"/>
              <a:t>Facebook Questions Table - 2 of 3</a:t>
            </a:r>
          </a:p>
        </p:txBody>
      </p:sp>
      <p:graphicFrame>
        <p:nvGraphicFramePr>
          <p:cNvPr id="5" name="Table Placeholder 4">
            <a:extLst>
              <a:ext uri="{FF2B5EF4-FFF2-40B4-BE49-F238E27FC236}">
                <a16:creationId xmlns:a16="http://schemas.microsoft.com/office/drawing/2014/main" id="{F5FC6223-CDF5-41AB-8967-D6C73BE39EAA}"/>
              </a:ext>
            </a:extLst>
          </p:cNvPr>
          <p:cNvGraphicFramePr>
            <a:graphicFrameLocks noGrp="1"/>
          </p:cNvGraphicFramePr>
          <p:nvPr>
            <p:ph type="tbl" sz="quarter" idx="13"/>
            <p:extLst>
              <p:ext uri="{D42A27DB-BD31-4B8C-83A1-F6EECF244321}">
                <p14:modId xmlns:p14="http://schemas.microsoft.com/office/powerpoint/2010/main" val="1735639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45516011"/>
                    </a:ext>
                  </a:extLst>
                </a:gridCol>
                <a:gridCol w="1645920">
                  <a:extLst>
                    <a:ext uri="{9D8B030D-6E8A-4147-A177-3AD203B41FA5}">
                      <a16:colId xmlns:a16="http://schemas.microsoft.com/office/drawing/2014/main" val="1709576582"/>
                    </a:ext>
                  </a:extLst>
                </a:gridCol>
                <a:gridCol w="822960">
                  <a:extLst>
                    <a:ext uri="{9D8B030D-6E8A-4147-A177-3AD203B41FA5}">
                      <a16:colId xmlns:a16="http://schemas.microsoft.com/office/drawing/2014/main" val="507835994"/>
                    </a:ext>
                  </a:extLst>
                </a:gridCol>
                <a:gridCol w="822960">
                  <a:extLst>
                    <a:ext uri="{9D8B030D-6E8A-4147-A177-3AD203B41FA5}">
                      <a16:colId xmlns:a16="http://schemas.microsoft.com/office/drawing/2014/main" val="1823413056"/>
                    </a:ext>
                  </a:extLst>
                </a:gridCol>
                <a:gridCol w="822960">
                  <a:extLst>
                    <a:ext uri="{9D8B030D-6E8A-4147-A177-3AD203B41FA5}">
                      <a16:colId xmlns:a16="http://schemas.microsoft.com/office/drawing/2014/main" val="2612601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72464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Mendoza Gobierno</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Walter Vasquez - 2017-11-24 11:30:10</a:t>
                      </a:r>
                      <a:r>
                        <a:rPr kumimoji="0" lang="en-US" sz="1000" b="0" i="0" u="none" strike="noStrike" kern="1200" cap="none" spc="0" normalizeH="0" baseline="0" noProof="0">
                          <a:ln>
                            <a:noFill/>
                          </a:ln>
                          <a:solidFill>
                            <a:prstClr val="black"/>
                          </a:solidFill>
                          <a:effectLst/>
                          <a:uLnTx/>
                          <a:uFillTx/>
                          <a:latin typeface="+mn-lt"/>
                          <a:ea typeface="+mn-ea"/>
                          <a:cs typeface="+mn-cs"/>
                        </a:rPr>
                        <a:t>
MILANESAS VEGETARIANAS
*************MANSA MILA ***********
Para qué esperar?
CUIDAS TU SALUD? AMAS VIVIR BIEN?💚💚💚
Deleitate con nuestros precios y promociones!
⬇️⬇️⬇️Siguenos, haz tu pedido y disfruta! ⬇️⬇️⬇️
https://www.facebook.com/mansamila/
informes por wasap 📱📱📱 
celular: +5492617131325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8112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Alejandro Donaire - 2017-11-23 07:24:05</a:t>
                      </a:r>
                      <a:r>
                        <a:rPr kumimoji="0" lang="es-ES" sz="1000" b="0" i="0" u="none" strike="noStrike" kern="1200" cap="none" spc="0" normalizeH="0" baseline="0" noProof="0">
                          <a:ln>
                            <a:noFill/>
                          </a:ln>
                          <a:solidFill>
                            <a:prstClr val="black"/>
                          </a:solidFill>
                          <a:effectLst/>
                          <a:uLnTx/>
                          <a:uFillTx/>
                          <a:latin typeface="+mn-lt"/>
                          <a:ea typeface="+mn-ea"/>
                          <a:cs typeface="+mn-cs"/>
                        </a:rPr>
                        <a:t>
Querés efectivo? 
Prestamos para empleados publicos nacionales y provinciales.. 
Rápido y  fácil 
Sólo necesitas Dni y Bono de sueldo 
Evaluamos tu situación y en 24hs tenes el efectivo que queres!!!
Whatsapp 2612505363 
Comunicate con tu dni y concreta tus sueños!!!!!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9584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Oscar Carlos Laguna - 2017-11-17 16:19:12</a:t>
                      </a:r>
                      <a:r>
                        <a:rPr kumimoji="0" lang="es-ES" sz="1000" b="0" i="0" u="none" strike="noStrike" kern="1200" cap="none" spc="0" normalizeH="0" baseline="0" noProof="0">
                          <a:ln>
                            <a:noFill/>
                          </a:ln>
                          <a:solidFill>
                            <a:prstClr val="black"/>
                          </a:solidFill>
                          <a:effectLst/>
                          <a:uLnTx/>
                          <a:uFillTx/>
                          <a:latin typeface="+mn-lt"/>
                          <a:ea typeface="+mn-ea"/>
                          <a:cs typeface="+mn-cs"/>
                        </a:rPr>
                        <a:t>
hay alguna novedad del avance de esta obra. Donde me puedo informar?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78540292"/>
                  </a:ext>
                </a:extLst>
              </a:tr>
            </a:tbl>
          </a:graphicData>
        </a:graphic>
      </p:graphicFrame>
      <p:sp>
        <p:nvSpPr>
          <p:cNvPr id="4" name="Text Placeholder 3">
            <a:extLst>
              <a:ext uri="{FF2B5EF4-FFF2-40B4-BE49-F238E27FC236}">
                <a16:creationId xmlns:a16="http://schemas.microsoft.com/office/drawing/2014/main" id="{EB2FC6A6-DBAD-4D0A-B652-33BC4960E15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028153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8F214-2B66-45DB-B1C3-D4462A288E33}"/>
              </a:ext>
            </a:extLst>
          </p:cNvPr>
          <p:cNvSpPr>
            <a:spLocks noGrp="1"/>
          </p:cNvSpPr>
          <p:nvPr>
            <p:ph type="title"/>
          </p:nvPr>
        </p:nvSpPr>
        <p:spPr/>
        <p:txBody>
          <a:bodyPr/>
          <a:lstStyle/>
          <a:p>
            <a:r>
              <a:rPr lang="en-US"/>
              <a:t>Facebook Questions Table - 3 of 3</a:t>
            </a:r>
          </a:p>
        </p:txBody>
      </p:sp>
      <p:graphicFrame>
        <p:nvGraphicFramePr>
          <p:cNvPr id="5" name="Table Placeholder 4">
            <a:extLst>
              <a:ext uri="{FF2B5EF4-FFF2-40B4-BE49-F238E27FC236}">
                <a16:creationId xmlns:a16="http://schemas.microsoft.com/office/drawing/2014/main" id="{72F54EF3-1657-4601-B967-AA81F4D24AF8}"/>
              </a:ext>
            </a:extLst>
          </p:cNvPr>
          <p:cNvGraphicFramePr>
            <a:graphicFrameLocks noGrp="1"/>
          </p:cNvGraphicFramePr>
          <p:nvPr>
            <p:ph type="tbl" sz="quarter" idx="13"/>
            <p:extLst>
              <p:ext uri="{D42A27DB-BD31-4B8C-83A1-F6EECF244321}">
                <p14:modId xmlns:p14="http://schemas.microsoft.com/office/powerpoint/2010/main" val="314934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24409818"/>
                    </a:ext>
                  </a:extLst>
                </a:gridCol>
                <a:gridCol w="1645920">
                  <a:extLst>
                    <a:ext uri="{9D8B030D-6E8A-4147-A177-3AD203B41FA5}">
                      <a16:colId xmlns:a16="http://schemas.microsoft.com/office/drawing/2014/main" val="2378674418"/>
                    </a:ext>
                  </a:extLst>
                </a:gridCol>
                <a:gridCol w="822960">
                  <a:extLst>
                    <a:ext uri="{9D8B030D-6E8A-4147-A177-3AD203B41FA5}">
                      <a16:colId xmlns:a16="http://schemas.microsoft.com/office/drawing/2014/main" val="3731447156"/>
                    </a:ext>
                  </a:extLst>
                </a:gridCol>
                <a:gridCol w="822960">
                  <a:extLst>
                    <a:ext uri="{9D8B030D-6E8A-4147-A177-3AD203B41FA5}">
                      <a16:colId xmlns:a16="http://schemas.microsoft.com/office/drawing/2014/main" val="2134345231"/>
                    </a:ext>
                  </a:extLst>
                </a:gridCol>
                <a:gridCol w="822960">
                  <a:extLst>
                    <a:ext uri="{9D8B030D-6E8A-4147-A177-3AD203B41FA5}">
                      <a16:colId xmlns:a16="http://schemas.microsoft.com/office/drawing/2014/main" val="3812185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3780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María Ritta - 2017-11-14 10:33:12</a:t>
                      </a:r>
                      <a:r>
                        <a:rPr kumimoji="0" lang="es-ES" sz="1000" b="0" i="0" u="none" strike="noStrike" kern="1200" cap="none" spc="0" normalizeH="0" baseline="0" noProof="0">
                          <a:ln>
                            <a:noFill/>
                          </a:ln>
                          <a:solidFill>
                            <a:prstClr val="black"/>
                          </a:solidFill>
                          <a:effectLst/>
                          <a:uLnTx/>
                          <a:uFillTx/>
                          <a:latin typeface="+mn-lt"/>
                          <a:ea typeface="+mn-ea"/>
                          <a:cs typeface="+mn-cs"/>
                        </a:rPr>
                        <a:t>
Sos EMPLEADO PUBLICO PROVINCIAL??? Necesitas efectivo??? Llevate hasta $100.000 en 48 cuotas – SIN VERAZ. pasame tu numero de documento y decime a que dependencia perteneces y te contestamos en el 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8747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Patricia Tersigni - 2017-11-13 18:40:26</a:t>
                      </a:r>
                      <a:r>
                        <a:rPr kumimoji="0" lang="es-ES" sz="1000" b="0" i="0" u="none" strike="noStrike" kern="1200" cap="none" spc="0" normalizeH="0" baseline="0" noProof="0">
                          <a:ln>
                            <a:noFill/>
                          </a:ln>
                          <a:solidFill>
                            <a:prstClr val="black"/>
                          </a:solidFill>
                          <a:effectLst/>
                          <a:uLnTx/>
                          <a:uFillTx/>
                          <a:latin typeface="+mn-lt"/>
                          <a:ea typeface="+mn-ea"/>
                          <a:cs typeface="+mn-cs"/>
                        </a:rPr>
                        <a:t>
Quiero preguntar a quien corresponda y lo hago con respeto q xfavor me digan xq tardan tanto en nombrar a las enfermeras /os a los pase a planta,.?más d dos años trabajan con la misma responsabilidad q todos y están totalmente desprotegidas sin obra social .sin seguro DIN cobrar salario familiar.en todos lados a los tres meses ya dejan efectivo y a los profesionales no .quien los ampara?nesecito q alguien me explique ..muchas gracias .atte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8625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Mabel Rodriguez - 2017-11-11 00:06:26</a:t>
                      </a:r>
                      <a:r>
                        <a:rPr kumimoji="0" lang="es-ES" sz="1000" b="0" i="0" u="none" strike="noStrike" kern="1200" cap="none" spc="0" normalizeH="0" baseline="0" noProof="0">
                          <a:ln>
                            <a:noFill/>
                          </a:ln>
                          <a:solidFill>
                            <a:prstClr val="black"/>
                          </a:solidFill>
                          <a:effectLst/>
                          <a:uLnTx/>
                          <a:uFillTx/>
                          <a:latin typeface="+mn-lt"/>
                          <a:ea typeface="+mn-ea"/>
                          <a:cs typeface="+mn-cs"/>
                        </a:rPr>
                        <a:t>
¿Que opina Salud de las fumigaciones aereas,han hecho los estudios correspondientes'?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791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Mabel Rodriguez - 2017-11-11 00:04:17</a:t>
                      </a:r>
                      <a:r>
                        <a:rPr kumimoji="0" lang="es-ES" sz="1000" b="0" i="0" u="none" strike="noStrike" kern="1200" cap="none" spc="0" normalizeH="0" baseline="0" noProof="0">
                          <a:ln>
                            <a:noFill/>
                          </a:ln>
                          <a:solidFill>
                            <a:prstClr val="black"/>
                          </a:solidFill>
                          <a:effectLst/>
                          <a:uLnTx/>
                          <a:uFillTx/>
                          <a:latin typeface="+mn-lt"/>
                          <a:ea typeface="+mn-ea"/>
                          <a:cs typeface="+mn-cs"/>
                        </a:rPr>
                        <a:t>
¿Donde puedo encontrar la lista de ganadores del concurso "como lo dirias 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33887618"/>
                  </a:ext>
                </a:extLst>
              </a:tr>
            </a:tbl>
          </a:graphicData>
        </a:graphic>
      </p:graphicFrame>
      <p:sp>
        <p:nvSpPr>
          <p:cNvPr id="4" name="Text Placeholder 3">
            <a:extLst>
              <a:ext uri="{FF2B5EF4-FFF2-40B4-BE49-F238E27FC236}">
                <a16:creationId xmlns:a16="http://schemas.microsoft.com/office/drawing/2014/main" id="{9A03F276-F0D6-470D-8B1C-CDAA7762867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10306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4EAFB-0B69-48EB-AEB4-A9B317AD18EC}"/>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B8A003DA-B800-407B-86B7-065FC144AD13}"/>
              </a:ext>
            </a:extLst>
          </p:cNvPr>
          <p:cNvGraphicFramePr>
            <a:graphicFrameLocks noGrp="1"/>
          </p:cNvGraphicFramePr>
          <p:nvPr>
            <p:ph type="chart" sz="quarter" idx="13"/>
            <p:extLst>
              <p:ext uri="{D42A27DB-BD31-4B8C-83A1-F6EECF244321}">
                <p14:modId xmlns:p14="http://schemas.microsoft.com/office/powerpoint/2010/main" val="837686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7E4C31-ED20-460F-B70D-AA3A4F4B793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9CA7A28-B203-4B5D-87FA-AA4D0CE19C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64876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1730</Words>
  <Application>Microsoft Office PowerPoint</Application>
  <PresentationFormat>On-screen Show (4:3)</PresentationFormat>
  <Paragraphs>736</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10</vt:lpstr>
      <vt:lpstr>Facebook User Posts Table - 2 of 10</vt:lpstr>
      <vt:lpstr>Facebook User Posts Table - 3 of 10</vt:lpstr>
      <vt:lpstr>Facebook User Posts Table - 4 of 10</vt:lpstr>
      <vt:lpstr>Facebook User Posts Table - 5 of 10</vt:lpstr>
      <vt:lpstr>Facebook User Posts Table - 6 of 10</vt:lpstr>
      <vt:lpstr>Facebook User Posts Table - 7 of 10</vt:lpstr>
      <vt:lpstr>Facebook User Posts Table - 8 of 10</vt:lpstr>
      <vt:lpstr>Facebook User Posts Table - 9 of 10</vt:lpstr>
      <vt:lpstr>Facebook User Posts Table - 10 of 10</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2017-12-02T00:19:20Z</dcterms:created>
  <dcterms:modified xsi:type="dcterms:W3CDTF">2017-12-02T00:20:22Z</dcterms:modified>
</cp:coreProperties>
</file>