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2" r:id="rId26"/>
    <p:sldId id="283" r:id="rId27"/>
    <p:sldId id="284" r:id="rId28"/>
  </p:sldIdLst>
  <p:sldSz cx="9144000" cy="6858000" type="screen4x3"/>
  <p:notesSz cx="6858000" cy="9144000"/>
  <p:embeddedFontLst>
    <p:embeddedFont>
      <p:font typeface="Calibri" panose="020F0502020204030204" pitchFamily="34" charset="0"/>
      <p:regular r:id="rId29"/>
      <p:bold r:id="rId30"/>
      <p:italic r:id="rId31"/>
      <p:boldItalic r:id="rId3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48"/>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2.fntdata"/><Relationship Id="rId35"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Alfredo Cornejo</c:v>
                </c:pt>
              </c:strCache>
            </c:strRef>
          </c:tx>
          <c:spPr>
            <a:ln w="28575" cap="rnd">
              <a:solidFill>
                <a:schemeClr val="accent1"/>
              </a:solidFill>
              <a:round/>
            </a:ln>
            <a:effectLst/>
          </c:spPr>
          <c:marker>
            <c:symbol val="none"/>
          </c:marker>
          <c:cat>
            <c:numRef>
              <c:f>Sheet1!$A$2:$A$31</c:f>
              <c:numCache>
                <c:formatCode>m/d/yyyy</c:formatCode>
                <c:ptCount val="30"/>
                <c:pt idx="0">
                  <c:v>43040</c:v>
                </c:pt>
                <c:pt idx="1">
                  <c:v>43041</c:v>
                </c:pt>
                <c:pt idx="2">
                  <c:v>43042</c:v>
                </c:pt>
                <c:pt idx="3">
                  <c:v>43043</c:v>
                </c:pt>
                <c:pt idx="4">
                  <c:v>43044</c:v>
                </c:pt>
                <c:pt idx="5">
                  <c:v>43045</c:v>
                </c:pt>
                <c:pt idx="6">
                  <c:v>43046</c:v>
                </c:pt>
                <c:pt idx="7">
                  <c:v>43047</c:v>
                </c:pt>
                <c:pt idx="8">
                  <c:v>43048</c:v>
                </c:pt>
                <c:pt idx="9">
                  <c:v>43049</c:v>
                </c:pt>
                <c:pt idx="10">
                  <c:v>43050</c:v>
                </c:pt>
                <c:pt idx="11">
                  <c:v>43051</c:v>
                </c:pt>
                <c:pt idx="12">
                  <c:v>43052</c:v>
                </c:pt>
                <c:pt idx="13">
                  <c:v>43053</c:v>
                </c:pt>
                <c:pt idx="14">
                  <c:v>43054</c:v>
                </c:pt>
                <c:pt idx="15">
                  <c:v>43055</c:v>
                </c:pt>
                <c:pt idx="16">
                  <c:v>43056</c:v>
                </c:pt>
                <c:pt idx="17">
                  <c:v>43057</c:v>
                </c:pt>
                <c:pt idx="18">
                  <c:v>43058</c:v>
                </c:pt>
                <c:pt idx="19">
                  <c:v>43059</c:v>
                </c:pt>
                <c:pt idx="20">
                  <c:v>43060</c:v>
                </c:pt>
                <c:pt idx="21">
                  <c:v>43061</c:v>
                </c:pt>
                <c:pt idx="22">
                  <c:v>43062</c:v>
                </c:pt>
                <c:pt idx="23">
                  <c:v>43063</c:v>
                </c:pt>
                <c:pt idx="24">
                  <c:v>43064</c:v>
                </c:pt>
                <c:pt idx="25">
                  <c:v>43065</c:v>
                </c:pt>
                <c:pt idx="26">
                  <c:v>43066</c:v>
                </c:pt>
                <c:pt idx="27">
                  <c:v>43067</c:v>
                </c:pt>
                <c:pt idx="28">
                  <c:v>43068</c:v>
                </c:pt>
                <c:pt idx="29">
                  <c:v>43069</c:v>
                </c:pt>
              </c:numCache>
            </c:numRef>
          </c:cat>
          <c:val>
            <c:numRef>
              <c:f>Sheet1!$B$2:$B$31</c:f>
              <c:numCache>
                <c:formatCode>General</c:formatCode>
                <c:ptCount val="30"/>
                <c:pt idx="0">
                  <c:v>63403</c:v>
                </c:pt>
                <c:pt idx="1">
                  <c:v>63407</c:v>
                </c:pt>
                <c:pt idx="2">
                  <c:v>63414</c:v>
                </c:pt>
                <c:pt idx="3">
                  <c:v>63422</c:v>
                </c:pt>
                <c:pt idx="4">
                  <c:v>63421</c:v>
                </c:pt>
                <c:pt idx="5">
                  <c:v>63422</c:v>
                </c:pt>
                <c:pt idx="6">
                  <c:v>63423</c:v>
                </c:pt>
                <c:pt idx="7">
                  <c:v>63425</c:v>
                </c:pt>
                <c:pt idx="8">
                  <c:v>63451</c:v>
                </c:pt>
                <c:pt idx="9">
                  <c:v>63460</c:v>
                </c:pt>
                <c:pt idx="10">
                  <c:v>63463</c:v>
                </c:pt>
                <c:pt idx="11">
                  <c:v>63470</c:v>
                </c:pt>
                <c:pt idx="12">
                  <c:v>63471</c:v>
                </c:pt>
                <c:pt idx="13">
                  <c:v>63480</c:v>
                </c:pt>
                <c:pt idx="14">
                  <c:v>63488</c:v>
                </c:pt>
                <c:pt idx="15">
                  <c:v>63494</c:v>
                </c:pt>
                <c:pt idx="16">
                  <c:v>63493</c:v>
                </c:pt>
                <c:pt idx="17">
                  <c:v>63493</c:v>
                </c:pt>
                <c:pt idx="18">
                  <c:v>63493</c:v>
                </c:pt>
                <c:pt idx="19">
                  <c:v>63495</c:v>
                </c:pt>
                <c:pt idx="20">
                  <c:v>63495</c:v>
                </c:pt>
                <c:pt idx="21">
                  <c:v>63506</c:v>
                </c:pt>
                <c:pt idx="22">
                  <c:v>63507</c:v>
                </c:pt>
                <c:pt idx="23">
                  <c:v>63512</c:v>
                </c:pt>
                <c:pt idx="24">
                  <c:v>63514</c:v>
                </c:pt>
                <c:pt idx="25">
                  <c:v>63517</c:v>
                </c:pt>
                <c:pt idx="26">
                  <c:v>63514</c:v>
                </c:pt>
                <c:pt idx="27">
                  <c:v>63517</c:v>
                </c:pt>
                <c:pt idx="28">
                  <c:v>63520</c:v>
                </c:pt>
                <c:pt idx="29">
                  <c:v>63531</c:v>
                </c:pt>
              </c:numCache>
            </c:numRef>
          </c:val>
          <c:smooth val="0"/>
          <c:extLst>
            <c:ext xmlns:c16="http://schemas.microsoft.com/office/drawing/2014/chart" uri="{C3380CC4-5D6E-409C-BE32-E72D297353CC}">
              <c16:uniqueId val="{00000000-0233-4103-AFF1-074B827F778F}"/>
            </c:ext>
          </c:extLst>
        </c:ser>
        <c:dLbls>
          <c:showLegendKey val="0"/>
          <c:showVal val="0"/>
          <c:showCatName val="0"/>
          <c:showSerName val="0"/>
          <c:showPercent val="0"/>
          <c:showBubbleSize val="0"/>
        </c:dLbls>
        <c:smooth val="0"/>
        <c:axId val="241634176"/>
        <c:axId val="241638440"/>
      </c:lineChart>
      <c:dateAx>
        <c:axId val="2416341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1638440"/>
        <c:crosses val="autoZero"/>
        <c:auto val="1"/>
        <c:lblOffset val="100"/>
        <c:baseTimeUnit val="days"/>
      </c:dateAx>
      <c:valAx>
        <c:axId val="2416384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16341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Alfredo Cornejo</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100</c:v>
                </c:pt>
                <c:pt idx="1">
                  <c:v>100</c:v>
                </c:pt>
                <c:pt idx="2">
                  <c:v>100</c:v>
                </c:pt>
                <c:pt idx="3">
                  <c:v>0</c:v>
                </c:pt>
                <c:pt idx="4">
                  <c:v>100</c:v>
                </c:pt>
                <c:pt idx="5">
                  <c:v>100</c:v>
                </c:pt>
              </c:numCache>
            </c:numRef>
          </c:val>
          <c:extLst>
            <c:ext xmlns:c16="http://schemas.microsoft.com/office/drawing/2014/chart" uri="{C3380CC4-5D6E-409C-BE32-E72D297353CC}">
              <c16:uniqueId val="{00000000-8A1E-416C-A9BC-4B2D7E9B0E0E}"/>
            </c:ext>
          </c:extLst>
        </c:ser>
        <c:dLbls>
          <c:showLegendKey val="0"/>
          <c:showVal val="0"/>
          <c:showCatName val="0"/>
          <c:showSerName val="0"/>
          <c:showPercent val="0"/>
          <c:showBubbleSize val="0"/>
        </c:dLbls>
        <c:axId val="241633520"/>
        <c:axId val="241636800"/>
      </c:radarChart>
      <c:catAx>
        <c:axId val="2416335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1636800"/>
        <c:crosses val="autoZero"/>
        <c:auto val="1"/>
        <c:lblAlgn val="ctr"/>
        <c:lblOffset val="100"/>
        <c:noMultiLvlLbl val="0"/>
      </c:catAx>
      <c:valAx>
        <c:axId val="2416368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16335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Alfredo Cornejo</c:v>
                </c:pt>
              </c:strCache>
            </c:strRef>
          </c:tx>
          <c:spPr>
            <a:ln w="28575" cap="rnd">
              <a:solidFill>
                <a:schemeClr val="accent1"/>
              </a:solidFill>
              <a:round/>
            </a:ln>
            <a:effectLst/>
          </c:spPr>
          <c:marker>
            <c:symbol val="none"/>
          </c:marker>
          <c:cat>
            <c:numRef>
              <c:f>Sheet1!$A$2:$A$31</c:f>
              <c:numCache>
                <c:formatCode>m/d/yyyy</c:formatCode>
                <c:ptCount val="30"/>
                <c:pt idx="0">
                  <c:v>43040</c:v>
                </c:pt>
                <c:pt idx="1">
                  <c:v>43041</c:v>
                </c:pt>
                <c:pt idx="2">
                  <c:v>43042</c:v>
                </c:pt>
                <c:pt idx="3">
                  <c:v>43043</c:v>
                </c:pt>
                <c:pt idx="4">
                  <c:v>43044</c:v>
                </c:pt>
                <c:pt idx="5">
                  <c:v>43045</c:v>
                </c:pt>
                <c:pt idx="6">
                  <c:v>43046</c:v>
                </c:pt>
                <c:pt idx="7">
                  <c:v>43047</c:v>
                </c:pt>
                <c:pt idx="8">
                  <c:v>43048</c:v>
                </c:pt>
                <c:pt idx="9">
                  <c:v>43049</c:v>
                </c:pt>
                <c:pt idx="10">
                  <c:v>43050</c:v>
                </c:pt>
                <c:pt idx="11">
                  <c:v>43051</c:v>
                </c:pt>
                <c:pt idx="12">
                  <c:v>43052</c:v>
                </c:pt>
                <c:pt idx="13">
                  <c:v>43053</c:v>
                </c:pt>
                <c:pt idx="14">
                  <c:v>43054</c:v>
                </c:pt>
                <c:pt idx="15">
                  <c:v>43055</c:v>
                </c:pt>
                <c:pt idx="16">
                  <c:v>43056</c:v>
                </c:pt>
                <c:pt idx="17">
                  <c:v>43057</c:v>
                </c:pt>
                <c:pt idx="18">
                  <c:v>43058</c:v>
                </c:pt>
                <c:pt idx="19">
                  <c:v>43059</c:v>
                </c:pt>
                <c:pt idx="20">
                  <c:v>43060</c:v>
                </c:pt>
                <c:pt idx="21">
                  <c:v>43061</c:v>
                </c:pt>
                <c:pt idx="22">
                  <c:v>43062</c:v>
                </c:pt>
                <c:pt idx="23">
                  <c:v>43063</c:v>
                </c:pt>
                <c:pt idx="24">
                  <c:v>43064</c:v>
                </c:pt>
                <c:pt idx="25">
                  <c:v>43065</c:v>
                </c:pt>
                <c:pt idx="26">
                  <c:v>43066</c:v>
                </c:pt>
                <c:pt idx="27">
                  <c:v>43067</c:v>
                </c:pt>
                <c:pt idx="28">
                  <c:v>43068</c:v>
                </c:pt>
                <c:pt idx="29">
                  <c:v>43069</c:v>
                </c:pt>
              </c:numCache>
            </c:numRef>
          </c:cat>
          <c:val>
            <c:numRef>
              <c:f>Sheet1!$B$2:$B$31</c:f>
              <c:numCache>
                <c:formatCode>General</c:formatCode>
                <c:ptCount val="30"/>
                <c:pt idx="0">
                  <c:v>0.30601782474959</c:v>
                </c:pt>
                <c:pt idx="1">
                  <c:v>0</c:v>
                </c:pt>
                <c:pt idx="2">
                  <c:v>0.27834726383851</c:v>
                </c:pt>
                <c:pt idx="3">
                  <c:v>0.67646409536725005</c:v>
                </c:pt>
                <c:pt idx="4">
                  <c:v>0</c:v>
                </c:pt>
                <c:pt idx="5">
                  <c:v>0</c:v>
                </c:pt>
                <c:pt idx="6">
                  <c:v>0.32480842609819999</c:v>
                </c:pt>
                <c:pt idx="7">
                  <c:v>0.63382946518668004</c:v>
                </c:pt>
                <c:pt idx="8">
                  <c:v>1.2815662536650001</c:v>
                </c:pt>
                <c:pt idx="9">
                  <c:v>0</c:v>
                </c:pt>
                <c:pt idx="10">
                  <c:v>0.25685066418745001</c:v>
                </c:pt>
                <c:pt idx="11">
                  <c:v>0.31828065420855001</c:v>
                </c:pt>
                <c:pt idx="12">
                  <c:v>0</c:v>
                </c:pt>
                <c:pt idx="13">
                  <c:v>0.51516345017723997</c:v>
                </c:pt>
                <c:pt idx="14">
                  <c:v>0</c:v>
                </c:pt>
                <c:pt idx="15">
                  <c:v>0.23782898363548</c:v>
                </c:pt>
                <c:pt idx="16">
                  <c:v>0.21892177090387999</c:v>
                </c:pt>
                <c:pt idx="17">
                  <c:v>0</c:v>
                </c:pt>
                <c:pt idx="18">
                  <c:v>0</c:v>
                </c:pt>
                <c:pt idx="19">
                  <c:v>0</c:v>
                </c:pt>
                <c:pt idx="20">
                  <c:v>0</c:v>
                </c:pt>
                <c:pt idx="21">
                  <c:v>0.36535433070866002</c:v>
                </c:pt>
                <c:pt idx="22">
                  <c:v>0.21257833905458001</c:v>
                </c:pt>
                <c:pt idx="23">
                  <c:v>0.56842337306523005</c:v>
                </c:pt>
                <c:pt idx="24">
                  <c:v>0</c:v>
                </c:pt>
                <c:pt idx="25">
                  <c:v>0.68645201920805998</c:v>
                </c:pt>
                <c:pt idx="26">
                  <c:v>0</c:v>
                </c:pt>
                <c:pt idx="27">
                  <c:v>0</c:v>
                </c:pt>
                <c:pt idx="28">
                  <c:v>0.18419975440033001</c:v>
                </c:pt>
                <c:pt idx="29">
                  <c:v>0.44391971664698998</c:v>
                </c:pt>
              </c:numCache>
            </c:numRef>
          </c:val>
          <c:smooth val="0"/>
          <c:extLst>
            <c:ext xmlns:c16="http://schemas.microsoft.com/office/drawing/2014/chart" uri="{C3380CC4-5D6E-409C-BE32-E72D297353CC}">
              <c16:uniqueId val="{00000000-8146-460F-9A8B-329AB3CD937F}"/>
            </c:ext>
          </c:extLst>
        </c:ser>
        <c:dLbls>
          <c:showLegendKey val="0"/>
          <c:showVal val="0"/>
          <c:showCatName val="0"/>
          <c:showSerName val="0"/>
          <c:showPercent val="0"/>
          <c:showBubbleSize val="0"/>
        </c:dLbls>
        <c:smooth val="0"/>
        <c:axId val="284070792"/>
        <c:axId val="284069152"/>
      </c:lineChart>
      <c:dateAx>
        <c:axId val="2840707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4069152"/>
        <c:crosses val="autoZero"/>
        <c:auto val="1"/>
        <c:lblOffset val="100"/>
        <c:baseTimeUnit val="days"/>
      </c:dateAx>
      <c:valAx>
        <c:axId val="2840691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40707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Alfredo Cornejo</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c:v>
                </c:pt>
                <c:pt idx="1">
                  <c:v>3</c:v>
                </c:pt>
                <c:pt idx="2">
                  <c:v>8</c:v>
                </c:pt>
                <c:pt idx="3">
                  <c:v>10</c:v>
                </c:pt>
                <c:pt idx="4">
                  <c:v>5</c:v>
                </c:pt>
                <c:pt idx="5">
                  <c:v>3</c:v>
                </c:pt>
                <c:pt idx="6">
                  <c:v>2</c:v>
                </c:pt>
              </c:numCache>
            </c:numRef>
          </c:val>
          <c:extLst>
            <c:ext xmlns:c16="http://schemas.microsoft.com/office/drawing/2014/chart" uri="{C3380CC4-5D6E-409C-BE32-E72D297353CC}">
              <c16:uniqueId val="{00000000-BF30-4FEE-A788-509584E45920}"/>
            </c:ext>
          </c:extLst>
        </c:ser>
        <c:dLbls>
          <c:showLegendKey val="0"/>
          <c:showVal val="0"/>
          <c:showCatName val="0"/>
          <c:showSerName val="0"/>
          <c:showPercent val="0"/>
          <c:showBubbleSize val="0"/>
        </c:dLbls>
        <c:gapWidth val="219"/>
        <c:overlap val="-27"/>
        <c:axId val="284065872"/>
        <c:axId val="241812960"/>
      </c:barChart>
      <c:catAx>
        <c:axId val="2840658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1812960"/>
        <c:crosses val="autoZero"/>
        <c:auto val="1"/>
        <c:lblAlgn val="ctr"/>
        <c:lblOffset val="100"/>
        <c:noMultiLvlLbl val="0"/>
      </c:catAx>
      <c:valAx>
        <c:axId val="2418129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40658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Alfredo Cornejo</c:v>
                </c:pt>
              </c:strCache>
            </c:strRef>
          </c:tx>
          <c:spPr>
            <a:ln w="28575" cap="rnd">
              <a:solidFill>
                <a:schemeClr val="accent1"/>
              </a:solidFill>
              <a:round/>
            </a:ln>
            <a:effectLst/>
          </c:spPr>
          <c:marker>
            <c:symbol val="none"/>
          </c:marker>
          <c:cat>
            <c:numRef>
              <c:f>Sheet1!$A$2:$A$31</c:f>
              <c:numCache>
                <c:formatCode>m/d/yyyy</c:formatCode>
                <c:ptCount val="30"/>
                <c:pt idx="0">
                  <c:v>43040</c:v>
                </c:pt>
                <c:pt idx="1">
                  <c:v>43041</c:v>
                </c:pt>
                <c:pt idx="2">
                  <c:v>43042</c:v>
                </c:pt>
                <c:pt idx="3">
                  <c:v>43043</c:v>
                </c:pt>
                <c:pt idx="4">
                  <c:v>43044</c:v>
                </c:pt>
                <c:pt idx="5">
                  <c:v>43045</c:v>
                </c:pt>
                <c:pt idx="6">
                  <c:v>43046</c:v>
                </c:pt>
                <c:pt idx="7">
                  <c:v>43047</c:v>
                </c:pt>
                <c:pt idx="8">
                  <c:v>43048</c:v>
                </c:pt>
                <c:pt idx="9">
                  <c:v>43049</c:v>
                </c:pt>
                <c:pt idx="10">
                  <c:v>43050</c:v>
                </c:pt>
                <c:pt idx="11">
                  <c:v>43051</c:v>
                </c:pt>
                <c:pt idx="12">
                  <c:v>43052</c:v>
                </c:pt>
                <c:pt idx="13">
                  <c:v>43053</c:v>
                </c:pt>
                <c:pt idx="14">
                  <c:v>43054</c:v>
                </c:pt>
                <c:pt idx="15">
                  <c:v>43055</c:v>
                </c:pt>
                <c:pt idx="16">
                  <c:v>43056</c:v>
                </c:pt>
                <c:pt idx="17">
                  <c:v>43057</c:v>
                </c:pt>
                <c:pt idx="18">
                  <c:v>43058</c:v>
                </c:pt>
                <c:pt idx="19">
                  <c:v>43059</c:v>
                </c:pt>
                <c:pt idx="20">
                  <c:v>43060</c:v>
                </c:pt>
                <c:pt idx="21">
                  <c:v>43061</c:v>
                </c:pt>
                <c:pt idx="22">
                  <c:v>43062</c:v>
                </c:pt>
                <c:pt idx="23">
                  <c:v>43063</c:v>
                </c:pt>
                <c:pt idx="24">
                  <c:v>43064</c:v>
                </c:pt>
                <c:pt idx="25">
                  <c:v>43065</c:v>
                </c:pt>
                <c:pt idx="26">
                  <c:v>43066</c:v>
                </c:pt>
                <c:pt idx="27">
                  <c:v>43067</c:v>
                </c:pt>
                <c:pt idx="28">
                  <c:v>43068</c:v>
                </c:pt>
                <c:pt idx="29">
                  <c:v>43069</c:v>
                </c:pt>
              </c:numCache>
            </c:numRef>
          </c:cat>
          <c:val>
            <c:numRef>
              <c:f>Sheet1!$B$2:$B$31</c:f>
              <c:numCache>
                <c:formatCode>General</c:formatCode>
                <c:ptCount val="30"/>
                <c:pt idx="0">
                  <c:v>15</c:v>
                </c:pt>
                <c:pt idx="1">
                  <c:v>4</c:v>
                </c:pt>
                <c:pt idx="2">
                  <c:v>7</c:v>
                </c:pt>
                <c:pt idx="3">
                  <c:v>8</c:v>
                </c:pt>
                <c:pt idx="4">
                  <c:v>-1</c:v>
                </c:pt>
                <c:pt idx="5">
                  <c:v>1</c:v>
                </c:pt>
                <c:pt idx="6">
                  <c:v>1</c:v>
                </c:pt>
                <c:pt idx="7">
                  <c:v>2</c:v>
                </c:pt>
                <c:pt idx="8">
                  <c:v>26</c:v>
                </c:pt>
                <c:pt idx="9">
                  <c:v>9</c:v>
                </c:pt>
                <c:pt idx="10">
                  <c:v>3</c:v>
                </c:pt>
                <c:pt idx="11">
                  <c:v>7</c:v>
                </c:pt>
                <c:pt idx="12">
                  <c:v>1</c:v>
                </c:pt>
                <c:pt idx="13">
                  <c:v>9</c:v>
                </c:pt>
                <c:pt idx="14">
                  <c:v>8</c:v>
                </c:pt>
                <c:pt idx="15">
                  <c:v>6</c:v>
                </c:pt>
                <c:pt idx="16">
                  <c:v>-1</c:v>
                </c:pt>
                <c:pt idx="17">
                  <c:v>0</c:v>
                </c:pt>
                <c:pt idx="18">
                  <c:v>0</c:v>
                </c:pt>
                <c:pt idx="19">
                  <c:v>2</c:v>
                </c:pt>
                <c:pt idx="20">
                  <c:v>0</c:v>
                </c:pt>
                <c:pt idx="21">
                  <c:v>11</c:v>
                </c:pt>
                <c:pt idx="22">
                  <c:v>1</c:v>
                </c:pt>
                <c:pt idx="23">
                  <c:v>5</c:v>
                </c:pt>
                <c:pt idx="24">
                  <c:v>2</c:v>
                </c:pt>
                <c:pt idx="25">
                  <c:v>3</c:v>
                </c:pt>
                <c:pt idx="26">
                  <c:v>-3</c:v>
                </c:pt>
                <c:pt idx="27">
                  <c:v>3</c:v>
                </c:pt>
                <c:pt idx="28">
                  <c:v>3</c:v>
                </c:pt>
                <c:pt idx="29">
                  <c:v>11</c:v>
                </c:pt>
              </c:numCache>
            </c:numRef>
          </c:val>
          <c:smooth val="0"/>
          <c:extLst>
            <c:ext xmlns:c16="http://schemas.microsoft.com/office/drawing/2014/chart" uri="{C3380CC4-5D6E-409C-BE32-E72D297353CC}">
              <c16:uniqueId val="{00000000-7178-4724-BAF8-4007A851323F}"/>
            </c:ext>
          </c:extLst>
        </c:ser>
        <c:dLbls>
          <c:showLegendKey val="0"/>
          <c:showVal val="0"/>
          <c:showCatName val="0"/>
          <c:showSerName val="0"/>
          <c:showPercent val="0"/>
          <c:showBubbleSize val="0"/>
        </c:dLbls>
        <c:smooth val="0"/>
        <c:axId val="285955568"/>
        <c:axId val="285954912"/>
      </c:lineChart>
      <c:dateAx>
        <c:axId val="2859555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5954912"/>
        <c:crosses val="autoZero"/>
        <c:auto val="1"/>
        <c:lblOffset val="100"/>
        <c:baseTimeUnit val="days"/>
      </c:dateAx>
      <c:valAx>
        <c:axId val="2859549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59555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Alfredo Cornejo</c:v>
                </c:pt>
              </c:strCache>
            </c:strRef>
          </c:tx>
          <c:spPr>
            <a:ln w="28575" cap="rnd">
              <a:solidFill>
                <a:schemeClr val="accent1"/>
              </a:solidFill>
              <a:round/>
            </a:ln>
            <a:effectLst/>
          </c:spPr>
          <c:marker>
            <c:symbol val="none"/>
          </c:marker>
          <c:cat>
            <c:numRef>
              <c:f>Sheet1!$A$2:$A$31</c:f>
              <c:numCache>
                <c:formatCode>m/d/yyyy</c:formatCode>
                <c:ptCount val="30"/>
                <c:pt idx="0">
                  <c:v>43040</c:v>
                </c:pt>
                <c:pt idx="1">
                  <c:v>43041</c:v>
                </c:pt>
                <c:pt idx="2">
                  <c:v>43042</c:v>
                </c:pt>
                <c:pt idx="3">
                  <c:v>43043</c:v>
                </c:pt>
                <c:pt idx="4">
                  <c:v>43044</c:v>
                </c:pt>
                <c:pt idx="5">
                  <c:v>43045</c:v>
                </c:pt>
                <c:pt idx="6">
                  <c:v>43046</c:v>
                </c:pt>
                <c:pt idx="7">
                  <c:v>43047</c:v>
                </c:pt>
                <c:pt idx="8">
                  <c:v>43048</c:v>
                </c:pt>
                <c:pt idx="9">
                  <c:v>43049</c:v>
                </c:pt>
                <c:pt idx="10">
                  <c:v>43050</c:v>
                </c:pt>
                <c:pt idx="11">
                  <c:v>43051</c:v>
                </c:pt>
                <c:pt idx="12">
                  <c:v>43052</c:v>
                </c:pt>
                <c:pt idx="13">
                  <c:v>43053</c:v>
                </c:pt>
                <c:pt idx="14">
                  <c:v>43054</c:v>
                </c:pt>
                <c:pt idx="15">
                  <c:v>43055</c:v>
                </c:pt>
                <c:pt idx="16">
                  <c:v>43056</c:v>
                </c:pt>
                <c:pt idx="17">
                  <c:v>43057</c:v>
                </c:pt>
                <c:pt idx="18">
                  <c:v>43058</c:v>
                </c:pt>
                <c:pt idx="19">
                  <c:v>43059</c:v>
                </c:pt>
                <c:pt idx="20">
                  <c:v>43060</c:v>
                </c:pt>
                <c:pt idx="21">
                  <c:v>43061</c:v>
                </c:pt>
                <c:pt idx="22">
                  <c:v>43062</c:v>
                </c:pt>
                <c:pt idx="23">
                  <c:v>43063</c:v>
                </c:pt>
                <c:pt idx="24">
                  <c:v>43064</c:v>
                </c:pt>
                <c:pt idx="25">
                  <c:v>43065</c:v>
                </c:pt>
                <c:pt idx="26">
                  <c:v>43066</c:v>
                </c:pt>
                <c:pt idx="27">
                  <c:v>43067</c:v>
                </c:pt>
                <c:pt idx="28">
                  <c:v>43068</c:v>
                </c:pt>
                <c:pt idx="29">
                  <c:v>43069</c:v>
                </c:pt>
              </c:numCache>
            </c:numRef>
          </c:cat>
          <c:val>
            <c:numRef>
              <c:f>Sheet1!$B$2:$B$31</c:f>
              <c:numCache>
                <c:formatCode>General</c:formatCode>
                <c:ptCount val="30"/>
                <c:pt idx="0">
                  <c:v>2</c:v>
                </c:pt>
                <c:pt idx="1">
                  <c:v>0</c:v>
                </c:pt>
                <c:pt idx="2">
                  <c:v>2</c:v>
                </c:pt>
                <c:pt idx="3">
                  <c:v>1</c:v>
                </c:pt>
                <c:pt idx="4">
                  <c:v>0</c:v>
                </c:pt>
                <c:pt idx="5">
                  <c:v>0</c:v>
                </c:pt>
                <c:pt idx="6">
                  <c:v>1</c:v>
                </c:pt>
                <c:pt idx="7">
                  <c:v>1</c:v>
                </c:pt>
                <c:pt idx="8">
                  <c:v>1</c:v>
                </c:pt>
                <c:pt idx="9">
                  <c:v>0</c:v>
                </c:pt>
                <c:pt idx="10">
                  <c:v>1</c:v>
                </c:pt>
                <c:pt idx="11">
                  <c:v>1</c:v>
                </c:pt>
                <c:pt idx="12">
                  <c:v>0</c:v>
                </c:pt>
                <c:pt idx="13">
                  <c:v>2</c:v>
                </c:pt>
                <c:pt idx="14">
                  <c:v>0</c:v>
                </c:pt>
                <c:pt idx="15">
                  <c:v>1</c:v>
                </c:pt>
                <c:pt idx="16">
                  <c:v>1</c:v>
                </c:pt>
                <c:pt idx="17">
                  <c:v>0</c:v>
                </c:pt>
                <c:pt idx="18">
                  <c:v>0</c:v>
                </c:pt>
                <c:pt idx="19">
                  <c:v>0</c:v>
                </c:pt>
                <c:pt idx="20">
                  <c:v>0</c:v>
                </c:pt>
                <c:pt idx="21">
                  <c:v>1</c:v>
                </c:pt>
                <c:pt idx="22">
                  <c:v>1</c:v>
                </c:pt>
                <c:pt idx="23">
                  <c:v>1</c:v>
                </c:pt>
                <c:pt idx="24">
                  <c:v>0</c:v>
                </c:pt>
                <c:pt idx="25">
                  <c:v>1</c:v>
                </c:pt>
                <c:pt idx="26">
                  <c:v>0</c:v>
                </c:pt>
                <c:pt idx="27">
                  <c:v>0</c:v>
                </c:pt>
                <c:pt idx="28">
                  <c:v>1</c:v>
                </c:pt>
                <c:pt idx="29">
                  <c:v>1</c:v>
                </c:pt>
              </c:numCache>
            </c:numRef>
          </c:val>
          <c:smooth val="0"/>
          <c:extLst>
            <c:ext xmlns:c16="http://schemas.microsoft.com/office/drawing/2014/chart" uri="{C3380CC4-5D6E-409C-BE32-E72D297353CC}">
              <c16:uniqueId val="{00000000-43A6-4DAB-A6D8-2E6D659CCA5B}"/>
            </c:ext>
          </c:extLst>
        </c:ser>
        <c:dLbls>
          <c:showLegendKey val="0"/>
          <c:showVal val="0"/>
          <c:showCatName val="0"/>
          <c:showSerName val="0"/>
          <c:showPercent val="0"/>
          <c:showBubbleSize val="0"/>
        </c:dLbls>
        <c:smooth val="0"/>
        <c:axId val="345692488"/>
        <c:axId val="345689208"/>
      </c:lineChart>
      <c:dateAx>
        <c:axId val="3456924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5689208"/>
        <c:crosses val="autoZero"/>
        <c:auto val="1"/>
        <c:lblOffset val="100"/>
        <c:baseTimeUnit val="days"/>
      </c:dateAx>
      <c:valAx>
        <c:axId val="3456892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56924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Alfredo Cornejo</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c:v>
                </c:pt>
                <c:pt idx="1">
                  <c:v>3</c:v>
                </c:pt>
                <c:pt idx="2">
                  <c:v>5</c:v>
                </c:pt>
                <c:pt idx="3">
                  <c:v>4</c:v>
                </c:pt>
                <c:pt idx="4">
                  <c:v>4</c:v>
                </c:pt>
                <c:pt idx="5">
                  <c:v>2</c:v>
                </c:pt>
                <c:pt idx="6">
                  <c:v>2</c:v>
                </c:pt>
              </c:numCache>
            </c:numRef>
          </c:val>
          <c:extLst>
            <c:ext xmlns:c16="http://schemas.microsoft.com/office/drawing/2014/chart" uri="{C3380CC4-5D6E-409C-BE32-E72D297353CC}">
              <c16:uniqueId val="{00000000-2FD0-493E-93D5-C031A8CAC6D9}"/>
            </c:ext>
          </c:extLst>
        </c:ser>
        <c:dLbls>
          <c:showLegendKey val="0"/>
          <c:showVal val="0"/>
          <c:showCatName val="0"/>
          <c:showSerName val="0"/>
          <c:showPercent val="0"/>
          <c:showBubbleSize val="0"/>
        </c:dLbls>
        <c:gapWidth val="219"/>
        <c:overlap val="-27"/>
        <c:axId val="345699376"/>
        <c:axId val="345696752"/>
      </c:barChart>
      <c:catAx>
        <c:axId val="3456993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5696752"/>
        <c:crosses val="autoZero"/>
        <c:auto val="1"/>
        <c:lblAlgn val="ctr"/>
        <c:lblOffset val="100"/>
        <c:noMultiLvlLbl val="0"/>
      </c:catAx>
      <c:valAx>
        <c:axId val="3456967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56993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Alfredo Cornejo</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1">
                  <c:v>0.45167830000893</c:v>
                </c:pt>
                <c:pt idx="2">
                  <c:v>0.35892668630941998</c:v>
                </c:pt>
                <c:pt idx="3">
                  <c:v>0.54398348748168002</c:v>
                </c:pt>
                <c:pt idx="4">
                  <c:v>0.33600138654734002</c:v>
                </c:pt>
                <c:pt idx="5">
                  <c:v>0.46638410512549999</c:v>
                </c:pt>
                <c:pt idx="6">
                  <c:v>0.50262341059132998</c:v>
                </c:pt>
              </c:numCache>
            </c:numRef>
          </c:val>
          <c:extLst>
            <c:ext xmlns:c16="http://schemas.microsoft.com/office/drawing/2014/chart" uri="{C3380CC4-5D6E-409C-BE32-E72D297353CC}">
              <c16:uniqueId val="{00000000-7717-4245-B5F3-AA09DF9F2953}"/>
            </c:ext>
          </c:extLst>
        </c:ser>
        <c:dLbls>
          <c:showLegendKey val="0"/>
          <c:showVal val="0"/>
          <c:showCatName val="0"/>
          <c:showSerName val="0"/>
          <c:showPercent val="0"/>
          <c:showBubbleSize val="0"/>
        </c:dLbls>
        <c:gapWidth val="219"/>
        <c:overlap val="-27"/>
        <c:axId val="345699704"/>
        <c:axId val="345704952"/>
      </c:barChart>
      <c:catAx>
        <c:axId val="3456997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5704952"/>
        <c:crosses val="autoZero"/>
        <c:auto val="1"/>
        <c:lblAlgn val="ctr"/>
        <c:lblOffset val="100"/>
        <c:noMultiLvlLbl val="0"/>
      </c:catAx>
      <c:valAx>
        <c:axId val="3457049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56997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c:f>
              <c:strCache>
                <c:ptCount val="1"/>
                <c:pt idx="0">
                  <c:v>Alfredo Cornejo</c:v>
                </c:pt>
              </c:strCache>
            </c:strRef>
          </c:cat>
          <c:val>
            <c:numRef>
              <c:f>Sheet1!$B$2</c:f>
              <c:numCache>
                <c:formatCode>General</c:formatCode>
                <c:ptCount val="1"/>
                <c:pt idx="0">
                  <c:v>13</c:v>
                </c:pt>
              </c:numCache>
            </c:numRef>
          </c:val>
          <c:extLst>
            <c:ext xmlns:c16="http://schemas.microsoft.com/office/drawing/2014/chart" uri="{C3380CC4-5D6E-409C-BE32-E72D297353CC}">
              <c16:uniqueId val="{00000000-F91D-4641-AA9F-91EE7CA5C228}"/>
            </c:ext>
          </c:extLst>
        </c:ser>
        <c:ser>
          <c:idx val="1"/>
          <c:order val="1"/>
          <c:tx>
            <c:strRef>
              <c:f>Sheet1!$C$1</c:f>
              <c:strCache>
                <c:ptCount val="1"/>
                <c:pt idx="0">
                  <c:v>Photo</c:v>
                </c:pt>
              </c:strCache>
            </c:strRef>
          </c:tx>
          <c:spPr>
            <a:solidFill>
              <a:schemeClr val="accent2"/>
            </a:solidFill>
            <a:ln>
              <a:noFill/>
            </a:ln>
            <a:effectLst/>
          </c:spPr>
          <c:invertIfNegative val="0"/>
          <c:cat>
            <c:strRef>
              <c:f>Sheet1!$A$2</c:f>
              <c:strCache>
                <c:ptCount val="1"/>
                <c:pt idx="0">
                  <c:v>Alfredo Cornejo</c:v>
                </c:pt>
              </c:strCache>
            </c:strRef>
          </c:cat>
          <c:val>
            <c:numRef>
              <c:f>Sheet1!$C$2</c:f>
              <c:numCache>
                <c:formatCode>General</c:formatCode>
                <c:ptCount val="1"/>
                <c:pt idx="0">
                  <c:v>6</c:v>
                </c:pt>
              </c:numCache>
            </c:numRef>
          </c:val>
          <c:extLst>
            <c:ext xmlns:c16="http://schemas.microsoft.com/office/drawing/2014/chart" uri="{C3380CC4-5D6E-409C-BE32-E72D297353CC}">
              <c16:uniqueId val="{00000001-F91D-4641-AA9F-91EE7CA5C228}"/>
            </c:ext>
          </c:extLst>
        </c:ser>
        <c:ser>
          <c:idx val="2"/>
          <c:order val="2"/>
          <c:tx>
            <c:strRef>
              <c:f>Sheet1!$D$1</c:f>
              <c:strCache>
                <c:ptCount val="1"/>
                <c:pt idx="0">
                  <c:v>Video</c:v>
                </c:pt>
              </c:strCache>
            </c:strRef>
          </c:tx>
          <c:spPr>
            <a:solidFill>
              <a:schemeClr val="accent3"/>
            </a:solidFill>
            <a:ln>
              <a:noFill/>
            </a:ln>
            <a:effectLst/>
          </c:spPr>
          <c:invertIfNegative val="0"/>
          <c:cat>
            <c:strRef>
              <c:f>Sheet1!$A$2</c:f>
              <c:strCache>
                <c:ptCount val="1"/>
                <c:pt idx="0">
                  <c:v>Alfredo Cornejo</c:v>
                </c:pt>
              </c:strCache>
            </c:strRef>
          </c:cat>
          <c:val>
            <c:numRef>
              <c:f>Sheet1!$D$2</c:f>
              <c:numCache>
                <c:formatCode>General</c:formatCode>
                <c:ptCount val="1"/>
                <c:pt idx="0">
                  <c:v>1</c:v>
                </c:pt>
              </c:numCache>
            </c:numRef>
          </c:val>
          <c:extLst>
            <c:ext xmlns:c16="http://schemas.microsoft.com/office/drawing/2014/chart" uri="{C3380CC4-5D6E-409C-BE32-E72D297353CC}">
              <c16:uniqueId val="{00000002-F91D-4641-AA9F-91EE7CA5C228}"/>
            </c:ext>
          </c:extLst>
        </c:ser>
        <c:dLbls>
          <c:showLegendKey val="0"/>
          <c:showVal val="0"/>
          <c:showCatName val="0"/>
          <c:showSerName val="0"/>
          <c:showPercent val="0"/>
          <c:showBubbleSize val="0"/>
        </c:dLbls>
        <c:gapWidth val="150"/>
        <c:overlap val="100"/>
        <c:axId val="345701016"/>
        <c:axId val="345698064"/>
      </c:barChart>
      <c:catAx>
        <c:axId val="3457010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5698064"/>
        <c:crosses val="autoZero"/>
        <c:auto val="1"/>
        <c:lblAlgn val="ctr"/>
        <c:lblOffset val="100"/>
        <c:noMultiLvlLbl val="0"/>
      </c:catAx>
      <c:valAx>
        <c:axId val="34569806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57010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Alfredo Cornejo</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0.19066828445817</c:v>
                </c:pt>
                <c:pt idx="11">
                  <c:v>0</c:v>
                </c:pt>
                <c:pt idx="12">
                  <c:v>0.56885331148263996</c:v>
                </c:pt>
                <c:pt idx="13">
                  <c:v>0.26551740439010002</c:v>
                </c:pt>
                <c:pt idx="14">
                  <c:v>0</c:v>
                </c:pt>
                <c:pt idx="15">
                  <c:v>0.62820735044621001</c:v>
                </c:pt>
                <c:pt idx="16">
                  <c:v>0.67600573580624002</c:v>
                </c:pt>
                <c:pt idx="17">
                  <c:v>0.31436630371409002</c:v>
                </c:pt>
                <c:pt idx="18">
                  <c:v>0.25685066418745001</c:v>
                </c:pt>
                <c:pt idx="19">
                  <c:v>0.30464904954749</c:v>
                </c:pt>
                <c:pt idx="20">
                  <c:v>0</c:v>
                </c:pt>
                <c:pt idx="21">
                  <c:v>0.52630749594239001</c:v>
                </c:pt>
                <c:pt idx="22">
                  <c:v>0.27103260270086998</c:v>
                </c:pt>
                <c:pt idx="23">
                  <c:v>0.68152093411701997</c:v>
                </c:pt>
              </c:numCache>
            </c:numRef>
          </c:val>
          <c:smooth val="0"/>
          <c:extLst>
            <c:ext xmlns:c16="http://schemas.microsoft.com/office/drawing/2014/chart" uri="{C3380CC4-5D6E-409C-BE32-E72D297353CC}">
              <c16:uniqueId val="{00000000-ECBD-4D96-9600-C5140E375327}"/>
            </c:ext>
          </c:extLst>
        </c:ser>
        <c:dLbls>
          <c:showLegendKey val="0"/>
          <c:showVal val="0"/>
          <c:showCatName val="0"/>
          <c:showSerName val="0"/>
          <c:showPercent val="0"/>
          <c:showBubbleSize val="0"/>
        </c:dLbls>
        <c:smooth val="0"/>
        <c:axId val="345705608"/>
        <c:axId val="345679368"/>
      </c:lineChart>
      <c:catAx>
        <c:axId val="3457056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5679368"/>
        <c:crosses val="autoZero"/>
        <c:auto val="1"/>
        <c:lblAlgn val="ctr"/>
        <c:lblOffset val="100"/>
        <c:noMultiLvlLbl val="0"/>
      </c:catAx>
      <c:valAx>
        <c:axId val="3456793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57056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Alfredo Cornejo</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1</c:v>
                </c:pt>
                <c:pt idx="11">
                  <c:v>0</c:v>
                </c:pt>
                <c:pt idx="12">
                  <c:v>1</c:v>
                </c:pt>
                <c:pt idx="13">
                  <c:v>2</c:v>
                </c:pt>
                <c:pt idx="14">
                  <c:v>0</c:v>
                </c:pt>
                <c:pt idx="15">
                  <c:v>3</c:v>
                </c:pt>
                <c:pt idx="16">
                  <c:v>1</c:v>
                </c:pt>
                <c:pt idx="17">
                  <c:v>2</c:v>
                </c:pt>
                <c:pt idx="18">
                  <c:v>1</c:v>
                </c:pt>
                <c:pt idx="19">
                  <c:v>3</c:v>
                </c:pt>
                <c:pt idx="20">
                  <c:v>0</c:v>
                </c:pt>
                <c:pt idx="21">
                  <c:v>2</c:v>
                </c:pt>
                <c:pt idx="22">
                  <c:v>2</c:v>
                </c:pt>
                <c:pt idx="23">
                  <c:v>2</c:v>
                </c:pt>
              </c:numCache>
            </c:numRef>
          </c:val>
          <c:smooth val="0"/>
          <c:extLst>
            <c:ext xmlns:c16="http://schemas.microsoft.com/office/drawing/2014/chart" uri="{C3380CC4-5D6E-409C-BE32-E72D297353CC}">
              <c16:uniqueId val="{00000000-6C60-49A7-971A-10D12FA8D863}"/>
            </c:ext>
          </c:extLst>
        </c:ser>
        <c:dLbls>
          <c:showLegendKey val="0"/>
          <c:showVal val="0"/>
          <c:showCatName val="0"/>
          <c:showSerName val="0"/>
          <c:showPercent val="0"/>
          <c:showBubbleSize val="0"/>
        </c:dLbls>
        <c:smooth val="0"/>
        <c:axId val="340261368"/>
        <c:axId val="340253168"/>
      </c:lineChart>
      <c:catAx>
        <c:axId val="3402613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0253168"/>
        <c:crosses val="autoZero"/>
        <c:auto val="1"/>
        <c:lblAlgn val="ctr"/>
        <c:lblOffset val="100"/>
        <c:noMultiLvlLbl val="0"/>
      </c:catAx>
      <c:valAx>
        <c:axId val="3402531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02613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Alfredo Cornejo</c:v>
                </c:pt>
              </c:strCache>
            </c:strRef>
          </c:tx>
          <c:spPr>
            <a:solidFill>
              <a:schemeClr val="accent1"/>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Sheet1!$B$2:$B$8</c:f>
              <c:numCache>
                <c:formatCode>General</c:formatCode>
                <c:ptCount val="7"/>
                <c:pt idx="0">
                  <c:v>0</c:v>
                </c:pt>
                <c:pt idx="1">
                  <c:v>0.42839138882059002</c:v>
                </c:pt>
                <c:pt idx="2">
                  <c:v>0.41172717634557998</c:v>
                </c:pt>
                <c:pt idx="3">
                  <c:v>0</c:v>
                </c:pt>
                <c:pt idx="4">
                  <c:v>0.56839652349161995</c:v>
                </c:pt>
                <c:pt idx="5">
                  <c:v>0</c:v>
                </c:pt>
                <c:pt idx="6">
                  <c:v>0</c:v>
                </c:pt>
              </c:numCache>
            </c:numRef>
          </c:val>
          <c:extLst>
            <c:ext xmlns:c16="http://schemas.microsoft.com/office/drawing/2014/chart" uri="{C3380CC4-5D6E-409C-BE32-E72D297353CC}">
              <c16:uniqueId val="{00000000-6435-4E47-9A2D-1D7C577F020E}"/>
            </c:ext>
          </c:extLst>
        </c:ser>
        <c:dLbls>
          <c:showLegendKey val="0"/>
          <c:showVal val="0"/>
          <c:showCatName val="0"/>
          <c:showSerName val="0"/>
          <c:showPercent val="0"/>
          <c:showBubbleSize val="0"/>
        </c:dLbls>
        <c:gapWidth val="219"/>
        <c:overlap val="-27"/>
        <c:axId val="340255136"/>
        <c:axId val="340259400"/>
      </c:barChart>
      <c:catAx>
        <c:axId val="3402551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0259400"/>
        <c:crosses val="autoZero"/>
        <c:auto val="1"/>
        <c:lblAlgn val="ctr"/>
        <c:lblOffset val="100"/>
        <c:noMultiLvlLbl val="0"/>
      </c:catAx>
      <c:valAx>
        <c:axId val="3402594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02551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Alfredo Cornejo</c:v>
                </c:pt>
              </c:strCache>
            </c:strRef>
          </c:cat>
          <c:val>
            <c:numRef>
              <c:f>Sheet1!$B$2</c:f>
              <c:numCache>
                <c:formatCode>General</c:formatCode>
                <c:ptCount val="1"/>
                <c:pt idx="0">
                  <c:v>3878</c:v>
                </c:pt>
              </c:numCache>
            </c:numRef>
          </c:val>
          <c:extLst>
            <c:ext xmlns:c16="http://schemas.microsoft.com/office/drawing/2014/chart" uri="{C3380CC4-5D6E-409C-BE32-E72D297353CC}">
              <c16:uniqueId val="{00000000-248A-43F6-8245-2D38C29E08D0}"/>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Alfredo Cornejo</c:v>
                </c:pt>
              </c:strCache>
            </c:strRef>
          </c:cat>
          <c:val>
            <c:numRef>
              <c:f>Sheet1!$C$2</c:f>
              <c:numCache>
                <c:formatCode>General</c:formatCode>
                <c:ptCount val="1"/>
                <c:pt idx="0">
                  <c:v>471</c:v>
                </c:pt>
              </c:numCache>
            </c:numRef>
          </c:val>
          <c:extLst>
            <c:ext xmlns:c16="http://schemas.microsoft.com/office/drawing/2014/chart" uri="{C3380CC4-5D6E-409C-BE32-E72D297353CC}">
              <c16:uniqueId val="{00000001-248A-43F6-8245-2D38C29E08D0}"/>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Alfredo Cornejo</c:v>
                </c:pt>
              </c:strCache>
            </c:strRef>
          </c:cat>
          <c:val>
            <c:numRef>
              <c:f>Sheet1!$D$2</c:f>
              <c:numCache>
                <c:formatCode>General</c:formatCode>
                <c:ptCount val="1"/>
                <c:pt idx="0">
                  <c:v>12</c:v>
                </c:pt>
              </c:numCache>
            </c:numRef>
          </c:val>
          <c:extLst>
            <c:ext xmlns:c16="http://schemas.microsoft.com/office/drawing/2014/chart" uri="{C3380CC4-5D6E-409C-BE32-E72D297353CC}">
              <c16:uniqueId val="{00000002-248A-43F6-8245-2D38C29E08D0}"/>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Alfredo Cornejo</c:v>
                </c:pt>
              </c:strCache>
            </c:strRef>
          </c:cat>
          <c:val>
            <c:numRef>
              <c:f>Sheet1!$E$2</c:f>
              <c:numCache>
                <c:formatCode>General</c:formatCode>
                <c:ptCount val="1"/>
                <c:pt idx="0">
                  <c:v>7</c:v>
                </c:pt>
              </c:numCache>
            </c:numRef>
          </c:val>
          <c:extLst>
            <c:ext xmlns:c16="http://schemas.microsoft.com/office/drawing/2014/chart" uri="{C3380CC4-5D6E-409C-BE32-E72D297353CC}">
              <c16:uniqueId val="{00000003-248A-43F6-8245-2D38C29E08D0}"/>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Alfredo Cornejo</c:v>
                </c:pt>
              </c:strCache>
            </c:strRef>
          </c:cat>
          <c:val>
            <c:numRef>
              <c:f>Sheet1!$F$2</c:f>
              <c:numCache>
                <c:formatCode>General</c:formatCode>
                <c:ptCount val="1"/>
                <c:pt idx="0">
                  <c:v>1</c:v>
                </c:pt>
              </c:numCache>
            </c:numRef>
          </c:val>
          <c:extLst>
            <c:ext xmlns:c16="http://schemas.microsoft.com/office/drawing/2014/chart" uri="{C3380CC4-5D6E-409C-BE32-E72D297353CC}">
              <c16:uniqueId val="{00000004-248A-43F6-8245-2D38C29E08D0}"/>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Alfredo Cornejo</c:v>
                </c:pt>
              </c:strCache>
            </c:strRef>
          </c:cat>
          <c:val>
            <c:numRef>
              <c:f>Sheet1!$G$2</c:f>
              <c:numCache>
                <c:formatCode>General</c:formatCode>
                <c:ptCount val="1"/>
                <c:pt idx="0">
                  <c:v>7</c:v>
                </c:pt>
              </c:numCache>
            </c:numRef>
          </c:val>
          <c:extLst>
            <c:ext xmlns:c16="http://schemas.microsoft.com/office/drawing/2014/chart" uri="{C3380CC4-5D6E-409C-BE32-E72D297353CC}">
              <c16:uniqueId val="{00000005-248A-43F6-8245-2D38C29E08D0}"/>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Alfredo Cornejo</c:v>
                </c:pt>
              </c:strCache>
            </c:strRef>
          </c:cat>
          <c:val>
            <c:numRef>
              <c:f>Sheet1!$H$2</c:f>
              <c:numCache>
                <c:formatCode>General</c:formatCode>
                <c:ptCount val="1"/>
                <c:pt idx="0">
                  <c:v>329</c:v>
                </c:pt>
              </c:numCache>
            </c:numRef>
          </c:val>
          <c:extLst>
            <c:ext xmlns:c16="http://schemas.microsoft.com/office/drawing/2014/chart" uri="{C3380CC4-5D6E-409C-BE32-E72D297353CC}">
              <c16:uniqueId val="{00000006-248A-43F6-8245-2D38C29E08D0}"/>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Alfredo Cornejo</c:v>
                </c:pt>
              </c:strCache>
            </c:strRef>
          </c:cat>
          <c:val>
            <c:numRef>
              <c:f>Sheet1!$I$2</c:f>
              <c:numCache>
                <c:formatCode>General</c:formatCode>
                <c:ptCount val="1"/>
                <c:pt idx="0">
                  <c:v>758</c:v>
                </c:pt>
              </c:numCache>
            </c:numRef>
          </c:val>
          <c:extLst>
            <c:ext xmlns:c16="http://schemas.microsoft.com/office/drawing/2014/chart" uri="{C3380CC4-5D6E-409C-BE32-E72D297353CC}">
              <c16:uniqueId val="{00000007-248A-43F6-8245-2D38C29E08D0}"/>
            </c:ext>
          </c:extLst>
        </c:ser>
        <c:dLbls>
          <c:showLegendKey val="0"/>
          <c:showVal val="0"/>
          <c:showCatName val="0"/>
          <c:showSerName val="0"/>
          <c:showPercent val="0"/>
          <c:showBubbleSize val="0"/>
        </c:dLbls>
        <c:gapWidth val="150"/>
        <c:overlap val="100"/>
        <c:axId val="340259072"/>
        <c:axId val="340255792"/>
      </c:barChart>
      <c:catAx>
        <c:axId val="3402590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0255792"/>
        <c:crosses val="autoZero"/>
        <c:auto val="1"/>
        <c:lblAlgn val="ctr"/>
        <c:lblOffset val="100"/>
        <c:noMultiLvlLbl val="0"/>
      </c:catAx>
      <c:valAx>
        <c:axId val="34025579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02590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Alfredo Cornejo</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0-8008-4B89-AEC0-F81A9EB86E25}"/>
            </c:ext>
          </c:extLst>
        </c:ser>
        <c:dLbls>
          <c:showLegendKey val="0"/>
          <c:showVal val="0"/>
          <c:showCatName val="0"/>
          <c:showSerName val="0"/>
          <c:showPercent val="0"/>
          <c:showBubbleSize val="0"/>
        </c:dLbls>
        <c:gapWidth val="219"/>
        <c:overlap val="-27"/>
        <c:axId val="288290696"/>
        <c:axId val="288298896"/>
      </c:barChart>
      <c:catAx>
        <c:axId val="2882906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8298896"/>
        <c:crosses val="autoZero"/>
        <c:auto val="1"/>
        <c:lblAlgn val="ctr"/>
        <c:lblOffset val="100"/>
        <c:noMultiLvlLbl val="0"/>
      </c:catAx>
      <c:valAx>
        <c:axId val="2882988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82906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D8E483-E361-412C-A9AF-DBCE49851699}"/>
              </a:ext>
            </a:extLst>
          </p:cNvPr>
          <p:cNvSpPr>
            <a:spLocks noGrp="1"/>
          </p:cNvSpPr>
          <p:nvPr>
            <p:ph type="ctrTitle"/>
          </p:nvPr>
        </p:nvSpPr>
        <p:spPr/>
        <p:txBody>
          <a:bodyPr/>
          <a:lstStyle/>
          <a:p>
            <a:r>
              <a:rPr lang="en-US"/>
              <a:t>Reporte Facebook</a:t>
            </a:r>
          </a:p>
        </p:txBody>
      </p:sp>
      <p:sp>
        <p:nvSpPr>
          <p:cNvPr id="3" name="Subtitle 2">
            <a:extLst>
              <a:ext uri="{FF2B5EF4-FFF2-40B4-BE49-F238E27FC236}">
                <a16:creationId xmlns:a16="http://schemas.microsoft.com/office/drawing/2014/main" id="{E4A562B7-21FD-4A77-89AD-785DE64C659A}"/>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6192304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02585B-43A9-4ACB-8355-BB944D3BDA7E}"/>
              </a:ext>
            </a:extLst>
          </p:cNvPr>
          <p:cNvSpPr>
            <a:spLocks noGrp="1"/>
          </p:cNvSpPr>
          <p:nvPr>
            <p:ph type="title"/>
          </p:nvPr>
        </p:nvSpPr>
        <p:spPr/>
        <p:txBody>
          <a:bodyPr/>
          <a:lstStyle/>
          <a:p>
            <a:r>
              <a:rPr lang="en-US"/>
              <a:t>Facebook Key Metrics Table</a:t>
            </a:r>
          </a:p>
        </p:txBody>
      </p:sp>
      <p:graphicFrame>
        <p:nvGraphicFramePr>
          <p:cNvPr id="5" name="Table Placeholder 4">
            <a:extLst>
              <a:ext uri="{FF2B5EF4-FFF2-40B4-BE49-F238E27FC236}">
                <a16:creationId xmlns:a16="http://schemas.microsoft.com/office/drawing/2014/main" id="{EA1F4683-07BF-405D-98F7-E41053AD1824}"/>
              </a:ext>
            </a:extLst>
          </p:cNvPr>
          <p:cNvGraphicFramePr>
            <a:graphicFrameLocks noGrp="1"/>
          </p:cNvGraphicFramePr>
          <p:nvPr>
            <p:ph type="tbl" sz="quarter" idx="13"/>
            <p:extLst>
              <p:ext uri="{D42A27DB-BD31-4B8C-83A1-F6EECF244321}">
                <p14:modId xmlns:p14="http://schemas.microsoft.com/office/powerpoint/2010/main" val="31466255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678872771"/>
                    </a:ext>
                  </a:extLst>
                </a:gridCol>
                <a:gridCol w="740664">
                  <a:extLst>
                    <a:ext uri="{9D8B030D-6E8A-4147-A177-3AD203B41FA5}">
                      <a16:colId xmlns:a16="http://schemas.microsoft.com/office/drawing/2014/main" val="4132820526"/>
                    </a:ext>
                  </a:extLst>
                </a:gridCol>
                <a:gridCol w="740664">
                  <a:extLst>
                    <a:ext uri="{9D8B030D-6E8A-4147-A177-3AD203B41FA5}">
                      <a16:colId xmlns:a16="http://schemas.microsoft.com/office/drawing/2014/main" val="2245086960"/>
                    </a:ext>
                  </a:extLst>
                </a:gridCol>
                <a:gridCol w="740664">
                  <a:extLst>
                    <a:ext uri="{9D8B030D-6E8A-4147-A177-3AD203B41FA5}">
                      <a16:colId xmlns:a16="http://schemas.microsoft.com/office/drawing/2014/main" val="4090679190"/>
                    </a:ext>
                  </a:extLst>
                </a:gridCol>
                <a:gridCol w="740664">
                  <a:extLst>
                    <a:ext uri="{9D8B030D-6E8A-4147-A177-3AD203B41FA5}">
                      <a16:colId xmlns:a16="http://schemas.microsoft.com/office/drawing/2014/main" val="1147148569"/>
                    </a:ext>
                  </a:extLst>
                </a:gridCol>
                <a:gridCol w="740664">
                  <a:extLst>
                    <a:ext uri="{9D8B030D-6E8A-4147-A177-3AD203B41FA5}">
                      <a16:colId xmlns:a16="http://schemas.microsoft.com/office/drawing/2014/main" val="1610122005"/>
                    </a:ext>
                  </a:extLst>
                </a:gridCol>
                <a:gridCol w="740664">
                  <a:extLst>
                    <a:ext uri="{9D8B030D-6E8A-4147-A177-3AD203B41FA5}">
                      <a16:colId xmlns:a16="http://schemas.microsoft.com/office/drawing/2014/main" val="2457533604"/>
                    </a:ext>
                  </a:extLst>
                </a:gridCol>
                <a:gridCol w="740664">
                  <a:extLst>
                    <a:ext uri="{9D8B030D-6E8A-4147-A177-3AD203B41FA5}">
                      <a16:colId xmlns:a16="http://schemas.microsoft.com/office/drawing/2014/main" val="4047565684"/>
                    </a:ext>
                  </a:extLst>
                </a:gridCol>
                <a:gridCol w="740664">
                  <a:extLst>
                    <a:ext uri="{9D8B030D-6E8A-4147-A177-3AD203B41FA5}">
                      <a16:colId xmlns:a16="http://schemas.microsoft.com/office/drawing/2014/main" val="426798740"/>
                    </a:ext>
                  </a:extLst>
                </a:gridCol>
                <a:gridCol w="740664">
                  <a:extLst>
                    <a:ext uri="{9D8B030D-6E8A-4147-A177-3AD203B41FA5}">
                      <a16:colId xmlns:a16="http://schemas.microsoft.com/office/drawing/2014/main" val="1630662296"/>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953117947"/>
                  </a:ext>
                </a:extLst>
              </a:tr>
              <a:tr h="370840">
                <a:tc>
                  <a:txBody>
                    <a:bodyPr/>
                    <a:lstStyle/>
                    <a:p>
                      <a:r>
                        <a:rPr lang="en-US" sz="1000"/>
                        <a:t>Alfredo Cornejo</a:t>
                      </a:r>
                    </a:p>
                  </a:txBody>
                  <a:tcPr/>
                </a:tc>
                <a:tc>
                  <a:txBody>
                    <a:bodyPr/>
                    <a:lstStyle/>
                    <a:p>
                      <a:r>
                        <a:rPr lang="en-US" sz="1000"/>
                        <a:t>63531</a:t>
                      </a:r>
                    </a:p>
                  </a:txBody>
                  <a:tcPr/>
                </a:tc>
                <a:tc>
                  <a:txBody>
                    <a:bodyPr/>
                    <a:lstStyle/>
                    <a:p>
                      <a:r>
                        <a:rPr lang="en-US" sz="1000"/>
                        <a:t>143</a:t>
                      </a:r>
                    </a:p>
                  </a:txBody>
                  <a:tcPr/>
                </a:tc>
                <a:tc>
                  <a:txBody>
                    <a:bodyPr/>
                    <a:lstStyle/>
                    <a:p>
                      <a:r>
                        <a:rPr lang="en-US" sz="1000"/>
                        <a:t>20</a:t>
                      </a:r>
                    </a:p>
                  </a:txBody>
                  <a:tcPr/>
                </a:tc>
                <a:tc>
                  <a:txBody>
                    <a:bodyPr/>
                    <a:lstStyle/>
                    <a:p>
                      <a:r>
                        <a:rPr lang="en-US" sz="1000"/>
                        <a:t>4376</a:t>
                      </a:r>
                    </a:p>
                  </a:txBody>
                  <a:tcPr/>
                </a:tc>
                <a:tc>
                  <a:txBody>
                    <a:bodyPr/>
                    <a:lstStyle/>
                    <a:p>
                      <a:r>
                        <a:rPr lang="en-US" sz="1000"/>
                        <a:t>329</a:t>
                      </a:r>
                    </a:p>
                  </a:txBody>
                  <a:tcPr/>
                </a:tc>
                <a:tc>
                  <a:txBody>
                    <a:bodyPr/>
                    <a:lstStyle/>
                    <a:p>
                      <a:r>
                        <a:rPr lang="en-US" sz="1000"/>
                        <a:t>758</a:t>
                      </a:r>
                    </a:p>
                  </a:txBody>
                  <a:tcPr/>
                </a:tc>
                <a:tc>
                  <a:txBody>
                    <a:bodyPr/>
                    <a:lstStyle/>
                    <a:p>
                      <a:r>
                        <a:rPr lang="en-US" sz="1000"/>
                        <a:t>0</a:t>
                      </a:r>
                    </a:p>
                  </a:txBody>
                  <a:tcPr/>
                </a:tc>
                <a:tc>
                  <a:txBody>
                    <a:bodyPr/>
                    <a:lstStyle/>
                    <a:p>
                      <a:r>
                        <a:rPr lang="en-US" sz="1000"/>
                        <a:t>0.4304%</a:t>
                      </a:r>
                    </a:p>
                  </a:txBody>
                  <a:tcPr/>
                </a:tc>
                <a:tc>
                  <a:txBody>
                    <a:bodyPr/>
                    <a:lstStyle/>
                    <a:p>
                      <a:r>
                        <a:rPr lang="en-US" sz="1000"/>
                        <a:t>0.0%</a:t>
                      </a:r>
                    </a:p>
                  </a:txBody>
                  <a:tcPr/>
                </a:tc>
                <a:extLst>
                  <a:ext uri="{0D108BD9-81ED-4DB2-BD59-A6C34878D82A}">
                    <a16:rowId xmlns:a16="http://schemas.microsoft.com/office/drawing/2014/main" val="1876114430"/>
                  </a:ext>
                </a:extLst>
              </a:tr>
            </a:tbl>
          </a:graphicData>
        </a:graphic>
      </p:graphicFrame>
      <p:sp>
        <p:nvSpPr>
          <p:cNvPr id="4" name="Text Placeholder 3">
            <a:extLst>
              <a:ext uri="{FF2B5EF4-FFF2-40B4-BE49-F238E27FC236}">
                <a16:creationId xmlns:a16="http://schemas.microsoft.com/office/drawing/2014/main" id="{BA55DA06-1201-431E-AA36-2465E60512AB}"/>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28388945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570D84-C545-4B1C-B59B-4C71F34A13D3}"/>
              </a:ext>
            </a:extLst>
          </p:cNvPr>
          <p:cNvSpPr>
            <a:spLocks noGrp="1"/>
          </p:cNvSpPr>
          <p:nvPr>
            <p:ph type="title"/>
          </p:nvPr>
        </p:nvSpPr>
        <p:spPr/>
        <p:txBody>
          <a:bodyPr/>
          <a:lstStyle/>
          <a:p>
            <a:r>
              <a:rPr lang="en-US"/>
              <a:t>Facebook Fans Total</a:t>
            </a:r>
          </a:p>
        </p:txBody>
      </p:sp>
      <p:graphicFrame>
        <p:nvGraphicFramePr>
          <p:cNvPr id="6" name="Chart Placeholder 5">
            <a:extLst>
              <a:ext uri="{FF2B5EF4-FFF2-40B4-BE49-F238E27FC236}">
                <a16:creationId xmlns:a16="http://schemas.microsoft.com/office/drawing/2014/main" id="{5F1F53FD-EC4D-4503-8BB9-21D93F15988D}"/>
              </a:ext>
            </a:extLst>
          </p:cNvPr>
          <p:cNvGraphicFramePr>
            <a:graphicFrameLocks noGrp="1"/>
          </p:cNvGraphicFramePr>
          <p:nvPr>
            <p:ph type="chart" sz="quarter" idx="13"/>
            <p:extLst>
              <p:ext uri="{D42A27DB-BD31-4B8C-83A1-F6EECF244321}">
                <p14:modId xmlns:p14="http://schemas.microsoft.com/office/powerpoint/2010/main" val="209088818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474FBEA-849A-486F-9B88-57EE7A7F4D8E}"/>
              </a:ext>
            </a:extLst>
          </p:cNvPr>
          <p:cNvSpPr>
            <a:spLocks noGrp="1"/>
          </p:cNvSpPr>
          <p:nvPr>
            <p:ph type="body" sz="quarter" idx="14"/>
          </p:nvPr>
        </p:nvSpPr>
        <p:spPr/>
        <p:txBody>
          <a:bodyPr/>
          <a:lstStyle/>
          <a:p>
            <a:r>
              <a:rPr lang="en-US"/>
              <a:t>11/01/2017 - 11/30/2017</a:t>
            </a:r>
          </a:p>
        </p:txBody>
      </p:sp>
      <p:sp>
        <p:nvSpPr>
          <p:cNvPr id="5" name="Footer Placeholder 4">
            <a:extLst>
              <a:ext uri="{FF2B5EF4-FFF2-40B4-BE49-F238E27FC236}">
                <a16:creationId xmlns:a16="http://schemas.microsoft.com/office/drawing/2014/main" id="{076E5095-A09C-400A-B158-25607E9B0C5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604644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64C336-0D46-4381-9F0D-76118CAF468D}"/>
              </a:ext>
            </a:extLst>
          </p:cNvPr>
          <p:cNvSpPr>
            <a:spLocks noGrp="1"/>
          </p:cNvSpPr>
          <p:nvPr>
            <p:ph type="title"/>
          </p:nvPr>
        </p:nvSpPr>
        <p:spPr/>
        <p:txBody>
          <a:bodyPr/>
          <a:lstStyle/>
          <a:p>
            <a:r>
              <a:rPr lang="en-US"/>
              <a:t>Facebook Key Metrics Radar</a:t>
            </a:r>
          </a:p>
        </p:txBody>
      </p:sp>
      <p:graphicFrame>
        <p:nvGraphicFramePr>
          <p:cNvPr id="6" name="Chart Placeholder 5">
            <a:extLst>
              <a:ext uri="{FF2B5EF4-FFF2-40B4-BE49-F238E27FC236}">
                <a16:creationId xmlns:a16="http://schemas.microsoft.com/office/drawing/2014/main" id="{C16CAED8-4D6D-42DE-AD93-89AF8232344D}"/>
              </a:ext>
            </a:extLst>
          </p:cNvPr>
          <p:cNvGraphicFramePr>
            <a:graphicFrameLocks noGrp="1"/>
          </p:cNvGraphicFramePr>
          <p:nvPr>
            <p:ph type="chart" sz="quarter" idx="13"/>
            <p:extLst>
              <p:ext uri="{D42A27DB-BD31-4B8C-83A1-F6EECF244321}">
                <p14:modId xmlns:p14="http://schemas.microsoft.com/office/powerpoint/2010/main" val="21940055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9FC913B-E059-497B-8B62-F16319C521B6}"/>
              </a:ext>
            </a:extLst>
          </p:cNvPr>
          <p:cNvSpPr>
            <a:spLocks noGrp="1"/>
          </p:cNvSpPr>
          <p:nvPr>
            <p:ph type="body" sz="quarter" idx="14"/>
          </p:nvPr>
        </p:nvSpPr>
        <p:spPr/>
        <p:txBody>
          <a:bodyPr/>
          <a:lstStyle/>
          <a:p>
            <a:r>
              <a:rPr lang="en-US"/>
              <a:t>11/01/2017 - 11/30/2017</a:t>
            </a:r>
          </a:p>
        </p:txBody>
      </p:sp>
      <p:sp>
        <p:nvSpPr>
          <p:cNvPr id="5" name="Footer Placeholder 4">
            <a:extLst>
              <a:ext uri="{FF2B5EF4-FFF2-40B4-BE49-F238E27FC236}">
                <a16:creationId xmlns:a16="http://schemas.microsoft.com/office/drawing/2014/main" id="{D2635394-297D-4732-AE27-597337C4372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719810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6C1257-486C-42E8-9D17-9F2999CD9C7B}"/>
              </a:ext>
            </a:extLst>
          </p:cNvPr>
          <p:cNvSpPr>
            <a:spLocks noGrp="1"/>
          </p:cNvSpPr>
          <p:nvPr>
            <p:ph type="title"/>
          </p:nvPr>
        </p:nvSpPr>
        <p:spPr/>
        <p:txBody>
          <a:bodyPr/>
          <a:lstStyle/>
          <a:p>
            <a:r>
              <a:rPr lang="en-US"/>
              <a:t>Facebook Interaction Rate</a:t>
            </a:r>
          </a:p>
        </p:txBody>
      </p:sp>
      <p:graphicFrame>
        <p:nvGraphicFramePr>
          <p:cNvPr id="6" name="Chart Placeholder 5">
            <a:extLst>
              <a:ext uri="{FF2B5EF4-FFF2-40B4-BE49-F238E27FC236}">
                <a16:creationId xmlns:a16="http://schemas.microsoft.com/office/drawing/2014/main" id="{A17B232E-3AA4-4F4E-9FBE-2EE17DE77741}"/>
              </a:ext>
            </a:extLst>
          </p:cNvPr>
          <p:cNvGraphicFramePr>
            <a:graphicFrameLocks noGrp="1"/>
          </p:cNvGraphicFramePr>
          <p:nvPr>
            <p:ph type="chart" sz="quarter" idx="13"/>
            <p:extLst>
              <p:ext uri="{D42A27DB-BD31-4B8C-83A1-F6EECF244321}">
                <p14:modId xmlns:p14="http://schemas.microsoft.com/office/powerpoint/2010/main" val="384431488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2D619BB-B7D5-43F4-AF28-E303A07F591F}"/>
              </a:ext>
            </a:extLst>
          </p:cNvPr>
          <p:cNvSpPr>
            <a:spLocks noGrp="1"/>
          </p:cNvSpPr>
          <p:nvPr>
            <p:ph type="body" sz="quarter" idx="14"/>
          </p:nvPr>
        </p:nvSpPr>
        <p:spPr/>
        <p:txBody>
          <a:bodyPr/>
          <a:lstStyle/>
          <a:p>
            <a:r>
              <a:rPr lang="en-US"/>
              <a:t>11/01/2017 - 11/30/2017</a:t>
            </a:r>
          </a:p>
        </p:txBody>
      </p:sp>
      <p:sp>
        <p:nvSpPr>
          <p:cNvPr id="5" name="Footer Placeholder 4">
            <a:extLst>
              <a:ext uri="{FF2B5EF4-FFF2-40B4-BE49-F238E27FC236}">
                <a16:creationId xmlns:a16="http://schemas.microsoft.com/office/drawing/2014/main" id="{3270544C-43BD-4CB1-9570-23EB2487123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450522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EB1B98-678F-43D5-8DCD-46B77ACA02EF}"/>
              </a:ext>
            </a:extLst>
          </p:cNvPr>
          <p:cNvSpPr>
            <a:spLocks noGrp="1"/>
          </p:cNvSpPr>
          <p:nvPr>
            <p:ph type="title"/>
          </p:nvPr>
        </p:nvSpPr>
        <p:spPr/>
        <p:txBody>
          <a:bodyPr/>
          <a:lstStyle/>
          <a:p>
            <a:r>
              <a:rPr lang="en-US"/>
              <a:t>Facebook Fans Change Per Weekday</a:t>
            </a:r>
          </a:p>
        </p:txBody>
      </p:sp>
      <p:graphicFrame>
        <p:nvGraphicFramePr>
          <p:cNvPr id="6" name="Chart Placeholder 5">
            <a:extLst>
              <a:ext uri="{FF2B5EF4-FFF2-40B4-BE49-F238E27FC236}">
                <a16:creationId xmlns:a16="http://schemas.microsoft.com/office/drawing/2014/main" id="{B722EDED-4C34-4B0B-B920-CA3EE14C5364}"/>
              </a:ext>
            </a:extLst>
          </p:cNvPr>
          <p:cNvGraphicFramePr>
            <a:graphicFrameLocks noGrp="1"/>
          </p:cNvGraphicFramePr>
          <p:nvPr>
            <p:ph type="chart" sz="quarter" idx="13"/>
            <p:extLst>
              <p:ext uri="{D42A27DB-BD31-4B8C-83A1-F6EECF244321}">
                <p14:modId xmlns:p14="http://schemas.microsoft.com/office/powerpoint/2010/main" val="77193464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A6AB7A4-2558-4E8E-83A0-F777A117AD43}"/>
              </a:ext>
            </a:extLst>
          </p:cNvPr>
          <p:cNvSpPr>
            <a:spLocks noGrp="1"/>
          </p:cNvSpPr>
          <p:nvPr>
            <p:ph type="body" sz="quarter" idx="14"/>
          </p:nvPr>
        </p:nvSpPr>
        <p:spPr/>
        <p:txBody>
          <a:bodyPr/>
          <a:lstStyle/>
          <a:p>
            <a:r>
              <a:rPr lang="en-US"/>
              <a:t>11/01/2017 - 11/30/2017</a:t>
            </a:r>
          </a:p>
        </p:txBody>
      </p:sp>
      <p:sp>
        <p:nvSpPr>
          <p:cNvPr id="5" name="Footer Placeholder 4">
            <a:extLst>
              <a:ext uri="{FF2B5EF4-FFF2-40B4-BE49-F238E27FC236}">
                <a16:creationId xmlns:a16="http://schemas.microsoft.com/office/drawing/2014/main" id="{91C4785B-E434-4DFE-9BFC-81CBDADA484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173804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2562CC-AA67-4CD6-B2D8-77D36ED93615}"/>
              </a:ext>
            </a:extLst>
          </p:cNvPr>
          <p:cNvSpPr>
            <a:spLocks noGrp="1"/>
          </p:cNvSpPr>
          <p:nvPr>
            <p:ph type="title"/>
          </p:nvPr>
        </p:nvSpPr>
        <p:spPr/>
        <p:txBody>
          <a:bodyPr/>
          <a:lstStyle/>
          <a:p>
            <a:r>
              <a:rPr lang="en-US"/>
              <a:t>Facebook Fans Change</a:t>
            </a:r>
          </a:p>
        </p:txBody>
      </p:sp>
      <p:graphicFrame>
        <p:nvGraphicFramePr>
          <p:cNvPr id="6" name="Chart Placeholder 5">
            <a:extLst>
              <a:ext uri="{FF2B5EF4-FFF2-40B4-BE49-F238E27FC236}">
                <a16:creationId xmlns:a16="http://schemas.microsoft.com/office/drawing/2014/main" id="{6FDCA823-8F25-4D89-925C-0EBE09698B24}"/>
              </a:ext>
            </a:extLst>
          </p:cNvPr>
          <p:cNvGraphicFramePr>
            <a:graphicFrameLocks noGrp="1"/>
          </p:cNvGraphicFramePr>
          <p:nvPr>
            <p:ph type="chart" sz="quarter" idx="13"/>
            <p:extLst>
              <p:ext uri="{D42A27DB-BD31-4B8C-83A1-F6EECF244321}">
                <p14:modId xmlns:p14="http://schemas.microsoft.com/office/powerpoint/2010/main" val="34944347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67C7411-5F12-4738-94F9-6F752063F3F1}"/>
              </a:ext>
            </a:extLst>
          </p:cNvPr>
          <p:cNvSpPr>
            <a:spLocks noGrp="1"/>
          </p:cNvSpPr>
          <p:nvPr>
            <p:ph type="body" sz="quarter" idx="14"/>
          </p:nvPr>
        </p:nvSpPr>
        <p:spPr/>
        <p:txBody>
          <a:bodyPr/>
          <a:lstStyle/>
          <a:p>
            <a:r>
              <a:rPr lang="en-US"/>
              <a:t>11/01/2017 - 11/30/2017</a:t>
            </a:r>
          </a:p>
        </p:txBody>
      </p:sp>
      <p:sp>
        <p:nvSpPr>
          <p:cNvPr id="5" name="Footer Placeholder 4">
            <a:extLst>
              <a:ext uri="{FF2B5EF4-FFF2-40B4-BE49-F238E27FC236}">
                <a16:creationId xmlns:a16="http://schemas.microsoft.com/office/drawing/2014/main" id="{AA0F2162-1FC9-415F-9DA7-E11CC502610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012286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8AD6B6-A780-4D68-B2A6-22D5A8ECDC0F}"/>
              </a:ext>
            </a:extLst>
          </p:cNvPr>
          <p:cNvSpPr>
            <a:spLocks noGrp="1"/>
          </p:cNvSpPr>
          <p:nvPr>
            <p:ph type="title"/>
          </p:nvPr>
        </p:nvSpPr>
        <p:spPr/>
        <p:txBody>
          <a:bodyPr/>
          <a:lstStyle/>
          <a:p>
            <a:r>
              <a:rPr lang="en-US"/>
              <a:t>Facebook Own Posts Table - 1 of 9</a:t>
            </a:r>
          </a:p>
        </p:txBody>
      </p:sp>
      <p:graphicFrame>
        <p:nvGraphicFramePr>
          <p:cNvPr id="5" name="Table Placeholder 4">
            <a:extLst>
              <a:ext uri="{FF2B5EF4-FFF2-40B4-BE49-F238E27FC236}">
                <a16:creationId xmlns:a16="http://schemas.microsoft.com/office/drawing/2014/main" id="{85F52C1D-EBCC-41F0-BE06-9D44A58FEAF4}"/>
              </a:ext>
            </a:extLst>
          </p:cNvPr>
          <p:cNvGraphicFramePr>
            <a:graphicFrameLocks noGrp="1"/>
          </p:cNvGraphicFramePr>
          <p:nvPr>
            <p:ph type="tbl" sz="quarter" idx="13"/>
            <p:extLst>
              <p:ext uri="{D42A27DB-BD31-4B8C-83A1-F6EECF244321}">
                <p14:modId xmlns:p14="http://schemas.microsoft.com/office/powerpoint/2010/main" val="4622920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866224138"/>
                    </a:ext>
                  </a:extLst>
                </a:gridCol>
                <a:gridCol w="658368">
                  <a:extLst>
                    <a:ext uri="{9D8B030D-6E8A-4147-A177-3AD203B41FA5}">
                      <a16:colId xmlns:a16="http://schemas.microsoft.com/office/drawing/2014/main" val="3217376847"/>
                    </a:ext>
                  </a:extLst>
                </a:gridCol>
                <a:gridCol w="658368">
                  <a:extLst>
                    <a:ext uri="{9D8B030D-6E8A-4147-A177-3AD203B41FA5}">
                      <a16:colId xmlns:a16="http://schemas.microsoft.com/office/drawing/2014/main" val="1640831367"/>
                    </a:ext>
                  </a:extLst>
                </a:gridCol>
                <a:gridCol w="658368">
                  <a:extLst>
                    <a:ext uri="{9D8B030D-6E8A-4147-A177-3AD203B41FA5}">
                      <a16:colId xmlns:a16="http://schemas.microsoft.com/office/drawing/2014/main" val="2251346694"/>
                    </a:ext>
                  </a:extLst>
                </a:gridCol>
                <a:gridCol w="658368">
                  <a:extLst>
                    <a:ext uri="{9D8B030D-6E8A-4147-A177-3AD203B41FA5}">
                      <a16:colId xmlns:a16="http://schemas.microsoft.com/office/drawing/2014/main" val="2375304842"/>
                    </a:ext>
                  </a:extLst>
                </a:gridCol>
                <a:gridCol w="658368">
                  <a:extLst>
                    <a:ext uri="{9D8B030D-6E8A-4147-A177-3AD203B41FA5}">
                      <a16:colId xmlns:a16="http://schemas.microsoft.com/office/drawing/2014/main" val="684251636"/>
                    </a:ext>
                  </a:extLst>
                </a:gridCol>
                <a:gridCol w="658368">
                  <a:extLst>
                    <a:ext uri="{9D8B030D-6E8A-4147-A177-3AD203B41FA5}">
                      <a16:colId xmlns:a16="http://schemas.microsoft.com/office/drawing/2014/main" val="3324317896"/>
                    </a:ext>
                  </a:extLst>
                </a:gridCol>
                <a:gridCol w="658368">
                  <a:extLst>
                    <a:ext uri="{9D8B030D-6E8A-4147-A177-3AD203B41FA5}">
                      <a16:colId xmlns:a16="http://schemas.microsoft.com/office/drawing/2014/main" val="40728725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2948825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Alfredo Cornejo - 2017-11-09 15:21:37</a:t>
                      </a:r>
                      <a:r>
                        <a:rPr kumimoji="0" lang="es-ES" sz="1000" b="0" i="0" u="none" strike="noStrike" kern="1200" cap="none" spc="0" normalizeH="0" baseline="0" noProof="0">
                          <a:ln>
                            <a:noFill/>
                          </a:ln>
                          <a:solidFill>
                            <a:prstClr val="black"/>
                          </a:solidFill>
                          <a:effectLst/>
                          <a:uLnTx/>
                          <a:uFillTx/>
                          <a:latin typeface="+mn-lt"/>
                          <a:ea typeface="+mn-ea"/>
                          <a:cs typeface="+mn-cs"/>
                        </a:rPr>
                        <a:t>
El vino y los espumantes no tendrán impuestos internos
Entendemos que hemos sido escuchados. Macri me ha confirmado que el impuesto al vino no va al Congreso, así que queda en 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341069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Alfredo Cornejo - 2017-11-14 23:15:02</a:t>
                      </a:r>
                      <a:r>
                        <a:rPr kumimoji="0" lang="es-ES" sz="1000" b="0" i="0" u="none" strike="noStrike" kern="1200" cap="none" spc="0" normalizeH="0" baseline="0" noProof="0">
                          <a:ln>
                            <a:noFill/>
                          </a:ln>
                          <a:solidFill>
                            <a:prstClr val="black"/>
                          </a:solidFill>
                          <a:effectLst/>
                          <a:uLnTx/>
                          <a:uFillTx/>
                          <a:latin typeface="+mn-lt"/>
                          <a:ea typeface="+mn-ea"/>
                          <a:cs typeface="+mn-cs"/>
                        </a:rPr>
                        <a:t>
Queremos que la cuota del IPV sea real y al nivel de los sueldos.
Estas casas están ubicadas en un sector vitivinicola muy importante, queremos seguir organizando mejor los recursos para que todos tengan su vivienda, estamos haciendo cumplir los contratos con las empresas y entregando las casas en tiempo y forma con optima calidad. Espero que con progreso y esfuerzo disfruten este barrio, es la única forma de que podamos crecer como sociedad.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5386966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Alfredo Cornejo - 2017-11-26 21:28:27</a:t>
                      </a:r>
                      <a:r>
                        <a:rPr kumimoji="0" lang="es-ES" sz="1000" b="0" i="0" u="none" strike="noStrike" kern="1200" cap="none" spc="0" normalizeH="0" baseline="0" noProof="0">
                          <a:ln>
                            <a:noFill/>
                          </a:ln>
                          <a:solidFill>
                            <a:prstClr val="black"/>
                          </a:solidFill>
                          <a:effectLst/>
                          <a:uLnTx/>
                          <a:uFillTx/>
                          <a:latin typeface="+mn-lt"/>
                          <a:ea typeface="+mn-ea"/>
                          <a:cs typeface="+mn-cs"/>
                        </a:rPr>
                        <a:t>
REAPERTURA Y PUESTA EN VALOR DEL PARQUE GENERAL SAN MARTÍN 
Comparto algunas de las imágenes captadas ayer durante el recorrido por el nuevo parque, totalmente renovado para todos los mendocinos.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0.6864%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489751854"/>
                  </a:ext>
                </a:extLst>
              </a:tr>
            </a:tbl>
          </a:graphicData>
        </a:graphic>
      </p:graphicFrame>
      <p:sp>
        <p:nvSpPr>
          <p:cNvPr id="4" name="Text Placeholder 3">
            <a:extLst>
              <a:ext uri="{FF2B5EF4-FFF2-40B4-BE49-F238E27FC236}">
                <a16:creationId xmlns:a16="http://schemas.microsoft.com/office/drawing/2014/main" id="{F7FE9B22-DAEE-4CF5-B555-A4B43ABEB929}"/>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6463002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88B797-7FDA-4CAF-98A9-15B8DB17DC5C}"/>
              </a:ext>
            </a:extLst>
          </p:cNvPr>
          <p:cNvSpPr>
            <a:spLocks noGrp="1"/>
          </p:cNvSpPr>
          <p:nvPr>
            <p:ph type="title"/>
          </p:nvPr>
        </p:nvSpPr>
        <p:spPr/>
        <p:txBody>
          <a:bodyPr/>
          <a:lstStyle/>
          <a:p>
            <a:r>
              <a:rPr lang="en-US"/>
              <a:t>Facebook Own Posts Table - 2 of 9</a:t>
            </a:r>
          </a:p>
        </p:txBody>
      </p:sp>
      <p:graphicFrame>
        <p:nvGraphicFramePr>
          <p:cNvPr id="5" name="Table Placeholder 4">
            <a:extLst>
              <a:ext uri="{FF2B5EF4-FFF2-40B4-BE49-F238E27FC236}">
                <a16:creationId xmlns:a16="http://schemas.microsoft.com/office/drawing/2014/main" id="{6689EDEA-9987-4BCA-8196-B2491350B90A}"/>
              </a:ext>
            </a:extLst>
          </p:cNvPr>
          <p:cNvGraphicFramePr>
            <a:graphicFrameLocks noGrp="1"/>
          </p:cNvGraphicFramePr>
          <p:nvPr>
            <p:ph type="tbl" sz="quarter" idx="13"/>
            <p:extLst>
              <p:ext uri="{D42A27DB-BD31-4B8C-83A1-F6EECF244321}">
                <p14:modId xmlns:p14="http://schemas.microsoft.com/office/powerpoint/2010/main" val="20734455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170315884"/>
                    </a:ext>
                  </a:extLst>
                </a:gridCol>
                <a:gridCol w="658368">
                  <a:extLst>
                    <a:ext uri="{9D8B030D-6E8A-4147-A177-3AD203B41FA5}">
                      <a16:colId xmlns:a16="http://schemas.microsoft.com/office/drawing/2014/main" val="4122667487"/>
                    </a:ext>
                  </a:extLst>
                </a:gridCol>
                <a:gridCol w="658368">
                  <a:extLst>
                    <a:ext uri="{9D8B030D-6E8A-4147-A177-3AD203B41FA5}">
                      <a16:colId xmlns:a16="http://schemas.microsoft.com/office/drawing/2014/main" val="358846808"/>
                    </a:ext>
                  </a:extLst>
                </a:gridCol>
                <a:gridCol w="658368">
                  <a:extLst>
                    <a:ext uri="{9D8B030D-6E8A-4147-A177-3AD203B41FA5}">
                      <a16:colId xmlns:a16="http://schemas.microsoft.com/office/drawing/2014/main" val="2026299570"/>
                    </a:ext>
                  </a:extLst>
                </a:gridCol>
                <a:gridCol w="658368">
                  <a:extLst>
                    <a:ext uri="{9D8B030D-6E8A-4147-A177-3AD203B41FA5}">
                      <a16:colId xmlns:a16="http://schemas.microsoft.com/office/drawing/2014/main" val="17714988"/>
                    </a:ext>
                  </a:extLst>
                </a:gridCol>
                <a:gridCol w="658368">
                  <a:extLst>
                    <a:ext uri="{9D8B030D-6E8A-4147-A177-3AD203B41FA5}">
                      <a16:colId xmlns:a16="http://schemas.microsoft.com/office/drawing/2014/main" val="2866966090"/>
                    </a:ext>
                  </a:extLst>
                </a:gridCol>
                <a:gridCol w="658368">
                  <a:extLst>
                    <a:ext uri="{9D8B030D-6E8A-4147-A177-3AD203B41FA5}">
                      <a16:colId xmlns:a16="http://schemas.microsoft.com/office/drawing/2014/main" val="4014557150"/>
                    </a:ext>
                  </a:extLst>
                </a:gridCol>
                <a:gridCol w="658368">
                  <a:extLst>
                    <a:ext uri="{9D8B030D-6E8A-4147-A177-3AD203B41FA5}">
                      <a16:colId xmlns:a16="http://schemas.microsoft.com/office/drawing/2014/main" val="8704310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608764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Alfredo Cornejo - 2017-11-04 16:06:09</a:t>
                      </a:r>
                      <a:r>
                        <a:rPr kumimoji="0" lang="pt-BR"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0.6764%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9956181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Alfredo Cornejo - 2017-11-08 23:10:28</a:t>
                      </a:r>
                      <a:r>
                        <a:rPr kumimoji="0" lang="es-ES" sz="1000" b="0" i="0" u="none" strike="noStrike" kern="1200" cap="none" spc="0" normalizeH="0" baseline="0" noProof="0">
                          <a:ln>
                            <a:noFill/>
                          </a:ln>
                          <a:solidFill>
                            <a:prstClr val="black"/>
                          </a:solidFill>
                          <a:effectLst/>
                          <a:uLnTx/>
                          <a:uFillTx/>
                          <a:latin typeface="+mn-lt"/>
                          <a:ea typeface="+mn-ea"/>
                          <a:cs typeface="+mn-cs"/>
                        </a:rPr>
                        <a:t>
Creemos que hay una diferencia sustantiva, el vino es un producto, también industrial, pero que se hace con uva fermentada, no con agua, por lo que tiene una base agrícola muy fuerte, tanto que tiene mas de 17 mil productores en todo el país, la mayoría de ellos en Mendoza, donde la buena parte de las zonas cultivadas pertenecen a empresas familiares.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0.6338%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7769546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Alfredo Cornejo - 2017-11-24 12:39:19</a:t>
                      </a:r>
                      <a:r>
                        <a:rPr kumimoji="0" lang="es-ES" sz="1000" b="0" i="0" u="none" strike="noStrike" kern="1200" cap="none" spc="0" normalizeH="0" baseline="0" noProof="0">
                          <a:ln>
                            <a:noFill/>
                          </a:ln>
                          <a:solidFill>
                            <a:prstClr val="black"/>
                          </a:solidFill>
                          <a:effectLst/>
                          <a:uLnTx/>
                          <a:uFillTx/>
                          <a:latin typeface="+mn-lt"/>
                          <a:ea typeface="+mn-ea"/>
                          <a:cs typeface="+mn-cs"/>
                        </a:rPr>
                        <a:t>
LOS MENDOCINOS VOLVEMOS A DISFRUTAR EL PARQUE
Este sábado 25 de noviembre, los invito a la inauguración de las principales obras del Parque General San Martín con actividades durante todo el día y para toda la familia. Agenda completa en www.prensa.mendoza.gov.ar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0.5684%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337682667"/>
                  </a:ext>
                </a:extLst>
              </a:tr>
            </a:tbl>
          </a:graphicData>
        </a:graphic>
      </p:graphicFrame>
      <p:sp>
        <p:nvSpPr>
          <p:cNvPr id="4" name="Text Placeholder 3">
            <a:extLst>
              <a:ext uri="{FF2B5EF4-FFF2-40B4-BE49-F238E27FC236}">
                <a16:creationId xmlns:a16="http://schemas.microsoft.com/office/drawing/2014/main" id="{701B66A1-6EFF-4D6F-9F9E-257E12523318}"/>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21909767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4A9BF9-5B25-4D47-8F65-9BCA0611810C}"/>
              </a:ext>
            </a:extLst>
          </p:cNvPr>
          <p:cNvSpPr>
            <a:spLocks noGrp="1"/>
          </p:cNvSpPr>
          <p:nvPr>
            <p:ph type="title"/>
          </p:nvPr>
        </p:nvSpPr>
        <p:spPr/>
        <p:txBody>
          <a:bodyPr/>
          <a:lstStyle/>
          <a:p>
            <a:r>
              <a:rPr lang="en-US"/>
              <a:t>Facebook Own Posts Table - 3 of 9</a:t>
            </a:r>
          </a:p>
        </p:txBody>
      </p:sp>
      <p:graphicFrame>
        <p:nvGraphicFramePr>
          <p:cNvPr id="5" name="Table Placeholder 4">
            <a:extLst>
              <a:ext uri="{FF2B5EF4-FFF2-40B4-BE49-F238E27FC236}">
                <a16:creationId xmlns:a16="http://schemas.microsoft.com/office/drawing/2014/main" id="{035911DE-11B0-48EC-AF21-415D69BD364C}"/>
              </a:ext>
            </a:extLst>
          </p:cNvPr>
          <p:cNvGraphicFramePr>
            <a:graphicFrameLocks noGrp="1"/>
          </p:cNvGraphicFramePr>
          <p:nvPr>
            <p:ph type="tbl" sz="quarter" idx="13"/>
            <p:extLst>
              <p:ext uri="{D42A27DB-BD31-4B8C-83A1-F6EECF244321}">
                <p14:modId xmlns:p14="http://schemas.microsoft.com/office/powerpoint/2010/main" val="5784097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789807166"/>
                    </a:ext>
                  </a:extLst>
                </a:gridCol>
                <a:gridCol w="658368">
                  <a:extLst>
                    <a:ext uri="{9D8B030D-6E8A-4147-A177-3AD203B41FA5}">
                      <a16:colId xmlns:a16="http://schemas.microsoft.com/office/drawing/2014/main" val="3552136980"/>
                    </a:ext>
                  </a:extLst>
                </a:gridCol>
                <a:gridCol w="658368">
                  <a:extLst>
                    <a:ext uri="{9D8B030D-6E8A-4147-A177-3AD203B41FA5}">
                      <a16:colId xmlns:a16="http://schemas.microsoft.com/office/drawing/2014/main" val="976101081"/>
                    </a:ext>
                  </a:extLst>
                </a:gridCol>
                <a:gridCol w="658368">
                  <a:extLst>
                    <a:ext uri="{9D8B030D-6E8A-4147-A177-3AD203B41FA5}">
                      <a16:colId xmlns:a16="http://schemas.microsoft.com/office/drawing/2014/main" val="735098728"/>
                    </a:ext>
                  </a:extLst>
                </a:gridCol>
                <a:gridCol w="658368">
                  <a:extLst>
                    <a:ext uri="{9D8B030D-6E8A-4147-A177-3AD203B41FA5}">
                      <a16:colId xmlns:a16="http://schemas.microsoft.com/office/drawing/2014/main" val="2852766223"/>
                    </a:ext>
                  </a:extLst>
                </a:gridCol>
                <a:gridCol w="658368">
                  <a:extLst>
                    <a:ext uri="{9D8B030D-6E8A-4147-A177-3AD203B41FA5}">
                      <a16:colId xmlns:a16="http://schemas.microsoft.com/office/drawing/2014/main" val="2555514455"/>
                    </a:ext>
                  </a:extLst>
                </a:gridCol>
                <a:gridCol w="658368">
                  <a:extLst>
                    <a:ext uri="{9D8B030D-6E8A-4147-A177-3AD203B41FA5}">
                      <a16:colId xmlns:a16="http://schemas.microsoft.com/office/drawing/2014/main" val="322638759"/>
                    </a:ext>
                  </a:extLst>
                </a:gridCol>
                <a:gridCol w="658368">
                  <a:extLst>
                    <a:ext uri="{9D8B030D-6E8A-4147-A177-3AD203B41FA5}">
                      <a16:colId xmlns:a16="http://schemas.microsoft.com/office/drawing/2014/main" val="13122231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02284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Alfredo Cornejo - 2017-11-30 17:50:51</a:t>
                      </a:r>
                      <a:r>
                        <a:rPr kumimoji="0" lang="es-ES" sz="1000" b="0" i="0" u="none" strike="noStrike" kern="1200" cap="none" spc="0" normalizeH="0" baseline="0" noProof="0">
                          <a:ln>
                            <a:noFill/>
                          </a:ln>
                          <a:solidFill>
                            <a:prstClr val="black"/>
                          </a:solidFill>
                          <a:effectLst/>
                          <a:uLnTx/>
                          <a:uFillTx/>
                          <a:latin typeface="+mn-lt"/>
                          <a:ea typeface="+mn-ea"/>
                          <a:cs typeface="+mn-cs"/>
                        </a:rPr>
                        <a:t>
MÁS ENERGÍA PARA MENDOZA
Nuestra Provincia ganó el 10% del total de megavatios adjudicados en el programa nacional RenovAr 2.0. 
Esto significa que vamos a generar 7 veces más energía de lo que genera hoy El Carrizal.
Te invito a que leas sobre el tema en: http://bit.ly/2jyi2cq</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0.4439%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9725737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Alfredo Cornejo - 2017-11-22 15:03:53</a:t>
                      </a:r>
                      <a:r>
                        <a:rPr kumimoji="0" lang="es-ES" sz="1000" b="0" i="0" u="none" strike="noStrike" kern="1200" cap="none" spc="0" normalizeH="0" baseline="0" noProof="0">
                          <a:ln>
                            <a:noFill/>
                          </a:ln>
                          <a:solidFill>
                            <a:prstClr val="black"/>
                          </a:solidFill>
                          <a:effectLst/>
                          <a:uLnTx/>
                          <a:uFillTx/>
                          <a:latin typeface="+mn-lt"/>
                          <a:ea typeface="+mn-ea"/>
                          <a:cs typeface="+mn-cs"/>
                        </a:rPr>
                        <a:t>
NO VAMOS A DAR TREGUA EN EL COMBATE DE LA CORRUPCIÓN 
En Mendoza hemos adecuado la ley de personas jurídicas a estos tiempos, este es un Estado inteligente que hace más sencillo crear una empresa o una asociación civil. El objetivo de la SAS y de los cambios en esta ley es no dar tregua al combate de la corrupción, y de forma paralela hacer las cosas mucho mas ágiles.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0.3653%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7557487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Alfredo Cornejo - 2017-11-03 21:12:39</a:t>
                      </a:r>
                      <a:r>
                        <a:rPr kumimoji="0" lang="es-ES" sz="1000" b="0" i="0" u="none" strike="noStrike" kern="1200" cap="none" spc="0" normalizeH="0" baseline="0" noProof="0">
                          <a:ln>
                            <a:noFill/>
                          </a:ln>
                          <a:solidFill>
                            <a:prstClr val="black"/>
                          </a:solidFill>
                          <a:effectLst/>
                          <a:uLnTx/>
                          <a:uFillTx/>
                          <a:latin typeface="+mn-lt"/>
                          <a:ea typeface="+mn-ea"/>
                          <a:cs typeface="+mn-cs"/>
                        </a:rPr>
                        <a:t>
Creemos que hay que restablecer en la Argentina una mayor institucionalidad y en Mendoza en particular. Es necesaria para nuestro proyecto de desarrollo, no sólo de crecimiento económico.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0.3658%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521002562"/>
                  </a:ext>
                </a:extLst>
              </a:tr>
            </a:tbl>
          </a:graphicData>
        </a:graphic>
      </p:graphicFrame>
      <p:sp>
        <p:nvSpPr>
          <p:cNvPr id="4" name="Text Placeholder 3">
            <a:extLst>
              <a:ext uri="{FF2B5EF4-FFF2-40B4-BE49-F238E27FC236}">
                <a16:creationId xmlns:a16="http://schemas.microsoft.com/office/drawing/2014/main" id="{DA574A7D-7890-4010-BCCD-D7AB8B20C364}"/>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7411521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A569A7-7B34-4257-973C-619318EB3221}"/>
              </a:ext>
            </a:extLst>
          </p:cNvPr>
          <p:cNvSpPr>
            <a:spLocks noGrp="1"/>
          </p:cNvSpPr>
          <p:nvPr>
            <p:ph type="title"/>
          </p:nvPr>
        </p:nvSpPr>
        <p:spPr/>
        <p:txBody>
          <a:bodyPr/>
          <a:lstStyle/>
          <a:p>
            <a:r>
              <a:rPr lang="en-US"/>
              <a:t>Facebook Own Posts Table - 4 of 9</a:t>
            </a:r>
          </a:p>
        </p:txBody>
      </p:sp>
      <p:graphicFrame>
        <p:nvGraphicFramePr>
          <p:cNvPr id="5" name="Table Placeholder 4">
            <a:extLst>
              <a:ext uri="{FF2B5EF4-FFF2-40B4-BE49-F238E27FC236}">
                <a16:creationId xmlns:a16="http://schemas.microsoft.com/office/drawing/2014/main" id="{F80D0236-FD60-4F95-9170-1F99E47A6CD5}"/>
              </a:ext>
            </a:extLst>
          </p:cNvPr>
          <p:cNvGraphicFramePr>
            <a:graphicFrameLocks noGrp="1"/>
          </p:cNvGraphicFramePr>
          <p:nvPr>
            <p:ph type="tbl" sz="quarter" idx="13"/>
            <p:extLst>
              <p:ext uri="{D42A27DB-BD31-4B8C-83A1-F6EECF244321}">
                <p14:modId xmlns:p14="http://schemas.microsoft.com/office/powerpoint/2010/main" val="10846952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613433855"/>
                    </a:ext>
                  </a:extLst>
                </a:gridCol>
                <a:gridCol w="658368">
                  <a:extLst>
                    <a:ext uri="{9D8B030D-6E8A-4147-A177-3AD203B41FA5}">
                      <a16:colId xmlns:a16="http://schemas.microsoft.com/office/drawing/2014/main" val="2820037368"/>
                    </a:ext>
                  </a:extLst>
                </a:gridCol>
                <a:gridCol w="658368">
                  <a:extLst>
                    <a:ext uri="{9D8B030D-6E8A-4147-A177-3AD203B41FA5}">
                      <a16:colId xmlns:a16="http://schemas.microsoft.com/office/drawing/2014/main" val="4032934288"/>
                    </a:ext>
                  </a:extLst>
                </a:gridCol>
                <a:gridCol w="658368">
                  <a:extLst>
                    <a:ext uri="{9D8B030D-6E8A-4147-A177-3AD203B41FA5}">
                      <a16:colId xmlns:a16="http://schemas.microsoft.com/office/drawing/2014/main" val="1019658636"/>
                    </a:ext>
                  </a:extLst>
                </a:gridCol>
                <a:gridCol w="658368">
                  <a:extLst>
                    <a:ext uri="{9D8B030D-6E8A-4147-A177-3AD203B41FA5}">
                      <a16:colId xmlns:a16="http://schemas.microsoft.com/office/drawing/2014/main" val="281491298"/>
                    </a:ext>
                  </a:extLst>
                </a:gridCol>
                <a:gridCol w="658368">
                  <a:extLst>
                    <a:ext uri="{9D8B030D-6E8A-4147-A177-3AD203B41FA5}">
                      <a16:colId xmlns:a16="http://schemas.microsoft.com/office/drawing/2014/main" val="1625174067"/>
                    </a:ext>
                  </a:extLst>
                </a:gridCol>
                <a:gridCol w="658368">
                  <a:extLst>
                    <a:ext uri="{9D8B030D-6E8A-4147-A177-3AD203B41FA5}">
                      <a16:colId xmlns:a16="http://schemas.microsoft.com/office/drawing/2014/main" val="3954556168"/>
                    </a:ext>
                  </a:extLst>
                </a:gridCol>
                <a:gridCol w="658368">
                  <a:extLst>
                    <a:ext uri="{9D8B030D-6E8A-4147-A177-3AD203B41FA5}">
                      <a16:colId xmlns:a16="http://schemas.microsoft.com/office/drawing/2014/main" val="5554418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6909310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Alfredo Cornejo - 2017-11-07 19:17:27</a:t>
                      </a:r>
                      <a:r>
                        <a:rPr kumimoji="0" lang="es-ES" sz="1000" b="0" i="0" u="none" strike="noStrike" kern="1200" cap="none" spc="0" normalizeH="0" baseline="0" noProof="0">
                          <a:ln>
                            <a:noFill/>
                          </a:ln>
                          <a:solidFill>
                            <a:prstClr val="black"/>
                          </a:solidFill>
                          <a:effectLst/>
                          <a:uLnTx/>
                          <a:uFillTx/>
                          <a:latin typeface="+mn-lt"/>
                          <a:ea typeface="+mn-ea"/>
                          <a:cs typeface="+mn-cs"/>
                        </a:rPr>
                        <a:t>
Quiero invitarlos a Ciudades Conectadas a partir del 9 de noviembre, es muy importante la deliberación y los especialistas que van a asistir. Seguimos referenciando el polo TIC en Godoy Cruz, un proyecto que es auspicioso para la provincia. 
A modo de reflexión general, vivimos en las últimas décadas un proceso de urbanización profundo y acelerado que obliga a repensar la gobernabilidad y la forma de gestión de las ciudades. Nuestro diseño constitucional tiene facultades específicas para los municipios, para el Estado provincial y para la Nación.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9151416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Alfredo Cornejo - 2017-11-01 22:43:37</a:t>
                      </a:r>
                      <a:r>
                        <a:rPr kumimoji="0" lang="es-ES" sz="1000" b="0" i="0" u="none" strike="noStrike" kern="1200" cap="none" spc="0" normalizeH="0" baseline="0" noProof="0">
                          <a:ln>
                            <a:noFill/>
                          </a:ln>
                          <a:solidFill>
                            <a:prstClr val="black"/>
                          </a:solidFill>
                          <a:effectLst/>
                          <a:uLnTx/>
                          <a:uFillTx/>
                          <a:latin typeface="+mn-lt"/>
                          <a:ea typeface="+mn-ea"/>
                          <a:cs typeface="+mn-cs"/>
                        </a:rPr>
                        <a:t>
Difícilmente en un escaso tiempo como el que llevamos de gestión y en lo que nos resta, vamos a encontrar tantas modificaciones a la estructura judicial como la que estamos proponiendo en Mendoza. Estamos cambiando leyes básicas. Es una gran reforma que requiere estudio para las modificaciones.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294157940"/>
                  </a:ext>
                </a:extLst>
              </a:tr>
            </a:tbl>
          </a:graphicData>
        </a:graphic>
      </p:graphicFrame>
      <p:sp>
        <p:nvSpPr>
          <p:cNvPr id="4" name="Text Placeholder 3">
            <a:extLst>
              <a:ext uri="{FF2B5EF4-FFF2-40B4-BE49-F238E27FC236}">
                <a16:creationId xmlns:a16="http://schemas.microsoft.com/office/drawing/2014/main" id="{B4F72810-E1F3-46E1-AAA2-767783A23C6A}"/>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9557022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3A7F96-8284-4277-B9DB-E081311A5FB1}"/>
              </a:ext>
            </a:extLst>
          </p:cNvPr>
          <p:cNvSpPr>
            <a:spLocks noGrp="1"/>
          </p:cNvSpPr>
          <p:nvPr>
            <p:ph type="title"/>
          </p:nvPr>
        </p:nvSpPr>
        <p:spPr/>
        <p:txBody>
          <a:bodyPr/>
          <a:lstStyle/>
          <a:p>
            <a:r>
              <a:rPr lang="en-US"/>
              <a:t>Facebook Own Posts Table - 5 of 9</a:t>
            </a:r>
          </a:p>
        </p:txBody>
      </p:sp>
      <p:graphicFrame>
        <p:nvGraphicFramePr>
          <p:cNvPr id="5" name="Table Placeholder 4">
            <a:extLst>
              <a:ext uri="{FF2B5EF4-FFF2-40B4-BE49-F238E27FC236}">
                <a16:creationId xmlns:a16="http://schemas.microsoft.com/office/drawing/2014/main" id="{9E1710AA-71CA-48EF-8770-94B7CF733C9D}"/>
              </a:ext>
            </a:extLst>
          </p:cNvPr>
          <p:cNvGraphicFramePr>
            <a:graphicFrameLocks noGrp="1"/>
          </p:cNvGraphicFramePr>
          <p:nvPr>
            <p:ph type="tbl" sz="quarter" idx="13"/>
            <p:extLst>
              <p:ext uri="{D42A27DB-BD31-4B8C-83A1-F6EECF244321}">
                <p14:modId xmlns:p14="http://schemas.microsoft.com/office/powerpoint/2010/main" val="15682461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363216097"/>
                    </a:ext>
                  </a:extLst>
                </a:gridCol>
                <a:gridCol w="658368">
                  <a:extLst>
                    <a:ext uri="{9D8B030D-6E8A-4147-A177-3AD203B41FA5}">
                      <a16:colId xmlns:a16="http://schemas.microsoft.com/office/drawing/2014/main" val="3983836491"/>
                    </a:ext>
                  </a:extLst>
                </a:gridCol>
                <a:gridCol w="658368">
                  <a:extLst>
                    <a:ext uri="{9D8B030D-6E8A-4147-A177-3AD203B41FA5}">
                      <a16:colId xmlns:a16="http://schemas.microsoft.com/office/drawing/2014/main" val="2116602538"/>
                    </a:ext>
                  </a:extLst>
                </a:gridCol>
                <a:gridCol w="658368">
                  <a:extLst>
                    <a:ext uri="{9D8B030D-6E8A-4147-A177-3AD203B41FA5}">
                      <a16:colId xmlns:a16="http://schemas.microsoft.com/office/drawing/2014/main" val="821188770"/>
                    </a:ext>
                  </a:extLst>
                </a:gridCol>
                <a:gridCol w="658368">
                  <a:extLst>
                    <a:ext uri="{9D8B030D-6E8A-4147-A177-3AD203B41FA5}">
                      <a16:colId xmlns:a16="http://schemas.microsoft.com/office/drawing/2014/main" val="867489427"/>
                    </a:ext>
                  </a:extLst>
                </a:gridCol>
                <a:gridCol w="658368">
                  <a:extLst>
                    <a:ext uri="{9D8B030D-6E8A-4147-A177-3AD203B41FA5}">
                      <a16:colId xmlns:a16="http://schemas.microsoft.com/office/drawing/2014/main" val="1294243581"/>
                    </a:ext>
                  </a:extLst>
                </a:gridCol>
                <a:gridCol w="658368">
                  <a:extLst>
                    <a:ext uri="{9D8B030D-6E8A-4147-A177-3AD203B41FA5}">
                      <a16:colId xmlns:a16="http://schemas.microsoft.com/office/drawing/2014/main" val="145242809"/>
                    </a:ext>
                  </a:extLst>
                </a:gridCol>
                <a:gridCol w="658368">
                  <a:extLst>
                    <a:ext uri="{9D8B030D-6E8A-4147-A177-3AD203B41FA5}">
                      <a16:colId xmlns:a16="http://schemas.microsoft.com/office/drawing/2014/main" val="20110682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4388124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Alfredo Cornejo - 2017-11-12 13:02:19</a:t>
                      </a:r>
                      <a:r>
                        <a:rPr kumimoji="0" lang="es-ES" sz="1000" b="0" i="0" u="none" strike="noStrike" kern="1200" cap="none" spc="0" normalizeH="0" baseline="0" noProof="0">
                          <a:ln>
                            <a:noFill/>
                          </a:ln>
                          <a:solidFill>
                            <a:prstClr val="black"/>
                          </a:solidFill>
                          <a:effectLst/>
                          <a:uLnTx/>
                          <a:uFillTx/>
                          <a:latin typeface="+mn-lt"/>
                          <a:ea typeface="+mn-ea"/>
                          <a:cs typeface="+mn-cs"/>
                        </a:rPr>
                        <a:t>
Anuncio en el almuerzo de la CAC: para 2018, una inversión de $3.000 millones en obras viales. 
El gobierno puede hacer más obras y las empresas quieren y pueden trabajar con mejor ritmo. Hoy Mendoza está sitiada… de obras. Y lo bueno es que no sólo son obras provinciales sino que muchas también son municipales. Nadie puede dudar que hoy la obra pública esté reactivada”.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9732942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Alfredo Cornejo - 2017-11-14 19:05:15</a:t>
                      </a:r>
                      <a:r>
                        <a:rPr kumimoji="0" lang="es-ES" sz="1000" b="0" i="0" u="none" strike="noStrike" kern="1200" cap="none" spc="0" normalizeH="0" baseline="0" noProof="0">
                          <a:ln>
                            <a:noFill/>
                          </a:ln>
                          <a:solidFill>
                            <a:prstClr val="black"/>
                          </a:solidFill>
                          <a:effectLst/>
                          <a:uLnTx/>
                          <a:uFillTx/>
                          <a:latin typeface="+mn-lt"/>
                          <a:ea typeface="+mn-ea"/>
                          <a:cs typeface="+mn-cs"/>
                        </a:rPr>
                        <a:t>
La Provincia continúa avanzando en “la lucha contra el crimen organizado”
Hoy recorrimos el laboratorio de Huellas Genéticas junto a las autoridades del FBI. Se espera que a fin de año comience a funcionar el CODIS, software informático que donó el Bureau Federal de Investigaciones (FBI) para Mendoza.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535231225"/>
                  </a:ext>
                </a:extLst>
              </a:tr>
            </a:tbl>
          </a:graphicData>
        </a:graphic>
      </p:graphicFrame>
      <p:sp>
        <p:nvSpPr>
          <p:cNvPr id="4" name="Text Placeholder 3">
            <a:extLst>
              <a:ext uri="{FF2B5EF4-FFF2-40B4-BE49-F238E27FC236}">
                <a16:creationId xmlns:a16="http://schemas.microsoft.com/office/drawing/2014/main" id="{C7DD433B-E614-4200-9083-E7849DAFE0E1}"/>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261734796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2E57A5-65B4-47FE-9BF3-11DF88267E1B}"/>
              </a:ext>
            </a:extLst>
          </p:cNvPr>
          <p:cNvSpPr>
            <a:spLocks noGrp="1"/>
          </p:cNvSpPr>
          <p:nvPr>
            <p:ph type="title"/>
          </p:nvPr>
        </p:nvSpPr>
        <p:spPr/>
        <p:txBody>
          <a:bodyPr/>
          <a:lstStyle/>
          <a:p>
            <a:r>
              <a:rPr lang="en-US"/>
              <a:t>Facebook Own Posts Table - 6 of 9</a:t>
            </a:r>
          </a:p>
        </p:txBody>
      </p:sp>
      <p:graphicFrame>
        <p:nvGraphicFramePr>
          <p:cNvPr id="5" name="Table Placeholder 4">
            <a:extLst>
              <a:ext uri="{FF2B5EF4-FFF2-40B4-BE49-F238E27FC236}">
                <a16:creationId xmlns:a16="http://schemas.microsoft.com/office/drawing/2014/main" id="{2DF8F42A-4098-4B77-B58A-EB8DDF736235}"/>
              </a:ext>
            </a:extLst>
          </p:cNvPr>
          <p:cNvGraphicFramePr>
            <a:graphicFrameLocks noGrp="1"/>
          </p:cNvGraphicFramePr>
          <p:nvPr>
            <p:ph type="tbl" sz="quarter" idx="13"/>
            <p:extLst>
              <p:ext uri="{D42A27DB-BD31-4B8C-83A1-F6EECF244321}">
                <p14:modId xmlns:p14="http://schemas.microsoft.com/office/powerpoint/2010/main" val="2835167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120922722"/>
                    </a:ext>
                  </a:extLst>
                </a:gridCol>
                <a:gridCol w="658368">
                  <a:extLst>
                    <a:ext uri="{9D8B030D-6E8A-4147-A177-3AD203B41FA5}">
                      <a16:colId xmlns:a16="http://schemas.microsoft.com/office/drawing/2014/main" val="3529597337"/>
                    </a:ext>
                  </a:extLst>
                </a:gridCol>
                <a:gridCol w="658368">
                  <a:extLst>
                    <a:ext uri="{9D8B030D-6E8A-4147-A177-3AD203B41FA5}">
                      <a16:colId xmlns:a16="http://schemas.microsoft.com/office/drawing/2014/main" val="3582860229"/>
                    </a:ext>
                  </a:extLst>
                </a:gridCol>
                <a:gridCol w="658368">
                  <a:extLst>
                    <a:ext uri="{9D8B030D-6E8A-4147-A177-3AD203B41FA5}">
                      <a16:colId xmlns:a16="http://schemas.microsoft.com/office/drawing/2014/main" val="1437780665"/>
                    </a:ext>
                  </a:extLst>
                </a:gridCol>
                <a:gridCol w="658368">
                  <a:extLst>
                    <a:ext uri="{9D8B030D-6E8A-4147-A177-3AD203B41FA5}">
                      <a16:colId xmlns:a16="http://schemas.microsoft.com/office/drawing/2014/main" val="2652525496"/>
                    </a:ext>
                  </a:extLst>
                </a:gridCol>
                <a:gridCol w="658368">
                  <a:extLst>
                    <a:ext uri="{9D8B030D-6E8A-4147-A177-3AD203B41FA5}">
                      <a16:colId xmlns:a16="http://schemas.microsoft.com/office/drawing/2014/main" val="3080171624"/>
                    </a:ext>
                  </a:extLst>
                </a:gridCol>
                <a:gridCol w="658368">
                  <a:extLst>
                    <a:ext uri="{9D8B030D-6E8A-4147-A177-3AD203B41FA5}">
                      <a16:colId xmlns:a16="http://schemas.microsoft.com/office/drawing/2014/main" val="3168011842"/>
                    </a:ext>
                  </a:extLst>
                </a:gridCol>
                <a:gridCol w="658368">
                  <a:extLst>
                    <a:ext uri="{9D8B030D-6E8A-4147-A177-3AD203B41FA5}">
                      <a16:colId xmlns:a16="http://schemas.microsoft.com/office/drawing/2014/main" val="1404543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2641334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Alfredo Cornejo - 2017-11-01 19:09:25</a:t>
                      </a:r>
                      <a:r>
                        <a:rPr kumimoji="0" lang="es-ES" sz="1000" b="0" i="0" u="none" strike="noStrike" kern="1200" cap="none" spc="0" normalizeH="0" baseline="0" noProof="0">
                          <a:ln>
                            <a:noFill/>
                          </a:ln>
                          <a:solidFill>
                            <a:prstClr val="black"/>
                          </a:solidFill>
                          <a:effectLst/>
                          <a:uLnTx/>
                          <a:uFillTx/>
                          <a:latin typeface="+mn-lt"/>
                          <a:ea typeface="+mn-ea"/>
                          <a:cs typeface="+mn-cs"/>
                        </a:rPr>
                        <a:t>
Sólo con cooperación y solidaridad vamos a construir más viviendas
La única manera de reducir el déficit de viviendas es a través de un sistema que “se autofinancie” mediante un círculo virtuoso donde la gente pague su cuota y esa cuota financie la vivienda de otro.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0.2886%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298162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Alfredo Cornejo - 2017-11-11 18:37:31</a:t>
                      </a:r>
                      <a:r>
                        <a:rPr kumimoji="0" lang="es-ES" sz="1000" b="0" i="0" u="none" strike="noStrike" kern="1200" cap="none" spc="0" normalizeH="0" baseline="0" noProof="0">
                          <a:ln>
                            <a:noFill/>
                          </a:ln>
                          <a:solidFill>
                            <a:prstClr val="black"/>
                          </a:solidFill>
                          <a:effectLst/>
                          <a:uLnTx/>
                          <a:uFillTx/>
                          <a:latin typeface="+mn-lt"/>
                          <a:ea typeface="+mn-ea"/>
                          <a:cs typeface="+mn-cs"/>
                        </a:rPr>
                        <a:t>
CIUDADES CONECTADAS 
Esta plataforma es el lugar ideal para que este tipo de actividad pueda lograr grandes cosas en Mendoza. Esta segunda edición es un paso más de todo lo que estamos haciendo. En las dos ediciones hemos visto que muchos niños y adolescentes de nuestro sistema de educación público y privado se han entusiasmado y compenetrado con el tema; si queremos innovar debemos cambiar.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156196851"/>
                  </a:ext>
                </a:extLst>
              </a:tr>
            </a:tbl>
          </a:graphicData>
        </a:graphic>
      </p:graphicFrame>
      <p:sp>
        <p:nvSpPr>
          <p:cNvPr id="4" name="Text Placeholder 3">
            <a:extLst>
              <a:ext uri="{FF2B5EF4-FFF2-40B4-BE49-F238E27FC236}">
                <a16:creationId xmlns:a16="http://schemas.microsoft.com/office/drawing/2014/main" id="{BACAFC6C-62E9-4EE0-8BBB-0EE299A60F7C}"/>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213543064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C39632-FF19-4847-A1EC-3DC271E04B9A}"/>
              </a:ext>
            </a:extLst>
          </p:cNvPr>
          <p:cNvSpPr>
            <a:spLocks noGrp="1"/>
          </p:cNvSpPr>
          <p:nvPr>
            <p:ph type="title"/>
          </p:nvPr>
        </p:nvSpPr>
        <p:spPr/>
        <p:txBody>
          <a:bodyPr/>
          <a:lstStyle/>
          <a:p>
            <a:r>
              <a:rPr lang="en-US"/>
              <a:t>Facebook Own Posts Table - 7 of 9</a:t>
            </a:r>
          </a:p>
        </p:txBody>
      </p:sp>
      <p:graphicFrame>
        <p:nvGraphicFramePr>
          <p:cNvPr id="5" name="Table Placeholder 4">
            <a:extLst>
              <a:ext uri="{FF2B5EF4-FFF2-40B4-BE49-F238E27FC236}">
                <a16:creationId xmlns:a16="http://schemas.microsoft.com/office/drawing/2014/main" id="{7E8F5F24-1E30-48E8-83D9-F200B9AD03CF}"/>
              </a:ext>
            </a:extLst>
          </p:cNvPr>
          <p:cNvGraphicFramePr>
            <a:graphicFrameLocks noGrp="1"/>
          </p:cNvGraphicFramePr>
          <p:nvPr>
            <p:ph type="tbl" sz="quarter" idx="13"/>
            <p:extLst>
              <p:ext uri="{D42A27DB-BD31-4B8C-83A1-F6EECF244321}">
                <p14:modId xmlns:p14="http://schemas.microsoft.com/office/powerpoint/2010/main" val="10071511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700858951"/>
                    </a:ext>
                  </a:extLst>
                </a:gridCol>
                <a:gridCol w="658368">
                  <a:extLst>
                    <a:ext uri="{9D8B030D-6E8A-4147-A177-3AD203B41FA5}">
                      <a16:colId xmlns:a16="http://schemas.microsoft.com/office/drawing/2014/main" val="3864937183"/>
                    </a:ext>
                  </a:extLst>
                </a:gridCol>
                <a:gridCol w="658368">
                  <a:extLst>
                    <a:ext uri="{9D8B030D-6E8A-4147-A177-3AD203B41FA5}">
                      <a16:colId xmlns:a16="http://schemas.microsoft.com/office/drawing/2014/main" val="2505350799"/>
                    </a:ext>
                  </a:extLst>
                </a:gridCol>
                <a:gridCol w="658368">
                  <a:extLst>
                    <a:ext uri="{9D8B030D-6E8A-4147-A177-3AD203B41FA5}">
                      <a16:colId xmlns:a16="http://schemas.microsoft.com/office/drawing/2014/main" val="2470852994"/>
                    </a:ext>
                  </a:extLst>
                </a:gridCol>
                <a:gridCol w="658368">
                  <a:extLst>
                    <a:ext uri="{9D8B030D-6E8A-4147-A177-3AD203B41FA5}">
                      <a16:colId xmlns:a16="http://schemas.microsoft.com/office/drawing/2014/main" val="3268000480"/>
                    </a:ext>
                  </a:extLst>
                </a:gridCol>
                <a:gridCol w="658368">
                  <a:extLst>
                    <a:ext uri="{9D8B030D-6E8A-4147-A177-3AD203B41FA5}">
                      <a16:colId xmlns:a16="http://schemas.microsoft.com/office/drawing/2014/main" val="3510265668"/>
                    </a:ext>
                  </a:extLst>
                </a:gridCol>
                <a:gridCol w="658368">
                  <a:extLst>
                    <a:ext uri="{9D8B030D-6E8A-4147-A177-3AD203B41FA5}">
                      <a16:colId xmlns:a16="http://schemas.microsoft.com/office/drawing/2014/main" val="2200306325"/>
                    </a:ext>
                  </a:extLst>
                </a:gridCol>
                <a:gridCol w="658368">
                  <a:extLst>
                    <a:ext uri="{9D8B030D-6E8A-4147-A177-3AD203B41FA5}">
                      <a16:colId xmlns:a16="http://schemas.microsoft.com/office/drawing/2014/main" val="15005676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5088858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Alfredo Cornejo - 2017-11-16 15:54:14</a:t>
                      </a:r>
                      <a:r>
                        <a:rPr kumimoji="0" lang="es-ES" sz="1000" b="0" i="0" u="none" strike="noStrike" kern="1200" cap="none" spc="0" normalizeH="0" baseline="0" noProof="0">
                          <a:ln>
                            <a:noFill/>
                          </a:ln>
                          <a:solidFill>
                            <a:prstClr val="black"/>
                          </a:solidFill>
                          <a:effectLst/>
                          <a:uLnTx/>
                          <a:uFillTx/>
                          <a:latin typeface="+mn-lt"/>
                          <a:ea typeface="+mn-ea"/>
                          <a:cs typeface="+mn-cs"/>
                        </a:rPr>
                        <a:t>
ACUERDO POR EL PACTO FISCAL 
Todas las provincias estarán compensadas. La Nación asigna 5 mil millones de pesos en el primer año, 12 mil en el segundo y en 10 años se irán pagando a todos los que hicieron juicios y no han cobrado. Estamos saneando el sistema federal.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5130923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Alfredo Cornejo - 2017-11-17 22:21:01</a:t>
                      </a:r>
                      <a:r>
                        <a:rPr kumimoji="0" lang="es-ES" sz="1000" b="0" i="0" u="none" strike="noStrike" kern="1200" cap="none" spc="0" normalizeH="0" baseline="0" noProof="0">
                          <a:ln>
                            <a:noFill/>
                          </a:ln>
                          <a:solidFill>
                            <a:prstClr val="black"/>
                          </a:solidFill>
                          <a:effectLst/>
                          <a:uLnTx/>
                          <a:uFillTx/>
                          <a:latin typeface="+mn-lt"/>
                          <a:ea typeface="+mn-ea"/>
                          <a:cs typeface="+mn-cs"/>
                        </a:rPr>
                        <a:t>
Mendoza inauguró una oficina de conciliación que busca reducir los juicios laborales
Lo que motivó la concreción de la oficina fue el colapso de las Cámaras Laborales. Por ello trabajamos en un plan integral, junto a la Nación, que beneficie a los empleados. 
La reforma laboral será clave ya que tiene para complementar las funciones de la OCL.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553778179"/>
                  </a:ext>
                </a:extLst>
              </a:tr>
            </a:tbl>
          </a:graphicData>
        </a:graphic>
      </p:graphicFrame>
      <p:sp>
        <p:nvSpPr>
          <p:cNvPr id="4" name="Text Placeholder 3">
            <a:extLst>
              <a:ext uri="{FF2B5EF4-FFF2-40B4-BE49-F238E27FC236}">
                <a16:creationId xmlns:a16="http://schemas.microsoft.com/office/drawing/2014/main" id="{1D5E5734-54FE-4248-B5E1-56B3D070B176}"/>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30785160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98B44B-92AF-4461-B0FA-AD424A2C41B8}"/>
              </a:ext>
            </a:extLst>
          </p:cNvPr>
          <p:cNvSpPr>
            <a:spLocks noGrp="1"/>
          </p:cNvSpPr>
          <p:nvPr>
            <p:ph type="title"/>
          </p:nvPr>
        </p:nvSpPr>
        <p:spPr/>
        <p:txBody>
          <a:bodyPr/>
          <a:lstStyle/>
          <a:p>
            <a:r>
              <a:rPr lang="en-US"/>
              <a:t>Facebook Own Posts Table - 8 of 9</a:t>
            </a:r>
          </a:p>
        </p:txBody>
      </p:sp>
      <p:graphicFrame>
        <p:nvGraphicFramePr>
          <p:cNvPr id="5" name="Table Placeholder 4">
            <a:extLst>
              <a:ext uri="{FF2B5EF4-FFF2-40B4-BE49-F238E27FC236}">
                <a16:creationId xmlns:a16="http://schemas.microsoft.com/office/drawing/2014/main" id="{2E9FCC7E-B66C-4829-94A6-03CA1613E838}"/>
              </a:ext>
            </a:extLst>
          </p:cNvPr>
          <p:cNvGraphicFramePr>
            <a:graphicFrameLocks noGrp="1"/>
          </p:cNvGraphicFramePr>
          <p:nvPr>
            <p:ph type="tbl" sz="quarter" idx="13"/>
            <p:extLst>
              <p:ext uri="{D42A27DB-BD31-4B8C-83A1-F6EECF244321}">
                <p14:modId xmlns:p14="http://schemas.microsoft.com/office/powerpoint/2010/main" val="3230517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619837127"/>
                    </a:ext>
                  </a:extLst>
                </a:gridCol>
                <a:gridCol w="658368">
                  <a:extLst>
                    <a:ext uri="{9D8B030D-6E8A-4147-A177-3AD203B41FA5}">
                      <a16:colId xmlns:a16="http://schemas.microsoft.com/office/drawing/2014/main" val="3669702365"/>
                    </a:ext>
                  </a:extLst>
                </a:gridCol>
                <a:gridCol w="658368">
                  <a:extLst>
                    <a:ext uri="{9D8B030D-6E8A-4147-A177-3AD203B41FA5}">
                      <a16:colId xmlns:a16="http://schemas.microsoft.com/office/drawing/2014/main" val="3972667069"/>
                    </a:ext>
                  </a:extLst>
                </a:gridCol>
                <a:gridCol w="658368">
                  <a:extLst>
                    <a:ext uri="{9D8B030D-6E8A-4147-A177-3AD203B41FA5}">
                      <a16:colId xmlns:a16="http://schemas.microsoft.com/office/drawing/2014/main" val="4179801481"/>
                    </a:ext>
                  </a:extLst>
                </a:gridCol>
                <a:gridCol w="658368">
                  <a:extLst>
                    <a:ext uri="{9D8B030D-6E8A-4147-A177-3AD203B41FA5}">
                      <a16:colId xmlns:a16="http://schemas.microsoft.com/office/drawing/2014/main" val="889416640"/>
                    </a:ext>
                  </a:extLst>
                </a:gridCol>
                <a:gridCol w="658368">
                  <a:extLst>
                    <a:ext uri="{9D8B030D-6E8A-4147-A177-3AD203B41FA5}">
                      <a16:colId xmlns:a16="http://schemas.microsoft.com/office/drawing/2014/main" val="873240216"/>
                    </a:ext>
                  </a:extLst>
                </a:gridCol>
                <a:gridCol w="658368">
                  <a:extLst>
                    <a:ext uri="{9D8B030D-6E8A-4147-A177-3AD203B41FA5}">
                      <a16:colId xmlns:a16="http://schemas.microsoft.com/office/drawing/2014/main" val="2400736356"/>
                    </a:ext>
                  </a:extLst>
                </a:gridCol>
                <a:gridCol w="658368">
                  <a:extLst>
                    <a:ext uri="{9D8B030D-6E8A-4147-A177-3AD203B41FA5}">
                      <a16:colId xmlns:a16="http://schemas.microsoft.com/office/drawing/2014/main" val="37551718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7755731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Alfredo Cornejo - 2017-11-23 13:29:52</a:t>
                      </a:r>
                      <a:r>
                        <a:rPr kumimoji="0" lang="es-ES" sz="1000" b="0" i="0" u="none" strike="noStrike" kern="1200" cap="none" spc="0" normalizeH="0" baseline="0" noProof="0">
                          <a:ln>
                            <a:noFill/>
                          </a:ln>
                          <a:solidFill>
                            <a:prstClr val="black"/>
                          </a:solidFill>
                          <a:effectLst/>
                          <a:uLnTx/>
                          <a:uFillTx/>
                          <a:latin typeface="+mn-lt"/>
                          <a:ea typeface="+mn-ea"/>
                          <a:cs typeface="+mn-cs"/>
                        </a:rPr>
                        <a:t>
Apertura del XXXII Congreso Nacional de Contadurías Generales
Aspiramos a volver a los mejores tiempos de la administración del Estado de Mendoza. Creemos que lo estamos logrando poco a poco, con instituciones más sólidas, con presupuestos aprobados en tiempo y en forma, con presupuestos con solventa técnica, con leyes de gastos y de ingresos realistas. Estamos logrando poco a poco el equilibrio presupuestario que necesitábamos.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350243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Alfredo Cornejo - 2017-11-03 10:06:24</a:t>
                      </a:r>
                      <a:r>
                        <a:rPr kumimoji="0" lang="es-ES" sz="1000" b="0" i="0" u="none" strike="noStrike" kern="1200" cap="none" spc="0" normalizeH="0" baseline="0" noProof="0">
                          <a:ln>
                            <a:noFill/>
                          </a:ln>
                          <a:solidFill>
                            <a:prstClr val="black"/>
                          </a:solidFill>
                          <a:effectLst/>
                          <a:uLnTx/>
                          <a:uFillTx/>
                          <a:latin typeface="+mn-lt"/>
                          <a:ea typeface="+mn-ea"/>
                          <a:cs typeface="+mn-cs"/>
                        </a:rPr>
                        <a:t>
En San Rafael estamos realizando una fuerte apuesta al sector productivo con el Bono Fiscal
Producir y vender más son algunos de los objetivos de este emprendimiento que viene para apalancar a la producción. Su propuesta es la de generar empleo y con un agregado como lo es el poder financiar a los productores antes de la temporada de cosecha.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0.1908%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332479780"/>
                  </a:ext>
                </a:extLst>
              </a:tr>
            </a:tbl>
          </a:graphicData>
        </a:graphic>
      </p:graphicFrame>
      <p:sp>
        <p:nvSpPr>
          <p:cNvPr id="4" name="Text Placeholder 3">
            <a:extLst>
              <a:ext uri="{FF2B5EF4-FFF2-40B4-BE49-F238E27FC236}">
                <a16:creationId xmlns:a16="http://schemas.microsoft.com/office/drawing/2014/main" id="{FF0AC7E1-AD64-4536-B31A-BFF751077A2C}"/>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53457198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511DEB-3861-4311-9091-6070DF6C248D}"/>
              </a:ext>
            </a:extLst>
          </p:cNvPr>
          <p:cNvSpPr>
            <a:spLocks noGrp="1"/>
          </p:cNvSpPr>
          <p:nvPr>
            <p:ph type="title"/>
          </p:nvPr>
        </p:nvSpPr>
        <p:spPr/>
        <p:txBody>
          <a:bodyPr/>
          <a:lstStyle/>
          <a:p>
            <a:r>
              <a:rPr lang="en-US"/>
              <a:t>Facebook Own Posts Table - 9 of 9</a:t>
            </a:r>
          </a:p>
        </p:txBody>
      </p:sp>
      <p:graphicFrame>
        <p:nvGraphicFramePr>
          <p:cNvPr id="5" name="Table Placeholder 4">
            <a:extLst>
              <a:ext uri="{FF2B5EF4-FFF2-40B4-BE49-F238E27FC236}">
                <a16:creationId xmlns:a16="http://schemas.microsoft.com/office/drawing/2014/main" id="{E1F65D9B-EBF8-400E-B003-BDFB9D976961}"/>
              </a:ext>
            </a:extLst>
          </p:cNvPr>
          <p:cNvGraphicFramePr>
            <a:graphicFrameLocks noGrp="1"/>
          </p:cNvGraphicFramePr>
          <p:nvPr>
            <p:ph type="tbl" sz="quarter" idx="13"/>
            <p:extLst>
              <p:ext uri="{D42A27DB-BD31-4B8C-83A1-F6EECF244321}">
                <p14:modId xmlns:p14="http://schemas.microsoft.com/office/powerpoint/2010/main" val="9479932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061674446"/>
                    </a:ext>
                  </a:extLst>
                </a:gridCol>
                <a:gridCol w="658368">
                  <a:extLst>
                    <a:ext uri="{9D8B030D-6E8A-4147-A177-3AD203B41FA5}">
                      <a16:colId xmlns:a16="http://schemas.microsoft.com/office/drawing/2014/main" val="3662284780"/>
                    </a:ext>
                  </a:extLst>
                </a:gridCol>
                <a:gridCol w="658368">
                  <a:extLst>
                    <a:ext uri="{9D8B030D-6E8A-4147-A177-3AD203B41FA5}">
                      <a16:colId xmlns:a16="http://schemas.microsoft.com/office/drawing/2014/main" val="420452421"/>
                    </a:ext>
                  </a:extLst>
                </a:gridCol>
                <a:gridCol w="658368">
                  <a:extLst>
                    <a:ext uri="{9D8B030D-6E8A-4147-A177-3AD203B41FA5}">
                      <a16:colId xmlns:a16="http://schemas.microsoft.com/office/drawing/2014/main" val="972284986"/>
                    </a:ext>
                  </a:extLst>
                </a:gridCol>
                <a:gridCol w="658368">
                  <a:extLst>
                    <a:ext uri="{9D8B030D-6E8A-4147-A177-3AD203B41FA5}">
                      <a16:colId xmlns:a16="http://schemas.microsoft.com/office/drawing/2014/main" val="126109364"/>
                    </a:ext>
                  </a:extLst>
                </a:gridCol>
                <a:gridCol w="658368">
                  <a:extLst>
                    <a:ext uri="{9D8B030D-6E8A-4147-A177-3AD203B41FA5}">
                      <a16:colId xmlns:a16="http://schemas.microsoft.com/office/drawing/2014/main" val="1581833632"/>
                    </a:ext>
                  </a:extLst>
                </a:gridCol>
                <a:gridCol w="658368">
                  <a:extLst>
                    <a:ext uri="{9D8B030D-6E8A-4147-A177-3AD203B41FA5}">
                      <a16:colId xmlns:a16="http://schemas.microsoft.com/office/drawing/2014/main" val="3993196817"/>
                    </a:ext>
                  </a:extLst>
                </a:gridCol>
                <a:gridCol w="658368">
                  <a:extLst>
                    <a:ext uri="{9D8B030D-6E8A-4147-A177-3AD203B41FA5}">
                      <a16:colId xmlns:a16="http://schemas.microsoft.com/office/drawing/2014/main" val="12335411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892062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Alfredo Cornejo - 2017-11-29 17:00:53</a:t>
                      </a:r>
                      <a:r>
                        <a:rPr kumimoji="0" lang="es-ES" sz="1000" b="0" i="0" u="none" strike="noStrike" kern="1200" cap="none" spc="0" normalizeH="0" baseline="0" noProof="0">
                          <a:ln>
                            <a:noFill/>
                          </a:ln>
                          <a:solidFill>
                            <a:prstClr val="black"/>
                          </a:solidFill>
                          <a:effectLst/>
                          <a:uLnTx/>
                          <a:uFillTx/>
                          <a:latin typeface="+mn-lt"/>
                          <a:ea typeface="+mn-ea"/>
                          <a:cs typeface="+mn-cs"/>
                        </a:rPr>
                        <a:t>
DELITOS COMPLEJOS Y CRIMEN ORGANIZADO
Junto al presidente de la Suprema Corte de Justicia de la Nación, Ricardo Lorenzetti, firmamos un convenio que permitirá instalar en Mendoza una delegación del organismo judicial para agilizar la prevención de delitos graves y la obtención de pruebas en los procesos judiciales. Es una herramienta clave para la investigación de crímenes como narcotráfico y corrupción. 
Nota: http://bit.ly/2juQW60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265748285"/>
                  </a:ext>
                </a:extLst>
              </a:tr>
            </a:tbl>
          </a:graphicData>
        </a:graphic>
      </p:graphicFrame>
      <p:sp>
        <p:nvSpPr>
          <p:cNvPr id="4" name="Text Placeholder 3">
            <a:extLst>
              <a:ext uri="{FF2B5EF4-FFF2-40B4-BE49-F238E27FC236}">
                <a16:creationId xmlns:a16="http://schemas.microsoft.com/office/drawing/2014/main" id="{AA4ADA4C-8338-4224-AFD7-A98F5A852D6B}"/>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333246158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371E9A-1FFA-437B-B6B7-AFDC49EEEA11}"/>
              </a:ext>
            </a:extLst>
          </p:cNvPr>
          <p:cNvSpPr>
            <a:spLocks noGrp="1"/>
          </p:cNvSpPr>
          <p:nvPr>
            <p:ph type="title"/>
          </p:nvPr>
        </p:nvSpPr>
        <p:spPr/>
        <p:txBody>
          <a:bodyPr/>
          <a:lstStyle/>
          <a:p>
            <a:r>
              <a:rPr lang="en-US"/>
              <a:t>Facebook Own Posts</a:t>
            </a:r>
          </a:p>
        </p:txBody>
      </p:sp>
      <p:graphicFrame>
        <p:nvGraphicFramePr>
          <p:cNvPr id="6" name="Chart Placeholder 5">
            <a:extLst>
              <a:ext uri="{FF2B5EF4-FFF2-40B4-BE49-F238E27FC236}">
                <a16:creationId xmlns:a16="http://schemas.microsoft.com/office/drawing/2014/main" id="{537E3D1D-0F03-4803-B5CA-8B93C5C3E0AE}"/>
              </a:ext>
            </a:extLst>
          </p:cNvPr>
          <p:cNvGraphicFramePr>
            <a:graphicFrameLocks noGrp="1"/>
          </p:cNvGraphicFramePr>
          <p:nvPr>
            <p:ph type="chart" sz="quarter" idx="13"/>
            <p:extLst>
              <p:ext uri="{D42A27DB-BD31-4B8C-83A1-F6EECF244321}">
                <p14:modId xmlns:p14="http://schemas.microsoft.com/office/powerpoint/2010/main" val="332083327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13F658A-601F-4CA9-AB78-7E36F94D66A7}"/>
              </a:ext>
            </a:extLst>
          </p:cNvPr>
          <p:cNvSpPr>
            <a:spLocks noGrp="1"/>
          </p:cNvSpPr>
          <p:nvPr>
            <p:ph type="body" sz="quarter" idx="14"/>
          </p:nvPr>
        </p:nvSpPr>
        <p:spPr/>
        <p:txBody>
          <a:bodyPr/>
          <a:lstStyle/>
          <a:p>
            <a:r>
              <a:rPr lang="en-US"/>
              <a:t>11/01/2017 - 11/30/2017</a:t>
            </a:r>
          </a:p>
        </p:txBody>
      </p:sp>
      <p:sp>
        <p:nvSpPr>
          <p:cNvPr id="5" name="Footer Placeholder 4">
            <a:extLst>
              <a:ext uri="{FF2B5EF4-FFF2-40B4-BE49-F238E27FC236}">
                <a16:creationId xmlns:a16="http://schemas.microsoft.com/office/drawing/2014/main" id="{E63F5053-85C5-4BBB-A1D3-7F4E9880448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9240884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8C483E-3F70-4A02-9E52-5E3502DAA6D7}"/>
              </a:ext>
            </a:extLst>
          </p:cNvPr>
          <p:cNvSpPr>
            <a:spLocks noGrp="1"/>
          </p:cNvSpPr>
          <p:nvPr>
            <p:ph type="title"/>
          </p:nvPr>
        </p:nvSpPr>
        <p:spPr/>
        <p:txBody>
          <a:bodyPr/>
          <a:lstStyle/>
          <a:p>
            <a:r>
              <a:rPr lang="en-US"/>
              <a:t>Facebook Own Posts By Weekday</a:t>
            </a:r>
          </a:p>
        </p:txBody>
      </p:sp>
      <p:graphicFrame>
        <p:nvGraphicFramePr>
          <p:cNvPr id="6" name="Chart Placeholder 5">
            <a:extLst>
              <a:ext uri="{FF2B5EF4-FFF2-40B4-BE49-F238E27FC236}">
                <a16:creationId xmlns:a16="http://schemas.microsoft.com/office/drawing/2014/main" id="{2D2ED6A7-E529-4134-8BF4-105691358EE7}"/>
              </a:ext>
            </a:extLst>
          </p:cNvPr>
          <p:cNvGraphicFramePr>
            <a:graphicFrameLocks noGrp="1"/>
          </p:cNvGraphicFramePr>
          <p:nvPr>
            <p:ph type="chart" sz="quarter" idx="13"/>
            <p:extLst>
              <p:ext uri="{D42A27DB-BD31-4B8C-83A1-F6EECF244321}">
                <p14:modId xmlns:p14="http://schemas.microsoft.com/office/powerpoint/2010/main" val="333396977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A56513B-D2A0-4E5B-8BC8-ACF3BB5CF6B6}"/>
              </a:ext>
            </a:extLst>
          </p:cNvPr>
          <p:cNvSpPr>
            <a:spLocks noGrp="1"/>
          </p:cNvSpPr>
          <p:nvPr>
            <p:ph type="body" sz="quarter" idx="14"/>
          </p:nvPr>
        </p:nvSpPr>
        <p:spPr/>
        <p:txBody>
          <a:bodyPr/>
          <a:lstStyle/>
          <a:p>
            <a:r>
              <a:rPr lang="en-US"/>
              <a:t>11/01/2017 - 11/30/2017</a:t>
            </a:r>
          </a:p>
        </p:txBody>
      </p:sp>
      <p:sp>
        <p:nvSpPr>
          <p:cNvPr id="5" name="Footer Placeholder 4">
            <a:extLst>
              <a:ext uri="{FF2B5EF4-FFF2-40B4-BE49-F238E27FC236}">
                <a16:creationId xmlns:a16="http://schemas.microsoft.com/office/drawing/2014/main" id="{D147D08A-3A48-4201-A233-21109D0EB00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9361916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C673A8-6213-4CBE-A2D4-E9ADF9687FD0}"/>
              </a:ext>
            </a:extLst>
          </p:cNvPr>
          <p:cNvSpPr>
            <a:spLocks noGrp="1"/>
          </p:cNvSpPr>
          <p:nvPr>
            <p:ph type="title"/>
          </p:nvPr>
        </p:nvSpPr>
        <p:spPr/>
        <p:txBody>
          <a:bodyPr/>
          <a:lstStyle/>
          <a:p>
            <a:r>
              <a:rPr lang="en-US"/>
              <a:t>Facebook Interaction Rate By Weekday</a:t>
            </a:r>
          </a:p>
        </p:txBody>
      </p:sp>
      <p:graphicFrame>
        <p:nvGraphicFramePr>
          <p:cNvPr id="6" name="Chart Placeholder 5">
            <a:extLst>
              <a:ext uri="{FF2B5EF4-FFF2-40B4-BE49-F238E27FC236}">
                <a16:creationId xmlns:a16="http://schemas.microsoft.com/office/drawing/2014/main" id="{654A780D-BEF8-48A8-A268-36B4F9FF65BD}"/>
              </a:ext>
            </a:extLst>
          </p:cNvPr>
          <p:cNvGraphicFramePr>
            <a:graphicFrameLocks noGrp="1"/>
          </p:cNvGraphicFramePr>
          <p:nvPr>
            <p:ph type="chart" sz="quarter" idx="13"/>
            <p:extLst>
              <p:ext uri="{D42A27DB-BD31-4B8C-83A1-F6EECF244321}">
                <p14:modId xmlns:p14="http://schemas.microsoft.com/office/powerpoint/2010/main" val="342313394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1A617A6-0156-48C0-9BD6-4A1D3116471D}"/>
              </a:ext>
            </a:extLst>
          </p:cNvPr>
          <p:cNvSpPr>
            <a:spLocks noGrp="1"/>
          </p:cNvSpPr>
          <p:nvPr>
            <p:ph type="body" sz="quarter" idx="14"/>
          </p:nvPr>
        </p:nvSpPr>
        <p:spPr/>
        <p:txBody>
          <a:bodyPr/>
          <a:lstStyle/>
          <a:p>
            <a:r>
              <a:rPr lang="en-US"/>
              <a:t>11/01/2017 - 11/30/2017</a:t>
            </a:r>
          </a:p>
        </p:txBody>
      </p:sp>
      <p:sp>
        <p:nvSpPr>
          <p:cNvPr id="5" name="Footer Placeholder 4">
            <a:extLst>
              <a:ext uri="{FF2B5EF4-FFF2-40B4-BE49-F238E27FC236}">
                <a16:creationId xmlns:a16="http://schemas.microsoft.com/office/drawing/2014/main" id="{6892B0AE-CAB2-47F4-A0B7-D9273981C99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7571696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B0CA6C-D75F-451A-AF87-67D54B3D9754}"/>
              </a:ext>
            </a:extLst>
          </p:cNvPr>
          <p:cNvSpPr>
            <a:spLocks noGrp="1"/>
          </p:cNvSpPr>
          <p:nvPr>
            <p:ph type="title"/>
          </p:nvPr>
        </p:nvSpPr>
        <p:spPr/>
        <p:txBody>
          <a:bodyPr/>
          <a:lstStyle/>
          <a:p>
            <a:r>
              <a:rPr lang="en-US"/>
              <a:t>Facebook Post Type Distribution</a:t>
            </a:r>
          </a:p>
        </p:txBody>
      </p:sp>
      <p:graphicFrame>
        <p:nvGraphicFramePr>
          <p:cNvPr id="6" name="Chart Placeholder 5">
            <a:extLst>
              <a:ext uri="{FF2B5EF4-FFF2-40B4-BE49-F238E27FC236}">
                <a16:creationId xmlns:a16="http://schemas.microsoft.com/office/drawing/2014/main" id="{BDCABC01-5B0D-4065-AE36-7A22E97D7AD8}"/>
              </a:ext>
            </a:extLst>
          </p:cNvPr>
          <p:cNvGraphicFramePr>
            <a:graphicFrameLocks noGrp="1"/>
          </p:cNvGraphicFramePr>
          <p:nvPr>
            <p:ph type="chart" sz="quarter" idx="13"/>
            <p:extLst>
              <p:ext uri="{D42A27DB-BD31-4B8C-83A1-F6EECF244321}">
                <p14:modId xmlns:p14="http://schemas.microsoft.com/office/powerpoint/2010/main" val="174473313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0F48577-7B13-4E70-A397-5785ABCA9F06}"/>
              </a:ext>
            </a:extLst>
          </p:cNvPr>
          <p:cNvSpPr>
            <a:spLocks noGrp="1"/>
          </p:cNvSpPr>
          <p:nvPr>
            <p:ph type="body" sz="quarter" idx="14"/>
          </p:nvPr>
        </p:nvSpPr>
        <p:spPr/>
        <p:txBody>
          <a:bodyPr/>
          <a:lstStyle/>
          <a:p>
            <a:r>
              <a:rPr lang="en-US"/>
              <a:t>11/01/2017 - 11/30/2017</a:t>
            </a:r>
          </a:p>
        </p:txBody>
      </p:sp>
      <p:sp>
        <p:nvSpPr>
          <p:cNvPr id="5" name="Footer Placeholder 4">
            <a:extLst>
              <a:ext uri="{FF2B5EF4-FFF2-40B4-BE49-F238E27FC236}">
                <a16:creationId xmlns:a16="http://schemas.microsoft.com/office/drawing/2014/main" id="{F72AB477-D82F-4109-AB95-A69DA213082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8008447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6BF68E-A7BD-45B5-9895-02361D1D8EDE}"/>
              </a:ext>
            </a:extLst>
          </p:cNvPr>
          <p:cNvSpPr>
            <a:spLocks noGrp="1"/>
          </p:cNvSpPr>
          <p:nvPr>
            <p:ph type="title"/>
          </p:nvPr>
        </p:nvSpPr>
        <p:spPr/>
        <p:txBody>
          <a:bodyPr/>
          <a:lstStyle/>
          <a:p>
            <a:r>
              <a:rPr lang="en-US"/>
              <a:t>Facebook Interaction Rate By Hour</a:t>
            </a:r>
          </a:p>
        </p:txBody>
      </p:sp>
      <p:graphicFrame>
        <p:nvGraphicFramePr>
          <p:cNvPr id="6" name="Chart Placeholder 5">
            <a:extLst>
              <a:ext uri="{FF2B5EF4-FFF2-40B4-BE49-F238E27FC236}">
                <a16:creationId xmlns:a16="http://schemas.microsoft.com/office/drawing/2014/main" id="{3CB6724A-9AC8-4A2B-9EBC-DA3F8063247A}"/>
              </a:ext>
            </a:extLst>
          </p:cNvPr>
          <p:cNvGraphicFramePr>
            <a:graphicFrameLocks noGrp="1"/>
          </p:cNvGraphicFramePr>
          <p:nvPr>
            <p:ph type="chart" sz="quarter" idx="13"/>
            <p:extLst>
              <p:ext uri="{D42A27DB-BD31-4B8C-83A1-F6EECF244321}">
                <p14:modId xmlns:p14="http://schemas.microsoft.com/office/powerpoint/2010/main" val="392605905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8BDA9F0-7EBB-4266-BD74-47FB86712A92}"/>
              </a:ext>
            </a:extLst>
          </p:cNvPr>
          <p:cNvSpPr>
            <a:spLocks noGrp="1"/>
          </p:cNvSpPr>
          <p:nvPr>
            <p:ph type="body" sz="quarter" idx="14"/>
          </p:nvPr>
        </p:nvSpPr>
        <p:spPr/>
        <p:txBody>
          <a:bodyPr/>
          <a:lstStyle/>
          <a:p>
            <a:r>
              <a:rPr lang="en-US"/>
              <a:t>11/01/2017 - 11/30/2017</a:t>
            </a:r>
          </a:p>
        </p:txBody>
      </p:sp>
      <p:sp>
        <p:nvSpPr>
          <p:cNvPr id="5" name="Footer Placeholder 4">
            <a:extLst>
              <a:ext uri="{FF2B5EF4-FFF2-40B4-BE49-F238E27FC236}">
                <a16:creationId xmlns:a16="http://schemas.microsoft.com/office/drawing/2014/main" id="{4EEA9A23-CCD0-4C5F-8A83-1EE8B93C0C8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3312975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DC6854-2FA4-4C2D-9173-3303D087853F}"/>
              </a:ext>
            </a:extLst>
          </p:cNvPr>
          <p:cNvSpPr>
            <a:spLocks noGrp="1"/>
          </p:cNvSpPr>
          <p:nvPr>
            <p:ph type="title"/>
          </p:nvPr>
        </p:nvSpPr>
        <p:spPr/>
        <p:txBody>
          <a:bodyPr/>
          <a:lstStyle/>
          <a:p>
            <a:r>
              <a:rPr lang="en-US"/>
              <a:t>Facebook Own Posts By Hour</a:t>
            </a:r>
          </a:p>
        </p:txBody>
      </p:sp>
      <p:graphicFrame>
        <p:nvGraphicFramePr>
          <p:cNvPr id="6" name="Chart Placeholder 5">
            <a:extLst>
              <a:ext uri="{FF2B5EF4-FFF2-40B4-BE49-F238E27FC236}">
                <a16:creationId xmlns:a16="http://schemas.microsoft.com/office/drawing/2014/main" id="{6EE1214A-7717-47D5-9774-6DC43C41FD75}"/>
              </a:ext>
            </a:extLst>
          </p:cNvPr>
          <p:cNvGraphicFramePr>
            <a:graphicFrameLocks noGrp="1"/>
          </p:cNvGraphicFramePr>
          <p:nvPr>
            <p:ph type="chart" sz="quarter" idx="13"/>
            <p:extLst>
              <p:ext uri="{D42A27DB-BD31-4B8C-83A1-F6EECF244321}">
                <p14:modId xmlns:p14="http://schemas.microsoft.com/office/powerpoint/2010/main" val="297848805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406A804-41E1-4791-A349-FA0EED30B638}"/>
              </a:ext>
            </a:extLst>
          </p:cNvPr>
          <p:cNvSpPr>
            <a:spLocks noGrp="1"/>
          </p:cNvSpPr>
          <p:nvPr>
            <p:ph type="body" sz="quarter" idx="14"/>
          </p:nvPr>
        </p:nvSpPr>
        <p:spPr/>
        <p:txBody>
          <a:bodyPr/>
          <a:lstStyle/>
          <a:p>
            <a:r>
              <a:rPr lang="en-US"/>
              <a:t>11/01/2017 - 11/30/2017</a:t>
            </a:r>
          </a:p>
        </p:txBody>
      </p:sp>
      <p:sp>
        <p:nvSpPr>
          <p:cNvPr id="5" name="Footer Placeholder 4">
            <a:extLst>
              <a:ext uri="{FF2B5EF4-FFF2-40B4-BE49-F238E27FC236}">
                <a16:creationId xmlns:a16="http://schemas.microsoft.com/office/drawing/2014/main" id="{F9F66736-27D3-4739-AE55-FE2050D8631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6048443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E92E72-B7A2-44AD-B93E-FB88E3C1B275}"/>
              </a:ext>
            </a:extLst>
          </p:cNvPr>
          <p:cNvSpPr>
            <a:spLocks noGrp="1"/>
          </p:cNvSpPr>
          <p:nvPr>
            <p:ph type="title"/>
          </p:nvPr>
        </p:nvSpPr>
        <p:spPr/>
        <p:txBody>
          <a:bodyPr/>
          <a:lstStyle/>
          <a:p>
            <a:r>
              <a:rPr lang="en-US"/>
              <a:t>Facebook Interaction Rate By Post Type</a:t>
            </a:r>
          </a:p>
        </p:txBody>
      </p:sp>
      <p:graphicFrame>
        <p:nvGraphicFramePr>
          <p:cNvPr id="6" name="Chart Placeholder 5">
            <a:extLst>
              <a:ext uri="{FF2B5EF4-FFF2-40B4-BE49-F238E27FC236}">
                <a16:creationId xmlns:a16="http://schemas.microsoft.com/office/drawing/2014/main" id="{0EBC5E13-29CC-492C-B270-532AF1179F7A}"/>
              </a:ext>
            </a:extLst>
          </p:cNvPr>
          <p:cNvGraphicFramePr>
            <a:graphicFrameLocks noGrp="1"/>
          </p:cNvGraphicFramePr>
          <p:nvPr>
            <p:ph type="chart" sz="quarter" idx="13"/>
            <p:extLst>
              <p:ext uri="{D42A27DB-BD31-4B8C-83A1-F6EECF244321}">
                <p14:modId xmlns:p14="http://schemas.microsoft.com/office/powerpoint/2010/main" val="333082874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E1120C3-72EA-4E06-B854-C2230180C3F4}"/>
              </a:ext>
            </a:extLst>
          </p:cNvPr>
          <p:cNvSpPr>
            <a:spLocks noGrp="1"/>
          </p:cNvSpPr>
          <p:nvPr>
            <p:ph type="body" sz="quarter" idx="14"/>
          </p:nvPr>
        </p:nvSpPr>
        <p:spPr/>
        <p:txBody>
          <a:bodyPr/>
          <a:lstStyle/>
          <a:p>
            <a:r>
              <a:rPr lang="en-US"/>
              <a:t>11/01/2017 - 11/30/2017</a:t>
            </a:r>
          </a:p>
        </p:txBody>
      </p:sp>
      <p:sp>
        <p:nvSpPr>
          <p:cNvPr id="5" name="Footer Placeholder 4">
            <a:extLst>
              <a:ext uri="{FF2B5EF4-FFF2-40B4-BE49-F238E27FC236}">
                <a16:creationId xmlns:a16="http://schemas.microsoft.com/office/drawing/2014/main" id="{0DB1CAE4-D4FF-45B6-9E2B-16D6F303EC3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0998169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1A42F9-9C86-4C66-B905-7C75BB4B58E1}"/>
              </a:ext>
            </a:extLst>
          </p:cNvPr>
          <p:cNvSpPr>
            <a:spLocks noGrp="1"/>
          </p:cNvSpPr>
          <p:nvPr>
            <p:ph type="title"/>
          </p:nvPr>
        </p:nvSpPr>
        <p:spPr/>
        <p:txBody>
          <a:bodyPr/>
          <a:lstStyle/>
          <a:p>
            <a:r>
              <a:rPr lang="en-US"/>
              <a:t>Facebook Interactions Distribution</a:t>
            </a:r>
          </a:p>
        </p:txBody>
      </p:sp>
      <p:graphicFrame>
        <p:nvGraphicFramePr>
          <p:cNvPr id="6" name="Chart Placeholder 5">
            <a:extLst>
              <a:ext uri="{FF2B5EF4-FFF2-40B4-BE49-F238E27FC236}">
                <a16:creationId xmlns:a16="http://schemas.microsoft.com/office/drawing/2014/main" id="{915CCC13-C502-4F21-B0AD-0B4EF0003569}"/>
              </a:ext>
            </a:extLst>
          </p:cNvPr>
          <p:cNvGraphicFramePr>
            <a:graphicFrameLocks noGrp="1"/>
          </p:cNvGraphicFramePr>
          <p:nvPr>
            <p:ph type="chart" sz="quarter" idx="13"/>
            <p:extLst>
              <p:ext uri="{D42A27DB-BD31-4B8C-83A1-F6EECF244321}">
                <p14:modId xmlns:p14="http://schemas.microsoft.com/office/powerpoint/2010/main" val="229882762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F314B07-F365-4A67-B96F-075B21C4C056}"/>
              </a:ext>
            </a:extLst>
          </p:cNvPr>
          <p:cNvSpPr>
            <a:spLocks noGrp="1"/>
          </p:cNvSpPr>
          <p:nvPr>
            <p:ph type="body" sz="quarter" idx="14"/>
          </p:nvPr>
        </p:nvSpPr>
        <p:spPr/>
        <p:txBody>
          <a:bodyPr/>
          <a:lstStyle/>
          <a:p>
            <a:r>
              <a:rPr lang="en-US"/>
              <a:t>11/01/2017 - 11/30/2017</a:t>
            </a:r>
          </a:p>
        </p:txBody>
      </p:sp>
      <p:sp>
        <p:nvSpPr>
          <p:cNvPr id="5" name="Footer Placeholder 4">
            <a:extLst>
              <a:ext uri="{FF2B5EF4-FFF2-40B4-BE49-F238E27FC236}">
                <a16:creationId xmlns:a16="http://schemas.microsoft.com/office/drawing/2014/main" id="{68A6F5FC-AE3A-4E40-9647-471EECB1CEE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1322730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26185A-C897-4F68-A6CF-C972D5D137C6}"/>
              </a:ext>
            </a:extLst>
          </p:cNvPr>
          <p:cNvSpPr>
            <a:spLocks noGrp="1"/>
          </p:cNvSpPr>
          <p:nvPr>
            <p:ph type="title"/>
          </p:nvPr>
        </p:nvSpPr>
        <p:spPr/>
        <p:txBody>
          <a:bodyPr/>
          <a:lstStyle/>
          <a:p>
            <a:r>
              <a:rPr lang="en-US"/>
              <a:t>Facebook Key Influencers - 1 of 2</a:t>
            </a:r>
          </a:p>
        </p:txBody>
      </p:sp>
      <p:graphicFrame>
        <p:nvGraphicFramePr>
          <p:cNvPr id="5" name="Table Placeholder 4">
            <a:extLst>
              <a:ext uri="{FF2B5EF4-FFF2-40B4-BE49-F238E27FC236}">
                <a16:creationId xmlns:a16="http://schemas.microsoft.com/office/drawing/2014/main" id="{B75333F9-8939-487C-A496-85B8F5D8A853}"/>
              </a:ext>
            </a:extLst>
          </p:cNvPr>
          <p:cNvGraphicFramePr>
            <a:graphicFrameLocks noGrp="1"/>
          </p:cNvGraphicFramePr>
          <p:nvPr>
            <p:ph type="tbl" sz="quarter" idx="13"/>
            <p:extLst>
              <p:ext uri="{D42A27DB-BD31-4B8C-83A1-F6EECF244321}">
                <p14:modId xmlns:p14="http://schemas.microsoft.com/office/powerpoint/2010/main" val="24520961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134222812"/>
                    </a:ext>
                  </a:extLst>
                </a:gridCol>
                <a:gridCol w="2468880">
                  <a:extLst>
                    <a:ext uri="{9D8B030D-6E8A-4147-A177-3AD203B41FA5}">
                      <a16:colId xmlns:a16="http://schemas.microsoft.com/office/drawing/2014/main" val="2540239909"/>
                    </a:ext>
                  </a:extLst>
                </a:gridCol>
                <a:gridCol w="822960">
                  <a:extLst>
                    <a:ext uri="{9D8B030D-6E8A-4147-A177-3AD203B41FA5}">
                      <a16:colId xmlns:a16="http://schemas.microsoft.com/office/drawing/2014/main" val="1319824964"/>
                    </a:ext>
                  </a:extLst>
                </a:gridCol>
                <a:gridCol w="822960">
                  <a:extLst>
                    <a:ext uri="{9D8B030D-6E8A-4147-A177-3AD203B41FA5}">
                      <a16:colId xmlns:a16="http://schemas.microsoft.com/office/drawing/2014/main" val="2306242508"/>
                    </a:ext>
                  </a:extLst>
                </a:gridCol>
                <a:gridCol w="822960">
                  <a:extLst>
                    <a:ext uri="{9D8B030D-6E8A-4147-A177-3AD203B41FA5}">
                      <a16:colId xmlns:a16="http://schemas.microsoft.com/office/drawing/2014/main" val="14619078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6664167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Matilde Velázquez Berón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Alfredo Cornejo (9)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extLst>
                  <a:ext uri="{0D108BD9-81ED-4DB2-BD59-A6C34878D82A}">
                    <a16:rowId xmlns:a16="http://schemas.microsoft.com/office/drawing/2014/main" val="25008711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Alicia Guerra Román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Alfredo Cornejo (6)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extLst>
                  <a:ext uri="{0D108BD9-81ED-4DB2-BD59-A6C34878D82A}">
                    <a16:rowId xmlns:a16="http://schemas.microsoft.com/office/drawing/2014/main" val="19243279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Jose Cruz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Alfredo Cornejo (5)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29964004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Lisa Eufrasia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Alfredo Cornejo (4)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6605659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Pablo María Peralta Lorca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Alfredo Cornejo (4)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19583310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Nené Cornejo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Alfredo Cornejo (4)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8505541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Andrea Leal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Alfredo Cornejo (4)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1500160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Monica Beatriz Rodriguez Vanería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Alfredo Cornejo (4)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16363879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Mauricio Gabriel Ceneri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Alfredo Cornejo (4)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22747474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Mariel Pacheco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Alfredo Cornejo (3)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1758387535"/>
                  </a:ext>
                </a:extLst>
              </a:tr>
            </a:tbl>
          </a:graphicData>
        </a:graphic>
      </p:graphicFrame>
      <p:sp>
        <p:nvSpPr>
          <p:cNvPr id="4" name="Text Placeholder 3">
            <a:extLst>
              <a:ext uri="{FF2B5EF4-FFF2-40B4-BE49-F238E27FC236}">
                <a16:creationId xmlns:a16="http://schemas.microsoft.com/office/drawing/2014/main" id="{6384D744-C34F-4F8E-B5DD-68B8E6A7AFB7}"/>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246704068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02C2F4-8EDE-4C75-BFEF-76503A749BC2}"/>
              </a:ext>
            </a:extLst>
          </p:cNvPr>
          <p:cNvSpPr>
            <a:spLocks noGrp="1"/>
          </p:cNvSpPr>
          <p:nvPr>
            <p:ph type="title"/>
          </p:nvPr>
        </p:nvSpPr>
        <p:spPr/>
        <p:txBody>
          <a:bodyPr/>
          <a:lstStyle/>
          <a:p>
            <a:r>
              <a:rPr lang="en-US"/>
              <a:t>Facebook Key Influencers - 2 of 2</a:t>
            </a:r>
          </a:p>
        </p:txBody>
      </p:sp>
      <p:graphicFrame>
        <p:nvGraphicFramePr>
          <p:cNvPr id="5" name="Table Placeholder 4">
            <a:extLst>
              <a:ext uri="{FF2B5EF4-FFF2-40B4-BE49-F238E27FC236}">
                <a16:creationId xmlns:a16="http://schemas.microsoft.com/office/drawing/2014/main" id="{9F272304-2FAA-4192-9EE6-0A5FE321A0BF}"/>
              </a:ext>
            </a:extLst>
          </p:cNvPr>
          <p:cNvGraphicFramePr>
            <a:graphicFrameLocks noGrp="1"/>
          </p:cNvGraphicFramePr>
          <p:nvPr>
            <p:ph type="tbl" sz="quarter" idx="13"/>
            <p:extLst>
              <p:ext uri="{D42A27DB-BD31-4B8C-83A1-F6EECF244321}">
                <p14:modId xmlns:p14="http://schemas.microsoft.com/office/powerpoint/2010/main" val="15445955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058140095"/>
                    </a:ext>
                  </a:extLst>
                </a:gridCol>
                <a:gridCol w="2468880">
                  <a:extLst>
                    <a:ext uri="{9D8B030D-6E8A-4147-A177-3AD203B41FA5}">
                      <a16:colId xmlns:a16="http://schemas.microsoft.com/office/drawing/2014/main" val="230059597"/>
                    </a:ext>
                  </a:extLst>
                </a:gridCol>
                <a:gridCol w="822960">
                  <a:extLst>
                    <a:ext uri="{9D8B030D-6E8A-4147-A177-3AD203B41FA5}">
                      <a16:colId xmlns:a16="http://schemas.microsoft.com/office/drawing/2014/main" val="3365280646"/>
                    </a:ext>
                  </a:extLst>
                </a:gridCol>
                <a:gridCol w="822960">
                  <a:extLst>
                    <a:ext uri="{9D8B030D-6E8A-4147-A177-3AD203B41FA5}">
                      <a16:colId xmlns:a16="http://schemas.microsoft.com/office/drawing/2014/main" val="746745943"/>
                    </a:ext>
                  </a:extLst>
                </a:gridCol>
                <a:gridCol w="822960">
                  <a:extLst>
                    <a:ext uri="{9D8B030D-6E8A-4147-A177-3AD203B41FA5}">
                      <a16:colId xmlns:a16="http://schemas.microsoft.com/office/drawing/2014/main" val="39082836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38177874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Gladys BP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Alfredo Cornejo (3)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8058146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Hector Roberto Cabral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Alfredo Cornejo (3)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306550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Alicia Antonia Irusta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Alfredo Cornejo (3)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15044812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Ricardo Enrique Davila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Alfredo Cornejo (3)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33126074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Marcela Salomon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Alfredo Cornejo (3)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2621916462"/>
                  </a:ext>
                </a:extLst>
              </a:tr>
            </a:tbl>
          </a:graphicData>
        </a:graphic>
      </p:graphicFrame>
      <p:sp>
        <p:nvSpPr>
          <p:cNvPr id="4" name="Text Placeholder 3">
            <a:extLst>
              <a:ext uri="{FF2B5EF4-FFF2-40B4-BE49-F238E27FC236}">
                <a16:creationId xmlns:a16="http://schemas.microsoft.com/office/drawing/2014/main" id="{12071774-84E3-41E0-BC9F-6C9BA50CFA84}"/>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408773195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A2DB0D-ABB2-4805-950F-20B8E71EFE90}"/>
              </a:ext>
            </a:extLst>
          </p:cNvPr>
          <p:cNvSpPr>
            <a:spLocks noGrp="1"/>
          </p:cNvSpPr>
          <p:nvPr>
            <p:ph type="title"/>
          </p:nvPr>
        </p:nvSpPr>
        <p:spPr/>
        <p:txBody>
          <a:bodyPr/>
          <a:lstStyle/>
          <a:p>
            <a:r>
              <a:rPr lang="en-US"/>
              <a:t>Facebook Response Times</a:t>
            </a:r>
          </a:p>
        </p:txBody>
      </p:sp>
      <p:graphicFrame>
        <p:nvGraphicFramePr>
          <p:cNvPr id="6" name="Chart Placeholder 5">
            <a:extLst>
              <a:ext uri="{FF2B5EF4-FFF2-40B4-BE49-F238E27FC236}">
                <a16:creationId xmlns:a16="http://schemas.microsoft.com/office/drawing/2014/main" id="{A18D69C0-3D81-47C7-9D54-7482A3A3C454}"/>
              </a:ext>
            </a:extLst>
          </p:cNvPr>
          <p:cNvGraphicFramePr>
            <a:graphicFrameLocks noGrp="1"/>
          </p:cNvGraphicFramePr>
          <p:nvPr>
            <p:ph type="chart" sz="quarter" idx="13"/>
            <p:extLst>
              <p:ext uri="{D42A27DB-BD31-4B8C-83A1-F6EECF244321}">
                <p14:modId xmlns:p14="http://schemas.microsoft.com/office/powerpoint/2010/main" val="409206563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8DA2263-736E-4311-8019-C189AA3FCFD5}"/>
              </a:ext>
            </a:extLst>
          </p:cNvPr>
          <p:cNvSpPr>
            <a:spLocks noGrp="1"/>
          </p:cNvSpPr>
          <p:nvPr>
            <p:ph type="body" sz="quarter" idx="14"/>
          </p:nvPr>
        </p:nvSpPr>
        <p:spPr/>
        <p:txBody>
          <a:bodyPr/>
          <a:lstStyle/>
          <a:p>
            <a:r>
              <a:rPr lang="en-US"/>
              <a:t>11/01/2017 - 11/30/2017</a:t>
            </a:r>
          </a:p>
        </p:txBody>
      </p:sp>
      <p:sp>
        <p:nvSpPr>
          <p:cNvPr id="5" name="Footer Placeholder 4">
            <a:extLst>
              <a:ext uri="{FF2B5EF4-FFF2-40B4-BE49-F238E27FC236}">
                <a16:creationId xmlns:a16="http://schemas.microsoft.com/office/drawing/2014/main" id="{FB890BAC-4947-4382-9961-3F0D2A4D31E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0457178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838</Words>
  <Application>Microsoft Office PowerPoint</Application>
  <PresentationFormat>On-screen Show (4:3)</PresentationFormat>
  <Paragraphs>405</Paragraphs>
  <Slides>27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27</vt:i4>
      </vt:variant>
    </vt:vector>
  </HeadingPairs>
  <TitlesOfParts>
    <vt:vector size="30" baseType="lpstr">
      <vt:lpstr>Arial</vt:lpstr>
      <vt:lpstr>Calibri</vt:lpstr>
      <vt:lpstr>quintly_template</vt:lpstr>
      <vt:lpstr>Reporte Facebook</vt:lpstr>
      <vt:lpstr>Facebook Key Metrics Table</vt:lpstr>
      <vt:lpstr>Facebook Fans Total</vt:lpstr>
      <vt:lpstr>Facebook Key Metrics Radar</vt:lpstr>
      <vt:lpstr>Facebook Interaction Rate</vt:lpstr>
      <vt:lpstr>Facebook Fans Change Per Weekday</vt:lpstr>
      <vt:lpstr>Facebook Fans Change</vt:lpstr>
      <vt:lpstr>Facebook Own Posts Table - 1 of 9</vt:lpstr>
      <vt:lpstr>Facebook Own Posts Table - 2 of 9</vt:lpstr>
      <vt:lpstr>Facebook Own Posts Table - 3 of 9</vt:lpstr>
      <vt:lpstr>Facebook Own Posts Table - 4 of 9</vt:lpstr>
      <vt:lpstr>Facebook Own Posts Table - 5 of 9</vt:lpstr>
      <vt:lpstr>Facebook Own Posts Table - 6 of 9</vt:lpstr>
      <vt:lpstr>Facebook Own Posts Table - 7 of 9</vt:lpstr>
      <vt:lpstr>Facebook Own Posts Table - 8 of 9</vt:lpstr>
      <vt:lpstr>Facebook Own Posts Table - 9 of 9</vt:lpstr>
      <vt:lpstr>Facebook Own Posts</vt:lpstr>
      <vt:lpstr>Facebook Own Posts By Weekday</vt:lpstr>
      <vt:lpstr>Facebook Interaction Rate By Weekday</vt:lpstr>
      <vt:lpstr>Facebook Post Type Distribution</vt:lpstr>
      <vt:lpstr>Facebook Interaction Rate By Hour</vt:lpstr>
      <vt:lpstr>Facebook Own Posts By Hour</vt:lpstr>
      <vt:lpstr>Facebook Interaction Rate By Post Type</vt:lpstr>
      <vt:lpstr>Facebook Interactions Distribution</vt:lpstr>
      <vt:lpstr>Facebook Key Influencers - 1 of 2</vt:lpstr>
      <vt:lpstr>Facebook Key Influencers - 2 of 2</vt:lpstr>
      <vt:lpstr>Facebook Response Times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Facebook</dc:title>
  <dc:creator>Administrator</dc:creator>
  <cp:lastModifiedBy>Administrator</cp:lastModifiedBy>
  <cp:revision>1</cp:revision>
  <dcterms:created xsi:type="dcterms:W3CDTF">2017-12-02T00:17:10Z</dcterms:created>
  <dcterms:modified xsi:type="dcterms:W3CDTF">2017-12-02T00:17:54Z</dcterms:modified>
</cp:coreProperties>
</file>