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3486</c:v>
                </c:pt>
                <c:pt idx="1">
                  <c:v>3491</c:v>
                </c:pt>
                <c:pt idx="2">
                  <c:v>3497</c:v>
                </c:pt>
                <c:pt idx="3">
                  <c:v>3498</c:v>
                </c:pt>
                <c:pt idx="4">
                  <c:v>3502</c:v>
                </c:pt>
                <c:pt idx="5">
                  <c:v>3513</c:v>
                </c:pt>
                <c:pt idx="6">
                  <c:v>3521</c:v>
                </c:pt>
                <c:pt idx="7">
                  <c:v>3524</c:v>
                </c:pt>
                <c:pt idx="8">
                  <c:v>3530</c:v>
                </c:pt>
                <c:pt idx="9">
                  <c:v>3532</c:v>
                </c:pt>
                <c:pt idx="10">
                  <c:v>3535</c:v>
                </c:pt>
                <c:pt idx="11">
                  <c:v>3536</c:v>
                </c:pt>
                <c:pt idx="12">
                  <c:v>3538</c:v>
                </c:pt>
                <c:pt idx="13">
                  <c:v>3540</c:v>
                </c:pt>
                <c:pt idx="14">
                  <c:v>3546</c:v>
                </c:pt>
                <c:pt idx="15">
                  <c:v>3549</c:v>
                </c:pt>
                <c:pt idx="16">
                  <c:v>3554</c:v>
                </c:pt>
                <c:pt idx="17">
                  <c:v>3556</c:v>
                </c:pt>
                <c:pt idx="18">
                  <c:v>3558</c:v>
                </c:pt>
                <c:pt idx="19">
                  <c:v>3558</c:v>
                </c:pt>
                <c:pt idx="20">
                  <c:v>3558</c:v>
                </c:pt>
                <c:pt idx="21">
                  <c:v>3561</c:v>
                </c:pt>
                <c:pt idx="22">
                  <c:v>3564</c:v>
                </c:pt>
                <c:pt idx="23">
                  <c:v>3565</c:v>
                </c:pt>
                <c:pt idx="24">
                  <c:v>3565</c:v>
                </c:pt>
                <c:pt idx="25">
                  <c:v>3567</c:v>
                </c:pt>
                <c:pt idx="26">
                  <c:v>3568</c:v>
                </c:pt>
                <c:pt idx="27">
                  <c:v>3570</c:v>
                </c:pt>
                <c:pt idx="28">
                  <c:v>3573</c:v>
                </c:pt>
                <c:pt idx="29">
                  <c:v>3578</c:v>
                </c:pt>
              </c:numCache>
            </c:numRef>
          </c:val>
          <c:smooth val="0"/>
          <c:extLst>
            <c:ext xmlns:c16="http://schemas.microsoft.com/office/drawing/2014/chart" uri="{C3380CC4-5D6E-409C-BE32-E72D297353CC}">
              <c16:uniqueId val="{00000000-83E8-4848-BB8D-1C63C345A917}"/>
            </c:ext>
          </c:extLst>
        </c:ser>
        <c:dLbls>
          <c:showLegendKey val="0"/>
          <c:showVal val="0"/>
          <c:showCatName val="0"/>
          <c:showSerName val="0"/>
          <c:showPercent val="0"/>
          <c:showBubbleSize val="0"/>
        </c:dLbls>
        <c:smooth val="0"/>
        <c:axId val="296027904"/>
        <c:axId val="296021016"/>
      </c:lineChart>
      <c:dateAx>
        <c:axId val="29602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21016"/>
        <c:crosses val="autoZero"/>
        <c:auto val="1"/>
        <c:lblOffset val="100"/>
        <c:baseTimeUnit val="days"/>
      </c:dateAx>
      <c:valAx>
        <c:axId val="29602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2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794-4072-B2AE-F96BC27E83B4}"/>
            </c:ext>
          </c:extLst>
        </c:ser>
        <c:dLbls>
          <c:showLegendKey val="0"/>
          <c:showVal val="0"/>
          <c:showCatName val="0"/>
          <c:showSerName val="0"/>
          <c:showPercent val="0"/>
          <c:showBubbleSize val="0"/>
        </c:dLbls>
        <c:axId val="296023640"/>
        <c:axId val="296024952"/>
      </c:radarChart>
      <c:catAx>
        <c:axId val="296023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24952"/>
        <c:crosses val="autoZero"/>
        <c:auto val="1"/>
        <c:lblAlgn val="ctr"/>
        <c:lblOffset val="100"/>
        <c:noMultiLvlLbl val="0"/>
      </c:catAx>
      <c:valAx>
        <c:axId val="29602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2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1.2901376146789001</c:v>
                </c:pt>
                <c:pt idx="2">
                  <c:v>1.5455065827132</c:v>
                </c:pt>
                <c:pt idx="3">
                  <c:v>5.1186731484129</c:v>
                </c:pt>
                <c:pt idx="4">
                  <c:v>0</c:v>
                </c:pt>
                <c:pt idx="5">
                  <c:v>0.25662959794696</c:v>
                </c:pt>
                <c:pt idx="6">
                  <c:v>0.17059994313335</c:v>
                </c:pt>
                <c:pt idx="7">
                  <c:v>1.1641113003975001</c:v>
                </c:pt>
                <c:pt idx="8">
                  <c:v>0.28352707683584</c:v>
                </c:pt>
                <c:pt idx="9">
                  <c:v>0</c:v>
                </c:pt>
                <c:pt idx="10">
                  <c:v>0</c:v>
                </c:pt>
                <c:pt idx="11">
                  <c:v>0</c:v>
                </c:pt>
                <c:pt idx="12">
                  <c:v>0.53717839977381998</c:v>
                </c:pt>
                <c:pt idx="13">
                  <c:v>1.7236507487991</c:v>
                </c:pt>
                <c:pt idx="14">
                  <c:v>0.39514535704205</c:v>
                </c:pt>
                <c:pt idx="15">
                  <c:v>0</c:v>
                </c:pt>
                <c:pt idx="16">
                  <c:v>1.7459870459025999</c:v>
                </c:pt>
                <c:pt idx="17">
                  <c:v>0</c:v>
                </c:pt>
                <c:pt idx="18">
                  <c:v>0</c:v>
                </c:pt>
                <c:pt idx="19">
                  <c:v>0</c:v>
                </c:pt>
                <c:pt idx="20">
                  <c:v>0.78695896571107005</c:v>
                </c:pt>
                <c:pt idx="21">
                  <c:v>0</c:v>
                </c:pt>
                <c:pt idx="22">
                  <c:v>1.4879281302639</c:v>
                </c:pt>
                <c:pt idx="23">
                  <c:v>0.42087542087542001</c:v>
                </c:pt>
                <c:pt idx="24">
                  <c:v>0</c:v>
                </c:pt>
                <c:pt idx="25">
                  <c:v>0</c:v>
                </c:pt>
                <c:pt idx="26">
                  <c:v>0.33641715727501997</c:v>
                </c:pt>
                <c:pt idx="27">
                  <c:v>0.81255253572428998</c:v>
                </c:pt>
                <c:pt idx="28">
                  <c:v>0</c:v>
                </c:pt>
                <c:pt idx="29">
                  <c:v>0.58741258741258995</c:v>
                </c:pt>
              </c:numCache>
            </c:numRef>
          </c:val>
          <c:smooth val="0"/>
          <c:extLst>
            <c:ext xmlns:c16="http://schemas.microsoft.com/office/drawing/2014/chart" uri="{C3380CC4-5D6E-409C-BE32-E72D297353CC}">
              <c16:uniqueId val="{00000000-3A13-4A6B-8DA5-06CC2CB1A750}"/>
            </c:ext>
          </c:extLst>
        </c:ser>
        <c:dLbls>
          <c:showLegendKey val="0"/>
          <c:showVal val="0"/>
          <c:showCatName val="0"/>
          <c:showSerName val="0"/>
          <c:showPercent val="0"/>
          <c:showBubbleSize val="0"/>
        </c:dLbls>
        <c:smooth val="0"/>
        <c:axId val="296535432"/>
        <c:axId val="296536416"/>
      </c:lineChart>
      <c:dateAx>
        <c:axId val="29653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6416"/>
        <c:crosses val="autoZero"/>
        <c:auto val="1"/>
        <c:lblOffset val="100"/>
        <c:baseTimeUnit val="days"/>
      </c:dateAx>
      <c:valAx>
        <c:axId val="29653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4</c:v>
                </c:pt>
                <c:pt idx="3">
                  <c:v>4</c:v>
                </c:pt>
                <c:pt idx="4">
                  <c:v>4</c:v>
                </c:pt>
                <c:pt idx="5">
                  <c:v>2</c:v>
                </c:pt>
                <c:pt idx="6">
                  <c:v>2</c:v>
                </c:pt>
              </c:numCache>
            </c:numRef>
          </c:val>
          <c:extLst>
            <c:ext xmlns:c16="http://schemas.microsoft.com/office/drawing/2014/chart" uri="{C3380CC4-5D6E-409C-BE32-E72D297353CC}">
              <c16:uniqueId val="{00000000-2060-4EF9-814E-EEB8243D073C}"/>
            </c:ext>
          </c:extLst>
        </c:ser>
        <c:dLbls>
          <c:showLegendKey val="0"/>
          <c:showVal val="0"/>
          <c:showCatName val="0"/>
          <c:showSerName val="0"/>
          <c:showPercent val="0"/>
          <c:showBubbleSize val="0"/>
        </c:dLbls>
        <c:gapWidth val="219"/>
        <c:overlap val="-27"/>
        <c:axId val="296538056"/>
        <c:axId val="296532808"/>
      </c:barChart>
      <c:catAx>
        <c:axId val="29653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2808"/>
        <c:crosses val="autoZero"/>
        <c:auto val="1"/>
        <c:lblAlgn val="ctr"/>
        <c:lblOffset val="100"/>
        <c:noMultiLvlLbl val="0"/>
      </c:catAx>
      <c:valAx>
        <c:axId val="29653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c:v>
                </c:pt>
                <c:pt idx="1">
                  <c:v>5</c:v>
                </c:pt>
                <c:pt idx="2">
                  <c:v>6</c:v>
                </c:pt>
                <c:pt idx="3">
                  <c:v>1</c:v>
                </c:pt>
                <c:pt idx="4">
                  <c:v>4</c:v>
                </c:pt>
                <c:pt idx="5">
                  <c:v>11</c:v>
                </c:pt>
                <c:pt idx="6">
                  <c:v>8</c:v>
                </c:pt>
                <c:pt idx="7">
                  <c:v>3</c:v>
                </c:pt>
                <c:pt idx="8">
                  <c:v>6</c:v>
                </c:pt>
                <c:pt idx="9">
                  <c:v>2</c:v>
                </c:pt>
                <c:pt idx="10">
                  <c:v>3</c:v>
                </c:pt>
                <c:pt idx="11">
                  <c:v>1</c:v>
                </c:pt>
                <c:pt idx="12">
                  <c:v>2</c:v>
                </c:pt>
                <c:pt idx="13">
                  <c:v>2</c:v>
                </c:pt>
                <c:pt idx="14">
                  <c:v>6</c:v>
                </c:pt>
                <c:pt idx="15">
                  <c:v>3</c:v>
                </c:pt>
                <c:pt idx="16">
                  <c:v>5</c:v>
                </c:pt>
                <c:pt idx="17">
                  <c:v>2</c:v>
                </c:pt>
                <c:pt idx="18">
                  <c:v>2</c:v>
                </c:pt>
                <c:pt idx="19">
                  <c:v>0</c:v>
                </c:pt>
                <c:pt idx="20">
                  <c:v>0</c:v>
                </c:pt>
                <c:pt idx="21">
                  <c:v>3</c:v>
                </c:pt>
                <c:pt idx="22">
                  <c:v>3</c:v>
                </c:pt>
                <c:pt idx="23">
                  <c:v>1</c:v>
                </c:pt>
                <c:pt idx="24">
                  <c:v>0</c:v>
                </c:pt>
                <c:pt idx="25">
                  <c:v>2</c:v>
                </c:pt>
                <c:pt idx="26">
                  <c:v>1</c:v>
                </c:pt>
                <c:pt idx="27">
                  <c:v>2</c:v>
                </c:pt>
                <c:pt idx="28">
                  <c:v>3</c:v>
                </c:pt>
                <c:pt idx="29">
                  <c:v>5</c:v>
                </c:pt>
              </c:numCache>
            </c:numRef>
          </c:val>
          <c:smooth val="0"/>
          <c:extLst>
            <c:ext xmlns:c16="http://schemas.microsoft.com/office/drawing/2014/chart" uri="{C3380CC4-5D6E-409C-BE32-E72D297353CC}">
              <c16:uniqueId val="{00000000-9E30-48DC-914B-24AEBD59D442}"/>
            </c:ext>
          </c:extLst>
        </c:ser>
        <c:dLbls>
          <c:showLegendKey val="0"/>
          <c:showVal val="0"/>
          <c:showCatName val="0"/>
          <c:showSerName val="0"/>
          <c:showPercent val="0"/>
          <c:showBubbleSize val="0"/>
        </c:dLbls>
        <c:smooth val="0"/>
        <c:axId val="297050664"/>
        <c:axId val="297050992"/>
      </c:lineChart>
      <c:dateAx>
        <c:axId val="29705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050992"/>
        <c:crosses val="autoZero"/>
        <c:auto val="1"/>
        <c:lblOffset val="100"/>
        <c:baseTimeUnit val="days"/>
      </c:dateAx>
      <c:valAx>
        <c:axId val="29705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05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1</c:v>
                </c:pt>
                <c:pt idx="2">
                  <c:v>1</c:v>
                </c:pt>
                <c:pt idx="3">
                  <c:v>1</c:v>
                </c:pt>
                <c:pt idx="4">
                  <c:v>0</c:v>
                </c:pt>
                <c:pt idx="5">
                  <c:v>1</c:v>
                </c:pt>
                <c:pt idx="6">
                  <c:v>1</c:v>
                </c:pt>
                <c:pt idx="7">
                  <c:v>1</c:v>
                </c:pt>
                <c:pt idx="8">
                  <c:v>1</c:v>
                </c:pt>
                <c:pt idx="9">
                  <c:v>0</c:v>
                </c:pt>
                <c:pt idx="10">
                  <c:v>0</c:v>
                </c:pt>
                <c:pt idx="11">
                  <c:v>0</c:v>
                </c:pt>
                <c:pt idx="12">
                  <c:v>1</c:v>
                </c:pt>
                <c:pt idx="13">
                  <c:v>1</c:v>
                </c:pt>
                <c:pt idx="14">
                  <c:v>1</c:v>
                </c:pt>
                <c:pt idx="15">
                  <c:v>0</c:v>
                </c:pt>
                <c:pt idx="16">
                  <c:v>1</c:v>
                </c:pt>
                <c:pt idx="17">
                  <c:v>0</c:v>
                </c:pt>
                <c:pt idx="18">
                  <c:v>0</c:v>
                </c:pt>
                <c:pt idx="19">
                  <c:v>0</c:v>
                </c:pt>
                <c:pt idx="20">
                  <c:v>1</c:v>
                </c:pt>
                <c:pt idx="21">
                  <c:v>0</c:v>
                </c:pt>
                <c:pt idx="22">
                  <c:v>1</c:v>
                </c:pt>
                <c:pt idx="23">
                  <c:v>1</c:v>
                </c:pt>
                <c:pt idx="24">
                  <c:v>0</c:v>
                </c:pt>
                <c:pt idx="25">
                  <c:v>0</c:v>
                </c:pt>
                <c:pt idx="26">
                  <c:v>1</c:v>
                </c:pt>
                <c:pt idx="27">
                  <c:v>1</c:v>
                </c:pt>
                <c:pt idx="28">
                  <c:v>0</c:v>
                </c:pt>
                <c:pt idx="29">
                  <c:v>1</c:v>
                </c:pt>
              </c:numCache>
            </c:numRef>
          </c:val>
          <c:smooth val="0"/>
          <c:extLst>
            <c:ext xmlns:c16="http://schemas.microsoft.com/office/drawing/2014/chart" uri="{C3380CC4-5D6E-409C-BE32-E72D297353CC}">
              <c16:uniqueId val="{00000000-C8CE-4E27-9FEE-EF8246E3D93F}"/>
            </c:ext>
          </c:extLst>
        </c:ser>
        <c:dLbls>
          <c:showLegendKey val="0"/>
          <c:showVal val="0"/>
          <c:showCatName val="0"/>
          <c:showSerName val="0"/>
          <c:showPercent val="0"/>
          <c:showBubbleSize val="0"/>
        </c:dLbls>
        <c:smooth val="0"/>
        <c:axId val="347624816"/>
        <c:axId val="347619896"/>
      </c:lineChart>
      <c:dateAx>
        <c:axId val="34762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19896"/>
        <c:crosses val="autoZero"/>
        <c:auto val="1"/>
        <c:lblOffset val="100"/>
        <c:baseTimeUnit val="days"/>
      </c:dateAx>
      <c:valAx>
        <c:axId val="34761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2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4</c:v>
                </c:pt>
                <c:pt idx="4">
                  <c:v>3</c:v>
                </c:pt>
                <c:pt idx="5">
                  <c:v>1</c:v>
                </c:pt>
                <c:pt idx="6">
                  <c:v>0</c:v>
                </c:pt>
              </c:numCache>
            </c:numRef>
          </c:val>
          <c:extLst>
            <c:ext xmlns:c16="http://schemas.microsoft.com/office/drawing/2014/chart" uri="{C3380CC4-5D6E-409C-BE32-E72D297353CC}">
              <c16:uniqueId val="{00000000-D29A-442F-93ED-AB314573383A}"/>
            </c:ext>
          </c:extLst>
        </c:ser>
        <c:dLbls>
          <c:showLegendKey val="0"/>
          <c:showVal val="0"/>
          <c:showCatName val="0"/>
          <c:showSerName val="0"/>
          <c:showPercent val="0"/>
          <c:showBubbleSize val="0"/>
        </c:dLbls>
        <c:gapWidth val="219"/>
        <c:overlap val="-27"/>
        <c:axId val="347635640"/>
        <c:axId val="347630720"/>
      </c:barChart>
      <c:catAx>
        <c:axId val="34763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30720"/>
        <c:crosses val="autoZero"/>
        <c:auto val="1"/>
        <c:lblAlgn val="ctr"/>
        <c:lblOffset val="100"/>
        <c:noMultiLvlLbl val="0"/>
      </c:catAx>
      <c:valAx>
        <c:axId val="34763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3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0.37750094375235999</c:v>
                </c:pt>
                <c:pt idx="1">
                  <c:v>0.87768969422424004</c:v>
                </c:pt>
                <c:pt idx="2">
                  <c:v>0.77859569648923999</c:v>
                </c:pt>
                <c:pt idx="3">
                  <c:v>0.91308040770101995</c:v>
                </c:pt>
                <c:pt idx="4">
                  <c:v>1.236315590789</c:v>
                </c:pt>
                <c:pt idx="5">
                  <c:v>5.0679501698753997</c:v>
                </c:pt>
              </c:numCache>
            </c:numRef>
          </c:val>
          <c:extLst>
            <c:ext xmlns:c16="http://schemas.microsoft.com/office/drawing/2014/chart" uri="{C3380CC4-5D6E-409C-BE32-E72D297353CC}">
              <c16:uniqueId val="{00000000-1081-4F48-A51D-429D4C04E4CE}"/>
            </c:ext>
          </c:extLst>
        </c:ser>
        <c:dLbls>
          <c:showLegendKey val="0"/>
          <c:showVal val="0"/>
          <c:showCatName val="0"/>
          <c:showSerName val="0"/>
          <c:showPercent val="0"/>
          <c:showBubbleSize val="0"/>
        </c:dLbls>
        <c:gapWidth val="219"/>
        <c:overlap val="-27"/>
        <c:axId val="347636624"/>
        <c:axId val="347632688"/>
      </c:barChart>
      <c:catAx>
        <c:axId val="34763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32688"/>
        <c:crosses val="autoZero"/>
        <c:auto val="1"/>
        <c:lblAlgn val="ctr"/>
        <c:lblOffset val="100"/>
        <c:noMultiLvlLbl val="0"/>
      </c:catAx>
      <c:valAx>
        <c:axId val="34763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3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14</c:v>
                </c:pt>
              </c:numCache>
            </c:numRef>
          </c:val>
          <c:extLst>
            <c:ext xmlns:c16="http://schemas.microsoft.com/office/drawing/2014/chart" uri="{C3380CC4-5D6E-409C-BE32-E72D297353CC}">
              <c16:uniqueId val="{00000000-1A21-43F8-A703-3F37416579E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3</c:v>
                </c:pt>
              </c:numCache>
            </c:numRef>
          </c:val>
          <c:extLst>
            <c:ext xmlns:c16="http://schemas.microsoft.com/office/drawing/2014/chart" uri="{C3380CC4-5D6E-409C-BE32-E72D297353CC}">
              <c16:uniqueId val="{00000001-1A21-43F8-A703-3F37416579E1}"/>
            </c:ext>
          </c:extLst>
        </c:ser>
        <c:dLbls>
          <c:showLegendKey val="0"/>
          <c:showVal val="0"/>
          <c:showCatName val="0"/>
          <c:showSerName val="0"/>
          <c:showPercent val="0"/>
          <c:showBubbleSize val="0"/>
        </c:dLbls>
        <c:gapWidth val="150"/>
        <c:overlap val="100"/>
        <c:axId val="347628752"/>
        <c:axId val="347637608"/>
      </c:barChart>
      <c:catAx>
        <c:axId val="34762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37608"/>
        <c:crosses val="autoZero"/>
        <c:auto val="1"/>
        <c:lblAlgn val="ctr"/>
        <c:lblOffset val="100"/>
        <c:noMultiLvlLbl val="0"/>
      </c:catAx>
      <c:valAx>
        <c:axId val="347637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2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1.2744265080713999</c:v>
                </c:pt>
                <c:pt idx="11">
                  <c:v>0.28320589068252999</c:v>
                </c:pt>
                <c:pt idx="12">
                  <c:v>0</c:v>
                </c:pt>
                <c:pt idx="13">
                  <c:v>0</c:v>
                </c:pt>
                <c:pt idx="14">
                  <c:v>0.33984706881902998</c:v>
                </c:pt>
                <c:pt idx="15">
                  <c:v>0.66553384310394004</c:v>
                </c:pt>
                <c:pt idx="16">
                  <c:v>0.92325120362503998</c:v>
                </c:pt>
                <c:pt idx="17">
                  <c:v>0.97706032285472</c:v>
                </c:pt>
                <c:pt idx="18">
                  <c:v>2.1618049655433</c:v>
                </c:pt>
                <c:pt idx="19">
                  <c:v>1.1753044463325</c:v>
                </c:pt>
                <c:pt idx="20">
                  <c:v>0</c:v>
                </c:pt>
                <c:pt idx="21">
                  <c:v>0</c:v>
                </c:pt>
                <c:pt idx="22">
                  <c:v>0</c:v>
                </c:pt>
                <c:pt idx="23">
                  <c:v>0</c:v>
                </c:pt>
              </c:numCache>
            </c:numRef>
          </c:val>
          <c:smooth val="0"/>
          <c:extLst>
            <c:ext xmlns:c16="http://schemas.microsoft.com/office/drawing/2014/chart" uri="{C3380CC4-5D6E-409C-BE32-E72D297353CC}">
              <c16:uniqueId val="{00000000-1814-4320-AF19-FF13A0F37C3A}"/>
            </c:ext>
          </c:extLst>
        </c:ser>
        <c:dLbls>
          <c:showLegendKey val="0"/>
          <c:showVal val="0"/>
          <c:showCatName val="0"/>
          <c:showSerName val="0"/>
          <c:showPercent val="0"/>
          <c:showBubbleSize val="0"/>
        </c:dLbls>
        <c:smooth val="0"/>
        <c:axId val="347608088"/>
        <c:axId val="347613992"/>
      </c:lineChart>
      <c:catAx>
        <c:axId val="347608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13992"/>
        <c:crosses val="autoZero"/>
        <c:auto val="1"/>
        <c:lblAlgn val="ctr"/>
        <c:lblOffset val="100"/>
        <c:noMultiLvlLbl val="0"/>
      </c:catAx>
      <c:valAx>
        <c:axId val="34761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0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1</c:v>
                </c:pt>
                <c:pt idx="15">
                  <c:v>2</c:v>
                </c:pt>
                <c:pt idx="16">
                  <c:v>5</c:v>
                </c:pt>
                <c:pt idx="17">
                  <c:v>2</c:v>
                </c:pt>
                <c:pt idx="18">
                  <c:v>3</c:v>
                </c:pt>
                <c:pt idx="19">
                  <c:v>2</c:v>
                </c:pt>
                <c:pt idx="20">
                  <c:v>0</c:v>
                </c:pt>
                <c:pt idx="21">
                  <c:v>0</c:v>
                </c:pt>
                <c:pt idx="22">
                  <c:v>0</c:v>
                </c:pt>
                <c:pt idx="23">
                  <c:v>0</c:v>
                </c:pt>
              </c:numCache>
            </c:numRef>
          </c:val>
          <c:smooth val="0"/>
          <c:extLst>
            <c:ext xmlns:c16="http://schemas.microsoft.com/office/drawing/2014/chart" uri="{C3380CC4-5D6E-409C-BE32-E72D297353CC}">
              <c16:uniqueId val="{00000000-7A90-45DC-9CCE-5D47DFCF9996}"/>
            </c:ext>
          </c:extLst>
        </c:ser>
        <c:dLbls>
          <c:showLegendKey val="0"/>
          <c:showVal val="0"/>
          <c:showCatName val="0"/>
          <c:showSerName val="0"/>
          <c:showPercent val="0"/>
          <c:showBubbleSize val="0"/>
        </c:dLbls>
        <c:smooth val="0"/>
        <c:axId val="296533464"/>
        <c:axId val="352444504"/>
      </c:lineChart>
      <c:catAx>
        <c:axId val="29653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44504"/>
        <c:crosses val="autoZero"/>
        <c:auto val="1"/>
        <c:lblAlgn val="ctr"/>
        <c:lblOffset val="100"/>
        <c:noMultiLvlLbl val="0"/>
      </c:catAx>
      <c:valAx>
        <c:axId val="35244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0.84441778598354</c:v>
                </c:pt>
                <c:pt idx="2">
                  <c:v>2.2772655650495999</c:v>
                </c:pt>
                <c:pt idx="3">
                  <c:v>0</c:v>
                </c:pt>
                <c:pt idx="4">
                  <c:v>0</c:v>
                </c:pt>
                <c:pt idx="5">
                  <c:v>0</c:v>
                </c:pt>
                <c:pt idx="6">
                  <c:v>0</c:v>
                </c:pt>
              </c:numCache>
            </c:numRef>
          </c:val>
          <c:extLst>
            <c:ext xmlns:c16="http://schemas.microsoft.com/office/drawing/2014/chart" uri="{C3380CC4-5D6E-409C-BE32-E72D297353CC}">
              <c16:uniqueId val="{00000000-9012-4DF9-9553-D342C0C18604}"/>
            </c:ext>
          </c:extLst>
        </c:ser>
        <c:dLbls>
          <c:showLegendKey val="0"/>
          <c:showVal val="0"/>
          <c:showCatName val="0"/>
          <c:showSerName val="0"/>
          <c:showPercent val="0"/>
          <c:showBubbleSize val="0"/>
        </c:dLbls>
        <c:gapWidth val="219"/>
        <c:overlap val="-27"/>
        <c:axId val="352447456"/>
        <c:axId val="352438600"/>
      </c:barChart>
      <c:catAx>
        <c:axId val="35244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38600"/>
        <c:crosses val="autoZero"/>
        <c:auto val="1"/>
        <c:lblAlgn val="ctr"/>
        <c:lblOffset val="100"/>
        <c:noMultiLvlLbl val="0"/>
      </c:catAx>
      <c:valAx>
        <c:axId val="35243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4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449</c:v>
                </c:pt>
              </c:numCache>
            </c:numRef>
          </c:val>
          <c:extLst>
            <c:ext xmlns:c16="http://schemas.microsoft.com/office/drawing/2014/chart" uri="{C3380CC4-5D6E-409C-BE32-E72D297353CC}">
              <c16:uniqueId val="{00000000-0516-4D34-AD8A-56B26B229CE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40</c:v>
                </c:pt>
              </c:numCache>
            </c:numRef>
          </c:val>
          <c:extLst>
            <c:ext xmlns:c16="http://schemas.microsoft.com/office/drawing/2014/chart" uri="{C3380CC4-5D6E-409C-BE32-E72D297353CC}">
              <c16:uniqueId val="{00000001-0516-4D34-AD8A-56B26B229CE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0516-4D34-AD8A-56B26B229CE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2</c:v>
                </c:pt>
              </c:numCache>
            </c:numRef>
          </c:val>
          <c:extLst>
            <c:ext xmlns:c16="http://schemas.microsoft.com/office/drawing/2014/chart" uri="{C3380CC4-5D6E-409C-BE32-E72D297353CC}">
              <c16:uniqueId val="{00000003-0516-4D34-AD8A-56B26B229CE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Salud, Desarrollo Social y Deportes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0516-4D34-AD8A-56B26B229CE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Salud, Desarrollo Social y Deportes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0516-4D34-AD8A-56B26B229CE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Salud, Desarrollo Social y Deportes</c:v>
                </c:pt>
              </c:strCache>
            </c:strRef>
          </c:cat>
          <c:val>
            <c:numRef>
              <c:f>Sheet1!$H$2</c:f>
              <c:numCache>
                <c:formatCode>General</c:formatCode>
                <c:ptCount val="1"/>
                <c:pt idx="0">
                  <c:v>20</c:v>
                </c:pt>
              </c:numCache>
            </c:numRef>
          </c:val>
          <c:extLst>
            <c:ext xmlns:c16="http://schemas.microsoft.com/office/drawing/2014/chart" uri="{C3380CC4-5D6E-409C-BE32-E72D297353CC}">
              <c16:uniqueId val="{00000006-0516-4D34-AD8A-56B26B229CE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Salud, Desarrollo Social y Deportes</c:v>
                </c:pt>
              </c:strCache>
            </c:strRef>
          </c:cat>
          <c:val>
            <c:numRef>
              <c:f>Sheet1!$I$2</c:f>
              <c:numCache>
                <c:formatCode>General</c:formatCode>
                <c:ptCount val="1"/>
                <c:pt idx="0">
                  <c:v>147</c:v>
                </c:pt>
              </c:numCache>
            </c:numRef>
          </c:val>
          <c:extLst>
            <c:ext xmlns:c16="http://schemas.microsoft.com/office/drawing/2014/chart" uri="{C3380CC4-5D6E-409C-BE32-E72D297353CC}">
              <c16:uniqueId val="{00000007-0516-4D34-AD8A-56B26B229CED}"/>
            </c:ext>
          </c:extLst>
        </c:ser>
        <c:dLbls>
          <c:showLegendKey val="0"/>
          <c:showVal val="0"/>
          <c:showCatName val="0"/>
          <c:showSerName val="0"/>
          <c:showPercent val="0"/>
          <c:showBubbleSize val="0"/>
        </c:dLbls>
        <c:gapWidth val="150"/>
        <c:overlap val="100"/>
        <c:axId val="352440896"/>
        <c:axId val="352439584"/>
      </c:barChart>
      <c:catAx>
        <c:axId val="35244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39584"/>
        <c:crosses val="autoZero"/>
        <c:auto val="1"/>
        <c:lblAlgn val="ctr"/>
        <c:lblOffset val="100"/>
        <c:noMultiLvlLbl val="0"/>
      </c:catAx>
      <c:valAx>
        <c:axId val="352439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4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599-4CF0-93D6-CFCCB2EE035F}"/>
            </c:ext>
          </c:extLst>
        </c:ser>
        <c:dLbls>
          <c:showLegendKey val="0"/>
          <c:showVal val="0"/>
          <c:showCatName val="0"/>
          <c:showSerName val="0"/>
          <c:showPercent val="0"/>
          <c:showBubbleSize val="0"/>
        </c:dLbls>
        <c:gapWidth val="219"/>
        <c:overlap val="-27"/>
        <c:axId val="333839968"/>
        <c:axId val="333841608"/>
      </c:barChart>
      <c:catAx>
        <c:axId val="33383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41608"/>
        <c:crosses val="autoZero"/>
        <c:auto val="1"/>
        <c:lblAlgn val="ctr"/>
        <c:lblOffset val="100"/>
        <c:noMultiLvlLbl val="0"/>
      </c:catAx>
      <c:valAx>
        <c:axId val="33384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3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8815-52A4-4A70-AA86-E4648DF01A7C}"/>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D01C41A-7A7E-4078-81BB-A6598674829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74290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B5A9D-26C3-4370-902A-7CAD428B932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B970E1A-09D5-4E17-BF63-407B165338C9}"/>
              </a:ext>
            </a:extLst>
          </p:cNvPr>
          <p:cNvGraphicFramePr>
            <a:graphicFrameLocks noGrp="1"/>
          </p:cNvGraphicFramePr>
          <p:nvPr>
            <p:ph type="tbl" sz="quarter" idx="13"/>
            <p:extLst>
              <p:ext uri="{D42A27DB-BD31-4B8C-83A1-F6EECF244321}">
                <p14:modId xmlns:p14="http://schemas.microsoft.com/office/powerpoint/2010/main" val="111398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1704214"/>
                    </a:ext>
                  </a:extLst>
                </a:gridCol>
                <a:gridCol w="740664">
                  <a:extLst>
                    <a:ext uri="{9D8B030D-6E8A-4147-A177-3AD203B41FA5}">
                      <a16:colId xmlns:a16="http://schemas.microsoft.com/office/drawing/2014/main" val="400924941"/>
                    </a:ext>
                  </a:extLst>
                </a:gridCol>
                <a:gridCol w="740664">
                  <a:extLst>
                    <a:ext uri="{9D8B030D-6E8A-4147-A177-3AD203B41FA5}">
                      <a16:colId xmlns:a16="http://schemas.microsoft.com/office/drawing/2014/main" val="1357612728"/>
                    </a:ext>
                  </a:extLst>
                </a:gridCol>
                <a:gridCol w="740664">
                  <a:extLst>
                    <a:ext uri="{9D8B030D-6E8A-4147-A177-3AD203B41FA5}">
                      <a16:colId xmlns:a16="http://schemas.microsoft.com/office/drawing/2014/main" val="656237499"/>
                    </a:ext>
                  </a:extLst>
                </a:gridCol>
                <a:gridCol w="740664">
                  <a:extLst>
                    <a:ext uri="{9D8B030D-6E8A-4147-A177-3AD203B41FA5}">
                      <a16:colId xmlns:a16="http://schemas.microsoft.com/office/drawing/2014/main" val="3715486322"/>
                    </a:ext>
                  </a:extLst>
                </a:gridCol>
                <a:gridCol w="740664">
                  <a:extLst>
                    <a:ext uri="{9D8B030D-6E8A-4147-A177-3AD203B41FA5}">
                      <a16:colId xmlns:a16="http://schemas.microsoft.com/office/drawing/2014/main" val="1089071155"/>
                    </a:ext>
                  </a:extLst>
                </a:gridCol>
                <a:gridCol w="740664">
                  <a:extLst>
                    <a:ext uri="{9D8B030D-6E8A-4147-A177-3AD203B41FA5}">
                      <a16:colId xmlns:a16="http://schemas.microsoft.com/office/drawing/2014/main" val="1420477439"/>
                    </a:ext>
                  </a:extLst>
                </a:gridCol>
                <a:gridCol w="740664">
                  <a:extLst>
                    <a:ext uri="{9D8B030D-6E8A-4147-A177-3AD203B41FA5}">
                      <a16:colId xmlns:a16="http://schemas.microsoft.com/office/drawing/2014/main" val="3112118119"/>
                    </a:ext>
                  </a:extLst>
                </a:gridCol>
                <a:gridCol w="740664">
                  <a:extLst>
                    <a:ext uri="{9D8B030D-6E8A-4147-A177-3AD203B41FA5}">
                      <a16:colId xmlns:a16="http://schemas.microsoft.com/office/drawing/2014/main" val="3121153825"/>
                    </a:ext>
                  </a:extLst>
                </a:gridCol>
                <a:gridCol w="740664">
                  <a:extLst>
                    <a:ext uri="{9D8B030D-6E8A-4147-A177-3AD203B41FA5}">
                      <a16:colId xmlns:a16="http://schemas.microsoft.com/office/drawing/2014/main" val="5100619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42086465"/>
                  </a:ext>
                </a:extLst>
              </a:tr>
              <a:tr h="370840">
                <a:tc>
                  <a:txBody>
                    <a:bodyPr/>
                    <a:lstStyle/>
                    <a:p>
                      <a:r>
                        <a:rPr lang="es-ES" sz="1000"/>
                        <a:t>Ministerio de Salud, Desarrollo Social y Deportes</a:t>
                      </a:r>
                      <a:endParaRPr lang="en-US" sz="1000"/>
                    </a:p>
                  </a:txBody>
                  <a:tcPr/>
                </a:tc>
                <a:tc>
                  <a:txBody>
                    <a:bodyPr/>
                    <a:lstStyle/>
                    <a:p>
                      <a:r>
                        <a:rPr lang="en-US" sz="1000"/>
                        <a:t>3578</a:t>
                      </a:r>
                    </a:p>
                  </a:txBody>
                  <a:tcPr/>
                </a:tc>
                <a:tc>
                  <a:txBody>
                    <a:bodyPr/>
                    <a:lstStyle/>
                    <a:p>
                      <a:r>
                        <a:rPr lang="en-US" sz="1000"/>
                        <a:t>96</a:t>
                      </a:r>
                    </a:p>
                  </a:txBody>
                  <a:tcPr/>
                </a:tc>
                <a:tc>
                  <a:txBody>
                    <a:bodyPr/>
                    <a:lstStyle/>
                    <a:p>
                      <a:r>
                        <a:rPr lang="en-US" sz="1000"/>
                        <a:t>17</a:t>
                      </a:r>
                    </a:p>
                  </a:txBody>
                  <a:tcPr/>
                </a:tc>
                <a:tc>
                  <a:txBody>
                    <a:bodyPr/>
                    <a:lstStyle/>
                    <a:p>
                      <a:r>
                        <a:rPr lang="en-US" sz="1000"/>
                        <a:t>491</a:t>
                      </a:r>
                    </a:p>
                  </a:txBody>
                  <a:tcPr/>
                </a:tc>
                <a:tc>
                  <a:txBody>
                    <a:bodyPr/>
                    <a:lstStyle/>
                    <a:p>
                      <a:r>
                        <a:rPr lang="en-US" sz="1000"/>
                        <a:t>20</a:t>
                      </a:r>
                    </a:p>
                  </a:txBody>
                  <a:tcPr/>
                </a:tc>
                <a:tc>
                  <a:txBody>
                    <a:bodyPr/>
                    <a:lstStyle/>
                    <a:p>
                      <a:r>
                        <a:rPr lang="en-US" sz="1000"/>
                        <a:t>147</a:t>
                      </a:r>
                    </a:p>
                  </a:txBody>
                  <a:tcPr/>
                </a:tc>
                <a:tc>
                  <a:txBody>
                    <a:bodyPr/>
                    <a:lstStyle/>
                    <a:p>
                      <a:r>
                        <a:rPr lang="en-US" sz="1000"/>
                        <a:t>1</a:t>
                      </a:r>
                    </a:p>
                  </a:txBody>
                  <a:tcPr/>
                </a:tc>
                <a:tc>
                  <a:txBody>
                    <a:bodyPr/>
                    <a:lstStyle/>
                    <a:p>
                      <a:r>
                        <a:rPr lang="en-US" sz="1000"/>
                        <a:t>1.0965%</a:t>
                      </a:r>
                    </a:p>
                  </a:txBody>
                  <a:tcPr/>
                </a:tc>
                <a:tc>
                  <a:txBody>
                    <a:bodyPr/>
                    <a:lstStyle/>
                    <a:p>
                      <a:r>
                        <a:rPr lang="en-US" sz="1000"/>
                        <a:t>0.0%</a:t>
                      </a:r>
                    </a:p>
                  </a:txBody>
                  <a:tcPr/>
                </a:tc>
                <a:extLst>
                  <a:ext uri="{0D108BD9-81ED-4DB2-BD59-A6C34878D82A}">
                    <a16:rowId xmlns:a16="http://schemas.microsoft.com/office/drawing/2014/main" val="2328089404"/>
                  </a:ext>
                </a:extLst>
              </a:tr>
            </a:tbl>
          </a:graphicData>
        </a:graphic>
      </p:graphicFrame>
      <p:sp>
        <p:nvSpPr>
          <p:cNvPr id="4" name="Text Placeholder 3">
            <a:extLst>
              <a:ext uri="{FF2B5EF4-FFF2-40B4-BE49-F238E27FC236}">
                <a16:creationId xmlns:a16="http://schemas.microsoft.com/office/drawing/2014/main" id="{531A2658-FBF1-4FD8-B2FE-155FAB132A6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00334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60CC-651A-46EE-906C-F67DC854F3B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F4D1A23-36E3-4970-A4FD-D5372875248C}"/>
              </a:ext>
            </a:extLst>
          </p:cNvPr>
          <p:cNvGraphicFramePr>
            <a:graphicFrameLocks noGrp="1"/>
          </p:cNvGraphicFramePr>
          <p:nvPr>
            <p:ph type="chart" sz="quarter" idx="13"/>
            <p:extLst>
              <p:ext uri="{D42A27DB-BD31-4B8C-83A1-F6EECF244321}">
                <p14:modId xmlns:p14="http://schemas.microsoft.com/office/powerpoint/2010/main" val="1882886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8129FE-F2F9-4BF0-BA1D-5CD2E9F8786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69B4E45-F222-4039-BB52-1A6CED119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237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0590-C648-44C8-8277-0C455100BD3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80E2048-F7E9-4B25-8714-EA769C128F1C}"/>
              </a:ext>
            </a:extLst>
          </p:cNvPr>
          <p:cNvGraphicFramePr>
            <a:graphicFrameLocks noGrp="1"/>
          </p:cNvGraphicFramePr>
          <p:nvPr>
            <p:ph type="chart" sz="quarter" idx="13"/>
            <p:extLst>
              <p:ext uri="{D42A27DB-BD31-4B8C-83A1-F6EECF244321}">
                <p14:modId xmlns:p14="http://schemas.microsoft.com/office/powerpoint/2010/main" val="2826809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7A92E-73A3-46B3-83B0-0C7135D8D69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2B34642-462B-4971-B30A-4BB73469DA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935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FB4DA-9AEA-4EE8-A40D-39D147277F1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788D3F5-6943-4101-9C4B-96EAA64B0357}"/>
              </a:ext>
            </a:extLst>
          </p:cNvPr>
          <p:cNvGraphicFramePr>
            <a:graphicFrameLocks noGrp="1"/>
          </p:cNvGraphicFramePr>
          <p:nvPr>
            <p:ph type="chart" sz="quarter" idx="13"/>
            <p:extLst>
              <p:ext uri="{D42A27DB-BD31-4B8C-83A1-F6EECF244321}">
                <p14:modId xmlns:p14="http://schemas.microsoft.com/office/powerpoint/2010/main" val="1393124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58362-A6AC-4C59-8BF9-9076ED1EB29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14CE809-DFF7-49CA-8582-8F9C6A515C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842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A22FA-73DA-4704-ACA2-563A35A8D0C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9623C45-841F-474D-9AA2-866545076787}"/>
              </a:ext>
            </a:extLst>
          </p:cNvPr>
          <p:cNvGraphicFramePr>
            <a:graphicFrameLocks noGrp="1"/>
          </p:cNvGraphicFramePr>
          <p:nvPr>
            <p:ph type="chart" sz="quarter" idx="13"/>
            <p:extLst>
              <p:ext uri="{D42A27DB-BD31-4B8C-83A1-F6EECF244321}">
                <p14:modId xmlns:p14="http://schemas.microsoft.com/office/powerpoint/2010/main" val="2544030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46FA9-0822-41ED-ACBE-DE1D1920975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421FF5A-A460-490F-BC63-E0C4CAE3DD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552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9A445-C9A9-4A4E-8E6A-072AB61C8772}"/>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BCAFB1B-1052-4BE6-8ACF-F02FD17213CA}"/>
              </a:ext>
            </a:extLst>
          </p:cNvPr>
          <p:cNvGraphicFramePr>
            <a:graphicFrameLocks noGrp="1"/>
          </p:cNvGraphicFramePr>
          <p:nvPr>
            <p:ph type="chart" sz="quarter" idx="13"/>
            <p:extLst>
              <p:ext uri="{D42A27DB-BD31-4B8C-83A1-F6EECF244321}">
                <p14:modId xmlns:p14="http://schemas.microsoft.com/office/powerpoint/2010/main" val="2499389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28806B-33F4-4168-BBA2-5AA5C35871A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236CE97-5E8B-4E9D-A4DC-A58075E1D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1800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8F4C3-0274-483F-B0D9-BCDDDD1A35C3}"/>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5429239B-7F86-46EE-BC25-250AD374B9DD}"/>
              </a:ext>
            </a:extLst>
          </p:cNvPr>
          <p:cNvGraphicFramePr>
            <a:graphicFrameLocks noGrp="1"/>
          </p:cNvGraphicFramePr>
          <p:nvPr>
            <p:ph type="tbl" sz="quarter" idx="13"/>
            <p:extLst>
              <p:ext uri="{D42A27DB-BD31-4B8C-83A1-F6EECF244321}">
                <p14:modId xmlns:p14="http://schemas.microsoft.com/office/powerpoint/2010/main" val="1387747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2836378"/>
                    </a:ext>
                  </a:extLst>
                </a:gridCol>
                <a:gridCol w="658368">
                  <a:extLst>
                    <a:ext uri="{9D8B030D-6E8A-4147-A177-3AD203B41FA5}">
                      <a16:colId xmlns:a16="http://schemas.microsoft.com/office/drawing/2014/main" val="174177396"/>
                    </a:ext>
                  </a:extLst>
                </a:gridCol>
                <a:gridCol w="658368">
                  <a:extLst>
                    <a:ext uri="{9D8B030D-6E8A-4147-A177-3AD203B41FA5}">
                      <a16:colId xmlns:a16="http://schemas.microsoft.com/office/drawing/2014/main" val="3442966834"/>
                    </a:ext>
                  </a:extLst>
                </a:gridCol>
                <a:gridCol w="658368">
                  <a:extLst>
                    <a:ext uri="{9D8B030D-6E8A-4147-A177-3AD203B41FA5}">
                      <a16:colId xmlns:a16="http://schemas.microsoft.com/office/drawing/2014/main" val="1374284599"/>
                    </a:ext>
                  </a:extLst>
                </a:gridCol>
                <a:gridCol w="658368">
                  <a:extLst>
                    <a:ext uri="{9D8B030D-6E8A-4147-A177-3AD203B41FA5}">
                      <a16:colId xmlns:a16="http://schemas.microsoft.com/office/drawing/2014/main" val="2848509722"/>
                    </a:ext>
                  </a:extLst>
                </a:gridCol>
                <a:gridCol w="658368">
                  <a:extLst>
                    <a:ext uri="{9D8B030D-6E8A-4147-A177-3AD203B41FA5}">
                      <a16:colId xmlns:a16="http://schemas.microsoft.com/office/drawing/2014/main" val="2278382660"/>
                    </a:ext>
                  </a:extLst>
                </a:gridCol>
                <a:gridCol w="658368">
                  <a:extLst>
                    <a:ext uri="{9D8B030D-6E8A-4147-A177-3AD203B41FA5}">
                      <a16:colId xmlns:a16="http://schemas.microsoft.com/office/drawing/2014/main" val="2063893181"/>
                    </a:ext>
                  </a:extLst>
                </a:gridCol>
                <a:gridCol w="658368">
                  <a:extLst>
                    <a:ext uri="{9D8B030D-6E8A-4147-A177-3AD203B41FA5}">
                      <a16:colId xmlns:a16="http://schemas.microsoft.com/office/drawing/2014/main" val="83978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256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- 2017-11-04 18:30:29</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Salud, Desarrollo Social y Deportes incorporó un equipó de tres  anestesistas, que brindarán servicios de forma permanente en el Hospital Ramón Carrillo para realizar cirugías de baja complejidad.
El servicio de anestesia obstétrica tendrá ahora los profesionales necesarios para realizar cesáreas programadas y ligaduras de trompas, prácticas muy demandadas por la comunidad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599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- 2017-11-17 19:09:26</a:t>
                      </a:r>
                      <a:r>
                        <a:rPr kumimoji="0" lang="es-ES" sz="1000" b="0" i="0" u="none" strike="noStrike" kern="1200" cap="none" spc="0" normalizeH="0" baseline="0" noProof="0">
                          <a:ln>
                            <a:noFill/>
                          </a:ln>
                          <a:solidFill>
                            <a:prstClr val="black"/>
                          </a:solidFill>
                          <a:effectLst/>
                          <a:uLnTx/>
                          <a:uFillTx/>
                          <a:latin typeface="+mn-lt"/>
                          <a:ea typeface="+mn-ea"/>
                          <a:cs typeface="+mn-cs"/>
                        </a:rPr>
                        <a:t>
#Salud Esta iniciativa promueve fuertemente la lactancia materna. Mendoza presenta una tendencia ascendente en lactancia materna exclusiva a los seis meses de 64 por ciento, muy superior a la media nacional, que es de 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4794152"/>
                  </a:ext>
                </a:extLst>
              </a:tr>
            </a:tbl>
          </a:graphicData>
        </a:graphic>
      </p:graphicFrame>
      <p:sp>
        <p:nvSpPr>
          <p:cNvPr id="4" name="Text Placeholder 3">
            <a:extLst>
              <a:ext uri="{FF2B5EF4-FFF2-40B4-BE49-F238E27FC236}">
                <a16:creationId xmlns:a16="http://schemas.microsoft.com/office/drawing/2014/main" id="{14C7BBE1-1B3E-4AC9-B502-28D0C45F305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93110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99D5-F8FF-402F-AE0C-C23C8BCCB465}"/>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A21672B4-4849-4B5C-B30B-25E14668B4B9}"/>
              </a:ext>
            </a:extLst>
          </p:cNvPr>
          <p:cNvGraphicFramePr>
            <a:graphicFrameLocks noGrp="1"/>
          </p:cNvGraphicFramePr>
          <p:nvPr>
            <p:ph type="tbl" sz="quarter" idx="13"/>
            <p:extLst>
              <p:ext uri="{D42A27DB-BD31-4B8C-83A1-F6EECF244321}">
                <p14:modId xmlns:p14="http://schemas.microsoft.com/office/powerpoint/2010/main" val="2981216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0217587"/>
                    </a:ext>
                  </a:extLst>
                </a:gridCol>
                <a:gridCol w="658368">
                  <a:extLst>
                    <a:ext uri="{9D8B030D-6E8A-4147-A177-3AD203B41FA5}">
                      <a16:colId xmlns:a16="http://schemas.microsoft.com/office/drawing/2014/main" val="1806896828"/>
                    </a:ext>
                  </a:extLst>
                </a:gridCol>
                <a:gridCol w="658368">
                  <a:extLst>
                    <a:ext uri="{9D8B030D-6E8A-4147-A177-3AD203B41FA5}">
                      <a16:colId xmlns:a16="http://schemas.microsoft.com/office/drawing/2014/main" val="2317688362"/>
                    </a:ext>
                  </a:extLst>
                </a:gridCol>
                <a:gridCol w="658368">
                  <a:extLst>
                    <a:ext uri="{9D8B030D-6E8A-4147-A177-3AD203B41FA5}">
                      <a16:colId xmlns:a16="http://schemas.microsoft.com/office/drawing/2014/main" val="604498364"/>
                    </a:ext>
                  </a:extLst>
                </a:gridCol>
                <a:gridCol w="658368">
                  <a:extLst>
                    <a:ext uri="{9D8B030D-6E8A-4147-A177-3AD203B41FA5}">
                      <a16:colId xmlns:a16="http://schemas.microsoft.com/office/drawing/2014/main" val="2445532864"/>
                    </a:ext>
                  </a:extLst>
                </a:gridCol>
                <a:gridCol w="658368">
                  <a:extLst>
                    <a:ext uri="{9D8B030D-6E8A-4147-A177-3AD203B41FA5}">
                      <a16:colId xmlns:a16="http://schemas.microsoft.com/office/drawing/2014/main" val="3254735341"/>
                    </a:ext>
                  </a:extLst>
                </a:gridCol>
                <a:gridCol w="658368">
                  <a:extLst>
                    <a:ext uri="{9D8B030D-6E8A-4147-A177-3AD203B41FA5}">
                      <a16:colId xmlns:a16="http://schemas.microsoft.com/office/drawing/2014/main" val="1766521894"/>
                    </a:ext>
                  </a:extLst>
                </a:gridCol>
                <a:gridCol w="658368">
                  <a:extLst>
                    <a:ext uri="{9D8B030D-6E8A-4147-A177-3AD203B41FA5}">
                      <a16:colId xmlns:a16="http://schemas.microsoft.com/office/drawing/2014/main" val="2120253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883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- 2017-11-14 16:55:46</a:t>
                      </a:r>
                      <a:r>
                        <a:rPr kumimoji="0" lang="es-ES" sz="1000" b="0" i="0" u="none" strike="noStrike" kern="1200" cap="none" spc="0" normalizeH="0" baseline="0" noProof="0">
                          <a:ln>
                            <a:noFill/>
                          </a:ln>
                          <a:solidFill>
                            <a:prstClr val="black"/>
                          </a:solidFill>
                          <a:effectLst/>
                          <a:uLnTx/>
                          <a:uFillTx/>
                          <a:latin typeface="+mn-lt"/>
                          <a:ea typeface="+mn-ea"/>
                          <a:cs typeface="+mn-cs"/>
                        </a:rPr>
                        <a:t>
Libreta Sanitaria de Diabetes. Permitirá:
Tener un registro de los pacientes con diabetes siguiendo normas de atención y de diagnóstico.
Conocer dónde se ubican los pacientes con diabetes en la provincia, quiénes son, cómo están siendo controlados. Hay una prueba de laboratorio muy importante, que es la hemoglobina glicosilada, que va a ser el indicador del Programa Provincial de Diabetes de cómo es el control y tratamiento que está recibiendo el paciente.
Tener parámetros clínicos, además de un recordatorio de los análisis que debe realizarse el paciente durante el año.
Tener datos de georreferencia,es decir la ubicación de centros de salud más cercanos al domicilio y desde allí al efector de mayor complejidad hasta el hospital de referencia de la región sanitaria correspondiente.
Que el paciente pueda retirar su medicación, como las insulinas y las tiras reactivas, donde va a quedar la constancia de la medicación entregada de forma mensual.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4394864"/>
                  </a:ext>
                </a:extLst>
              </a:tr>
            </a:tbl>
          </a:graphicData>
        </a:graphic>
      </p:graphicFrame>
      <p:sp>
        <p:nvSpPr>
          <p:cNvPr id="4" name="Text Placeholder 3">
            <a:extLst>
              <a:ext uri="{FF2B5EF4-FFF2-40B4-BE49-F238E27FC236}">
                <a16:creationId xmlns:a16="http://schemas.microsoft.com/office/drawing/2014/main" id="{6D03CBD4-5415-4896-8103-94B2B6D1A15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27647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90119-D05E-4F87-8320-B5EDF02A39AB}"/>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7FA0367D-E792-4E78-9BF2-4183B7D4DFBF}"/>
              </a:ext>
            </a:extLst>
          </p:cNvPr>
          <p:cNvGraphicFramePr>
            <a:graphicFrameLocks noGrp="1"/>
          </p:cNvGraphicFramePr>
          <p:nvPr>
            <p:ph type="tbl" sz="quarter" idx="13"/>
            <p:extLst>
              <p:ext uri="{D42A27DB-BD31-4B8C-83A1-F6EECF244321}">
                <p14:modId xmlns:p14="http://schemas.microsoft.com/office/powerpoint/2010/main" val="2868266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4220598"/>
                    </a:ext>
                  </a:extLst>
                </a:gridCol>
                <a:gridCol w="658368">
                  <a:extLst>
                    <a:ext uri="{9D8B030D-6E8A-4147-A177-3AD203B41FA5}">
                      <a16:colId xmlns:a16="http://schemas.microsoft.com/office/drawing/2014/main" val="159443257"/>
                    </a:ext>
                  </a:extLst>
                </a:gridCol>
                <a:gridCol w="658368">
                  <a:extLst>
                    <a:ext uri="{9D8B030D-6E8A-4147-A177-3AD203B41FA5}">
                      <a16:colId xmlns:a16="http://schemas.microsoft.com/office/drawing/2014/main" val="1744361061"/>
                    </a:ext>
                  </a:extLst>
                </a:gridCol>
                <a:gridCol w="658368">
                  <a:extLst>
                    <a:ext uri="{9D8B030D-6E8A-4147-A177-3AD203B41FA5}">
                      <a16:colId xmlns:a16="http://schemas.microsoft.com/office/drawing/2014/main" val="2732161124"/>
                    </a:ext>
                  </a:extLst>
                </a:gridCol>
                <a:gridCol w="658368">
                  <a:extLst>
                    <a:ext uri="{9D8B030D-6E8A-4147-A177-3AD203B41FA5}">
                      <a16:colId xmlns:a16="http://schemas.microsoft.com/office/drawing/2014/main" val="949320086"/>
                    </a:ext>
                  </a:extLst>
                </a:gridCol>
                <a:gridCol w="658368">
                  <a:extLst>
                    <a:ext uri="{9D8B030D-6E8A-4147-A177-3AD203B41FA5}">
                      <a16:colId xmlns:a16="http://schemas.microsoft.com/office/drawing/2014/main" val="689534157"/>
                    </a:ext>
                  </a:extLst>
                </a:gridCol>
                <a:gridCol w="658368">
                  <a:extLst>
                    <a:ext uri="{9D8B030D-6E8A-4147-A177-3AD203B41FA5}">
                      <a16:colId xmlns:a16="http://schemas.microsoft.com/office/drawing/2014/main" val="4166971243"/>
                    </a:ext>
                  </a:extLst>
                </a:gridCol>
                <a:gridCol w="658368">
                  <a:extLst>
                    <a:ext uri="{9D8B030D-6E8A-4147-A177-3AD203B41FA5}">
                      <a16:colId xmlns:a16="http://schemas.microsoft.com/office/drawing/2014/main" val="3055431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067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- 2017-11-03 17:23:47</a:t>
                      </a:r>
                      <a:r>
                        <a:rPr kumimoji="0" lang="es-ES" sz="1000" b="0" i="0" u="none" strike="noStrike" kern="1200" cap="none" spc="0" normalizeH="0" baseline="0" noProof="0">
                          <a:ln>
                            <a:noFill/>
                          </a:ln>
                          <a:solidFill>
                            <a:prstClr val="black"/>
                          </a:solidFill>
                          <a:effectLst/>
                          <a:uLnTx/>
                          <a:uFillTx/>
                          <a:latin typeface="+mn-lt"/>
                          <a:ea typeface="+mn-ea"/>
                          <a:cs typeface="+mn-cs"/>
                        </a:rPr>
                        <a:t>
Cornejo inauguró la refuncionalización del Centro Integral Provincial de Atención en urgencias de Adolescentes
Con una redefinición de su objetivo buscan convertirlo en un centro provincial de abordaje integral de las problemáticas de adolescentes de 14 a 18 años. “Podemos obtener mejores resultados realizando los seguimientos correspondientes con tecnología y personal idóneo”.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823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- 2017-11-23 16:44:27</a:t>
                      </a:r>
                      <a:r>
                        <a:rPr kumimoji="0" lang="es-ES" sz="1000" b="0" i="0" u="none" strike="noStrike" kern="1200" cap="none" spc="0" normalizeH="0" baseline="0" noProof="0">
                          <a:ln>
                            <a:noFill/>
                          </a:ln>
                          <a:solidFill>
                            <a:prstClr val="black"/>
                          </a:solidFill>
                          <a:effectLst/>
                          <a:uLnTx/>
                          <a:uFillTx/>
                          <a:latin typeface="+mn-lt"/>
                          <a:ea typeface="+mn-ea"/>
                          <a:cs typeface="+mn-cs"/>
                        </a:rPr>
                        <a:t>
Durante el encuentro la ministra Najul, manifestó : “Es una gran satisfacción poder recibir este tercer bebé, ya que venimos trabajando fuertemente en este servicio desde hace dos años. Ya que cuando empezamos la gestión no había nada, una absoluta desidia, se perdían los medicamentos sin ser utilizados. Apostamos por este servicio, con profesionales de excelencia y hoy tenemos los frutos”.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7361211"/>
                  </a:ext>
                </a:extLst>
              </a:tr>
            </a:tbl>
          </a:graphicData>
        </a:graphic>
      </p:graphicFrame>
      <p:sp>
        <p:nvSpPr>
          <p:cNvPr id="4" name="Text Placeholder 3">
            <a:extLst>
              <a:ext uri="{FF2B5EF4-FFF2-40B4-BE49-F238E27FC236}">
                <a16:creationId xmlns:a16="http://schemas.microsoft.com/office/drawing/2014/main" id="{CB70379B-04BE-4A1B-AAA9-18EFF13AF63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90102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CC4A-BC72-44BF-8940-EBFA314365FD}"/>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861C1669-F433-45E6-BCB7-90638389A5A7}"/>
              </a:ext>
            </a:extLst>
          </p:cNvPr>
          <p:cNvGraphicFramePr>
            <a:graphicFrameLocks noGrp="1"/>
          </p:cNvGraphicFramePr>
          <p:nvPr>
            <p:ph type="tbl" sz="quarter" idx="13"/>
            <p:extLst>
              <p:ext uri="{D42A27DB-BD31-4B8C-83A1-F6EECF244321}">
                <p14:modId xmlns:p14="http://schemas.microsoft.com/office/powerpoint/2010/main" val="10941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2571720"/>
                    </a:ext>
                  </a:extLst>
                </a:gridCol>
                <a:gridCol w="658368">
                  <a:extLst>
                    <a:ext uri="{9D8B030D-6E8A-4147-A177-3AD203B41FA5}">
                      <a16:colId xmlns:a16="http://schemas.microsoft.com/office/drawing/2014/main" val="178499147"/>
                    </a:ext>
                  </a:extLst>
                </a:gridCol>
                <a:gridCol w="658368">
                  <a:extLst>
                    <a:ext uri="{9D8B030D-6E8A-4147-A177-3AD203B41FA5}">
                      <a16:colId xmlns:a16="http://schemas.microsoft.com/office/drawing/2014/main" val="1255587499"/>
                    </a:ext>
                  </a:extLst>
                </a:gridCol>
                <a:gridCol w="658368">
                  <a:extLst>
                    <a:ext uri="{9D8B030D-6E8A-4147-A177-3AD203B41FA5}">
                      <a16:colId xmlns:a16="http://schemas.microsoft.com/office/drawing/2014/main" val="201125142"/>
                    </a:ext>
                  </a:extLst>
                </a:gridCol>
                <a:gridCol w="658368">
                  <a:extLst>
                    <a:ext uri="{9D8B030D-6E8A-4147-A177-3AD203B41FA5}">
                      <a16:colId xmlns:a16="http://schemas.microsoft.com/office/drawing/2014/main" val="1677100796"/>
                    </a:ext>
                  </a:extLst>
                </a:gridCol>
                <a:gridCol w="658368">
                  <a:extLst>
                    <a:ext uri="{9D8B030D-6E8A-4147-A177-3AD203B41FA5}">
                      <a16:colId xmlns:a16="http://schemas.microsoft.com/office/drawing/2014/main" val="537234957"/>
                    </a:ext>
                  </a:extLst>
                </a:gridCol>
                <a:gridCol w="658368">
                  <a:extLst>
                    <a:ext uri="{9D8B030D-6E8A-4147-A177-3AD203B41FA5}">
                      <a16:colId xmlns:a16="http://schemas.microsoft.com/office/drawing/2014/main" val="1651066396"/>
                    </a:ext>
                  </a:extLst>
                </a:gridCol>
                <a:gridCol w="658368">
                  <a:extLst>
                    <a:ext uri="{9D8B030D-6E8A-4147-A177-3AD203B41FA5}">
                      <a16:colId xmlns:a16="http://schemas.microsoft.com/office/drawing/2014/main" val="568931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989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- 2017-11-02 10:53:07</a:t>
                      </a:r>
                      <a:r>
                        <a:rPr kumimoji="0" lang="es-ES" sz="1000" b="0" i="0" u="none" strike="noStrike" kern="1200" cap="none" spc="0" normalizeH="0" baseline="0" noProof="0">
                          <a:ln>
                            <a:noFill/>
                          </a:ln>
                          <a:solidFill>
                            <a:prstClr val="black"/>
                          </a:solidFill>
                          <a:effectLst/>
                          <a:uLnTx/>
                          <a:uFillTx/>
                          <a:latin typeface="+mn-lt"/>
                          <a:ea typeface="+mn-ea"/>
                          <a:cs typeface="+mn-cs"/>
                        </a:rPr>
                        <a:t>
Presupuesto 2018: Salud presenta una pauta con 28% de aumento
Se trata de una asignación de $17.895 millones para todas sus áreas, lo que representa el 18% del presupuesto total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43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- 2017-11-08 18:37:34</a:t>
                      </a:r>
                      <a:r>
                        <a:rPr kumimoji="0" lang="es-ES" sz="1000" b="0" i="0" u="none" strike="noStrike" kern="1200" cap="none" spc="0" normalizeH="0" baseline="0" noProof="0">
                          <a:ln>
                            <a:noFill/>
                          </a:ln>
                          <a:solidFill>
                            <a:prstClr val="black"/>
                          </a:solidFill>
                          <a:effectLst/>
                          <a:uLnTx/>
                          <a:uFillTx/>
                          <a:latin typeface="+mn-lt"/>
                          <a:ea typeface="+mn-ea"/>
                          <a:cs typeface="+mn-cs"/>
                        </a:rPr>
                        <a:t>
#Salud el Hospital Antonio J. Scaravelli tendrá una torre laparoscópica y una mesa de anestesia que permitirá el óptimo funcionamiento del cuarto quirófano. La adquisición de este equipamiento demandará una inversión de más de $2 millones.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167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- 2017-11-28 16:52:46</a:t>
                      </a:r>
                      <a:r>
                        <a:rPr kumimoji="0" lang="es-ES" sz="1000" b="0" i="0" u="none" strike="noStrike" kern="1200" cap="none" spc="0" normalizeH="0" baseline="0" noProof="0">
                          <a:ln>
                            <a:noFill/>
                          </a:ln>
                          <a:solidFill>
                            <a:prstClr val="black"/>
                          </a:solidFill>
                          <a:effectLst/>
                          <a:uLnTx/>
                          <a:uFillTx/>
                          <a:latin typeface="+mn-lt"/>
                          <a:ea typeface="+mn-ea"/>
                          <a:cs typeface="+mn-cs"/>
                        </a:rPr>
                        <a:t>
“La violencia contra las mujeres y las niñas es la más grave violación de los derechos humanos”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1464118"/>
                  </a:ext>
                </a:extLst>
              </a:tr>
            </a:tbl>
          </a:graphicData>
        </a:graphic>
      </p:graphicFrame>
      <p:sp>
        <p:nvSpPr>
          <p:cNvPr id="4" name="Text Placeholder 3">
            <a:extLst>
              <a:ext uri="{FF2B5EF4-FFF2-40B4-BE49-F238E27FC236}">
                <a16:creationId xmlns:a16="http://schemas.microsoft.com/office/drawing/2014/main" id="{8CF6CD58-F03D-4884-9280-D0361143E16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82278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5562-D712-4B6B-A827-A43E5CB877A3}"/>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DBD938CF-2A57-4A3B-9B00-0AC9FB5DAE6C}"/>
              </a:ext>
            </a:extLst>
          </p:cNvPr>
          <p:cNvGraphicFramePr>
            <a:graphicFrameLocks noGrp="1"/>
          </p:cNvGraphicFramePr>
          <p:nvPr>
            <p:ph type="tbl" sz="quarter" idx="13"/>
            <p:extLst>
              <p:ext uri="{D42A27DB-BD31-4B8C-83A1-F6EECF244321}">
                <p14:modId xmlns:p14="http://schemas.microsoft.com/office/powerpoint/2010/main" val="348810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4542560"/>
                    </a:ext>
                  </a:extLst>
                </a:gridCol>
                <a:gridCol w="658368">
                  <a:extLst>
                    <a:ext uri="{9D8B030D-6E8A-4147-A177-3AD203B41FA5}">
                      <a16:colId xmlns:a16="http://schemas.microsoft.com/office/drawing/2014/main" val="686383384"/>
                    </a:ext>
                  </a:extLst>
                </a:gridCol>
                <a:gridCol w="658368">
                  <a:extLst>
                    <a:ext uri="{9D8B030D-6E8A-4147-A177-3AD203B41FA5}">
                      <a16:colId xmlns:a16="http://schemas.microsoft.com/office/drawing/2014/main" val="3413132371"/>
                    </a:ext>
                  </a:extLst>
                </a:gridCol>
                <a:gridCol w="658368">
                  <a:extLst>
                    <a:ext uri="{9D8B030D-6E8A-4147-A177-3AD203B41FA5}">
                      <a16:colId xmlns:a16="http://schemas.microsoft.com/office/drawing/2014/main" val="122291137"/>
                    </a:ext>
                  </a:extLst>
                </a:gridCol>
                <a:gridCol w="658368">
                  <a:extLst>
                    <a:ext uri="{9D8B030D-6E8A-4147-A177-3AD203B41FA5}">
                      <a16:colId xmlns:a16="http://schemas.microsoft.com/office/drawing/2014/main" val="1185364552"/>
                    </a:ext>
                  </a:extLst>
                </a:gridCol>
                <a:gridCol w="658368">
                  <a:extLst>
                    <a:ext uri="{9D8B030D-6E8A-4147-A177-3AD203B41FA5}">
                      <a16:colId xmlns:a16="http://schemas.microsoft.com/office/drawing/2014/main" val="1220304671"/>
                    </a:ext>
                  </a:extLst>
                </a:gridCol>
                <a:gridCol w="658368">
                  <a:extLst>
                    <a:ext uri="{9D8B030D-6E8A-4147-A177-3AD203B41FA5}">
                      <a16:colId xmlns:a16="http://schemas.microsoft.com/office/drawing/2014/main" val="1439094965"/>
                    </a:ext>
                  </a:extLst>
                </a:gridCol>
                <a:gridCol w="658368">
                  <a:extLst>
                    <a:ext uri="{9D8B030D-6E8A-4147-A177-3AD203B41FA5}">
                      <a16:colId xmlns:a16="http://schemas.microsoft.com/office/drawing/2014/main" val="406961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9733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- 2017-11-21 15:26:00</a:t>
                      </a:r>
                      <a:r>
                        <a:rPr kumimoji="0" lang="es-ES" sz="1000" b="0" i="0" u="none" strike="noStrike" kern="1200" cap="none" spc="0" normalizeH="0" baseline="0" noProof="0">
                          <a:ln>
                            <a:noFill/>
                          </a:ln>
                          <a:solidFill>
                            <a:prstClr val="black"/>
                          </a:solidFill>
                          <a:effectLst/>
                          <a:uLnTx/>
                          <a:uFillTx/>
                          <a:latin typeface="+mn-lt"/>
                          <a:ea typeface="+mn-ea"/>
                          <a:cs typeface="+mn-cs"/>
                        </a:rPr>
                        <a:t>
#Desarrollo En el estadio cubierto Vicente Polimeni, ubicado en Las Heras se realizoel festejo por el 28° Aniversario de la Convencion por Los Derechos del Niño.
300 niños y niñas de toda la provincia, hablaron, jugaron y charlaron sobre los derechos a ser escuchados.
Estuvieron presentes la Subsecretaria de Desarrollo Social Marcela Fernandez, el intendente de Las Heras Daniel Orozco, Veronica Alvarez (Directora de la OAL) y Armando Aracena (Presidente del Consejo del niño).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817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- 2017-11-30 19:35:51</a:t>
                      </a:r>
                      <a:r>
                        <a:rPr kumimoji="0" lang="es-ES" sz="1000" b="0" i="0" u="none" strike="noStrike" kern="1200" cap="none" spc="0" normalizeH="0" baseline="0" noProof="0">
                          <a:ln>
                            <a:noFill/>
                          </a:ln>
                          <a:solidFill>
                            <a:prstClr val="black"/>
                          </a:solidFill>
                          <a:effectLst/>
                          <a:uLnTx/>
                          <a:uFillTx/>
                          <a:latin typeface="+mn-lt"/>
                          <a:ea typeface="+mn-ea"/>
                          <a:cs typeface="+mn-cs"/>
                        </a:rPr>
                        <a:t>
#Salud En términos generales,  Mendoza presenta en la actualidad una tasa de 17,3 de nuevos casos  diagnósticos de VIH (cantidad de infectados  notificados cada 100.000 habitantes en un año). La población más afectada por la epidemia es la adolescente-adulta entre 15 y 59 años y se registra una tendencia ascendente en el grupo de personas menores de treinta años. Existe una concentración de la epidemia en los centros urbanos, teniendo en cuenta que el 76.8% de la población diagnosticada entre 2010-17 vive en los departamentos del Gran Mendoza. El 98,3%  del total acumulado  de casos en este periodo son transmitidos por relaciones  sexuales no protegidas.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111177"/>
                  </a:ext>
                </a:extLst>
              </a:tr>
            </a:tbl>
          </a:graphicData>
        </a:graphic>
      </p:graphicFrame>
      <p:sp>
        <p:nvSpPr>
          <p:cNvPr id="4" name="Text Placeholder 3">
            <a:extLst>
              <a:ext uri="{FF2B5EF4-FFF2-40B4-BE49-F238E27FC236}">
                <a16:creationId xmlns:a16="http://schemas.microsoft.com/office/drawing/2014/main" id="{000032A3-44F0-42C3-B3C3-F4DFAF16F8D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46737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F3915-E854-4645-8F74-084DD9F112F7}"/>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E0E81D1C-6254-4EA7-865A-24C566906FEC}"/>
              </a:ext>
            </a:extLst>
          </p:cNvPr>
          <p:cNvGraphicFramePr>
            <a:graphicFrameLocks noGrp="1"/>
          </p:cNvGraphicFramePr>
          <p:nvPr>
            <p:ph type="tbl" sz="quarter" idx="13"/>
            <p:extLst>
              <p:ext uri="{D42A27DB-BD31-4B8C-83A1-F6EECF244321}">
                <p14:modId xmlns:p14="http://schemas.microsoft.com/office/powerpoint/2010/main" val="108556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694476"/>
                    </a:ext>
                  </a:extLst>
                </a:gridCol>
                <a:gridCol w="658368">
                  <a:extLst>
                    <a:ext uri="{9D8B030D-6E8A-4147-A177-3AD203B41FA5}">
                      <a16:colId xmlns:a16="http://schemas.microsoft.com/office/drawing/2014/main" val="2292653403"/>
                    </a:ext>
                  </a:extLst>
                </a:gridCol>
                <a:gridCol w="658368">
                  <a:extLst>
                    <a:ext uri="{9D8B030D-6E8A-4147-A177-3AD203B41FA5}">
                      <a16:colId xmlns:a16="http://schemas.microsoft.com/office/drawing/2014/main" val="2118283409"/>
                    </a:ext>
                  </a:extLst>
                </a:gridCol>
                <a:gridCol w="658368">
                  <a:extLst>
                    <a:ext uri="{9D8B030D-6E8A-4147-A177-3AD203B41FA5}">
                      <a16:colId xmlns:a16="http://schemas.microsoft.com/office/drawing/2014/main" val="3669398168"/>
                    </a:ext>
                  </a:extLst>
                </a:gridCol>
                <a:gridCol w="658368">
                  <a:extLst>
                    <a:ext uri="{9D8B030D-6E8A-4147-A177-3AD203B41FA5}">
                      <a16:colId xmlns:a16="http://schemas.microsoft.com/office/drawing/2014/main" val="3578860179"/>
                    </a:ext>
                  </a:extLst>
                </a:gridCol>
                <a:gridCol w="658368">
                  <a:extLst>
                    <a:ext uri="{9D8B030D-6E8A-4147-A177-3AD203B41FA5}">
                      <a16:colId xmlns:a16="http://schemas.microsoft.com/office/drawing/2014/main" val="490986639"/>
                    </a:ext>
                  </a:extLst>
                </a:gridCol>
                <a:gridCol w="658368">
                  <a:extLst>
                    <a:ext uri="{9D8B030D-6E8A-4147-A177-3AD203B41FA5}">
                      <a16:colId xmlns:a16="http://schemas.microsoft.com/office/drawing/2014/main" val="4219591806"/>
                    </a:ext>
                  </a:extLst>
                </a:gridCol>
                <a:gridCol w="658368">
                  <a:extLst>
                    <a:ext uri="{9D8B030D-6E8A-4147-A177-3AD203B41FA5}">
                      <a16:colId xmlns:a16="http://schemas.microsoft.com/office/drawing/2014/main" val="1432871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939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- 2017-11-13 15:17:13</a:t>
                      </a:r>
                      <a:r>
                        <a:rPr kumimoji="0" lang="es-ES" sz="1000" b="0" i="0" u="none" strike="noStrike" kern="1200" cap="none" spc="0" normalizeH="0" baseline="0" noProof="0">
                          <a:ln>
                            <a:noFill/>
                          </a:ln>
                          <a:solidFill>
                            <a:prstClr val="black"/>
                          </a:solidFill>
                          <a:effectLst/>
                          <a:uLnTx/>
                          <a:uFillTx/>
                          <a:latin typeface="+mn-lt"/>
                          <a:ea typeface="+mn-ea"/>
                          <a:cs typeface="+mn-cs"/>
                        </a:rPr>
                        <a:t>
#Salud En Mendoza, se registran unos 33 mil nacimientos anuales. El 6% representa a bebes menores a 37 semanas, que requieren cuidados especializados para lograr tener una adecuada calidad de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964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- 2017-11-24 17:46:53</a:t>
                      </a:r>
                      <a:r>
                        <a:rPr kumimoji="0" lang="es-ES" sz="1000" b="0" i="0" u="none" strike="noStrike" kern="1200" cap="none" spc="0" normalizeH="0" baseline="0" noProof="0">
                          <a:ln>
                            <a:noFill/>
                          </a:ln>
                          <a:solidFill>
                            <a:prstClr val="black"/>
                          </a:solidFill>
                          <a:effectLst/>
                          <a:uLnTx/>
                          <a:uFillTx/>
                          <a:latin typeface="+mn-lt"/>
                          <a:ea typeface="+mn-ea"/>
                          <a:cs typeface="+mn-cs"/>
                        </a:rPr>
                        <a:t>
#Desarrollo En el sector de internación de la Dirección de Responsabilidad Penal Juvenil (DRPJ) del  Ministerio de Salud, Desarrollo Social y Deportes, se realizó un simulacro de catástrofe. Con gran despliegue de seguridad, la simulación que se desplegó en el predio ubicado en el Corredor del Oeste, entre calle Montes de Oca y Rio Juramento, en Godoy Cruz, permitió  ajustar la coordinación de distintos organismos del Estado para actuar eficientemente ante una catástrofe.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8278185"/>
                  </a:ext>
                </a:extLst>
              </a:tr>
            </a:tbl>
          </a:graphicData>
        </a:graphic>
      </p:graphicFrame>
      <p:sp>
        <p:nvSpPr>
          <p:cNvPr id="4" name="Text Placeholder 3">
            <a:extLst>
              <a:ext uri="{FF2B5EF4-FFF2-40B4-BE49-F238E27FC236}">
                <a16:creationId xmlns:a16="http://schemas.microsoft.com/office/drawing/2014/main" id="{527A6D77-9462-46BD-BAD5-BD7CAE08C2A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7063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F817-80A9-4E17-BEBB-DB812933958E}"/>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E086B9FC-9458-4B91-B2EF-8D825256B699}"/>
              </a:ext>
            </a:extLst>
          </p:cNvPr>
          <p:cNvGraphicFramePr>
            <a:graphicFrameLocks noGrp="1"/>
          </p:cNvGraphicFramePr>
          <p:nvPr>
            <p:ph type="tbl" sz="quarter" idx="13"/>
            <p:extLst>
              <p:ext uri="{D42A27DB-BD31-4B8C-83A1-F6EECF244321}">
                <p14:modId xmlns:p14="http://schemas.microsoft.com/office/powerpoint/2010/main" val="62320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4687468"/>
                    </a:ext>
                  </a:extLst>
                </a:gridCol>
                <a:gridCol w="658368">
                  <a:extLst>
                    <a:ext uri="{9D8B030D-6E8A-4147-A177-3AD203B41FA5}">
                      <a16:colId xmlns:a16="http://schemas.microsoft.com/office/drawing/2014/main" val="3122981886"/>
                    </a:ext>
                  </a:extLst>
                </a:gridCol>
                <a:gridCol w="658368">
                  <a:extLst>
                    <a:ext uri="{9D8B030D-6E8A-4147-A177-3AD203B41FA5}">
                      <a16:colId xmlns:a16="http://schemas.microsoft.com/office/drawing/2014/main" val="2283080097"/>
                    </a:ext>
                  </a:extLst>
                </a:gridCol>
                <a:gridCol w="658368">
                  <a:extLst>
                    <a:ext uri="{9D8B030D-6E8A-4147-A177-3AD203B41FA5}">
                      <a16:colId xmlns:a16="http://schemas.microsoft.com/office/drawing/2014/main" val="1080097336"/>
                    </a:ext>
                  </a:extLst>
                </a:gridCol>
                <a:gridCol w="658368">
                  <a:extLst>
                    <a:ext uri="{9D8B030D-6E8A-4147-A177-3AD203B41FA5}">
                      <a16:colId xmlns:a16="http://schemas.microsoft.com/office/drawing/2014/main" val="247376190"/>
                    </a:ext>
                  </a:extLst>
                </a:gridCol>
                <a:gridCol w="658368">
                  <a:extLst>
                    <a:ext uri="{9D8B030D-6E8A-4147-A177-3AD203B41FA5}">
                      <a16:colId xmlns:a16="http://schemas.microsoft.com/office/drawing/2014/main" val="2398010337"/>
                    </a:ext>
                  </a:extLst>
                </a:gridCol>
                <a:gridCol w="658368">
                  <a:extLst>
                    <a:ext uri="{9D8B030D-6E8A-4147-A177-3AD203B41FA5}">
                      <a16:colId xmlns:a16="http://schemas.microsoft.com/office/drawing/2014/main" val="1243560401"/>
                    </a:ext>
                  </a:extLst>
                </a:gridCol>
                <a:gridCol w="658368">
                  <a:extLst>
                    <a:ext uri="{9D8B030D-6E8A-4147-A177-3AD203B41FA5}">
                      <a16:colId xmlns:a16="http://schemas.microsoft.com/office/drawing/2014/main" val="277764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760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- 2017-11-15 16:30:59</a:t>
                      </a:r>
                      <a:r>
                        <a:rPr kumimoji="0" lang="es-ES" sz="1000" b="0" i="0" u="none" strike="noStrike" kern="1200" cap="none" spc="0" normalizeH="0" baseline="0" noProof="0">
                          <a:ln>
                            <a:noFill/>
                          </a:ln>
                          <a:solidFill>
                            <a:prstClr val="black"/>
                          </a:solidFill>
                          <a:effectLst/>
                          <a:uLnTx/>
                          <a:uFillTx/>
                          <a:latin typeface="+mn-lt"/>
                          <a:ea typeface="+mn-ea"/>
                          <a:cs typeface="+mn-cs"/>
                        </a:rPr>
                        <a:t>
#Desarrollo El Ministerio de Salud, Desarrollo Social y Deportes, mediante la Dirección de Género y Diversidad, invita a participar en el segundo Congreso Nacional de Diversidad Sexual y Derechos Humanos, que se realizará el próximo 1 de diciembre, de 8 a 18.30, en el Salón Colonial del Hotel Savoia, ubicado en calle Avellaneda 3653, en el departamento de Guaymallén.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506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- 2017-11-27 14:45:02</a:t>
                      </a:r>
                      <a:r>
                        <a:rPr kumimoji="0" lang="es-ES" sz="1000" b="0" i="0" u="none" strike="noStrike" kern="1200" cap="none" spc="0" normalizeH="0" baseline="0" noProof="0">
                          <a:ln>
                            <a:noFill/>
                          </a:ln>
                          <a:solidFill>
                            <a:prstClr val="black"/>
                          </a:solidFill>
                          <a:effectLst/>
                          <a:uLnTx/>
                          <a:uFillTx/>
                          <a:latin typeface="+mn-lt"/>
                          <a:ea typeface="+mn-ea"/>
                          <a:cs typeface="+mn-cs"/>
                        </a:rPr>
                        <a:t>
#Salud El Concurso Provincial de Afiches sobre la prevención del VIH 2017 estuvo dirigido a alumnos y estudiantes de séptimo grado primario, primero y segundo año secundario y CEBA, y también para estudiantes de cuarto y quinto año de secundaria de CENS. Concursaron 193 afiches de 36 escuelas.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365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- 2017-11-09 11:19:07</a:t>
                      </a:r>
                      <a:r>
                        <a:rPr kumimoji="0" lang="es-ES" sz="1000" b="0" i="0" u="none" strike="noStrike" kern="1200" cap="none" spc="0" normalizeH="0" baseline="0" noProof="0">
                          <a:ln>
                            <a:noFill/>
                          </a:ln>
                          <a:solidFill>
                            <a:prstClr val="black"/>
                          </a:solidFill>
                          <a:effectLst/>
                          <a:uLnTx/>
                          <a:uFillTx/>
                          <a:latin typeface="+mn-lt"/>
                          <a:ea typeface="+mn-ea"/>
                          <a:cs typeface="+mn-cs"/>
                        </a:rPr>
                        <a:t>
#DiaNacionalDonanteVoluntarioDeSangre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7151839"/>
                  </a:ext>
                </a:extLst>
              </a:tr>
            </a:tbl>
          </a:graphicData>
        </a:graphic>
      </p:graphicFrame>
      <p:sp>
        <p:nvSpPr>
          <p:cNvPr id="4" name="Text Placeholder 3">
            <a:extLst>
              <a:ext uri="{FF2B5EF4-FFF2-40B4-BE49-F238E27FC236}">
                <a16:creationId xmlns:a16="http://schemas.microsoft.com/office/drawing/2014/main" id="{4A65928F-7827-4C65-8989-8B64EB0BC9B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59901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4760-0C99-415F-AA67-0513309746D9}"/>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E4AF0B8C-8BD7-4BDD-AD08-EA913C244059}"/>
              </a:ext>
            </a:extLst>
          </p:cNvPr>
          <p:cNvGraphicFramePr>
            <a:graphicFrameLocks noGrp="1"/>
          </p:cNvGraphicFramePr>
          <p:nvPr>
            <p:ph type="tbl" sz="quarter" idx="13"/>
            <p:extLst>
              <p:ext uri="{D42A27DB-BD31-4B8C-83A1-F6EECF244321}">
                <p14:modId xmlns:p14="http://schemas.microsoft.com/office/powerpoint/2010/main" val="390313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0167569"/>
                    </a:ext>
                  </a:extLst>
                </a:gridCol>
                <a:gridCol w="658368">
                  <a:extLst>
                    <a:ext uri="{9D8B030D-6E8A-4147-A177-3AD203B41FA5}">
                      <a16:colId xmlns:a16="http://schemas.microsoft.com/office/drawing/2014/main" val="647898406"/>
                    </a:ext>
                  </a:extLst>
                </a:gridCol>
                <a:gridCol w="658368">
                  <a:extLst>
                    <a:ext uri="{9D8B030D-6E8A-4147-A177-3AD203B41FA5}">
                      <a16:colId xmlns:a16="http://schemas.microsoft.com/office/drawing/2014/main" val="2402474907"/>
                    </a:ext>
                  </a:extLst>
                </a:gridCol>
                <a:gridCol w="658368">
                  <a:extLst>
                    <a:ext uri="{9D8B030D-6E8A-4147-A177-3AD203B41FA5}">
                      <a16:colId xmlns:a16="http://schemas.microsoft.com/office/drawing/2014/main" val="3830557374"/>
                    </a:ext>
                  </a:extLst>
                </a:gridCol>
                <a:gridCol w="658368">
                  <a:extLst>
                    <a:ext uri="{9D8B030D-6E8A-4147-A177-3AD203B41FA5}">
                      <a16:colId xmlns:a16="http://schemas.microsoft.com/office/drawing/2014/main" val="3006220064"/>
                    </a:ext>
                  </a:extLst>
                </a:gridCol>
                <a:gridCol w="658368">
                  <a:extLst>
                    <a:ext uri="{9D8B030D-6E8A-4147-A177-3AD203B41FA5}">
                      <a16:colId xmlns:a16="http://schemas.microsoft.com/office/drawing/2014/main" val="2531684354"/>
                    </a:ext>
                  </a:extLst>
                </a:gridCol>
                <a:gridCol w="658368">
                  <a:extLst>
                    <a:ext uri="{9D8B030D-6E8A-4147-A177-3AD203B41FA5}">
                      <a16:colId xmlns:a16="http://schemas.microsoft.com/office/drawing/2014/main" val="2773634849"/>
                    </a:ext>
                  </a:extLst>
                </a:gridCol>
                <a:gridCol w="658368">
                  <a:extLst>
                    <a:ext uri="{9D8B030D-6E8A-4147-A177-3AD203B41FA5}">
                      <a16:colId xmlns:a16="http://schemas.microsoft.com/office/drawing/2014/main" val="819433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714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- 2017-11-06 18:51:14</a:t>
                      </a:r>
                      <a:r>
                        <a:rPr kumimoji="0" lang="es-ES" sz="1000" b="0" i="0" u="none" strike="noStrike" kern="1200" cap="none" spc="0" normalizeH="0" baseline="0" noProof="0">
                          <a:ln>
                            <a:noFill/>
                          </a:ln>
                          <a:solidFill>
                            <a:prstClr val="black"/>
                          </a:solidFill>
                          <a:effectLst/>
                          <a:uLnTx/>
                          <a:uFillTx/>
                          <a:latin typeface="+mn-lt"/>
                          <a:ea typeface="+mn-ea"/>
                          <a:cs typeface="+mn-cs"/>
                        </a:rPr>
                        <a:t>
#Salud Esta mejora en la atención sanitaria en esta zona se debe a una serie de medidas que desarrolló el Ministerio de Salud, Desarrollo Social y Deportes. Se destaca la incorporación de una ambulancia de alta complejidad en las rutas de montaña durante todo el año, que está a cargo del Servicio Coordinado de Emergencias.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329652"/>
                  </a:ext>
                </a:extLst>
              </a:tr>
            </a:tbl>
          </a:graphicData>
        </a:graphic>
      </p:graphicFrame>
      <p:sp>
        <p:nvSpPr>
          <p:cNvPr id="4" name="Text Placeholder 3">
            <a:extLst>
              <a:ext uri="{FF2B5EF4-FFF2-40B4-BE49-F238E27FC236}">
                <a16:creationId xmlns:a16="http://schemas.microsoft.com/office/drawing/2014/main" id="{5BC6FD6B-FF71-4982-8C38-4E631912925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01200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18500-DE14-41E3-8793-26CC8F6E1BC6}"/>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D438144A-438A-4843-907F-CDDC2A233B6F}"/>
              </a:ext>
            </a:extLst>
          </p:cNvPr>
          <p:cNvGraphicFramePr>
            <a:graphicFrameLocks noGrp="1"/>
          </p:cNvGraphicFramePr>
          <p:nvPr>
            <p:ph type="tbl" sz="quarter" idx="13"/>
            <p:extLst>
              <p:ext uri="{D42A27DB-BD31-4B8C-83A1-F6EECF244321}">
                <p14:modId xmlns:p14="http://schemas.microsoft.com/office/powerpoint/2010/main" val="405187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503316"/>
                    </a:ext>
                  </a:extLst>
                </a:gridCol>
                <a:gridCol w="658368">
                  <a:extLst>
                    <a:ext uri="{9D8B030D-6E8A-4147-A177-3AD203B41FA5}">
                      <a16:colId xmlns:a16="http://schemas.microsoft.com/office/drawing/2014/main" val="556150629"/>
                    </a:ext>
                  </a:extLst>
                </a:gridCol>
                <a:gridCol w="658368">
                  <a:extLst>
                    <a:ext uri="{9D8B030D-6E8A-4147-A177-3AD203B41FA5}">
                      <a16:colId xmlns:a16="http://schemas.microsoft.com/office/drawing/2014/main" val="2760341778"/>
                    </a:ext>
                  </a:extLst>
                </a:gridCol>
                <a:gridCol w="658368">
                  <a:extLst>
                    <a:ext uri="{9D8B030D-6E8A-4147-A177-3AD203B41FA5}">
                      <a16:colId xmlns:a16="http://schemas.microsoft.com/office/drawing/2014/main" val="2445554939"/>
                    </a:ext>
                  </a:extLst>
                </a:gridCol>
                <a:gridCol w="658368">
                  <a:extLst>
                    <a:ext uri="{9D8B030D-6E8A-4147-A177-3AD203B41FA5}">
                      <a16:colId xmlns:a16="http://schemas.microsoft.com/office/drawing/2014/main" val="1689640889"/>
                    </a:ext>
                  </a:extLst>
                </a:gridCol>
                <a:gridCol w="658368">
                  <a:extLst>
                    <a:ext uri="{9D8B030D-6E8A-4147-A177-3AD203B41FA5}">
                      <a16:colId xmlns:a16="http://schemas.microsoft.com/office/drawing/2014/main" val="1940413575"/>
                    </a:ext>
                  </a:extLst>
                </a:gridCol>
                <a:gridCol w="658368">
                  <a:extLst>
                    <a:ext uri="{9D8B030D-6E8A-4147-A177-3AD203B41FA5}">
                      <a16:colId xmlns:a16="http://schemas.microsoft.com/office/drawing/2014/main" val="3672545178"/>
                    </a:ext>
                  </a:extLst>
                </a:gridCol>
                <a:gridCol w="658368">
                  <a:extLst>
                    <a:ext uri="{9D8B030D-6E8A-4147-A177-3AD203B41FA5}">
                      <a16:colId xmlns:a16="http://schemas.microsoft.com/office/drawing/2014/main" val="4034602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367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- 2017-11-07 16:35:39</a:t>
                      </a:r>
                      <a:r>
                        <a:rPr kumimoji="0" lang="es-ES" sz="1000" b="0" i="0" u="none" strike="noStrike" kern="1200" cap="none" spc="0" normalizeH="0" baseline="0" noProof="0">
                          <a:ln>
                            <a:noFill/>
                          </a:ln>
                          <a:solidFill>
                            <a:prstClr val="black"/>
                          </a:solidFill>
                          <a:effectLst/>
                          <a:uLnTx/>
                          <a:uFillTx/>
                          <a:latin typeface="+mn-lt"/>
                          <a:ea typeface="+mn-ea"/>
                          <a:cs typeface="+mn-cs"/>
                        </a:rPr>
                        <a:t>
#Desarrollo Social participa en la séptima edición de la Marcha del Orgullo
El Ministerio de Salud, Desarrollo Social y Deportes, a través de la Dirección de Género y Diversidad (DGD), convoca a la séptima edición de la Marcha del Orgullo Mendoza 2017 que bajo el lema “Visibles nos queremos. Celebremos la diversidad”. Se realizará el próximo viernes 10 de noviembre, desde las 19, en San Martín y Peatonal.
El encuentro es organizado por el Ministerio de Salud, Desarrollo Social y Deportes, la Dirección de Género y Diversidad, Secretaría de Derechos Humanos y Pluralismo Cultural del Ministerio de Justicia y Derechos Humanos de la Nación; las municipalidades de Ciudad, Las Heras y Guaymallén; Queen Disco, Vendimia para todos, el Inadi y OMIN.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0421481"/>
                  </a:ext>
                </a:extLst>
              </a:tr>
            </a:tbl>
          </a:graphicData>
        </a:graphic>
      </p:graphicFrame>
      <p:sp>
        <p:nvSpPr>
          <p:cNvPr id="4" name="Text Placeholder 3">
            <a:extLst>
              <a:ext uri="{FF2B5EF4-FFF2-40B4-BE49-F238E27FC236}">
                <a16:creationId xmlns:a16="http://schemas.microsoft.com/office/drawing/2014/main" id="{888FC778-43C4-4229-AF30-2817DF42C67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56673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B961-6CA9-492B-A3A7-365456704BE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3901F78-8F86-4F10-9718-1A035D2BAB8E}"/>
              </a:ext>
            </a:extLst>
          </p:cNvPr>
          <p:cNvGraphicFramePr>
            <a:graphicFrameLocks noGrp="1"/>
          </p:cNvGraphicFramePr>
          <p:nvPr>
            <p:ph type="chart" sz="quarter" idx="13"/>
            <p:extLst>
              <p:ext uri="{D42A27DB-BD31-4B8C-83A1-F6EECF244321}">
                <p14:modId xmlns:p14="http://schemas.microsoft.com/office/powerpoint/2010/main" val="883121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42935-50A1-48D2-B6E5-7F408A41176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0DC71C9-8397-420C-B301-B6AC257B61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5906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B7A85-3310-4F5D-BF95-95C94262FE6D}"/>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43558CB-4B15-423B-BAB6-8AEA166FF46E}"/>
              </a:ext>
            </a:extLst>
          </p:cNvPr>
          <p:cNvGraphicFramePr>
            <a:graphicFrameLocks noGrp="1"/>
          </p:cNvGraphicFramePr>
          <p:nvPr>
            <p:ph type="chart" sz="quarter" idx="13"/>
            <p:extLst>
              <p:ext uri="{D42A27DB-BD31-4B8C-83A1-F6EECF244321}">
                <p14:modId xmlns:p14="http://schemas.microsoft.com/office/powerpoint/2010/main" val="911920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B56ED-060B-4C7B-B67D-67AC6B34E44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0FD3643-6D54-4DA0-BC0B-C44BEDD57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99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6C9A2-618A-4C84-BE5A-97BFAF0F37D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6A73FA0-6B21-4AB3-8172-B33DA536FB74}"/>
              </a:ext>
            </a:extLst>
          </p:cNvPr>
          <p:cNvGraphicFramePr>
            <a:graphicFrameLocks noGrp="1"/>
          </p:cNvGraphicFramePr>
          <p:nvPr>
            <p:ph type="chart" sz="quarter" idx="13"/>
            <p:extLst>
              <p:ext uri="{D42A27DB-BD31-4B8C-83A1-F6EECF244321}">
                <p14:modId xmlns:p14="http://schemas.microsoft.com/office/powerpoint/2010/main" val="300711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2B7240-32DB-4BDD-8D15-1015C39A90F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5227FC8-7E77-43A6-9419-6E9EBE795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8366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2E731-D1EA-460C-A61B-A0692D832D9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467B0040-6315-4092-8166-9E0934036EE2}"/>
              </a:ext>
            </a:extLst>
          </p:cNvPr>
          <p:cNvGraphicFramePr>
            <a:graphicFrameLocks noGrp="1"/>
          </p:cNvGraphicFramePr>
          <p:nvPr>
            <p:ph type="chart" sz="quarter" idx="13"/>
            <p:extLst>
              <p:ext uri="{D42A27DB-BD31-4B8C-83A1-F6EECF244321}">
                <p14:modId xmlns:p14="http://schemas.microsoft.com/office/powerpoint/2010/main" val="2118339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813A6-1179-4165-B341-1A1E6C7B48B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2B90ED5-488B-4E6C-A2E8-D82CE7E5C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156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F5F24-FD28-4896-B14D-3B2E4F1A8B13}"/>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09236C6-5770-4CD2-9BA1-7FB795EFED4C}"/>
              </a:ext>
            </a:extLst>
          </p:cNvPr>
          <p:cNvGraphicFramePr>
            <a:graphicFrameLocks noGrp="1"/>
          </p:cNvGraphicFramePr>
          <p:nvPr>
            <p:ph type="chart" sz="quarter" idx="13"/>
            <p:extLst>
              <p:ext uri="{D42A27DB-BD31-4B8C-83A1-F6EECF244321}">
                <p14:modId xmlns:p14="http://schemas.microsoft.com/office/powerpoint/2010/main" val="2306786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10B9B-9EE4-4389-B5D6-B3504F910E0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C32121D-ACE1-41FF-9D2A-7DA3F3EFE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098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30372-AEAA-4542-887B-57CFA9ED967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73200AA-1946-4559-8A36-454D1690643A}"/>
              </a:ext>
            </a:extLst>
          </p:cNvPr>
          <p:cNvGraphicFramePr>
            <a:graphicFrameLocks noGrp="1"/>
          </p:cNvGraphicFramePr>
          <p:nvPr>
            <p:ph type="chart" sz="quarter" idx="13"/>
            <p:extLst>
              <p:ext uri="{D42A27DB-BD31-4B8C-83A1-F6EECF244321}">
                <p14:modId xmlns:p14="http://schemas.microsoft.com/office/powerpoint/2010/main" val="1437261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1D35BB-EF90-45D0-86DB-685D8EA4CC1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4C34FA8-688B-423E-8A36-F66637F79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6252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3660E-9BF7-4583-886B-BC123E05FD40}"/>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C48094B-3C25-4E28-8C3F-B4AE50C80641}"/>
              </a:ext>
            </a:extLst>
          </p:cNvPr>
          <p:cNvGraphicFramePr>
            <a:graphicFrameLocks noGrp="1"/>
          </p:cNvGraphicFramePr>
          <p:nvPr>
            <p:ph type="chart" sz="quarter" idx="13"/>
            <p:extLst>
              <p:ext uri="{D42A27DB-BD31-4B8C-83A1-F6EECF244321}">
                <p14:modId xmlns:p14="http://schemas.microsoft.com/office/powerpoint/2010/main" val="455183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06EDD8-DB6F-42F0-B5DE-78DDE561501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4349ECF-9A72-4BBF-84B6-8DA27F7ACD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881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3419D-DDAA-490D-A743-4F7D81E6344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63EB96F-41DA-4833-817C-01042D22C311}"/>
              </a:ext>
            </a:extLst>
          </p:cNvPr>
          <p:cNvGraphicFramePr>
            <a:graphicFrameLocks noGrp="1"/>
          </p:cNvGraphicFramePr>
          <p:nvPr>
            <p:ph type="chart" sz="quarter" idx="13"/>
            <p:extLst>
              <p:ext uri="{D42A27DB-BD31-4B8C-83A1-F6EECF244321}">
                <p14:modId xmlns:p14="http://schemas.microsoft.com/office/powerpoint/2010/main" val="412512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284A5-723B-4E5F-9193-1823B371E54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E33749D-D5D3-4EB0-B489-13495CFD1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61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075C9-B5DC-476A-96CB-B25CBC5C7EF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DF11D060-9744-4579-BEE8-4B3D975DBC7A}"/>
              </a:ext>
            </a:extLst>
          </p:cNvPr>
          <p:cNvGraphicFramePr>
            <a:graphicFrameLocks noGrp="1"/>
          </p:cNvGraphicFramePr>
          <p:nvPr>
            <p:ph type="tbl" sz="quarter" idx="13"/>
            <p:extLst>
              <p:ext uri="{D42A27DB-BD31-4B8C-83A1-F6EECF244321}">
                <p14:modId xmlns:p14="http://schemas.microsoft.com/office/powerpoint/2010/main" val="138777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0643901"/>
                    </a:ext>
                  </a:extLst>
                </a:gridCol>
                <a:gridCol w="2468880">
                  <a:extLst>
                    <a:ext uri="{9D8B030D-6E8A-4147-A177-3AD203B41FA5}">
                      <a16:colId xmlns:a16="http://schemas.microsoft.com/office/drawing/2014/main" val="844418901"/>
                    </a:ext>
                  </a:extLst>
                </a:gridCol>
                <a:gridCol w="822960">
                  <a:extLst>
                    <a:ext uri="{9D8B030D-6E8A-4147-A177-3AD203B41FA5}">
                      <a16:colId xmlns:a16="http://schemas.microsoft.com/office/drawing/2014/main" val="4125571253"/>
                    </a:ext>
                  </a:extLst>
                </a:gridCol>
                <a:gridCol w="822960">
                  <a:extLst>
                    <a:ext uri="{9D8B030D-6E8A-4147-A177-3AD203B41FA5}">
                      <a16:colId xmlns:a16="http://schemas.microsoft.com/office/drawing/2014/main" val="3614667342"/>
                    </a:ext>
                  </a:extLst>
                </a:gridCol>
                <a:gridCol w="822960">
                  <a:extLst>
                    <a:ext uri="{9D8B030D-6E8A-4147-A177-3AD203B41FA5}">
                      <a16:colId xmlns:a16="http://schemas.microsoft.com/office/drawing/2014/main" val="1338280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0551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Verónica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2397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Carrieri Mariana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5188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Sonia Alejandra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3625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Gabucha Luly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4939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Sosa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0522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Evelyn Pechieu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2783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Maii Huracanense Riveros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2866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Gisel Anahy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820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Berrondo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5543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Roxana Cabrera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79089288"/>
                  </a:ext>
                </a:extLst>
              </a:tr>
            </a:tbl>
          </a:graphicData>
        </a:graphic>
      </p:graphicFrame>
      <p:sp>
        <p:nvSpPr>
          <p:cNvPr id="4" name="Text Placeholder 3">
            <a:extLst>
              <a:ext uri="{FF2B5EF4-FFF2-40B4-BE49-F238E27FC236}">
                <a16:creationId xmlns:a16="http://schemas.microsoft.com/office/drawing/2014/main" id="{E63EE71F-6808-4E84-8281-94D400166FC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68362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34C6-FD16-4BC5-AD6F-D6B3DB7A772B}"/>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646245E1-A9DE-4BE1-B37B-B11E48D87056}"/>
              </a:ext>
            </a:extLst>
          </p:cNvPr>
          <p:cNvGraphicFramePr>
            <a:graphicFrameLocks noGrp="1"/>
          </p:cNvGraphicFramePr>
          <p:nvPr>
            <p:ph type="tbl" sz="quarter" idx="13"/>
            <p:extLst>
              <p:ext uri="{D42A27DB-BD31-4B8C-83A1-F6EECF244321}">
                <p14:modId xmlns:p14="http://schemas.microsoft.com/office/powerpoint/2010/main" val="324768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2415354"/>
                    </a:ext>
                  </a:extLst>
                </a:gridCol>
                <a:gridCol w="2468880">
                  <a:extLst>
                    <a:ext uri="{9D8B030D-6E8A-4147-A177-3AD203B41FA5}">
                      <a16:colId xmlns:a16="http://schemas.microsoft.com/office/drawing/2014/main" val="3299460309"/>
                    </a:ext>
                  </a:extLst>
                </a:gridCol>
                <a:gridCol w="822960">
                  <a:extLst>
                    <a:ext uri="{9D8B030D-6E8A-4147-A177-3AD203B41FA5}">
                      <a16:colId xmlns:a16="http://schemas.microsoft.com/office/drawing/2014/main" val="542871519"/>
                    </a:ext>
                  </a:extLst>
                </a:gridCol>
                <a:gridCol w="822960">
                  <a:extLst>
                    <a:ext uri="{9D8B030D-6E8A-4147-A177-3AD203B41FA5}">
                      <a16:colId xmlns:a16="http://schemas.microsoft.com/office/drawing/2014/main" val="2208420287"/>
                    </a:ext>
                  </a:extLst>
                </a:gridCol>
                <a:gridCol w="822960">
                  <a:extLst>
                    <a:ext uri="{9D8B030D-6E8A-4147-A177-3AD203B41FA5}">
                      <a16:colId xmlns:a16="http://schemas.microsoft.com/office/drawing/2014/main" val="3170600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3587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Tamara Emma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289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Sofi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6496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Lidia Esposito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4294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Larocca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9161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Canosa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Salud, Desarrollo Social y Deportes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70645447"/>
                  </a:ext>
                </a:extLst>
              </a:tr>
            </a:tbl>
          </a:graphicData>
        </a:graphic>
      </p:graphicFrame>
      <p:sp>
        <p:nvSpPr>
          <p:cNvPr id="4" name="Text Placeholder 3">
            <a:extLst>
              <a:ext uri="{FF2B5EF4-FFF2-40B4-BE49-F238E27FC236}">
                <a16:creationId xmlns:a16="http://schemas.microsoft.com/office/drawing/2014/main" id="{79C68F0D-49AD-437F-9D56-F70C27C34C9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63264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7DD0-FF49-4493-AC7E-C44881292584}"/>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ED05E7FC-4A3A-49B9-ABDB-F197EF81F648}"/>
              </a:ext>
            </a:extLst>
          </p:cNvPr>
          <p:cNvGraphicFramePr>
            <a:graphicFrameLocks noGrp="1"/>
          </p:cNvGraphicFramePr>
          <p:nvPr>
            <p:ph type="tbl" sz="quarter" idx="13"/>
            <p:extLst>
              <p:ext uri="{D42A27DB-BD31-4B8C-83A1-F6EECF244321}">
                <p14:modId xmlns:p14="http://schemas.microsoft.com/office/powerpoint/2010/main" val="885641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2005870"/>
                    </a:ext>
                  </a:extLst>
                </a:gridCol>
                <a:gridCol w="822960">
                  <a:extLst>
                    <a:ext uri="{9D8B030D-6E8A-4147-A177-3AD203B41FA5}">
                      <a16:colId xmlns:a16="http://schemas.microsoft.com/office/drawing/2014/main" val="244307407"/>
                    </a:ext>
                  </a:extLst>
                </a:gridCol>
                <a:gridCol w="822960">
                  <a:extLst>
                    <a:ext uri="{9D8B030D-6E8A-4147-A177-3AD203B41FA5}">
                      <a16:colId xmlns:a16="http://schemas.microsoft.com/office/drawing/2014/main" val="1268839863"/>
                    </a:ext>
                  </a:extLst>
                </a:gridCol>
                <a:gridCol w="822960">
                  <a:extLst>
                    <a:ext uri="{9D8B030D-6E8A-4147-A177-3AD203B41FA5}">
                      <a16:colId xmlns:a16="http://schemas.microsoft.com/office/drawing/2014/main" val="2736696029"/>
                    </a:ext>
                  </a:extLst>
                </a:gridCol>
                <a:gridCol w="822960">
                  <a:extLst>
                    <a:ext uri="{9D8B030D-6E8A-4147-A177-3AD203B41FA5}">
                      <a16:colId xmlns:a16="http://schemas.microsoft.com/office/drawing/2014/main" val="1587903788"/>
                    </a:ext>
                  </a:extLst>
                </a:gridCol>
                <a:gridCol w="822960">
                  <a:extLst>
                    <a:ext uri="{9D8B030D-6E8A-4147-A177-3AD203B41FA5}">
                      <a16:colId xmlns:a16="http://schemas.microsoft.com/office/drawing/2014/main" val="7729904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4187031372"/>
                  </a:ext>
                </a:extLst>
              </a:tr>
              <a:tr h="370840">
                <a:tc>
                  <a:txBody>
                    <a:bodyPr/>
                    <a:lstStyle/>
                    <a:p>
                      <a:r>
                        <a:rPr lang="es-ES" sz="1000" b="1"/>
                        <a:t>Ministerio de Salud, Desarrollo Social y Deportes</a:t>
                      </a:r>
                      <a:r>
                        <a:rPr lang="es-ES" sz="1000"/>
                        <a:t> got a post by </a:t>
                      </a:r>
                      <a:r>
                        <a:rPr lang="es-ES" sz="1000" b="1"/>
                        <a:t>Gabucha Luly - 2017-11-02 20:56:11</a:t>
                      </a:r>
                      <a:r>
                        <a:rPr lang="es-ES" sz="1000"/>
                        <a:t>
Es una verguenza q sean las 20hs y q en el hospital ramon carrilll alla personas sin atender niños con fiebre desde las 15 hs y q el ministerio de salud no haga nada donde quedaron los derecho de los niño y de las personas q bronca y despues dicen q estan asiendo bien las cosas😡😡😡😡😡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413576975"/>
                  </a:ext>
                </a:extLst>
              </a:tr>
            </a:tbl>
          </a:graphicData>
        </a:graphic>
      </p:graphicFrame>
      <p:sp>
        <p:nvSpPr>
          <p:cNvPr id="4" name="Text Placeholder 3">
            <a:extLst>
              <a:ext uri="{FF2B5EF4-FFF2-40B4-BE49-F238E27FC236}">
                <a16:creationId xmlns:a16="http://schemas.microsoft.com/office/drawing/2014/main" id="{86072FF0-25A4-4F26-9208-6732C946369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22695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1A60E-2EF6-47A4-80ED-3F7D63C30DC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1611953-3018-4E94-9780-378EC41F3C85}"/>
              </a:ext>
            </a:extLst>
          </p:cNvPr>
          <p:cNvGraphicFramePr>
            <a:graphicFrameLocks noGrp="1"/>
          </p:cNvGraphicFramePr>
          <p:nvPr>
            <p:ph type="chart" sz="quarter" idx="13"/>
            <p:extLst>
              <p:ext uri="{D42A27DB-BD31-4B8C-83A1-F6EECF244321}">
                <p14:modId xmlns:p14="http://schemas.microsoft.com/office/powerpoint/2010/main" val="2216672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F4058-3560-428B-916E-E0393C3B4BD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6ED7862-D477-4D8C-B737-0B01D1265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01954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1025</Words>
  <Application>Microsoft Office PowerPoint</Application>
  <PresentationFormat>On-screen Show (4:3)</PresentationFormat>
  <Paragraphs>395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2017-12-01T23:59:56Z</dcterms:created>
  <dcterms:modified xsi:type="dcterms:W3CDTF">2017-12-02T00:00:31Z</dcterms:modified>
</cp:coreProperties>
</file>