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5" r:id="rId29"/>
    <p:sldId id="286" r:id="rId30"/>
    <p:sldId id="287" r:id="rId31"/>
  </p:sldIdLst>
  <p:sldSz cx="9144000" cy="6858000" type="screen4x3"/>
  <p:notesSz cx="6858000" cy="9144000"/>
  <p:embeddedFontLst>
    <p:embeddedFont>
      <p:font typeface="Calibri" panose="020F0502020204030204" pitchFamily="34" charset="0"/>
      <p:regular r:id="rId32"/>
      <p:bold r:id="rId33"/>
      <p:italic r:id="rId34"/>
      <p:boldItalic r:id="rId3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48"/>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2.fntdata"/><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1.fntdata"/><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SUTE</c:v>
                </c:pt>
              </c:strCache>
            </c:strRef>
          </c:tx>
          <c:spPr>
            <a:ln w="28575" cap="rnd">
              <a:solidFill>
                <a:schemeClr val="accent1"/>
              </a:solidFill>
              <a:round/>
            </a:ln>
            <a:effectLst/>
          </c:spPr>
          <c:marker>
            <c:symbol val="none"/>
          </c:marker>
          <c:cat>
            <c:numRef>
              <c:f>Sheet1!$A$2:$A$31</c:f>
              <c:numCache>
                <c:formatCode>m/d/yyyy</c:formatCode>
                <c:ptCount val="30"/>
                <c:pt idx="0">
                  <c:v>43040</c:v>
                </c:pt>
                <c:pt idx="1">
                  <c:v>43041</c:v>
                </c:pt>
                <c:pt idx="2">
                  <c:v>43042</c:v>
                </c:pt>
                <c:pt idx="3">
                  <c:v>43043</c:v>
                </c:pt>
                <c:pt idx="4">
                  <c:v>43044</c:v>
                </c:pt>
                <c:pt idx="5">
                  <c:v>43045</c:v>
                </c:pt>
                <c:pt idx="6">
                  <c:v>43046</c:v>
                </c:pt>
                <c:pt idx="7">
                  <c:v>43047</c:v>
                </c:pt>
                <c:pt idx="8">
                  <c:v>43048</c:v>
                </c:pt>
                <c:pt idx="9">
                  <c:v>43049</c:v>
                </c:pt>
                <c:pt idx="10">
                  <c:v>43050</c:v>
                </c:pt>
                <c:pt idx="11">
                  <c:v>43051</c:v>
                </c:pt>
                <c:pt idx="12">
                  <c:v>43052</c:v>
                </c:pt>
                <c:pt idx="13">
                  <c:v>43053</c:v>
                </c:pt>
                <c:pt idx="14">
                  <c:v>43054</c:v>
                </c:pt>
                <c:pt idx="15">
                  <c:v>43055</c:v>
                </c:pt>
                <c:pt idx="16">
                  <c:v>43056</c:v>
                </c:pt>
                <c:pt idx="17">
                  <c:v>43057</c:v>
                </c:pt>
                <c:pt idx="18">
                  <c:v>43058</c:v>
                </c:pt>
                <c:pt idx="19">
                  <c:v>43059</c:v>
                </c:pt>
                <c:pt idx="20">
                  <c:v>43060</c:v>
                </c:pt>
                <c:pt idx="21">
                  <c:v>43061</c:v>
                </c:pt>
                <c:pt idx="22">
                  <c:v>43062</c:v>
                </c:pt>
                <c:pt idx="23">
                  <c:v>43063</c:v>
                </c:pt>
                <c:pt idx="24">
                  <c:v>43064</c:v>
                </c:pt>
                <c:pt idx="25">
                  <c:v>43065</c:v>
                </c:pt>
                <c:pt idx="26">
                  <c:v>43066</c:v>
                </c:pt>
                <c:pt idx="27">
                  <c:v>43067</c:v>
                </c:pt>
                <c:pt idx="28">
                  <c:v>43068</c:v>
                </c:pt>
                <c:pt idx="29">
                  <c:v>43069</c:v>
                </c:pt>
              </c:numCache>
            </c:numRef>
          </c:cat>
          <c:val>
            <c:numRef>
              <c:f>Sheet1!$B$2:$B$31</c:f>
              <c:numCache>
                <c:formatCode>General</c:formatCode>
                <c:ptCount val="30"/>
                <c:pt idx="0">
                  <c:v>4672</c:v>
                </c:pt>
                <c:pt idx="1">
                  <c:v>4672</c:v>
                </c:pt>
                <c:pt idx="2">
                  <c:v>4678</c:v>
                </c:pt>
                <c:pt idx="3">
                  <c:v>4684</c:v>
                </c:pt>
                <c:pt idx="4">
                  <c:v>4688</c:v>
                </c:pt>
                <c:pt idx="5">
                  <c:v>4694</c:v>
                </c:pt>
                <c:pt idx="6">
                  <c:v>4706</c:v>
                </c:pt>
                <c:pt idx="7">
                  <c:v>4713</c:v>
                </c:pt>
                <c:pt idx="8">
                  <c:v>4719</c:v>
                </c:pt>
                <c:pt idx="9">
                  <c:v>4720</c:v>
                </c:pt>
                <c:pt idx="10">
                  <c:v>4724</c:v>
                </c:pt>
                <c:pt idx="11">
                  <c:v>4725</c:v>
                </c:pt>
                <c:pt idx="12">
                  <c:v>4729</c:v>
                </c:pt>
                <c:pt idx="13">
                  <c:v>4734</c:v>
                </c:pt>
                <c:pt idx="14">
                  <c:v>4736</c:v>
                </c:pt>
                <c:pt idx="15">
                  <c:v>4743</c:v>
                </c:pt>
                <c:pt idx="16">
                  <c:v>4749</c:v>
                </c:pt>
                <c:pt idx="17">
                  <c:v>4754</c:v>
                </c:pt>
                <c:pt idx="18">
                  <c:v>4759</c:v>
                </c:pt>
                <c:pt idx="19">
                  <c:v>4764</c:v>
                </c:pt>
                <c:pt idx="20">
                  <c:v>4768</c:v>
                </c:pt>
                <c:pt idx="21">
                  <c:v>4775</c:v>
                </c:pt>
                <c:pt idx="22">
                  <c:v>4780</c:v>
                </c:pt>
                <c:pt idx="23">
                  <c:v>4784</c:v>
                </c:pt>
                <c:pt idx="24">
                  <c:v>4789</c:v>
                </c:pt>
                <c:pt idx="25">
                  <c:v>4792</c:v>
                </c:pt>
                <c:pt idx="26">
                  <c:v>4805</c:v>
                </c:pt>
                <c:pt idx="27">
                  <c:v>4817</c:v>
                </c:pt>
                <c:pt idx="28">
                  <c:v>4824</c:v>
                </c:pt>
                <c:pt idx="29">
                  <c:v>4828</c:v>
                </c:pt>
              </c:numCache>
            </c:numRef>
          </c:val>
          <c:smooth val="0"/>
          <c:extLst>
            <c:ext xmlns:c16="http://schemas.microsoft.com/office/drawing/2014/chart" uri="{C3380CC4-5D6E-409C-BE32-E72D297353CC}">
              <c16:uniqueId val="{00000000-F7C8-480E-8121-B82042FB5068}"/>
            </c:ext>
          </c:extLst>
        </c:ser>
        <c:dLbls>
          <c:showLegendKey val="0"/>
          <c:showVal val="0"/>
          <c:showCatName val="0"/>
          <c:showSerName val="0"/>
          <c:showPercent val="0"/>
          <c:showBubbleSize val="0"/>
        </c:dLbls>
        <c:smooth val="0"/>
        <c:axId val="298349520"/>
        <c:axId val="298350176"/>
      </c:lineChart>
      <c:dateAx>
        <c:axId val="2983495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350176"/>
        <c:crosses val="autoZero"/>
        <c:auto val="1"/>
        <c:lblOffset val="100"/>
        <c:baseTimeUnit val="days"/>
      </c:dateAx>
      <c:valAx>
        <c:axId val="2983501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349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SUTE</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100</c:v>
                </c:pt>
                <c:pt idx="2">
                  <c:v>100</c:v>
                </c:pt>
                <c:pt idx="3">
                  <c:v>0</c:v>
                </c:pt>
                <c:pt idx="4">
                  <c:v>100</c:v>
                </c:pt>
                <c:pt idx="5">
                  <c:v>100</c:v>
                </c:pt>
              </c:numCache>
            </c:numRef>
          </c:val>
          <c:extLst>
            <c:ext xmlns:c16="http://schemas.microsoft.com/office/drawing/2014/chart" uri="{C3380CC4-5D6E-409C-BE32-E72D297353CC}">
              <c16:uniqueId val="{00000000-54F3-4D2D-96DC-9CC58711E3F5}"/>
            </c:ext>
          </c:extLst>
        </c:ser>
        <c:dLbls>
          <c:showLegendKey val="0"/>
          <c:showVal val="0"/>
          <c:showCatName val="0"/>
          <c:showSerName val="0"/>
          <c:showPercent val="0"/>
          <c:showBubbleSize val="0"/>
        </c:dLbls>
        <c:axId val="298344600"/>
        <c:axId val="298344928"/>
      </c:radarChart>
      <c:catAx>
        <c:axId val="2983446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344928"/>
        <c:crosses val="autoZero"/>
        <c:auto val="1"/>
        <c:lblAlgn val="ctr"/>
        <c:lblOffset val="100"/>
        <c:noMultiLvlLbl val="0"/>
      </c:catAx>
      <c:valAx>
        <c:axId val="2983449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344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SUTE</c:v>
                </c:pt>
              </c:strCache>
            </c:strRef>
          </c:tx>
          <c:spPr>
            <a:ln w="28575" cap="rnd">
              <a:solidFill>
                <a:schemeClr val="accent1"/>
              </a:solidFill>
              <a:round/>
            </a:ln>
            <a:effectLst/>
          </c:spPr>
          <c:marker>
            <c:symbol val="none"/>
          </c:marker>
          <c:cat>
            <c:numRef>
              <c:f>Sheet1!$A$2:$A$31</c:f>
              <c:numCache>
                <c:formatCode>m/d/yyyy</c:formatCode>
                <c:ptCount val="30"/>
                <c:pt idx="0">
                  <c:v>43040</c:v>
                </c:pt>
                <c:pt idx="1">
                  <c:v>43041</c:v>
                </c:pt>
                <c:pt idx="2">
                  <c:v>43042</c:v>
                </c:pt>
                <c:pt idx="3">
                  <c:v>43043</c:v>
                </c:pt>
                <c:pt idx="4">
                  <c:v>43044</c:v>
                </c:pt>
                <c:pt idx="5">
                  <c:v>43045</c:v>
                </c:pt>
                <c:pt idx="6">
                  <c:v>43046</c:v>
                </c:pt>
                <c:pt idx="7">
                  <c:v>43047</c:v>
                </c:pt>
                <c:pt idx="8">
                  <c:v>43048</c:v>
                </c:pt>
                <c:pt idx="9">
                  <c:v>43049</c:v>
                </c:pt>
                <c:pt idx="10">
                  <c:v>43050</c:v>
                </c:pt>
                <c:pt idx="11">
                  <c:v>43051</c:v>
                </c:pt>
                <c:pt idx="12">
                  <c:v>43052</c:v>
                </c:pt>
                <c:pt idx="13">
                  <c:v>43053</c:v>
                </c:pt>
                <c:pt idx="14">
                  <c:v>43054</c:v>
                </c:pt>
                <c:pt idx="15">
                  <c:v>43055</c:v>
                </c:pt>
                <c:pt idx="16">
                  <c:v>43056</c:v>
                </c:pt>
                <c:pt idx="17">
                  <c:v>43057</c:v>
                </c:pt>
                <c:pt idx="18">
                  <c:v>43058</c:v>
                </c:pt>
                <c:pt idx="19">
                  <c:v>43059</c:v>
                </c:pt>
                <c:pt idx="20">
                  <c:v>43060</c:v>
                </c:pt>
                <c:pt idx="21">
                  <c:v>43061</c:v>
                </c:pt>
                <c:pt idx="22">
                  <c:v>43062</c:v>
                </c:pt>
                <c:pt idx="23">
                  <c:v>43063</c:v>
                </c:pt>
                <c:pt idx="24">
                  <c:v>43064</c:v>
                </c:pt>
                <c:pt idx="25">
                  <c:v>43065</c:v>
                </c:pt>
                <c:pt idx="26">
                  <c:v>43066</c:v>
                </c:pt>
                <c:pt idx="27">
                  <c:v>43067</c:v>
                </c:pt>
                <c:pt idx="28">
                  <c:v>43068</c:v>
                </c:pt>
                <c:pt idx="29">
                  <c:v>43069</c:v>
                </c:pt>
              </c:numCache>
            </c:numRef>
          </c:cat>
          <c:val>
            <c:numRef>
              <c:f>Sheet1!$B$2:$B$31</c:f>
              <c:numCache>
                <c:formatCode>General</c:formatCode>
                <c:ptCount val="30"/>
                <c:pt idx="0">
                  <c:v>0.61424183986858005</c:v>
                </c:pt>
                <c:pt idx="1">
                  <c:v>0</c:v>
                </c:pt>
                <c:pt idx="2">
                  <c:v>0.89839572192512995</c:v>
                </c:pt>
                <c:pt idx="3">
                  <c:v>0</c:v>
                </c:pt>
                <c:pt idx="4">
                  <c:v>0</c:v>
                </c:pt>
                <c:pt idx="5">
                  <c:v>1.1085056491153</c:v>
                </c:pt>
                <c:pt idx="6">
                  <c:v>0.45212765957446999</c:v>
                </c:pt>
                <c:pt idx="7">
                  <c:v>0.74856657464429999</c:v>
                </c:pt>
                <c:pt idx="8">
                  <c:v>0.21911224201300999</c:v>
                </c:pt>
                <c:pt idx="9">
                  <c:v>0.49798686162323003</c:v>
                </c:pt>
                <c:pt idx="10">
                  <c:v>0.39178314273613002</c:v>
                </c:pt>
                <c:pt idx="11">
                  <c:v>0</c:v>
                </c:pt>
                <c:pt idx="12">
                  <c:v>1.1582398984557001</c:v>
                </c:pt>
                <c:pt idx="13">
                  <c:v>0.64116113577114997</c:v>
                </c:pt>
                <c:pt idx="14">
                  <c:v>1.0454065469905001</c:v>
                </c:pt>
                <c:pt idx="15">
                  <c:v>0.33234859675036998</c:v>
                </c:pt>
                <c:pt idx="16">
                  <c:v>0.96923725242309</c:v>
                </c:pt>
                <c:pt idx="17">
                  <c:v>0.52620500947169002</c:v>
                </c:pt>
                <c:pt idx="18">
                  <c:v>0.12615643397813001</c:v>
                </c:pt>
                <c:pt idx="19">
                  <c:v>0.43408247567038</c:v>
                </c:pt>
                <c:pt idx="20">
                  <c:v>0.78472513638271002</c:v>
                </c:pt>
                <c:pt idx="21">
                  <c:v>1.8392370572207</c:v>
                </c:pt>
                <c:pt idx="22">
                  <c:v>0.69499685995395</c:v>
                </c:pt>
                <c:pt idx="23">
                  <c:v>0.56760470813167996</c:v>
                </c:pt>
                <c:pt idx="24">
                  <c:v>0.85666527371500001</c:v>
                </c:pt>
                <c:pt idx="25">
                  <c:v>3.7995824634656001</c:v>
                </c:pt>
                <c:pt idx="26">
                  <c:v>2.3655689870779</c:v>
                </c:pt>
                <c:pt idx="27">
                  <c:v>0.48326751195178003</c:v>
                </c:pt>
                <c:pt idx="28">
                  <c:v>0.66390041493775998</c:v>
                </c:pt>
                <c:pt idx="29">
                  <c:v>1.2691670120181999</c:v>
                </c:pt>
              </c:numCache>
            </c:numRef>
          </c:val>
          <c:smooth val="0"/>
          <c:extLst>
            <c:ext xmlns:c16="http://schemas.microsoft.com/office/drawing/2014/chart" uri="{C3380CC4-5D6E-409C-BE32-E72D297353CC}">
              <c16:uniqueId val="{00000000-6F26-44F0-9CD6-6FB48F3DC687}"/>
            </c:ext>
          </c:extLst>
        </c:ser>
        <c:dLbls>
          <c:showLegendKey val="0"/>
          <c:showVal val="0"/>
          <c:showCatName val="0"/>
          <c:showSerName val="0"/>
          <c:showPercent val="0"/>
          <c:showBubbleSize val="0"/>
        </c:dLbls>
        <c:smooth val="0"/>
        <c:axId val="300503424"/>
        <c:axId val="300503752"/>
      </c:lineChart>
      <c:dateAx>
        <c:axId val="3005034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0503752"/>
        <c:crosses val="autoZero"/>
        <c:auto val="1"/>
        <c:lblOffset val="100"/>
        <c:baseTimeUnit val="days"/>
      </c:dateAx>
      <c:valAx>
        <c:axId val="3005037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0503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SUTE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7</c:v>
                </c:pt>
                <c:pt idx="1">
                  <c:v>8</c:v>
                </c:pt>
                <c:pt idx="2">
                  <c:v>7</c:v>
                </c:pt>
                <c:pt idx="3">
                  <c:v>4</c:v>
                </c:pt>
                <c:pt idx="4">
                  <c:v>4</c:v>
                </c:pt>
                <c:pt idx="5">
                  <c:v>5</c:v>
                </c:pt>
                <c:pt idx="6">
                  <c:v>3</c:v>
                </c:pt>
              </c:numCache>
            </c:numRef>
          </c:val>
          <c:extLst>
            <c:ext xmlns:c16="http://schemas.microsoft.com/office/drawing/2014/chart" uri="{C3380CC4-5D6E-409C-BE32-E72D297353CC}">
              <c16:uniqueId val="{00000000-0003-4665-993A-0B8005F03E46}"/>
            </c:ext>
          </c:extLst>
        </c:ser>
        <c:dLbls>
          <c:showLegendKey val="0"/>
          <c:showVal val="0"/>
          <c:showCatName val="0"/>
          <c:showSerName val="0"/>
          <c:showPercent val="0"/>
          <c:showBubbleSize val="0"/>
        </c:dLbls>
        <c:gapWidth val="219"/>
        <c:overlap val="-27"/>
        <c:axId val="300515712"/>
        <c:axId val="300518992"/>
      </c:barChart>
      <c:catAx>
        <c:axId val="300515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0518992"/>
        <c:crosses val="autoZero"/>
        <c:auto val="1"/>
        <c:lblAlgn val="ctr"/>
        <c:lblOffset val="100"/>
        <c:noMultiLvlLbl val="0"/>
      </c:catAx>
      <c:valAx>
        <c:axId val="3005189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0515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SUTE</c:v>
                </c:pt>
              </c:strCache>
            </c:strRef>
          </c:tx>
          <c:spPr>
            <a:ln w="28575" cap="rnd">
              <a:solidFill>
                <a:schemeClr val="accent1"/>
              </a:solidFill>
              <a:round/>
            </a:ln>
            <a:effectLst/>
          </c:spPr>
          <c:marker>
            <c:symbol val="none"/>
          </c:marker>
          <c:cat>
            <c:numRef>
              <c:f>Sheet1!$A$2:$A$31</c:f>
              <c:numCache>
                <c:formatCode>m/d/yyyy</c:formatCode>
                <c:ptCount val="30"/>
                <c:pt idx="0">
                  <c:v>43040</c:v>
                </c:pt>
                <c:pt idx="1">
                  <c:v>43041</c:v>
                </c:pt>
                <c:pt idx="2">
                  <c:v>43042</c:v>
                </c:pt>
                <c:pt idx="3">
                  <c:v>43043</c:v>
                </c:pt>
                <c:pt idx="4">
                  <c:v>43044</c:v>
                </c:pt>
                <c:pt idx="5">
                  <c:v>43045</c:v>
                </c:pt>
                <c:pt idx="6">
                  <c:v>43046</c:v>
                </c:pt>
                <c:pt idx="7">
                  <c:v>43047</c:v>
                </c:pt>
                <c:pt idx="8">
                  <c:v>43048</c:v>
                </c:pt>
                <c:pt idx="9">
                  <c:v>43049</c:v>
                </c:pt>
                <c:pt idx="10">
                  <c:v>43050</c:v>
                </c:pt>
                <c:pt idx="11">
                  <c:v>43051</c:v>
                </c:pt>
                <c:pt idx="12">
                  <c:v>43052</c:v>
                </c:pt>
                <c:pt idx="13">
                  <c:v>43053</c:v>
                </c:pt>
                <c:pt idx="14">
                  <c:v>43054</c:v>
                </c:pt>
                <c:pt idx="15">
                  <c:v>43055</c:v>
                </c:pt>
                <c:pt idx="16">
                  <c:v>43056</c:v>
                </c:pt>
                <c:pt idx="17">
                  <c:v>43057</c:v>
                </c:pt>
                <c:pt idx="18">
                  <c:v>43058</c:v>
                </c:pt>
                <c:pt idx="19">
                  <c:v>43059</c:v>
                </c:pt>
                <c:pt idx="20">
                  <c:v>43060</c:v>
                </c:pt>
                <c:pt idx="21">
                  <c:v>43061</c:v>
                </c:pt>
                <c:pt idx="22">
                  <c:v>43062</c:v>
                </c:pt>
                <c:pt idx="23">
                  <c:v>43063</c:v>
                </c:pt>
                <c:pt idx="24">
                  <c:v>43064</c:v>
                </c:pt>
                <c:pt idx="25">
                  <c:v>43065</c:v>
                </c:pt>
                <c:pt idx="26">
                  <c:v>43066</c:v>
                </c:pt>
                <c:pt idx="27">
                  <c:v>43067</c:v>
                </c:pt>
                <c:pt idx="28">
                  <c:v>43068</c:v>
                </c:pt>
                <c:pt idx="29">
                  <c:v>43069</c:v>
                </c:pt>
              </c:numCache>
            </c:numRef>
          </c:cat>
          <c:val>
            <c:numRef>
              <c:f>Sheet1!$B$2:$B$31</c:f>
              <c:numCache>
                <c:formatCode>General</c:formatCode>
                <c:ptCount val="30"/>
                <c:pt idx="0">
                  <c:v>10</c:v>
                </c:pt>
                <c:pt idx="1">
                  <c:v>0</c:v>
                </c:pt>
                <c:pt idx="2">
                  <c:v>6</c:v>
                </c:pt>
                <c:pt idx="3">
                  <c:v>6</c:v>
                </c:pt>
                <c:pt idx="4">
                  <c:v>4</c:v>
                </c:pt>
                <c:pt idx="5">
                  <c:v>6</c:v>
                </c:pt>
                <c:pt idx="6">
                  <c:v>12</c:v>
                </c:pt>
                <c:pt idx="7">
                  <c:v>7</c:v>
                </c:pt>
                <c:pt idx="8">
                  <c:v>6</c:v>
                </c:pt>
                <c:pt idx="9">
                  <c:v>1</c:v>
                </c:pt>
                <c:pt idx="10">
                  <c:v>4</c:v>
                </c:pt>
                <c:pt idx="11">
                  <c:v>1</c:v>
                </c:pt>
                <c:pt idx="12">
                  <c:v>4</c:v>
                </c:pt>
                <c:pt idx="13">
                  <c:v>5</c:v>
                </c:pt>
                <c:pt idx="14">
                  <c:v>2</c:v>
                </c:pt>
                <c:pt idx="15">
                  <c:v>7</c:v>
                </c:pt>
                <c:pt idx="16">
                  <c:v>6</c:v>
                </c:pt>
                <c:pt idx="17">
                  <c:v>5</c:v>
                </c:pt>
                <c:pt idx="18">
                  <c:v>5</c:v>
                </c:pt>
                <c:pt idx="19">
                  <c:v>5</c:v>
                </c:pt>
                <c:pt idx="20">
                  <c:v>4</c:v>
                </c:pt>
                <c:pt idx="21">
                  <c:v>7</c:v>
                </c:pt>
                <c:pt idx="22">
                  <c:v>5</c:v>
                </c:pt>
                <c:pt idx="23">
                  <c:v>4</c:v>
                </c:pt>
                <c:pt idx="24">
                  <c:v>5</c:v>
                </c:pt>
                <c:pt idx="25">
                  <c:v>3</c:v>
                </c:pt>
                <c:pt idx="26">
                  <c:v>13</c:v>
                </c:pt>
                <c:pt idx="27">
                  <c:v>12</c:v>
                </c:pt>
                <c:pt idx="28">
                  <c:v>7</c:v>
                </c:pt>
                <c:pt idx="29">
                  <c:v>4</c:v>
                </c:pt>
              </c:numCache>
            </c:numRef>
          </c:val>
          <c:smooth val="0"/>
          <c:extLst>
            <c:ext xmlns:c16="http://schemas.microsoft.com/office/drawing/2014/chart" uri="{C3380CC4-5D6E-409C-BE32-E72D297353CC}">
              <c16:uniqueId val="{00000000-CEEF-4FC9-8580-20CBFE674219}"/>
            </c:ext>
          </c:extLst>
        </c:ser>
        <c:dLbls>
          <c:showLegendKey val="0"/>
          <c:showVal val="0"/>
          <c:showCatName val="0"/>
          <c:showSerName val="0"/>
          <c:showPercent val="0"/>
          <c:showBubbleSize val="0"/>
        </c:dLbls>
        <c:smooth val="0"/>
        <c:axId val="300515056"/>
        <c:axId val="300519648"/>
      </c:lineChart>
      <c:dateAx>
        <c:axId val="3005150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0519648"/>
        <c:crosses val="autoZero"/>
        <c:auto val="1"/>
        <c:lblOffset val="100"/>
        <c:baseTimeUnit val="days"/>
      </c:dateAx>
      <c:valAx>
        <c:axId val="300519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0515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SUTE</c:v>
                </c:pt>
              </c:strCache>
            </c:strRef>
          </c:tx>
          <c:spPr>
            <a:ln w="28575" cap="rnd">
              <a:solidFill>
                <a:schemeClr val="accent1"/>
              </a:solidFill>
              <a:round/>
            </a:ln>
            <a:effectLst/>
          </c:spPr>
          <c:marker>
            <c:symbol val="none"/>
          </c:marker>
          <c:cat>
            <c:numRef>
              <c:f>Sheet1!$A$2:$A$31</c:f>
              <c:numCache>
                <c:formatCode>m/d/yyyy</c:formatCode>
                <c:ptCount val="30"/>
                <c:pt idx="0">
                  <c:v>43040</c:v>
                </c:pt>
                <c:pt idx="1">
                  <c:v>43041</c:v>
                </c:pt>
                <c:pt idx="2">
                  <c:v>43042</c:v>
                </c:pt>
                <c:pt idx="3">
                  <c:v>43043</c:v>
                </c:pt>
                <c:pt idx="4">
                  <c:v>43044</c:v>
                </c:pt>
                <c:pt idx="5">
                  <c:v>43045</c:v>
                </c:pt>
                <c:pt idx="6">
                  <c:v>43046</c:v>
                </c:pt>
                <c:pt idx="7">
                  <c:v>43047</c:v>
                </c:pt>
                <c:pt idx="8">
                  <c:v>43048</c:v>
                </c:pt>
                <c:pt idx="9">
                  <c:v>43049</c:v>
                </c:pt>
                <c:pt idx="10">
                  <c:v>43050</c:v>
                </c:pt>
                <c:pt idx="11">
                  <c:v>43051</c:v>
                </c:pt>
                <c:pt idx="12">
                  <c:v>43052</c:v>
                </c:pt>
                <c:pt idx="13">
                  <c:v>43053</c:v>
                </c:pt>
                <c:pt idx="14">
                  <c:v>43054</c:v>
                </c:pt>
                <c:pt idx="15">
                  <c:v>43055</c:v>
                </c:pt>
                <c:pt idx="16">
                  <c:v>43056</c:v>
                </c:pt>
                <c:pt idx="17">
                  <c:v>43057</c:v>
                </c:pt>
                <c:pt idx="18">
                  <c:v>43058</c:v>
                </c:pt>
                <c:pt idx="19">
                  <c:v>43059</c:v>
                </c:pt>
                <c:pt idx="20">
                  <c:v>43060</c:v>
                </c:pt>
                <c:pt idx="21">
                  <c:v>43061</c:v>
                </c:pt>
                <c:pt idx="22">
                  <c:v>43062</c:v>
                </c:pt>
                <c:pt idx="23">
                  <c:v>43063</c:v>
                </c:pt>
                <c:pt idx="24">
                  <c:v>43064</c:v>
                </c:pt>
                <c:pt idx="25">
                  <c:v>43065</c:v>
                </c:pt>
                <c:pt idx="26">
                  <c:v>43066</c:v>
                </c:pt>
                <c:pt idx="27">
                  <c:v>43067</c:v>
                </c:pt>
                <c:pt idx="28">
                  <c:v>43068</c:v>
                </c:pt>
                <c:pt idx="29">
                  <c:v>43069</c:v>
                </c:pt>
              </c:numCache>
            </c:numRef>
          </c:cat>
          <c:val>
            <c:numRef>
              <c:f>Sheet1!$B$2:$B$31</c:f>
              <c:numCache>
                <c:formatCode>General</c:formatCode>
                <c:ptCount val="30"/>
                <c:pt idx="0">
                  <c:v>3</c:v>
                </c:pt>
                <c:pt idx="1">
                  <c:v>0</c:v>
                </c:pt>
                <c:pt idx="2">
                  <c:v>2</c:v>
                </c:pt>
                <c:pt idx="3">
                  <c:v>0</c:v>
                </c:pt>
                <c:pt idx="4">
                  <c:v>0</c:v>
                </c:pt>
                <c:pt idx="5">
                  <c:v>5</c:v>
                </c:pt>
                <c:pt idx="6">
                  <c:v>4</c:v>
                </c:pt>
                <c:pt idx="7">
                  <c:v>4</c:v>
                </c:pt>
                <c:pt idx="8">
                  <c:v>3</c:v>
                </c:pt>
                <c:pt idx="9">
                  <c:v>4</c:v>
                </c:pt>
                <c:pt idx="10">
                  <c:v>2</c:v>
                </c:pt>
                <c:pt idx="11">
                  <c:v>0</c:v>
                </c:pt>
                <c:pt idx="12">
                  <c:v>4</c:v>
                </c:pt>
                <c:pt idx="13">
                  <c:v>3</c:v>
                </c:pt>
                <c:pt idx="14">
                  <c:v>4</c:v>
                </c:pt>
                <c:pt idx="15">
                  <c:v>4</c:v>
                </c:pt>
                <c:pt idx="16">
                  <c:v>1</c:v>
                </c:pt>
                <c:pt idx="17">
                  <c:v>3</c:v>
                </c:pt>
                <c:pt idx="18">
                  <c:v>1</c:v>
                </c:pt>
                <c:pt idx="19">
                  <c:v>3</c:v>
                </c:pt>
                <c:pt idx="20">
                  <c:v>5</c:v>
                </c:pt>
                <c:pt idx="21">
                  <c:v>4</c:v>
                </c:pt>
                <c:pt idx="22">
                  <c:v>5</c:v>
                </c:pt>
                <c:pt idx="23">
                  <c:v>7</c:v>
                </c:pt>
                <c:pt idx="24">
                  <c:v>3</c:v>
                </c:pt>
                <c:pt idx="25">
                  <c:v>1</c:v>
                </c:pt>
                <c:pt idx="26">
                  <c:v>4</c:v>
                </c:pt>
                <c:pt idx="27">
                  <c:v>4</c:v>
                </c:pt>
                <c:pt idx="28">
                  <c:v>3</c:v>
                </c:pt>
                <c:pt idx="29">
                  <c:v>4</c:v>
                </c:pt>
              </c:numCache>
            </c:numRef>
          </c:val>
          <c:smooth val="0"/>
          <c:extLst>
            <c:ext xmlns:c16="http://schemas.microsoft.com/office/drawing/2014/chart" uri="{C3380CC4-5D6E-409C-BE32-E72D297353CC}">
              <c16:uniqueId val="{00000000-115B-49CE-AE6F-4A66AA3E52F3}"/>
            </c:ext>
          </c:extLst>
        </c:ser>
        <c:dLbls>
          <c:showLegendKey val="0"/>
          <c:showVal val="0"/>
          <c:showCatName val="0"/>
          <c:showSerName val="0"/>
          <c:showPercent val="0"/>
          <c:showBubbleSize val="0"/>
        </c:dLbls>
        <c:smooth val="0"/>
        <c:axId val="366700288"/>
        <c:axId val="366697664"/>
      </c:lineChart>
      <c:dateAx>
        <c:axId val="3667002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697664"/>
        <c:crosses val="autoZero"/>
        <c:auto val="1"/>
        <c:lblOffset val="100"/>
        <c:baseTimeUnit val="days"/>
      </c:dateAx>
      <c:valAx>
        <c:axId val="3666976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700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SUTE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16</c:v>
                </c:pt>
                <c:pt idx="1">
                  <c:v>16</c:v>
                </c:pt>
                <c:pt idx="2">
                  <c:v>18</c:v>
                </c:pt>
                <c:pt idx="3">
                  <c:v>16</c:v>
                </c:pt>
                <c:pt idx="4">
                  <c:v>14</c:v>
                </c:pt>
                <c:pt idx="5">
                  <c:v>8</c:v>
                </c:pt>
                <c:pt idx="6">
                  <c:v>2</c:v>
                </c:pt>
              </c:numCache>
            </c:numRef>
          </c:val>
          <c:extLst>
            <c:ext xmlns:c16="http://schemas.microsoft.com/office/drawing/2014/chart" uri="{C3380CC4-5D6E-409C-BE32-E72D297353CC}">
              <c16:uniqueId val="{00000000-FAC6-45B3-B6A7-09D18ED27EF3}"/>
            </c:ext>
          </c:extLst>
        </c:ser>
        <c:dLbls>
          <c:showLegendKey val="0"/>
          <c:showVal val="0"/>
          <c:showCatName val="0"/>
          <c:showSerName val="0"/>
          <c:showPercent val="0"/>
          <c:showBubbleSize val="0"/>
        </c:dLbls>
        <c:gapWidth val="219"/>
        <c:overlap val="-27"/>
        <c:axId val="366695040"/>
        <c:axId val="366701928"/>
      </c:barChart>
      <c:catAx>
        <c:axId val="3666950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701928"/>
        <c:crosses val="autoZero"/>
        <c:auto val="1"/>
        <c:lblAlgn val="ctr"/>
        <c:lblOffset val="100"/>
        <c:noMultiLvlLbl val="0"/>
      </c:catAx>
      <c:valAx>
        <c:axId val="3667019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695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SUTE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1.3092105263158</c:v>
                </c:pt>
                <c:pt idx="1">
                  <c:v>0.6</c:v>
                </c:pt>
                <c:pt idx="2">
                  <c:v>1.0198830409357</c:v>
                </c:pt>
                <c:pt idx="3">
                  <c:v>0.66447368421052999</c:v>
                </c:pt>
                <c:pt idx="4">
                  <c:v>0.62255639097743998</c:v>
                </c:pt>
                <c:pt idx="5">
                  <c:v>0.61842105263157998</c:v>
                </c:pt>
                <c:pt idx="6">
                  <c:v>1.9789473684211001</c:v>
                </c:pt>
              </c:numCache>
            </c:numRef>
          </c:val>
          <c:extLst>
            <c:ext xmlns:c16="http://schemas.microsoft.com/office/drawing/2014/chart" uri="{C3380CC4-5D6E-409C-BE32-E72D297353CC}">
              <c16:uniqueId val="{00000000-4444-4DCB-B613-3473A025AB0C}"/>
            </c:ext>
          </c:extLst>
        </c:ser>
        <c:dLbls>
          <c:showLegendKey val="0"/>
          <c:showVal val="0"/>
          <c:showCatName val="0"/>
          <c:showSerName val="0"/>
          <c:showPercent val="0"/>
          <c:showBubbleSize val="0"/>
        </c:dLbls>
        <c:gapWidth val="219"/>
        <c:overlap val="-27"/>
        <c:axId val="366679296"/>
        <c:axId val="366675360"/>
      </c:barChart>
      <c:catAx>
        <c:axId val="3666792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675360"/>
        <c:crosses val="autoZero"/>
        <c:auto val="1"/>
        <c:lblAlgn val="ctr"/>
        <c:lblOffset val="100"/>
        <c:noMultiLvlLbl val="0"/>
      </c:catAx>
      <c:valAx>
        <c:axId val="3666753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679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SUTE</c:v>
                </c:pt>
              </c:strCache>
            </c:strRef>
          </c:cat>
          <c:val>
            <c:numRef>
              <c:f>Sheet1!$B$2</c:f>
              <c:numCache>
                <c:formatCode>General</c:formatCode>
                <c:ptCount val="1"/>
                <c:pt idx="0">
                  <c:v>54</c:v>
                </c:pt>
              </c:numCache>
            </c:numRef>
          </c:val>
          <c:extLst>
            <c:ext xmlns:c16="http://schemas.microsoft.com/office/drawing/2014/chart" uri="{C3380CC4-5D6E-409C-BE32-E72D297353CC}">
              <c16:uniqueId val="{00000000-AB91-43EE-ABD2-4072AFFCB664}"/>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SUTE</c:v>
                </c:pt>
              </c:strCache>
            </c:strRef>
          </c:cat>
          <c:val>
            <c:numRef>
              <c:f>Sheet1!$C$2</c:f>
              <c:numCache>
                <c:formatCode>General</c:formatCode>
                <c:ptCount val="1"/>
                <c:pt idx="0">
                  <c:v>31</c:v>
                </c:pt>
              </c:numCache>
            </c:numRef>
          </c:val>
          <c:extLst>
            <c:ext xmlns:c16="http://schemas.microsoft.com/office/drawing/2014/chart" uri="{C3380CC4-5D6E-409C-BE32-E72D297353CC}">
              <c16:uniqueId val="{00000001-AB91-43EE-ABD2-4072AFFCB664}"/>
            </c:ext>
          </c:extLst>
        </c:ser>
        <c:ser>
          <c:idx val="2"/>
          <c:order val="2"/>
          <c:tx>
            <c:strRef>
              <c:f>Sheet1!$D$1</c:f>
              <c:strCache>
                <c:ptCount val="1"/>
                <c:pt idx="0">
                  <c:v>Status</c:v>
                </c:pt>
              </c:strCache>
            </c:strRef>
          </c:tx>
          <c:spPr>
            <a:solidFill>
              <a:schemeClr val="accent3"/>
            </a:solidFill>
            <a:ln>
              <a:noFill/>
            </a:ln>
            <a:effectLst/>
          </c:spPr>
          <c:invertIfNegative val="0"/>
          <c:cat>
            <c:strRef>
              <c:f>Sheet1!$A$2</c:f>
              <c:strCache>
                <c:ptCount val="1"/>
                <c:pt idx="0">
                  <c:v>SUTE</c:v>
                </c:pt>
              </c:strCache>
            </c:strRef>
          </c:cat>
          <c:val>
            <c:numRef>
              <c:f>Sheet1!$D$2</c:f>
              <c:numCache>
                <c:formatCode>General</c:formatCode>
                <c:ptCount val="1"/>
                <c:pt idx="0">
                  <c:v>1</c:v>
                </c:pt>
              </c:numCache>
            </c:numRef>
          </c:val>
          <c:extLst>
            <c:ext xmlns:c16="http://schemas.microsoft.com/office/drawing/2014/chart" uri="{C3380CC4-5D6E-409C-BE32-E72D297353CC}">
              <c16:uniqueId val="{00000002-AB91-43EE-ABD2-4072AFFCB664}"/>
            </c:ext>
          </c:extLst>
        </c:ser>
        <c:ser>
          <c:idx val="3"/>
          <c:order val="3"/>
          <c:tx>
            <c:strRef>
              <c:f>Sheet1!$E$1</c:f>
              <c:strCache>
                <c:ptCount val="1"/>
                <c:pt idx="0">
                  <c:v>Video</c:v>
                </c:pt>
              </c:strCache>
            </c:strRef>
          </c:tx>
          <c:spPr>
            <a:solidFill>
              <a:schemeClr val="accent4"/>
            </a:solidFill>
            <a:ln>
              <a:noFill/>
            </a:ln>
            <a:effectLst/>
          </c:spPr>
          <c:invertIfNegative val="0"/>
          <c:cat>
            <c:strRef>
              <c:f>Sheet1!$A$2</c:f>
              <c:strCache>
                <c:ptCount val="1"/>
                <c:pt idx="0">
                  <c:v>SUTE</c:v>
                </c:pt>
              </c:strCache>
            </c:strRef>
          </c:cat>
          <c:val>
            <c:numRef>
              <c:f>Sheet1!$E$2</c:f>
              <c:numCache>
                <c:formatCode>General</c:formatCode>
                <c:ptCount val="1"/>
                <c:pt idx="0">
                  <c:v>4</c:v>
                </c:pt>
              </c:numCache>
            </c:numRef>
          </c:val>
          <c:extLst>
            <c:ext xmlns:c16="http://schemas.microsoft.com/office/drawing/2014/chart" uri="{C3380CC4-5D6E-409C-BE32-E72D297353CC}">
              <c16:uniqueId val="{00000003-AB91-43EE-ABD2-4072AFFCB664}"/>
            </c:ext>
          </c:extLst>
        </c:ser>
        <c:dLbls>
          <c:showLegendKey val="0"/>
          <c:showVal val="0"/>
          <c:showCatName val="0"/>
          <c:showSerName val="0"/>
          <c:showPercent val="0"/>
          <c:showBubbleSize val="0"/>
        </c:dLbls>
        <c:gapWidth val="150"/>
        <c:overlap val="100"/>
        <c:axId val="366676016"/>
        <c:axId val="366682904"/>
      </c:barChart>
      <c:catAx>
        <c:axId val="3666760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682904"/>
        <c:crosses val="autoZero"/>
        <c:auto val="1"/>
        <c:lblAlgn val="ctr"/>
        <c:lblOffset val="100"/>
        <c:noMultiLvlLbl val="0"/>
      </c:catAx>
      <c:valAx>
        <c:axId val="36668290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676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SUTE</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0.56866048862678997</c:v>
                </c:pt>
                <c:pt idx="1">
                  <c:v>1.010951979781</c:v>
                </c:pt>
                <c:pt idx="2">
                  <c:v>0</c:v>
                </c:pt>
                <c:pt idx="3">
                  <c:v>0</c:v>
                </c:pt>
                <c:pt idx="4">
                  <c:v>0</c:v>
                </c:pt>
                <c:pt idx="5">
                  <c:v>0</c:v>
                </c:pt>
                <c:pt idx="6">
                  <c:v>0</c:v>
                </c:pt>
                <c:pt idx="7">
                  <c:v>0</c:v>
                </c:pt>
                <c:pt idx="8">
                  <c:v>0</c:v>
                </c:pt>
                <c:pt idx="9">
                  <c:v>0.90564448188711</c:v>
                </c:pt>
                <c:pt idx="10">
                  <c:v>0.85416081625011997</c:v>
                </c:pt>
                <c:pt idx="11">
                  <c:v>1.1373209772535999</c:v>
                </c:pt>
                <c:pt idx="12">
                  <c:v>0.80799571111280999</c:v>
                </c:pt>
                <c:pt idx="13">
                  <c:v>0.64658803706823997</c:v>
                </c:pt>
                <c:pt idx="14">
                  <c:v>0.66694748666104997</c:v>
                </c:pt>
                <c:pt idx="15">
                  <c:v>1.0004212299916</c:v>
                </c:pt>
                <c:pt idx="16">
                  <c:v>1.3328920447707</c:v>
                </c:pt>
                <c:pt idx="17">
                  <c:v>0.79507160909857</c:v>
                </c:pt>
                <c:pt idx="18">
                  <c:v>0.88458298230833998</c:v>
                </c:pt>
                <c:pt idx="19">
                  <c:v>0.65501263689974998</c:v>
                </c:pt>
                <c:pt idx="20">
                  <c:v>1.0741364785173</c:v>
                </c:pt>
                <c:pt idx="21">
                  <c:v>0.64822615370213998</c:v>
                </c:pt>
                <c:pt idx="22">
                  <c:v>1.010951979781</c:v>
                </c:pt>
                <c:pt idx="23">
                  <c:v>0</c:v>
                </c:pt>
              </c:numCache>
            </c:numRef>
          </c:val>
          <c:smooth val="0"/>
          <c:extLst>
            <c:ext xmlns:c16="http://schemas.microsoft.com/office/drawing/2014/chart" uri="{C3380CC4-5D6E-409C-BE32-E72D297353CC}">
              <c16:uniqueId val="{00000000-6FE3-4263-A9BC-ABC583B4B7FF}"/>
            </c:ext>
          </c:extLst>
        </c:ser>
        <c:dLbls>
          <c:showLegendKey val="0"/>
          <c:showVal val="0"/>
          <c:showCatName val="0"/>
          <c:showSerName val="0"/>
          <c:showPercent val="0"/>
          <c:showBubbleSize val="0"/>
        </c:dLbls>
        <c:smooth val="0"/>
        <c:axId val="366678968"/>
        <c:axId val="366679952"/>
      </c:lineChart>
      <c:catAx>
        <c:axId val="3666789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679952"/>
        <c:crosses val="autoZero"/>
        <c:auto val="1"/>
        <c:lblAlgn val="ctr"/>
        <c:lblOffset val="100"/>
        <c:noMultiLvlLbl val="0"/>
      </c:catAx>
      <c:valAx>
        <c:axId val="3666799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6789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SUTE</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1</c:v>
                </c:pt>
                <c:pt idx="1">
                  <c:v>1</c:v>
                </c:pt>
                <c:pt idx="2">
                  <c:v>0</c:v>
                </c:pt>
                <c:pt idx="3">
                  <c:v>0</c:v>
                </c:pt>
                <c:pt idx="4">
                  <c:v>0</c:v>
                </c:pt>
                <c:pt idx="5">
                  <c:v>0</c:v>
                </c:pt>
                <c:pt idx="6">
                  <c:v>0</c:v>
                </c:pt>
                <c:pt idx="7">
                  <c:v>0</c:v>
                </c:pt>
                <c:pt idx="8">
                  <c:v>0</c:v>
                </c:pt>
                <c:pt idx="9">
                  <c:v>1</c:v>
                </c:pt>
                <c:pt idx="10">
                  <c:v>9</c:v>
                </c:pt>
                <c:pt idx="11">
                  <c:v>5</c:v>
                </c:pt>
                <c:pt idx="12">
                  <c:v>11</c:v>
                </c:pt>
                <c:pt idx="13">
                  <c:v>10</c:v>
                </c:pt>
                <c:pt idx="14">
                  <c:v>3</c:v>
                </c:pt>
                <c:pt idx="15">
                  <c:v>6</c:v>
                </c:pt>
                <c:pt idx="16">
                  <c:v>7</c:v>
                </c:pt>
                <c:pt idx="17">
                  <c:v>4</c:v>
                </c:pt>
                <c:pt idx="18">
                  <c:v>2</c:v>
                </c:pt>
                <c:pt idx="19">
                  <c:v>10</c:v>
                </c:pt>
                <c:pt idx="20">
                  <c:v>3</c:v>
                </c:pt>
                <c:pt idx="21">
                  <c:v>9</c:v>
                </c:pt>
                <c:pt idx="22">
                  <c:v>8</c:v>
                </c:pt>
                <c:pt idx="23">
                  <c:v>0</c:v>
                </c:pt>
              </c:numCache>
            </c:numRef>
          </c:val>
          <c:smooth val="0"/>
          <c:extLst>
            <c:ext xmlns:c16="http://schemas.microsoft.com/office/drawing/2014/chart" uri="{C3380CC4-5D6E-409C-BE32-E72D297353CC}">
              <c16:uniqueId val="{00000000-77FA-489E-9C2F-8763B8A70DF4}"/>
            </c:ext>
          </c:extLst>
        </c:ser>
        <c:dLbls>
          <c:showLegendKey val="0"/>
          <c:showVal val="0"/>
          <c:showCatName val="0"/>
          <c:showSerName val="0"/>
          <c:showPercent val="0"/>
          <c:showBubbleSize val="0"/>
        </c:dLbls>
        <c:smooth val="0"/>
        <c:axId val="366689792"/>
        <c:axId val="366685200"/>
      </c:lineChart>
      <c:catAx>
        <c:axId val="366689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685200"/>
        <c:crosses val="autoZero"/>
        <c:auto val="1"/>
        <c:lblAlgn val="ctr"/>
        <c:lblOffset val="100"/>
        <c:noMultiLvlLbl val="0"/>
      </c:catAx>
      <c:valAx>
        <c:axId val="3666852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689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SUTE</c:v>
                </c:pt>
              </c:strCache>
            </c:strRef>
          </c:tx>
          <c:spPr>
            <a:solidFill>
              <a:schemeClr val="accent1"/>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Sheet1!$B$2:$B$8</c:f>
              <c:numCache>
                <c:formatCode>General</c:formatCode>
                <c:ptCount val="7"/>
                <c:pt idx="0">
                  <c:v>1.1484652328252001</c:v>
                </c:pt>
                <c:pt idx="1">
                  <c:v>0.85924464630592001</c:v>
                </c:pt>
                <c:pt idx="2">
                  <c:v>0.79424726606878004</c:v>
                </c:pt>
                <c:pt idx="3">
                  <c:v>0</c:v>
                </c:pt>
                <c:pt idx="4">
                  <c:v>1.1997415676750001</c:v>
                </c:pt>
                <c:pt idx="5">
                  <c:v>0</c:v>
                </c:pt>
                <c:pt idx="6">
                  <c:v>0</c:v>
                </c:pt>
              </c:numCache>
            </c:numRef>
          </c:val>
          <c:extLst>
            <c:ext xmlns:c16="http://schemas.microsoft.com/office/drawing/2014/chart" uri="{C3380CC4-5D6E-409C-BE32-E72D297353CC}">
              <c16:uniqueId val="{00000000-0A35-46B9-97A2-2ED67407216F}"/>
            </c:ext>
          </c:extLst>
        </c:ser>
        <c:dLbls>
          <c:showLegendKey val="0"/>
          <c:showVal val="0"/>
          <c:showCatName val="0"/>
          <c:showSerName val="0"/>
          <c:showPercent val="0"/>
          <c:showBubbleSize val="0"/>
        </c:dLbls>
        <c:gapWidth val="219"/>
        <c:overlap val="-27"/>
        <c:axId val="366688480"/>
        <c:axId val="366691104"/>
      </c:barChart>
      <c:catAx>
        <c:axId val="3666884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691104"/>
        <c:crosses val="autoZero"/>
        <c:auto val="1"/>
        <c:lblAlgn val="ctr"/>
        <c:lblOffset val="100"/>
        <c:noMultiLvlLbl val="0"/>
      </c:catAx>
      <c:valAx>
        <c:axId val="366691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688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SUTE</c:v>
                </c:pt>
              </c:strCache>
            </c:strRef>
          </c:cat>
          <c:val>
            <c:numRef>
              <c:f>Sheet1!$B$2</c:f>
              <c:numCache>
                <c:formatCode>General</c:formatCode>
                <c:ptCount val="1"/>
                <c:pt idx="0">
                  <c:v>1818</c:v>
                </c:pt>
              </c:numCache>
            </c:numRef>
          </c:val>
          <c:extLst>
            <c:ext xmlns:c16="http://schemas.microsoft.com/office/drawing/2014/chart" uri="{C3380CC4-5D6E-409C-BE32-E72D297353CC}">
              <c16:uniqueId val="{00000000-75F7-4E69-9E0D-3ACA821E9672}"/>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SUTE</c:v>
                </c:pt>
              </c:strCache>
            </c:strRef>
          </c:cat>
          <c:val>
            <c:numRef>
              <c:f>Sheet1!$C$2</c:f>
              <c:numCache>
                <c:formatCode>General</c:formatCode>
                <c:ptCount val="1"/>
                <c:pt idx="0">
                  <c:v>94</c:v>
                </c:pt>
              </c:numCache>
            </c:numRef>
          </c:val>
          <c:extLst>
            <c:ext xmlns:c16="http://schemas.microsoft.com/office/drawing/2014/chart" uri="{C3380CC4-5D6E-409C-BE32-E72D297353CC}">
              <c16:uniqueId val="{00000001-75F7-4E69-9E0D-3ACA821E9672}"/>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SUTE</c:v>
                </c:pt>
              </c:strCache>
            </c:strRef>
          </c:cat>
          <c:val>
            <c:numRef>
              <c:f>Sheet1!$D$2</c:f>
              <c:numCache>
                <c:formatCode>General</c:formatCode>
                <c:ptCount val="1"/>
                <c:pt idx="0">
                  <c:v>3</c:v>
                </c:pt>
              </c:numCache>
            </c:numRef>
          </c:val>
          <c:extLst>
            <c:ext xmlns:c16="http://schemas.microsoft.com/office/drawing/2014/chart" uri="{C3380CC4-5D6E-409C-BE32-E72D297353CC}">
              <c16:uniqueId val="{00000002-75F7-4E69-9E0D-3ACA821E9672}"/>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SUTE</c:v>
                </c:pt>
              </c:strCache>
            </c:strRef>
          </c:cat>
          <c:val>
            <c:numRef>
              <c:f>Sheet1!$E$2</c:f>
              <c:numCache>
                <c:formatCode>General</c:formatCode>
                <c:ptCount val="1"/>
                <c:pt idx="0">
                  <c:v>8</c:v>
                </c:pt>
              </c:numCache>
            </c:numRef>
          </c:val>
          <c:extLst>
            <c:ext xmlns:c16="http://schemas.microsoft.com/office/drawing/2014/chart" uri="{C3380CC4-5D6E-409C-BE32-E72D297353CC}">
              <c16:uniqueId val="{00000003-75F7-4E69-9E0D-3ACA821E9672}"/>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SUTE</c:v>
                </c:pt>
              </c:strCache>
            </c:strRef>
          </c:cat>
          <c:val>
            <c:numRef>
              <c:f>Sheet1!$F$2</c:f>
              <c:numCache>
                <c:formatCode>General</c:formatCode>
                <c:ptCount val="1"/>
                <c:pt idx="0">
                  <c:v>19</c:v>
                </c:pt>
              </c:numCache>
            </c:numRef>
          </c:val>
          <c:extLst>
            <c:ext xmlns:c16="http://schemas.microsoft.com/office/drawing/2014/chart" uri="{C3380CC4-5D6E-409C-BE32-E72D297353CC}">
              <c16:uniqueId val="{00000004-75F7-4E69-9E0D-3ACA821E9672}"/>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SUTE</c:v>
                </c:pt>
              </c:strCache>
            </c:strRef>
          </c:cat>
          <c:val>
            <c:numRef>
              <c:f>Sheet1!$G$2</c:f>
              <c:numCache>
                <c:formatCode>General</c:formatCode>
                <c:ptCount val="1"/>
                <c:pt idx="0">
                  <c:v>75</c:v>
                </c:pt>
              </c:numCache>
            </c:numRef>
          </c:val>
          <c:extLst>
            <c:ext xmlns:c16="http://schemas.microsoft.com/office/drawing/2014/chart" uri="{C3380CC4-5D6E-409C-BE32-E72D297353CC}">
              <c16:uniqueId val="{00000005-75F7-4E69-9E0D-3ACA821E9672}"/>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SUTE</c:v>
                </c:pt>
              </c:strCache>
            </c:strRef>
          </c:cat>
          <c:val>
            <c:numRef>
              <c:f>Sheet1!$H$2</c:f>
              <c:numCache>
                <c:formatCode>General</c:formatCode>
                <c:ptCount val="1"/>
                <c:pt idx="0">
                  <c:v>99</c:v>
                </c:pt>
              </c:numCache>
            </c:numRef>
          </c:val>
          <c:extLst>
            <c:ext xmlns:c16="http://schemas.microsoft.com/office/drawing/2014/chart" uri="{C3380CC4-5D6E-409C-BE32-E72D297353CC}">
              <c16:uniqueId val="{00000006-75F7-4E69-9E0D-3ACA821E9672}"/>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SUTE</c:v>
                </c:pt>
              </c:strCache>
            </c:strRef>
          </c:cat>
          <c:val>
            <c:numRef>
              <c:f>Sheet1!$I$2</c:f>
              <c:numCache>
                <c:formatCode>General</c:formatCode>
                <c:ptCount val="1"/>
                <c:pt idx="0">
                  <c:v>1549</c:v>
                </c:pt>
              </c:numCache>
            </c:numRef>
          </c:val>
          <c:extLst>
            <c:ext xmlns:c16="http://schemas.microsoft.com/office/drawing/2014/chart" uri="{C3380CC4-5D6E-409C-BE32-E72D297353CC}">
              <c16:uniqueId val="{00000007-75F7-4E69-9E0D-3ACA821E9672}"/>
            </c:ext>
          </c:extLst>
        </c:ser>
        <c:dLbls>
          <c:showLegendKey val="0"/>
          <c:showVal val="0"/>
          <c:showCatName val="0"/>
          <c:showSerName val="0"/>
          <c:showPercent val="0"/>
          <c:showBubbleSize val="0"/>
        </c:dLbls>
        <c:gapWidth val="150"/>
        <c:overlap val="100"/>
        <c:axId val="301299688"/>
        <c:axId val="301305592"/>
      </c:barChart>
      <c:catAx>
        <c:axId val="3012996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1305592"/>
        <c:crosses val="autoZero"/>
        <c:auto val="1"/>
        <c:lblAlgn val="ctr"/>
        <c:lblOffset val="100"/>
        <c:noMultiLvlLbl val="0"/>
      </c:catAx>
      <c:valAx>
        <c:axId val="30130559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1299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SUTE</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A741-4694-869D-5B0BB37B2049}"/>
            </c:ext>
          </c:extLst>
        </c:ser>
        <c:dLbls>
          <c:showLegendKey val="0"/>
          <c:showVal val="0"/>
          <c:showCatName val="0"/>
          <c:showSerName val="0"/>
          <c:showPercent val="0"/>
          <c:showBubbleSize val="0"/>
        </c:dLbls>
        <c:gapWidth val="219"/>
        <c:overlap val="-27"/>
        <c:axId val="301706232"/>
        <c:axId val="301702952"/>
      </c:barChart>
      <c:catAx>
        <c:axId val="3017062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1702952"/>
        <c:crosses val="autoZero"/>
        <c:auto val="1"/>
        <c:lblAlgn val="ctr"/>
        <c:lblOffset val="100"/>
        <c:noMultiLvlLbl val="0"/>
      </c:catAx>
      <c:valAx>
        <c:axId val="3017029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1706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D4B839-7799-4CC1-9224-F7039F75ABD6}"/>
              </a:ext>
            </a:extLst>
          </p:cNvPr>
          <p:cNvSpPr>
            <a:spLocks noGrp="1"/>
          </p:cNvSpPr>
          <p:nvPr>
            <p:ph type="ctrTitle"/>
          </p:nvPr>
        </p:nvSpPr>
        <p:spPr/>
        <p:txBody>
          <a:bodyPr/>
          <a:lstStyle/>
          <a:p>
            <a:r>
              <a:rPr lang="en-US"/>
              <a:t>Reporte Facebook</a:t>
            </a:r>
          </a:p>
        </p:txBody>
      </p:sp>
      <p:sp>
        <p:nvSpPr>
          <p:cNvPr id="3" name="Subtitle 2">
            <a:extLst>
              <a:ext uri="{FF2B5EF4-FFF2-40B4-BE49-F238E27FC236}">
                <a16:creationId xmlns:a16="http://schemas.microsoft.com/office/drawing/2014/main" id="{5079BEC1-EBE6-4129-8446-A7FF4FD433D6}"/>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23641134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4651F9-E3DF-43DA-86B8-DC11DFD66E47}"/>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7C31414A-F6D6-48A9-83CF-B1D06FA85E5A}"/>
              </a:ext>
            </a:extLst>
          </p:cNvPr>
          <p:cNvGraphicFramePr>
            <a:graphicFrameLocks noGrp="1"/>
          </p:cNvGraphicFramePr>
          <p:nvPr>
            <p:ph type="tbl" sz="quarter" idx="13"/>
            <p:extLst>
              <p:ext uri="{D42A27DB-BD31-4B8C-83A1-F6EECF244321}">
                <p14:modId xmlns:p14="http://schemas.microsoft.com/office/powerpoint/2010/main" val="42508802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772104573"/>
                    </a:ext>
                  </a:extLst>
                </a:gridCol>
                <a:gridCol w="740664">
                  <a:extLst>
                    <a:ext uri="{9D8B030D-6E8A-4147-A177-3AD203B41FA5}">
                      <a16:colId xmlns:a16="http://schemas.microsoft.com/office/drawing/2014/main" val="2461798593"/>
                    </a:ext>
                  </a:extLst>
                </a:gridCol>
                <a:gridCol w="740664">
                  <a:extLst>
                    <a:ext uri="{9D8B030D-6E8A-4147-A177-3AD203B41FA5}">
                      <a16:colId xmlns:a16="http://schemas.microsoft.com/office/drawing/2014/main" val="3938088947"/>
                    </a:ext>
                  </a:extLst>
                </a:gridCol>
                <a:gridCol w="740664">
                  <a:extLst>
                    <a:ext uri="{9D8B030D-6E8A-4147-A177-3AD203B41FA5}">
                      <a16:colId xmlns:a16="http://schemas.microsoft.com/office/drawing/2014/main" val="2236826366"/>
                    </a:ext>
                  </a:extLst>
                </a:gridCol>
                <a:gridCol w="740664">
                  <a:extLst>
                    <a:ext uri="{9D8B030D-6E8A-4147-A177-3AD203B41FA5}">
                      <a16:colId xmlns:a16="http://schemas.microsoft.com/office/drawing/2014/main" val="527490600"/>
                    </a:ext>
                  </a:extLst>
                </a:gridCol>
                <a:gridCol w="740664">
                  <a:extLst>
                    <a:ext uri="{9D8B030D-6E8A-4147-A177-3AD203B41FA5}">
                      <a16:colId xmlns:a16="http://schemas.microsoft.com/office/drawing/2014/main" val="811777109"/>
                    </a:ext>
                  </a:extLst>
                </a:gridCol>
                <a:gridCol w="740664">
                  <a:extLst>
                    <a:ext uri="{9D8B030D-6E8A-4147-A177-3AD203B41FA5}">
                      <a16:colId xmlns:a16="http://schemas.microsoft.com/office/drawing/2014/main" val="1630450019"/>
                    </a:ext>
                  </a:extLst>
                </a:gridCol>
                <a:gridCol w="740664">
                  <a:extLst>
                    <a:ext uri="{9D8B030D-6E8A-4147-A177-3AD203B41FA5}">
                      <a16:colId xmlns:a16="http://schemas.microsoft.com/office/drawing/2014/main" val="2314708080"/>
                    </a:ext>
                  </a:extLst>
                </a:gridCol>
                <a:gridCol w="740664">
                  <a:extLst>
                    <a:ext uri="{9D8B030D-6E8A-4147-A177-3AD203B41FA5}">
                      <a16:colId xmlns:a16="http://schemas.microsoft.com/office/drawing/2014/main" val="1741490856"/>
                    </a:ext>
                  </a:extLst>
                </a:gridCol>
                <a:gridCol w="740664">
                  <a:extLst>
                    <a:ext uri="{9D8B030D-6E8A-4147-A177-3AD203B41FA5}">
                      <a16:colId xmlns:a16="http://schemas.microsoft.com/office/drawing/2014/main" val="2942687155"/>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237597632"/>
                  </a:ext>
                </a:extLst>
              </a:tr>
              <a:tr h="370840">
                <a:tc>
                  <a:txBody>
                    <a:bodyPr/>
                    <a:lstStyle/>
                    <a:p>
                      <a:r>
                        <a:rPr lang="en-US" sz="1000"/>
                        <a:t>SUTE</a:t>
                      </a:r>
                    </a:p>
                  </a:txBody>
                  <a:tcPr/>
                </a:tc>
                <a:tc>
                  <a:txBody>
                    <a:bodyPr/>
                    <a:lstStyle/>
                    <a:p>
                      <a:r>
                        <a:rPr lang="en-US" sz="1000"/>
                        <a:t>4828</a:t>
                      </a:r>
                    </a:p>
                  </a:txBody>
                  <a:tcPr/>
                </a:tc>
                <a:tc>
                  <a:txBody>
                    <a:bodyPr/>
                    <a:lstStyle/>
                    <a:p>
                      <a:r>
                        <a:rPr lang="en-US" sz="1000"/>
                        <a:t>166</a:t>
                      </a:r>
                    </a:p>
                  </a:txBody>
                  <a:tcPr/>
                </a:tc>
                <a:tc>
                  <a:txBody>
                    <a:bodyPr/>
                    <a:lstStyle/>
                    <a:p>
                      <a:r>
                        <a:rPr lang="en-US" sz="1000"/>
                        <a:t>90</a:t>
                      </a:r>
                    </a:p>
                  </a:txBody>
                  <a:tcPr/>
                </a:tc>
                <a:tc>
                  <a:txBody>
                    <a:bodyPr/>
                    <a:lstStyle/>
                    <a:p>
                      <a:r>
                        <a:rPr lang="en-US" sz="1000"/>
                        <a:t>2017</a:t>
                      </a:r>
                    </a:p>
                  </a:txBody>
                  <a:tcPr/>
                </a:tc>
                <a:tc>
                  <a:txBody>
                    <a:bodyPr/>
                    <a:lstStyle/>
                    <a:p>
                      <a:r>
                        <a:rPr lang="en-US" sz="1000"/>
                        <a:t>99</a:t>
                      </a:r>
                    </a:p>
                  </a:txBody>
                  <a:tcPr/>
                </a:tc>
                <a:tc>
                  <a:txBody>
                    <a:bodyPr/>
                    <a:lstStyle/>
                    <a:p>
                      <a:r>
                        <a:rPr lang="en-US" sz="1000"/>
                        <a:t>1549</a:t>
                      </a:r>
                    </a:p>
                  </a:txBody>
                  <a:tcPr/>
                </a:tc>
                <a:tc>
                  <a:txBody>
                    <a:bodyPr/>
                    <a:lstStyle/>
                    <a:p>
                      <a:r>
                        <a:rPr lang="en-US" sz="1000"/>
                        <a:t>0</a:t>
                      </a:r>
                    </a:p>
                  </a:txBody>
                  <a:tcPr/>
                </a:tc>
                <a:tc>
                  <a:txBody>
                    <a:bodyPr/>
                    <a:lstStyle/>
                    <a:p>
                      <a:r>
                        <a:rPr lang="en-US" sz="1000"/>
                        <a:t>0.8582%</a:t>
                      </a:r>
                    </a:p>
                  </a:txBody>
                  <a:tcPr/>
                </a:tc>
                <a:tc>
                  <a:txBody>
                    <a:bodyPr/>
                    <a:lstStyle/>
                    <a:p>
                      <a:r>
                        <a:rPr lang="en-US" sz="1000"/>
                        <a:t>0.0%</a:t>
                      </a:r>
                    </a:p>
                  </a:txBody>
                  <a:tcPr/>
                </a:tc>
                <a:extLst>
                  <a:ext uri="{0D108BD9-81ED-4DB2-BD59-A6C34878D82A}">
                    <a16:rowId xmlns:a16="http://schemas.microsoft.com/office/drawing/2014/main" val="3496147860"/>
                  </a:ext>
                </a:extLst>
              </a:tr>
            </a:tbl>
          </a:graphicData>
        </a:graphic>
      </p:graphicFrame>
      <p:sp>
        <p:nvSpPr>
          <p:cNvPr id="4" name="Text Placeholder 3">
            <a:extLst>
              <a:ext uri="{FF2B5EF4-FFF2-40B4-BE49-F238E27FC236}">
                <a16:creationId xmlns:a16="http://schemas.microsoft.com/office/drawing/2014/main" id="{B2B1913C-E9F0-45BE-868B-94C722AE2B7F}"/>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7686480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0E49F1-0706-4D68-BF60-EBE2F8807244}"/>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BAC7C3E8-E330-410B-8B99-CD8DDDDF26C0}"/>
              </a:ext>
            </a:extLst>
          </p:cNvPr>
          <p:cNvGraphicFramePr>
            <a:graphicFrameLocks noGrp="1"/>
          </p:cNvGraphicFramePr>
          <p:nvPr>
            <p:ph type="chart" sz="quarter" idx="13"/>
            <p:extLst>
              <p:ext uri="{D42A27DB-BD31-4B8C-83A1-F6EECF244321}">
                <p14:modId xmlns:p14="http://schemas.microsoft.com/office/powerpoint/2010/main" val="32265504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39FB941-71D4-4103-8528-4082A4BDDC34}"/>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BA888895-A607-421A-8FCA-289BABF4BA4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908266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F99DF0-C4B8-4A20-8BD7-622ADD55A38B}"/>
              </a:ext>
            </a:extLst>
          </p:cNvPr>
          <p:cNvSpPr>
            <a:spLocks noGrp="1"/>
          </p:cNvSpPr>
          <p:nvPr>
            <p:ph type="title"/>
          </p:nvPr>
        </p:nvSpPr>
        <p:spPr/>
        <p:txBody>
          <a:bodyPr/>
          <a:lstStyle/>
          <a:p>
            <a:r>
              <a:rPr lang="en-US"/>
              <a:t>Facebook Key Metrics Radar</a:t>
            </a:r>
          </a:p>
        </p:txBody>
      </p:sp>
      <p:graphicFrame>
        <p:nvGraphicFramePr>
          <p:cNvPr id="6" name="Chart Placeholder 5">
            <a:extLst>
              <a:ext uri="{FF2B5EF4-FFF2-40B4-BE49-F238E27FC236}">
                <a16:creationId xmlns:a16="http://schemas.microsoft.com/office/drawing/2014/main" id="{B09C1FA2-08B6-429E-98DE-463D5B21C8FE}"/>
              </a:ext>
            </a:extLst>
          </p:cNvPr>
          <p:cNvGraphicFramePr>
            <a:graphicFrameLocks noGrp="1"/>
          </p:cNvGraphicFramePr>
          <p:nvPr>
            <p:ph type="chart" sz="quarter" idx="13"/>
            <p:extLst>
              <p:ext uri="{D42A27DB-BD31-4B8C-83A1-F6EECF244321}">
                <p14:modId xmlns:p14="http://schemas.microsoft.com/office/powerpoint/2010/main" val="38933837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E09AEF5-A994-4341-A105-18F4BD61128B}"/>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0AC2CD7F-6A99-4493-A394-2BD9E3AF474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032208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DB87D7-DD67-4176-BB13-E15163973184}"/>
              </a:ext>
            </a:extLst>
          </p:cNvPr>
          <p:cNvSpPr>
            <a:spLocks noGrp="1"/>
          </p:cNvSpPr>
          <p:nvPr>
            <p:ph type="title"/>
          </p:nvPr>
        </p:nvSpPr>
        <p:spPr/>
        <p:txBody>
          <a:bodyPr/>
          <a:lstStyle/>
          <a:p>
            <a:r>
              <a:rPr lang="en-US"/>
              <a:t>Facebook Interaction Rate</a:t>
            </a:r>
          </a:p>
        </p:txBody>
      </p:sp>
      <p:graphicFrame>
        <p:nvGraphicFramePr>
          <p:cNvPr id="6" name="Chart Placeholder 5">
            <a:extLst>
              <a:ext uri="{FF2B5EF4-FFF2-40B4-BE49-F238E27FC236}">
                <a16:creationId xmlns:a16="http://schemas.microsoft.com/office/drawing/2014/main" id="{48B28BD5-8284-499A-B07F-FB5B3A73529B}"/>
              </a:ext>
            </a:extLst>
          </p:cNvPr>
          <p:cNvGraphicFramePr>
            <a:graphicFrameLocks noGrp="1"/>
          </p:cNvGraphicFramePr>
          <p:nvPr>
            <p:ph type="chart" sz="quarter" idx="13"/>
            <p:extLst>
              <p:ext uri="{D42A27DB-BD31-4B8C-83A1-F6EECF244321}">
                <p14:modId xmlns:p14="http://schemas.microsoft.com/office/powerpoint/2010/main" val="6770136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B354953-4066-4B7A-9C42-109F98B2CDAC}"/>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B3AB806A-713D-442B-9CD8-8830496C4BF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564345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F822DB-F441-464E-AEB6-DF8CCD6F202B}"/>
              </a:ext>
            </a:extLst>
          </p:cNvPr>
          <p:cNvSpPr>
            <a:spLocks noGrp="1"/>
          </p:cNvSpPr>
          <p:nvPr>
            <p:ph type="title"/>
          </p:nvPr>
        </p:nvSpPr>
        <p:spPr/>
        <p:txBody>
          <a:bodyPr/>
          <a:lstStyle/>
          <a:p>
            <a:r>
              <a:rPr lang="en-US"/>
              <a:t>Facebook Fans Change Per Weekday</a:t>
            </a:r>
          </a:p>
        </p:txBody>
      </p:sp>
      <p:graphicFrame>
        <p:nvGraphicFramePr>
          <p:cNvPr id="6" name="Chart Placeholder 5">
            <a:extLst>
              <a:ext uri="{FF2B5EF4-FFF2-40B4-BE49-F238E27FC236}">
                <a16:creationId xmlns:a16="http://schemas.microsoft.com/office/drawing/2014/main" id="{2FF8C8E1-103C-4F54-8DD9-4E75FACC38FD}"/>
              </a:ext>
            </a:extLst>
          </p:cNvPr>
          <p:cNvGraphicFramePr>
            <a:graphicFrameLocks noGrp="1"/>
          </p:cNvGraphicFramePr>
          <p:nvPr>
            <p:ph type="chart" sz="quarter" idx="13"/>
            <p:extLst>
              <p:ext uri="{D42A27DB-BD31-4B8C-83A1-F6EECF244321}">
                <p14:modId xmlns:p14="http://schemas.microsoft.com/office/powerpoint/2010/main" val="37070397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2277F34-41EA-45E4-9CEF-7EA0783F4CB0}"/>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0A51F85D-70B3-43B5-8C7A-4119F24AFA9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07948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E0EC20-300E-4F69-A68F-18A84C170CE3}"/>
              </a:ext>
            </a:extLst>
          </p:cNvPr>
          <p:cNvSpPr>
            <a:spLocks noGrp="1"/>
          </p:cNvSpPr>
          <p:nvPr>
            <p:ph type="title"/>
          </p:nvPr>
        </p:nvSpPr>
        <p:spPr/>
        <p:txBody>
          <a:bodyPr/>
          <a:lstStyle/>
          <a:p>
            <a:r>
              <a:rPr lang="en-US"/>
              <a:t>Facebook Fans Change</a:t>
            </a:r>
          </a:p>
        </p:txBody>
      </p:sp>
      <p:graphicFrame>
        <p:nvGraphicFramePr>
          <p:cNvPr id="6" name="Chart Placeholder 5">
            <a:extLst>
              <a:ext uri="{FF2B5EF4-FFF2-40B4-BE49-F238E27FC236}">
                <a16:creationId xmlns:a16="http://schemas.microsoft.com/office/drawing/2014/main" id="{0A90DDB2-2F5D-45B9-BDEB-EBF80ADC4EA3}"/>
              </a:ext>
            </a:extLst>
          </p:cNvPr>
          <p:cNvGraphicFramePr>
            <a:graphicFrameLocks noGrp="1"/>
          </p:cNvGraphicFramePr>
          <p:nvPr>
            <p:ph type="chart" sz="quarter" idx="13"/>
            <p:extLst>
              <p:ext uri="{D42A27DB-BD31-4B8C-83A1-F6EECF244321}">
                <p14:modId xmlns:p14="http://schemas.microsoft.com/office/powerpoint/2010/main" val="27442175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F77B3D1-1768-4761-B3C8-83433B3239C4}"/>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7B5E37B5-DEF4-4A56-871F-AA5C8AB8B4C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722816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E9336-029A-4321-9F70-8D576F849828}"/>
              </a:ext>
            </a:extLst>
          </p:cNvPr>
          <p:cNvSpPr>
            <a:spLocks noGrp="1"/>
          </p:cNvSpPr>
          <p:nvPr>
            <p:ph type="title"/>
          </p:nvPr>
        </p:nvSpPr>
        <p:spPr/>
        <p:txBody>
          <a:bodyPr/>
          <a:lstStyle/>
          <a:p>
            <a:r>
              <a:rPr lang="en-US"/>
              <a:t>Facebook Own Posts Table - 1 of 12</a:t>
            </a:r>
          </a:p>
        </p:txBody>
      </p:sp>
      <p:graphicFrame>
        <p:nvGraphicFramePr>
          <p:cNvPr id="5" name="Table Placeholder 4">
            <a:extLst>
              <a:ext uri="{FF2B5EF4-FFF2-40B4-BE49-F238E27FC236}">
                <a16:creationId xmlns:a16="http://schemas.microsoft.com/office/drawing/2014/main" id="{BD7C0D14-A136-4F87-A802-D546AF999E4E}"/>
              </a:ext>
            </a:extLst>
          </p:cNvPr>
          <p:cNvGraphicFramePr>
            <a:graphicFrameLocks noGrp="1"/>
          </p:cNvGraphicFramePr>
          <p:nvPr>
            <p:ph type="tbl" sz="quarter" idx="13"/>
            <p:extLst>
              <p:ext uri="{D42A27DB-BD31-4B8C-83A1-F6EECF244321}">
                <p14:modId xmlns:p14="http://schemas.microsoft.com/office/powerpoint/2010/main" val="39963633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303096480"/>
                    </a:ext>
                  </a:extLst>
                </a:gridCol>
                <a:gridCol w="658368">
                  <a:extLst>
                    <a:ext uri="{9D8B030D-6E8A-4147-A177-3AD203B41FA5}">
                      <a16:colId xmlns:a16="http://schemas.microsoft.com/office/drawing/2014/main" val="1695440917"/>
                    </a:ext>
                  </a:extLst>
                </a:gridCol>
                <a:gridCol w="658368">
                  <a:extLst>
                    <a:ext uri="{9D8B030D-6E8A-4147-A177-3AD203B41FA5}">
                      <a16:colId xmlns:a16="http://schemas.microsoft.com/office/drawing/2014/main" val="3756211892"/>
                    </a:ext>
                  </a:extLst>
                </a:gridCol>
                <a:gridCol w="658368">
                  <a:extLst>
                    <a:ext uri="{9D8B030D-6E8A-4147-A177-3AD203B41FA5}">
                      <a16:colId xmlns:a16="http://schemas.microsoft.com/office/drawing/2014/main" val="3262860661"/>
                    </a:ext>
                  </a:extLst>
                </a:gridCol>
                <a:gridCol w="658368">
                  <a:extLst>
                    <a:ext uri="{9D8B030D-6E8A-4147-A177-3AD203B41FA5}">
                      <a16:colId xmlns:a16="http://schemas.microsoft.com/office/drawing/2014/main" val="910067006"/>
                    </a:ext>
                  </a:extLst>
                </a:gridCol>
                <a:gridCol w="658368">
                  <a:extLst>
                    <a:ext uri="{9D8B030D-6E8A-4147-A177-3AD203B41FA5}">
                      <a16:colId xmlns:a16="http://schemas.microsoft.com/office/drawing/2014/main" val="2106741497"/>
                    </a:ext>
                  </a:extLst>
                </a:gridCol>
                <a:gridCol w="658368">
                  <a:extLst>
                    <a:ext uri="{9D8B030D-6E8A-4147-A177-3AD203B41FA5}">
                      <a16:colId xmlns:a16="http://schemas.microsoft.com/office/drawing/2014/main" val="2139847063"/>
                    </a:ext>
                  </a:extLst>
                </a:gridCol>
                <a:gridCol w="658368">
                  <a:extLst>
                    <a:ext uri="{9D8B030D-6E8A-4147-A177-3AD203B41FA5}">
                      <a16:colId xmlns:a16="http://schemas.microsoft.com/office/drawing/2014/main" val="9306497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036604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SUTE - 2017-11-26 11:47:56</a:t>
                      </a:r>
                      <a:r>
                        <a:rPr kumimoji="0" lang="es-ES" sz="1000" b="0" i="0" u="none" strike="noStrike" kern="1200" cap="none" spc="0" normalizeH="0" baseline="0" noProof="0">
                          <a:ln>
                            <a:noFill/>
                          </a:ln>
                          <a:solidFill>
                            <a:prstClr val="black"/>
                          </a:solidFill>
                          <a:effectLst/>
                          <a:uLnTx/>
                          <a:uFillTx/>
                          <a:latin typeface="+mn-lt"/>
                          <a:ea typeface="+mn-ea"/>
                          <a:cs typeface="+mn-cs"/>
                        </a:rPr>
                        <a:t>
Solicitada publicada en el día del hoy: "El gobierno rechazó la propuesta de las escuelas".
Sumate a difundir. Toda la comunidad educativa tiene que saber la verdad detrás de la campaña de desprestigio a los/ Trabajadores/as de la Educación.
Para terminar con el maltrato. Para terminar con el chantaje. Para terminar con el ataque a nuestros derechos.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823343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SUTE - 2017-11-22 16:45:53</a:t>
                      </a:r>
                      <a:r>
                        <a:rPr kumimoji="0" lang="es-ES" sz="1000" b="0" i="0" u="none" strike="noStrike" kern="1200" cap="none" spc="0" normalizeH="0" baseline="0" noProof="0">
                          <a:ln>
                            <a:noFill/>
                          </a:ln>
                          <a:solidFill>
                            <a:prstClr val="black"/>
                          </a:solidFill>
                          <a:effectLst/>
                          <a:uLnTx/>
                          <a:uFillTx/>
                          <a:latin typeface="+mn-lt"/>
                          <a:ea typeface="+mn-ea"/>
                          <a:cs typeface="+mn-cs"/>
                        </a:rPr>
                        <a:t>
El Gobierno presentó en #paritaria  la misma propuesta que hace 24 horas. Como ya lo denunció el SUTE, tras el rechazo de las escuelas en el Plenario, el Ejecutivo pretende atar la discusión de la recategorización zona al pago de la deuda existente por este ítem y eso es inadmisible!!! #SuteEnLucha
Descargá AQUÍ el Acta Paritaria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63143285"/>
                  </a:ext>
                </a:extLst>
              </a:tr>
            </a:tbl>
          </a:graphicData>
        </a:graphic>
      </p:graphicFrame>
      <p:sp>
        <p:nvSpPr>
          <p:cNvPr id="4" name="Text Placeholder 3">
            <a:extLst>
              <a:ext uri="{FF2B5EF4-FFF2-40B4-BE49-F238E27FC236}">
                <a16:creationId xmlns:a16="http://schemas.microsoft.com/office/drawing/2014/main" id="{30CE167F-0247-4F34-94B1-3C893CECC82B}"/>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35837133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E2A6EF-B0D8-41F8-8670-1EBF2D2F7E42}"/>
              </a:ext>
            </a:extLst>
          </p:cNvPr>
          <p:cNvSpPr>
            <a:spLocks noGrp="1"/>
          </p:cNvSpPr>
          <p:nvPr>
            <p:ph type="title"/>
          </p:nvPr>
        </p:nvSpPr>
        <p:spPr/>
        <p:txBody>
          <a:bodyPr/>
          <a:lstStyle/>
          <a:p>
            <a:r>
              <a:rPr lang="en-US"/>
              <a:t>Facebook Own Posts Table - 2 of 12</a:t>
            </a:r>
          </a:p>
        </p:txBody>
      </p:sp>
      <p:graphicFrame>
        <p:nvGraphicFramePr>
          <p:cNvPr id="5" name="Table Placeholder 4">
            <a:extLst>
              <a:ext uri="{FF2B5EF4-FFF2-40B4-BE49-F238E27FC236}">
                <a16:creationId xmlns:a16="http://schemas.microsoft.com/office/drawing/2014/main" id="{62A72662-D1C6-4428-BC48-47FC9BB68621}"/>
              </a:ext>
            </a:extLst>
          </p:cNvPr>
          <p:cNvGraphicFramePr>
            <a:graphicFrameLocks noGrp="1"/>
          </p:cNvGraphicFramePr>
          <p:nvPr>
            <p:ph type="tbl" sz="quarter" idx="13"/>
            <p:extLst>
              <p:ext uri="{D42A27DB-BD31-4B8C-83A1-F6EECF244321}">
                <p14:modId xmlns:p14="http://schemas.microsoft.com/office/powerpoint/2010/main" val="30139941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890739884"/>
                    </a:ext>
                  </a:extLst>
                </a:gridCol>
                <a:gridCol w="658368">
                  <a:extLst>
                    <a:ext uri="{9D8B030D-6E8A-4147-A177-3AD203B41FA5}">
                      <a16:colId xmlns:a16="http://schemas.microsoft.com/office/drawing/2014/main" val="2483590887"/>
                    </a:ext>
                  </a:extLst>
                </a:gridCol>
                <a:gridCol w="658368">
                  <a:extLst>
                    <a:ext uri="{9D8B030D-6E8A-4147-A177-3AD203B41FA5}">
                      <a16:colId xmlns:a16="http://schemas.microsoft.com/office/drawing/2014/main" val="2641832647"/>
                    </a:ext>
                  </a:extLst>
                </a:gridCol>
                <a:gridCol w="658368">
                  <a:extLst>
                    <a:ext uri="{9D8B030D-6E8A-4147-A177-3AD203B41FA5}">
                      <a16:colId xmlns:a16="http://schemas.microsoft.com/office/drawing/2014/main" val="972283552"/>
                    </a:ext>
                  </a:extLst>
                </a:gridCol>
                <a:gridCol w="658368">
                  <a:extLst>
                    <a:ext uri="{9D8B030D-6E8A-4147-A177-3AD203B41FA5}">
                      <a16:colId xmlns:a16="http://schemas.microsoft.com/office/drawing/2014/main" val="1954270766"/>
                    </a:ext>
                  </a:extLst>
                </a:gridCol>
                <a:gridCol w="658368">
                  <a:extLst>
                    <a:ext uri="{9D8B030D-6E8A-4147-A177-3AD203B41FA5}">
                      <a16:colId xmlns:a16="http://schemas.microsoft.com/office/drawing/2014/main" val="982117747"/>
                    </a:ext>
                  </a:extLst>
                </a:gridCol>
                <a:gridCol w="658368">
                  <a:extLst>
                    <a:ext uri="{9D8B030D-6E8A-4147-A177-3AD203B41FA5}">
                      <a16:colId xmlns:a16="http://schemas.microsoft.com/office/drawing/2014/main" val="877818761"/>
                    </a:ext>
                  </a:extLst>
                </a:gridCol>
                <a:gridCol w="658368">
                  <a:extLst>
                    <a:ext uri="{9D8B030D-6E8A-4147-A177-3AD203B41FA5}">
                      <a16:colId xmlns:a16="http://schemas.microsoft.com/office/drawing/2014/main" val="10335850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152407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SUTE - 2017-11-27 10:49:43</a:t>
                      </a:r>
                      <a:r>
                        <a:rPr kumimoji="0" lang="es-ES" sz="1000" b="0" i="0" u="none" strike="noStrike" kern="1200" cap="none" spc="0" normalizeH="0" baseline="0" noProof="0">
                          <a:ln>
                            <a:noFill/>
                          </a:ln>
                          <a:solidFill>
                            <a:prstClr val="black"/>
                          </a:solidFill>
                          <a:effectLst/>
                          <a:uLnTx/>
                          <a:uFillTx/>
                          <a:latin typeface="+mn-lt"/>
                          <a:ea typeface="+mn-ea"/>
                          <a:cs typeface="+mn-cs"/>
                        </a:rPr>
                        <a:t>
DEFENDAMOS NUESTRA JUBILACIÓN Y NUESTROS DERECHOS
🗣 CTERA convocará a un paro nacional de los/as Trabajadores/as de la Educación, el miércoles 29/11. También en Mendoza.
🗣 Movilización nacional hacia el Congreso de la Nación. Y en Mendoza, con los restantes gremios y sindicatos.
AQUÍ toda la info sobre la Ley de Reforma Previsional y la Ley de Consenso Fiscal que se votará esta semana en el  Congreso de la Nación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253355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SUTE - 2017-11-13 15:12:23</a:t>
                      </a:r>
                      <a:r>
                        <a:rPr kumimoji="0" lang="es-ES" sz="1000" b="0" i="0" u="none" strike="noStrike" kern="1200" cap="none" spc="0" normalizeH="0" baseline="0" noProof="0">
                          <a:ln>
                            <a:noFill/>
                          </a:ln>
                          <a:solidFill>
                            <a:prstClr val="black"/>
                          </a:solidFill>
                          <a:effectLst/>
                          <a:uLnTx/>
                          <a:uFillTx/>
                          <a:latin typeface="+mn-lt"/>
                          <a:ea typeface="+mn-ea"/>
                          <a:cs typeface="+mn-cs"/>
                        </a:rPr>
                        <a:t>
Una nueva paritaria del chantaje: la propuesta del Gobierno sobre el Ítem Zona y por qué debemos recharla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159804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SUTE - 2017-11-27 16:20:37</a:t>
                      </a:r>
                      <a:r>
                        <a:rPr kumimoji="0" lang="es-ES" sz="1000" b="0" i="0" u="none" strike="noStrike" kern="1200" cap="none" spc="0" normalizeH="0" baseline="0" noProof="0">
                          <a:ln>
                            <a:noFill/>
                          </a:ln>
                          <a:solidFill>
                            <a:prstClr val="black"/>
                          </a:solidFill>
                          <a:effectLst/>
                          <a:uLnTx/>
                          <a:uFillTx/>
                          <a:latin typeface="+mn-lt"/>
                          <a:ea typeface="+mn-ea"/>
                          <a:cs typeface="+mn-cs"/>
                        </a:rPr>
                        <a:t>
📢 El miércoles 29 de noviembre, PARO y MOVILIZACIÓN
Declaraciones del Secretario General, Sebastián Henríquez, en conferencia de prensa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66158536"/>
                  </a:ext>
                </a:extLst>
              </a:tr>
            </a:tbl>
          </a:graphicData>
        </a:graphic>
      </p:graphicFrame>
      <p:sp>
        <p:nvSpPr>
          <p:cNvPr id="4" name="Text Placeholder 3">
            <a:extLst>
              <a:ext uri="{FF2B5EF4-FFF2-40B4-BE49-F238E27FC236}">
                <a16:creationId xmlns:a16="http://schemas.microsoft.com/office/drawing/2014/main" id="{6DC1106E-025A-48B1-BFB4-4C2E7E61474D}"/>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6790765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1CE19F-E33D-467D-97D2-4052C7C9791F}"/>
              </a:ext>
            </a:extLst>
          </p:cNvPr>
          <p:cNvSpPr>
            <a:spLocks noGrp="1"/>
          </p:cNvSpPr>
          <p:nvPr>
            <p:ph type="title"/>
          </p:nvPr>
        </p:nvSpPr>
        <p:spPr/>
        <p:txBody>
          <a:bodyPr/>
          <a:lstStyle/>
          <a:p>
            <a:r>
              <a:rPr lang="en-US"/>
              <a:t>Facebook Own Posts Table - 3 of 12</a:t>
            </a:r>
          </a:p>
        </p:txBody>
      </p:sp>
      <p:graphicFrame>
        <p:nvGraphicFramePr>
          <p:cNvPr id="5" name="Table Placeholder 4">
            <a:extLst>
              <a:ext uri="{FF2B5EF4-FFF2-40B4-BE49-F238E27FC236}">
                <a16:creationId xmlns:a16="http://schemas.microsoft.com/office/drawing/2014/main" id="{D0AD0C28-2904-4D12-952F-C4903B27645B}"/>
              </a:ext>
            </a:extLst>
          </p:cNvPr>
          <p:cNvGraphicFramePr>
            <a:graphicFrameLocks noGrp="1"/>
          </p:cNvGraphicFramePr>
          <p:nvPr>
            <p:ph type="tbl" sz="quarter" idx="13"/>
            <p:extLst>
              <p:ext uri="{D42A27DB-BD31-4B8C-83A1-F6EECF244321}">
                <p14:modId xmlns:p14="http://schemas.microsoft.com/office/powerpoint/2010/main" val="25586165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715064732"/>
                    </a:ext>
                  </a:extLst>
                </a:gridCol>
                <a:gridCol w="658368">
                  <a:extLst>
                    <a:ext uri="{9D8B030D-6E8A-4147-A177-3AD203B41FA5}">
                      <a16:colId xmlns:a16="http://schemas.microsoft.com/office/drawing/2014/main" val="1318566794"/>
                    </a:ext>
                  </a:extLst>
                </a:gridCol>
                <a:gridCol w="658368">
                  <a:extLst>
                    <a:ext uri="{9D8B030D-6E8A-4147-A177-3AD203B41FA5}">
                      <a16:colId xmlns:a16="http://schemas.microsoft.com/office/drawing/2014/main" val="875308631"/>
                    </a:ext>
                  </a:extLst>
                </a:gridCol>
                <a:gridCol w="658368">
                  <a:extLst>
                    <a:ext uri="{9D8B030D-6E8A-4147-A177-3AD203B41FA5}">
                      <a16:colId xmlns:a16="http://schemas.microsoft.com/office/drawing/2014/main" val="3417131201"/>
                    </a:ext>
                  </a:extLst>
                </a:gridCol>
                <a:gridCol w="658368">
                  <a:extLst>
                    <a:ext uri="{9D8B030D-6E8A-4147-A177-3AD203B41FA5}">
                      <a16:colId xmlns:a16="http://schemas.microsoft.com/office/drawing/2014/main" val="2780216509"/>
                    </a:ext>
                  </a:extLst>
                </a:gridCol>
                <a:gridCol w="658368">
                  <a:extLst>
                    <a:ext uri="{9D8B030D-6E8A-4147-A177-3AD203B41FA5}">
                      <a16:colId xmlns:a16="http://schemas.microsoft.com/office/drawing/2014/main" val="772498962"/>
                    </a:ext>
                  </a:extLst>
                </a:gridCol>
                <a:gridCol w="658368">
                  <a:extLst>
                    <a:ext uri="{9D8B030D-6E8A-4147-A177-3AD203B41FA5}">
                      <a16:colId xmlns:a16="http://schemas.microsoft.com/office/drawing/2014/main" val="2608732197"/>
                    </a:ext>
                  </a:extLst>
                </a:gridCol>
                <a:gridCol w="658368">
                  <a:extLst>
                    <a:ext uri="{9D8B030D-6E8A-4147-A177-3AD203B41FA5}">
                      <a16:colId xmlns:a16="http://schemas.microsoft.com/office/drawing/2014/main" val="12758666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050370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SUTE - 2017-11-27 19:30:00</a:t>
                      </a:r>
                      <a:r>
                        <a:rPr kumimoji="0" lang="es-ES" sz="1000" b="0" i="0" u="none" strike="noStrike" kern="1200" cap="none" spc="0" normalizeH="0" baseline="0" noProof="0">
                          <a:ln>
                            <a:noFill/>
                          </a:ln>
                          <a:solidFill>
                            <a:prstClr val="black"/>
                          </a:solidFill>
                          <a:effectLst/>
                          <a:uLnTx/>
                          <a:uFillTx/>
                          <a:latin typeface="+mn-lt"/>
                          <a:ea typeface="+mn-ea"/>
                          <a:cs typeface="+mn-cs"/>
                        </a:rPr>
                        <a:t>
🔊Este miércoles 29, los Trabajadores de la Educación, vamos al paro y nos movilizamos en defensa de nuestros derechos  
A las 18hs, en Km 0 (San Martín y Garibaldi- Ciudad de Mendoza)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382094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SUTE - 2017-11-06 20:30:00</a:t>
                      </a:r>
                      <a:r>
                        <a:rPr kumimoji="0" lang="es-ES" sz="1000" b="0" i="0" u="none" strike="noStrike" kern="1200" cap="none" spc="0" normalizeH="0" baseline="0" noProof="0">
                          <a:ln>
                            <a:noFill/>
                          </a:ln>
                          <a:solidFill>
                            <a:prstClr val="black"/>
                          </a:solidFill>
                          <a:effectLst/>
                          <a:uLnTx/>
                          <a:uFillTx/>
                          <a:latin typeface="+mn-lt"/>
                          <a:ea typeface="+mn-ea"/>
                          <a:cs typeface="+mn-cs"/>
                        </a:rPr>
                        <a:t>
Este verano, disfrutalo en nuestros Campings!!! 🏊‍♂️ 😎 
Adquirí la #TemporadaDeVerano 2017-2018 en Sedes Departamentales y Sede Central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601539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SUTE - 2017-11-30 12:37:22</a:t>
                      </a:r>
                      <a:r>
                        <a:rPr kumimoji="0" lang="es-ES" sz="1000" b="0" i="0" u="none" strike="noStrike" kern="1200" cap="none" spc="0" normalizeH="0" baseline="0" noProof="0">
                          <a:ln>
                            <a:noFill/>
                          </a:ln>
                          <a:solidFill>
                            <a:prstClr val="black"/>
                          </a:solidFill>
                          <a:effectLst/>
                          <a:uLnTx/>
                          <a:uFillTx/>
                          <a:latin typeface="+mn-lt"/>
                          <a:ea typeface="+mn-ea"/>
                          <a:cs typeface="+mn-cs"/>
                        </a:rPr>
                        <a:t>
Más de 12 mil trabajadores, se movilizaron para decirle no a la reforma previsional y laboral  
#NoEsReformaEsAjuste
#SuteEnLucha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815491747"/>
                  </a:ext>
                </a:extLst>
              </a:tr>
            </a:tbl>
          </a:graphicData>
        </a:graphic>
      </p:graphicFrame>
      <p:sp>
        <p:nvSpPr>
          <p:cNvPr id="4" name="Text Placeholder 3">
            <a:extLst>
              <a:ext uri="{FF2B5EF4-FFF2-40B4-BE49-F238E27FC236}">
                <a16:creationId xmlns:a16="http://schemas.microsoft.com/office/drawing/2014/main" id="{963423C2-AA94-4761-A4BD-C35831571035}"/>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12337172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85B835-7722-41D0-928D-175F1BB7D3E4}"/>
              </a:ext>
            </a:extLst>
          </p:cNvPr>
          <p:cNvSpPr>
            <a:spLocks noGrp="1"/>
          </p:cNvSpPr>
          <p:nvPr>
            <p:ph type="title"/>
          </p:nvPr>
        </p:nvSpPr>
        <p:spPr/>
        <p:txBody>
          <a:bodyPr/>
          <a:lstStyle/>
          <a:p>
            <a:r>
              <a:rPr lang="en-US"/>
              <a:t>Facebook Own Posts Table - 4 of 12</a:t>
            </a:r>
          </a:p>
        </p:txBody>
      </p:sp>
      <p:graphicFrame>
        <p:nvGraphicFramePr>
          <p:cNvPr id="5" name="Table Placeholder 4">
            <a:extLst>
              <a:ext uri="{FF2B5EF4-FFF2-40B4-BE49-F238E27FC236}">
                <a16:creationId xmlns:a16="http://schemas.microsoft.com/office/drawing/2014/main" id="{1D1F3495-E464-45E5-8BA8-AD875F38F1ED}"/>
              </a:ext>
            </a:extLst>
          </p:cNvPr>
          <p:cNvGraphicFramePr>
            <a:graphicFrameLocks noGrp="1"/>
          </p:cNvGraphicFramePr>
          <p:nvPr>
            <p:ph type="tbl" sz="quarter" idx="13"/>
            <p:extLst>
              <p:ext uri="{D42A27DB-BD31-4B8C-83A1-F6EECF244321}">
                <p14:modId xmlns:p14="http://schemas.microsoft.com/office/powerpoint/2010/main" val="20773032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195225797"/>
                    </a:ext>
                  </a:extLst>
                </a:gridCol>
                <a:gridCol w="658368">
                  <a:extLst>
                    <a:ext uri="{9D8B030D-6E8A-4147-A177-3AD203B41FA5}">
                      <a16:colId xmlns:a16="http://schemas.microsoft.com/office/drawing/2014/main" val="4158890384"/>
                    </a:ext>
                  </a:extLst>
                </a:gridCol>
                <a:gridCol w="658368">
                  <a:extLst>
                    <a:ext uri="{9D8B030D-6E8A-4147-A177-3AD203B41FA5}">
                      <a16:colId xmlns:a16="http://schemas.microsoft.com/office/drawing/2014/main" val="483713368"/>
                    </a:ext>
                  </a:extLst>
                </a:gridCol>
                <a:gridCol w="658368">
                  <a:extLst>
                    <a:ext uri="{9D8B030D-6E8A-4147-A177-3AD203B41FA5}">
                      <a16:colId xmlns:a16="http://schemas.microsoft.com/office/drawing/2014/main" val="1182944403"/>
                    </a:ext>
                  </a:extLst>
                </a:gridCol>
                <a:gridCol w="658368">
                  <a:extLst>
                    <a:ext uri="{9D8B030D-6E8A-4147-A177-3AD203B41FA5}">
                      <a16:colId xmlns:a16="http://schemas.microsoft.com/office/drawing/2014/main" val="1194792852"/>
                    </a:ext>
                  </a:extLst>
                </a:gridCol>
                <a:gridCol w="658368">
                  <a:extLst>
                    <a:ext uri="{9D8B030D-6E8A-4147-A177-3AD203B41FA5}">
                      <a16:colId xmlns:a16="http://schemas.microsoft.com/office/drawing/2014/main" val="2406009307"/>
                    </a:ext>
                  </a:extLst>
                </a:gridCol>
                <a:gridCol w="658368">
                  <a:extLst>
                    <a:ext uri="{9D8B030D-6E8A-4147-A177-3AD203B41FA5}">
                      <a16:colId xmlns:a16="http://schemas.microsoft.com/office/drawing/2014/main" val="2129730432"/>
                    </a:ext>
                  </a:extLst>
                </a:gridCol>
                <a:gridCol w="658368">
                  <a:extLst>
                    <a:ext uri="{9D8B030D-6E8A-4147-A177-3AD203B41FA5}">
                      <a16:colId xmlns:a16="http://schemas.microsoft.com/office/drawing/2014/main" val="14724636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63011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SUTE - 2017-11-30 17:36:14</a:t>
                      </a:r>
                      <a:r>
                        <a:rPr kumimoji="0" lang="es-ES" sz="1000" b="0" i="0" u="none" strike="noStrike" kern="1200" cap="none" spc="0" normalizeH="0" baseline="0" noProof="0">
                          <a:ln>
                            <a:noFill/>
                          </a:ln>
                          <a:solidFill>
                            <a:prstClr val="black"/>
                          </a:solidFill>
                          <a:effectLst/>
                          <a:uLnTx/>
                          <a:uFillTx/>
                          <a:latin typeface="+mn-lt"/>
                          <a:ea typeface="+mn-ea"/>
                          <a:cs typeface="+mn-cs"/>
                        </a:rPr>
                        <a:t>
⚠️En la audiencia paritaria de hoy, 30 de noviembre, el Gobierno presentó un proyecto que pretende la baja para Suplentes. El SUTE exige la continuidad para todos y todas. 
El próximo 6 de diciembre, habrá una nueva audiencia. 
Muy pronto, daremos a conocer las acciones que se llevarán adelante desde la semana siguiente #SuteEnLucha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886814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SUTE - 2017-11-27 21:30:00</a:t>
                      </a:r>
                      <a:r>
                        <a:rPr kumimoji="0" lang="es-ES" sz="1000" b="0" i="0" u="none" strike="noStrike" kern="1200" cap="none" spc="0" normalizeH="0" baseline="0" noProof="0">
                          <a:ln>
                            <a:noFill/>
                          </a:ln>
                          <a:solidFill>
                            <a:prstClr val="black"/>
                          </a:solidFill>
                          <a:effectLst/>
                          <a:uLnTx/>
                          <a:uFillTx/>
                          <a:latin typeface="+mn-lt"/>
                          <a:ea typeface="+mn-ea"/>
                          <a:cs typeface="+mn-cs"/>
                        </a:rPr>
                        <a:t>
📰 Tras conocerse, el 23 de noviembre, el fallo de la Suprema Corte de Justicia de Mendoza, por el que se suspende la inhabilitación de la DGE contra la docente Paola Vignoni, sus abogadas y la propia trabajadora de la educación, brindaron detalles acerca del hecho que sienta un precedente clave en la defensa de los derechos de los/as trabajadores/as de la provincia.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93102951"/>
                  </a:ext>
                </a:extLst>
              </a:tr>
            </a:tbl>
          </a:graphicData>
        </a:graphic>
      </p:graphicFrame>
      <p:sp>
        <p:nvSpPr>
          <p:cNvPr id="4" name="Text Placeholder 3">
            <a:extLst>
              <a:ext uri="{FF2B5EF4-FFF2-40B4-BE49-F238E27FC236}">
                <a16:creationId xmlns:a16="http://schemas.microsoft.com/office/drawing/2014/main" id="{1351E3D2-582B-481D-9D13-ED64B40F942F}"/>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6359253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14DFE6-EA28-4D65-AA32-9B2F17F5C61B}"/>
              </a:ext>
            </a:extLst>
          </p:cNvPr>
          <p:cNvSpPr>
            <a:spLocks noGrp="1"/>
          </p:cNvSpPr>
          <p:nvPr>
            <p:ph type="title"/>
          </p:nvPr>
        </p:nvSpPr>
        <p:spPr/>
        <p:txBody>
          <a:bodyPr/>
          <a:lstStyle/>
          <a:p>
            <a:r>
              <a:rPr lang="en-US"/>
              <a:t>Facebook Own Posts Table - 5 of 12</a:t>
            </a:r>
          </a:p>
        </p:txBody>
      </p:sp>
      <p:graphicFrame>
        <p:nvGraphicFramePr>
          <p:cNvPr id="5" name="Table Placeholder 4">
            <a:extLst>
              <a:ext uri="{FF2B5EF4-FFF2-40B4-BE49-F238E27FC236}">
                <a16:creationId xmlns:a16="http://schemas.microsoft.com/office/drawing/2014/main" id="{B90EB87D-F8A6-4D19-B0C2-A8BC6A245B88}"/>
              </a:ext>
            </a:extLst>
          </p:cNvPr>
          <p:cNvGraphicFramePr>
            <a:graphicFrameLocks noGrp="1"/>
          </p:cNvGraphicFramePr>
          <p:nvPr>
            <p:ph type="tbl" sz="quarter" idx="13"/>
            <p:extLst>
              <p:ext uri="{D42A27DB-BD31-4B8C-83A1-F6EECF244321}">
                <p14:modId xmlns:p14="http://schemas.microsoft.com/office/powerpoint/2010/main" val="32506759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019347536"/>
                    </a:ext>
                  </a:extLst>
                </a:gridCol>
                <a:gridCol w="658368">
                  <a:extLst>
                    <a:ext uri="{9D8B030D-6E8A-4147-A177-3AD203B41FA5}">
                      <a16:colId xmlns:a16="http://schemas.microsoft.com/office/drawing/2014/main" val="1780518974"/>
                    </a:ext>
                  </a:extLst>
                </a:gridCol>
                <a:gridCol w="658368">
                  <a:extLst>
                    <a:ext uri="{9D8B030D-6E8A-4147-A177-3AD203B41FA5}">
                      <a16:colId xmlns:a16="http://schemas.microsoft.com/office/drawing/2014/main" val="1682299361"/>
                    </a:ext>
                  </a:extLst>
                </a:gridCol>
                <a:gridCol w="658368">
                  <a:extLst>
                    <a:ext uri="{9D8B030D-6E8A-4147-A177-3AD203B41FA5}">
                      <a16:colId xmlns:a16="http://schemas.microsoft.com/office/drawing/2014/main" val="2202424205"/>
                    </a:ext>
                  </a:extLst>
                </a:gridCol>
                <a:gridCol w="658368">
                  <a:extLst>
                    <a:ext uri="{9D8B030D-6E8A-4147-A177-3AD203B41FA5}">
                      <a16:colId xmlns:a16="http://schemas.microsoft.com/office/drawing/2014/main" val="1298686262"/>
                    </a:ext>
                  </a:extLst>
                </a:gridCol>
                <a:gridCol w="658368">
                  <a:extLst>
                    <a:ext uri="{9D8B030D-6E8A-4147-A177-3AD203B41FA5}">
                      <a16:colId xmlns:a16="http://schemas.microsoft.com/office/drawing/2014/main" val="532101499"/>
                    </a:ext>
                  </a:extLst>
                </a:gridCol>
                <a:gridCol w="658368">
                  <a:extLst>
                    <a:ext uri="{9D8B030D-6E8A-4147-A177-3AD203B41FA5}">
                      <a16:colId xmlns:a16="http://schemas.microsoft.com/office/drawing/2014/main" val="3008728624"/>
                    </a:ext>
                  </a:extLst>
                </a:gridCol>
                <a:gridCol w="658368">
                  <a:extLst>
                    <a:ext uri="{9D8B030D-6E8A-4147-A177-3AD203B41FA5}">
                      <a16:colId xmlns:a16="http://schemas.microsoft.com/office/drawing/2014/main" val="28479234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144153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SUTE - 2017-11-22 13:02:33</a:t>
                      </a:r>
                      <a:r>
                        <a:rPr kumimoji="0" lang="es-ES" sz="1000" b="0" i="0" u="none" strike="noStrike" kern="1200" cap="none" spc="0" normalizeH="0" baseline="0" noProof="0">
                          <a:ln>
                            <a:noFill/>
                          </a:ln>
                          <a:solidFill>
                            <a:prstClr val="black"/>
                          </a:solidFill>
                          <a:effectLst/>
                          <a:uLnTx/>
                          <a:uFillTx/>
                          <a:latin typeface="+mn-lt"/>
                          <a:ea typeface="+mn-ea"/>
                          <a:cs typeface="+mn-cs"/>
                        </a:rPr>
                        <a:t>
Tal como lo había mandatado el Plenario Extraordinario Provincial, desde el miércoles 22 hasta el viernes 24 de noviembre el sindicato instalará una carpa en calles Sarmiento y Patricias Mendocinas de Ciudad, frente a la Legislatura Provincial.
Desde las 16 -después de la paritaria pactada para este miércoles 22/11- habrá diversas actividades como música, muestras de escuelas, actividades culturales, educativas, entre otras. El viernes habrá un encuentro de trabajadores para debatir sobre Reforma Laboral, Previsional y de Salud.
Un novedad para destacar es que en la carpa atenderán las Secretarías de Gremiales, Legales y Acción Social del sindicato.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9297768"/>
                  </a:ext>
                </a:extLst>
              </a:tr>
            </a:tbl>
          </a:graphicData>
        </a:graphic>
      </p:graphicFrame>
      <p:sp>
        <p:nvSpPr>
          <p:cNvPr id="4" name="Text Placeholder 3">
            <a:extLst>
              <a:ext uri="{FF2B5EF4-FFF2-40B4-BE49-F238E27FC236}">
                <a16:creationId xmlns:a16="http://schemas.microsoft.com/office/drawing/2014/main" id="{B6FFBE29-FD6B-467F-BB96-9E3081FD65AF}"/>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42166808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1BAF42-72B5-44B3-B33F-C2E071AF02A9}"/>
              </a:ext>
            </a:extLst>
          </p:cNvPr>
          <p:cNvSpPr>
            <a:spLocks noGrp="1"/>
          </p:cNvSpPr>
          <p:nvPr>
            <p:ph type="title"/>
          </p:nvPr>
        </p:nvSpPr>
        <p:spPr/>
        <p:txBody>
          <a:bodyPr/>
          <a:lstStyle/>
          <a:p>
            <a:r>
              <a:rPr lang="en-US"/>
              <a:t>Facebook Own Posts Table - 6 of 12</a:t>
            </a:r>
          </a:p>
        </p:txBody>
      </p:sp>
      <p:graphicFrame>
        <p:nvGraphicFramePr>
          <p:cNvPr id="5" name="Table Placeholder 4">
            <a:extLst>
              <a:ext uri="{FF2B5EF4-FFF2-40B4-BE49-F238E27FC236}">
                <a16:creationId xmlns:a16="http://schemas.microsoft.com/office/drawing/2014/main" id="{66876D3B-FA0D-4B2D-8479-788B0A836E94}"/>
              </a:ext>
            </a:extLst>
          </p:cNvPr>
          <p:cNvGraphicFramePr>
            <a:graphicFrameLocks noGrp="1"/>
          </p:cNvGraphicFramePr>
          <p:nvPr>
            <p:ph type="tbl" sz="quarter" idx="13"/>
            <p:extLst>
              <p:ext uri="{D42A27DB-BD31-4B8C-83A1-F6EECF244321}">
                <p14:modId xmlns:p14="http://schemas.microsoft.com/office/powerpoint/2010/main" val="42878592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422529791"/>
                    </a:ext>
                  </a:extLst>
                </a:gridCol>
                <a:gridCol w="658368">
                  <a:extLst>
                    <a:ext uri="{9D8B030D-6E8A-4147-A177-3AD203B41FA5}">
                      <a16:colId xmlns:a16="http://schemas.microsoft.com/office/drawing/2014/main" val="3433098183"/>
                    </a:ext>
                  </a:extLst>
                </a:gridCol>
                <a:gridCol w="658368">
                  <a:extLst>
                    <a:ext uri="{9D8B030D-6E8A-4147-A177-3AD203B41FA5}">
                      <a16:colId xmlns:a16="http://schemas.microsoft.com/office/drawing/2014/main" val="1118149678"/>
                    </a:ext>
                  </a:extLst>
                </a:gridCol>
                <a:gridCol w="658368">
                  <a:extLst>
                    <a:ext uri="{9D8B030D-6E8A-4147-A177-3AD203B41FA5}">
                      <a16:colId xmlns:a16="http://schemas.microsoft.com/office/drawing/2014/main" val="3390470544"/>
                    </a:ext>
                  </a:extLst>
                </a:gridCol>
                <a:gridCol w="658368">
                  <a:extLst>
                    <a:ext uri="{9D8B030D-6E8A-4147-A177-3AD203B41FA5}">
                      <a16:colId xmlns:a16="http://schemas.microsoft.com/office/drawing/2014/main" val="4042934581"/>
                    </a:ext>
                  </a:extLst>
                </a:gridCol>
                <a:gridCol w="658368">
                  <a:extLst>
                    <a:ext uri="{9D8B030D-6E8A-4147-A177-3AD203B41FA5}">
                      <a16:colId xmlns:a16="http://schemas.microsoft.com/office/drawing/2014/main" val="326788330"/>
                    </a:ext>
                  </a:extLst>
                </a:gridCol>
                <a:gridCol w="658368">
                  <a:extLst>
                    <a:ext uri="{9D8B030D-6E8A-4147-A177-3AD203B41FA5}">
                      <a16:colId xmlns:a16="http://schemas.microsoft.com/office/drawing/2014/main" val="765995132"/>
                    </a:ext>
                  </a:extLst>
                </a:gridCol>
                <a:gridCol w="658368">
                  <a:extLst>
                    <a:ext uri="{9D8B030D-6E8A-4147-A177-3AD203B41FA5}">
                      <a16:colId xmlns:a16="http://schemas.microsoft.com/office/drawing/2014/main" val="17768887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617581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SUTE - 2017-11-15 10:53:33</a:t>
                      </a:r>
                      <a:r>
                        <a:rPr kumimoji="0" lang="es-ES" sz="1000" b="0" i="0" u="none" strike="noStrike" kern="1200" cap="none" spc="0" normalizeH="0" baseline="0" noProof="0">
                          <a:ln>
                            <a:noFill/>
                          </a:ln>
                          <a:solidFill>
                            <a:prstClr val="black"/>
                          </a:solidFill>
                          <a:effectLst/>
                          <a:uLnTx/>
                          <a:uFillTx/>
                          <a:latin typeface="+mn-lt"/>
                          <a:ea typeface="+mn-ea"/>
                          <a:cs typeface="+mn-cs"/>
                        </a:rPr>
                        <a:t>
El Director General de Escuelas utiliza a los/as propios trabajadores (directivos, supervisores), para difundir la posición política del gobierno, contra el propio sindicato que los representa e interviniendo en los mecanismos de decisión que debe respetar. 
El SUTE DENUNCIARÁ a la DGE por “práctica desleal” en los términos que plantea la Ley 23.551 (art. 53, Inc b) .
✊ También llamamos a las asambleas que todavía se realicen en las escuelas a repudiar estas acciones autoritarias.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178319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SUTE - 2017-11-06 15:34:25</a:t>
                      </a:r>
                      <a:r>
                        <a:rPr kumimoji="0" lang="es-ES" sz="1000" b="0" i="0" u="none" strike="noStrike" kern="1200" cap="none" spc="0" normalizeH="0" baseline="0" noProof="0">
                          <a:ln>
                            <a:noFill/>
                          </a:ln>
                          <a:solidFill>
                            <a:prstClr val="black"/>
                          </a:solidFill>
                          <a:effectLst/>
                          <a:uLnTx/>
                          <a:uFillTx/>
                          <a:latin typeface="+mn-lt"/>
                          <a:ea typeface="+mn-ea"/>
                          <a:cs typeface="+mn-cs"/>
                        </a:rPr>
                        <a:t>
⚠️ Martes 7 de noviembre: Asambleas escolares y clase pública
🗣️ El martes 7 de noviembre, SUTE convoca a la realización de asambleas en todas las escuelas de la provincia para poner en debate la Reforma Educativa y el Operativo Aprender que impulsa el gobierno nacional. Asimismo, el mismo martes desde las 18hs. en Legislatura (Patricias y Peatonal Sarmiento) se realizará una clase pública a cargo de especialistas en educación y cierre artístico de la jornada.
http://www.sute.com.ar/martes-711-asambleas-escolares-clase-publica/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00782611"/>
                  </a:ext>
                </a:extLst>
              </a:tr>
            </a:tbl>
          </a:graphicData>
        </a:graphic>
      </p:graphicFrame>
      <p:sp>
        <p:nvSpPr>
          <p:cNvPr id="4" name="Text Placeholder 3">
            <a:extLst>
              <a:ext uri="{FF2B5EF4-FFF2-40B4-BE49-F238E27FC236}">
                <a16:creationId xmlns:a16="http://schemas.microsoft.com/office/drawing/2014/main" id="{B35ACCDE-B4DA-49C8-8618-994DF63BF95F}"/>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539154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A02316-6472-45F1-AEEF-C1AFDAF8DC97}"/>
              </a:ext>
            </a:extLst>
          </p:cNvPr>
          <p:cNvSpPr>
            <a:spLocks noGrp="1"/>
          </p:cNvSpPr>
          <p:nvPr>
            <p:ph type="title"/>
          </p:nvPr>
        </p:nvSpPr>
        <p:spPr/>
        <p:txBody>
          <a:bodyPr/>
          <a:lstStyle/>
          <a:p>
            <a:r>
              <a:rPr lang="en-US"/>
              <a:t>Facebook Own Posts Table - 7 of 12</a:t>
            </a:r>
          </a:p>
        </p:txBody>
      </p:sp>
      <p:graphicFrame>
        <p:nvGraphicFramePr>
          <p:cNvPr id="5" name="Table Placeholder 4">
            <a:extLst>
              <a:ext uri="{FF2B5EF4-FFF2-40B4-BE49-F238E27FC236}">
                <a16:creationId xmlns:a16="http://schemas.microsoft.com/office/drawing/2014/main" id="{E10A348B-970D-4472-BCDD-478A6A184439}"/>
              </a:ext>
            </a:extLst>
          </p:cNvPr>
          <p:cNvGraphicFramePr>
            <a:graphicFrameLocks noGrp="1"/>
          </p:cNvGraphicFramePr>
          <p:nvPr>
            <p:ph type="tbl" sz="quarter" idx="13"/>
            <p:extLst>
              <p:ext uri="{D42A27DB-BD31-4B8C-83A1-F6EECF244321}">
                <p14:modId xmlns:p14="http://schemas.microsoft.com/office/powerpoint/2010/main" val="21953398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37334122"/>
                    </a:ext>
                  </a:extLst>
                </a:gridCol>
                <a:gridCol w="658368">
                  <a:extLst>
                    <a:ext uri="{9D8B030D-6E8A-4147-A177-3AD203B41FA5}">
                      <a16:colId xmlns:a16="http://schemas.microsoft.com/office/drawing/2014/main" val="1354802867"/>
                    </a:ext>
                  </a:extLst>
                </a:gridCol>
                <a:gridCol w="658368">
                  <a:extLst>
                    <a:ext uri="{9D8B030D-6E8A-4147-A177-3AD203B41FA5}">
                      <a16:colId xmlns:a16="http://schemas.microsoft.com/office/drawing/2014/main" val="1041027667"/>
                    </a:ext>
                  </a:extLst>
                </a:gridCol>
                <a:gridCol w="658368">
                  <a:extLst>
                    <a:ext uri="{9D8B030D-6E8A-4147-A177-3AD203B41FA5}">
                      <a16:colId xmlns:a16="http://schemas.microsoft.com/office/drawing/2014/main" val="3479971607"/>
                    </a:ext>
                  </a:extLst>
                </a:gridCol>
                <a:gridCol w="658368">
                  <a:extLst>
                    <a:ext uri="{9D8B030D-6E8A-4147-A177-3AD203B41FA5}">
                      <a16:colId xmlns:a16="http://schemas.microsoft.com/office/drawing/2014/main" val="2027291392"/>
                    </a:ext>
                  </a:extLst>
                </a:gridCol>
                <a:gridCol w="658368">
                  <a:extLst>
                    <a:ext uri="{9D8B030D-6E8A-4147-A177-3AD203B41FA5}">
                      <a16:colId xmlns:a16="http://schemas.microsoft.com/office/drawing/2014/main" val="892326557"/>
                    </a:ext>
                  </a:extLst>
                </a:gridCol>
                <a:gridCol w="658368">
                  <a:extLst>
                    <a:ext uri="{9D8B030D-6E8A-4147-A177-3AD203B41FA5}">
                      <a16:colId xmlns:a16="http://schemas.microsoft.com/office/drawing/2014/main" val="4277543459"/>
                    </a:ext>
                  </a:extLst>
                </a:gridCol>
                <a:gridCol w="658368">
                  <a:extLst>
                    <a:ext uri="{9D8B030D-6E8A-4147-A177-3AD203B41FA5}">
                      <a16:colId xmlns:a16="http://schemas.microsoft.com/office/drawing/2014/main" val="9016457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688432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SUTE - 2017-11-21 13:42:15</a:t>
                      </a:r>
                      <a:r>
                        <a:rPr kumimoji="0" lang="es-ES" sz="1000" b="0" i="0" u="none" strike="noStrike" kern="1200" cap="none" spc="0" normalizeH="0" baseline="0" noProof="0">
                          <a:ln>
                            <a:noFill/>
                          </a:ln>
                          <a:solidFill>
                            <a:prstClr val="black"/>
                          </a:solidFill>
                          <a:effectLst/>
                          <a:uLnTx/>
                          <a:uFillTx/>
                          <a:latin typeface="+mn-lt"/>
                          <a:ea typeface="+mn-ea"/>
                          <a:cs typeface="+mn-cs"/>
                        </a:rPr>
                        <a:t>
#Ahora Comenzó la reunión #paritaria entre SUTE y Gobierno 
SUTE en lucha!!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131601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SUTE - 2017-11-22 19:58:52</a:t>
                      </a:r>
                      <a:r>
                        <a:rPr kumimoji="0" lang="es-ES" sz="1000" b="0" i="0" u="none" strike="noStrike" kern="1200" cap="none" spc="0" normalizeH="0" baseline="0" noProof="0">
                          <a:ln>
                            <a:noFill/>
                          </a:ln>
                          <a:solidFill>
                            <a:prstClr val="black"/>
                          </a:solidFill>
                          <a:effectLst/>
                          <a:uLnTx/>
                          <a:uFillTx/>
                          <a:latin typeface="+mn-lt"/>
                          <a:ea typeface="+mn-ea"/>
                          <a:cs typeface="+mn-cs"/>
                        </a:rPr>
                        <a:t>
Ya estamos en Legislatura, llevando a la calle todas nuestras demandas.
22, 23 y 24/11 en Legislatura. #SuteEnLucha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598145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SUTE - 2017-11-15 22:00:46</a:t>
                      </a:r>
                      <a:r>
                        <a:rPr kumimoji="0" lang="es-ES" sz="1000" b="0" i="0" u="none" strike="noStrike" kern="1200" cap="none" spc="0" normalizeH="0" baseline="0" noProof="0">
                          <a:ln>
                            <a:noFill/>
                          </a:ln>
                          <a:solidFill>
                            <a:prstClr val="black"/>
                          </a:solidFill>
                          <a:effectLst/>
                          <a:uLnTx/>
                          <a:uFillTx/>
                          <a:latin typeface="+mn-lt"/>
                          <a:ea typeface="+mn-ea"/>
                          <a:cs typeface="+mn-cs"/>
                        </a:rPr>
                        <a:t>
Desde este martes 21 de noviembre, INSCRIPCIONES ABIERTAS para la Escuela de Verano de SUTE 🚸⚽🎨🏊
http://www.sute.com.ar/la-escuela-verano-del-sute-abre-inscripciones/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973044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SUTE - 2017-11-14 21:00:00</a:t>
                      </a:r>
                      <a:r>
                        <a:rPr kumimoji="0" lang="es-ES" sz="1000" b="0" i="0" u="none" strike="noStrike" kern="1200" cap="none" spc="0" normalizeH="0" baseline="0" noProof="0">
                          <a:ln>
                            <a:noFill/>
                          </a:ln>
                          <a:solidFill>
                            <a:prstClr val="black"/>
                          </a:solidFill>
                          <a:effectLst/>
                          <a:uLnTx/>
                          <a:uFillTx/>
                          <a:latin typeface="+mn-lt"/>
                          <a:ea typeface="+mn-ea"/>
                          <a:cs typeface="+mn-cs"/>
                        </a:rPr>
                        <a:t>
⚠️ El Gobierno anunció que pagaria el “Item aula” a docentes en cambio de Funciones que hicieron el reclamo legal. Se realizaría esta semana.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24141617"/>
                  </a:ext>
                </a:extLst>
              </a:tr>
            </a:tbl>
          </a:graphicData>
        </a:graphic>
      </p:graphicFrame>
      <p:sp>
        <p:nvSpPr>
          <p:cNvPr id="4" name="Text Placeholder 3">
            <a:extLst>
              <a:ext uri="{FF2B5EF4-FFF2-40B4-BE49-F238E27FC236}">
                <a16:creationId xmlns:a16="http://schemas.microsoft.com/office/drawing/2014/main" id="{1C565908-1569-49CC-9DB9-9335366B7365}"/>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26501908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8E541F-DACF-4979-B3DC-3852209DD404}"/>
              </a:ext>
            </a:extLst>
          </p:cNvPr>
          <p:cNvSpPr>
            <a:spLocks noGrp="1"/>
          </p:cNvSpPr>
          <p:nvPr>
            <p:ph type="title"/>
          </p:nvPr>
        </p:nvSpPr>
        <p:spPr/>
        <p:txBody>
          <a:bodyPr/>
          <a:lstStyle/>
          <a:p>
            <a:r>
              <a:rPr lang="en-US"/>
              <a:t>Facebook Own Posts Table - 8 of 12</a:t>
            </a:r>
          </a:p>
        </p:txBody>
      </p:sp>
      <p:graphicFrame>
        <p:nvGraphicFramePr>
          <p:cNvPr id="5" name="Table Placeholder 4">
            <a:extLst>
              <a:ext uri="{FF2B5EF4-FFF2-40B4-BE49-F238E27FC236}">
                <a16:creationId xmlns:a16="http://schemas.microsoft.com/office/drawing/2014/main" id="{4E7995A7-004F-4E8B-895E-68FD88E43F97}"/>
              </a:ext>
            </a:extLst>
          </p:cNvPr>
          <p:cNvGraphicFramePr>
            <a:graphicFrameLocks noGrp="1"/>
          </p:cNvGraphicFramePr>
          <p:nvPr>
            <p:ph type="tbl" sz="quarter" idx="13"/>
            <p:extLst>
              <p:ext uri="{D42A27DB-BD31-4B8C-83A1-F6EECF244321}">
                <p14:modId xmlns:p14="http://schemas.microsoft.com/office/powerpoint/2010/main" val="6731878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184254511"/>
                    </a:ext>
                  </a:extLst>
                </a:gridCol>
                <a:gridCol w="658368">
                  <a:extLst>
                    <a:ext uri="{9D8B030D-6E8A-4147-A177-3AD203B41FA5}">
                      <a16:colId xmlns:a16="http://schemas.microsoft.com/office/drawing/2014/main" val="811250709"/>
                    </a:ext>
                  </a:extLst>
                </a:gridCol>
                <a:gridCol w="658368">
                  <a:extLst>
                    <a:ext uri="{9D8B030D-6E8A-4147-A177-3AD203B41FA5}">
                      <a16:colId xmlns:a16="http://schemas.microsoft.com/office/drawing/2014/main" val="177473911"/>
                    </a:ext>
                  </a:extLst>
                </a:gridCol>
                <a:gridCol w="658368">
                  <a:extLst>
                    <a:ext uri="{9D8B030D-6E8A-4147-A177-3AD203B41FA5}">
                      <a16:colId xmlns:a16="http://schemas.microsoft.com/office/drawing/2014/main" val="1670662093"/>
                    </a:ext>
                  </a:extLst>
                </a:gridCol>
                <a:gridCol w="658368">
                  <a:extLst>
                    <a:ext uri="{9D8B030D-6E8A-4147-A177-3AD203B41FA5}">
                      <a16:colId xmlns:a16="http://schemas.microsoft.com/office/drawing/2014/main" val="3383128658"/>
                    </a:ext>
                  </a:extLst>
                </a:gridCol>
                <a:gridCol w="658368">
                  <a:extLst>
                    <a:ext uri="{9D8B030D-6E8A-4147-A177-3AD203B41FA5}">
                      <a16:colId xmlns:a16="http://schemas.microsoft.com/office/drawing/2014/main" val="2387448901"/>
                    </a:ext>
                  </a:extLst>
                </a:gridCol>
                <a:gridCol w="658368">
                  <a:extLst>
                    <a:ext uri="{9D8B030D-6E8A-4147-A177-3AD203B41FA5}">
                      <a16:colId xmlns:a16="http://schemas.microsoft.com/office/drawing/2014/main" val="1383415381"/>
                    </a:ext>
                  </a:extLst>
                </a:gridCol>
                <a:gridCol w="658368">
                  <a:extLst>
                    <a:ext uri="{9D8B030D-6E8A-4147-A177-3AD203B41FA5}">
                      <a16:colId xmlns:a16="http://schemas.microsoft.com/office/drawing/2014/main" val="21411958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2816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SUTE - 2017-11-21 16:12:59</a:t>
                      </a:r>
                      <a:r>
                        <a:rPr kumimoji="0" lang="es-ES" sz="1000" b="0" i="0" u="none" strike="noStrike" kern="1200" cap="none" spc="0" normalizeH="0" baseline="0" noProof="0">
                          <a:ln>
                            <a:noFill/>
                          </a:ln>
                          <a:solidFill>
                            <a:prstClr val="black"/>
                          </a:solidFill>
                          <a:effectLst/>
                          <a:uLnTx/>
                          <a:uFillTx/>
                          <a:latin typeface="+mn-lt"/>
                          <a:ea typeface="+mn-ea"/>
                          <a:cs typeface="+mn-cs"/>
                        </a:rPr>
                        <a:t>
La tercera reunión #paritaria entre los representantes del Ejecutivo y los del SUTE, fue la más breve desde que asumió la nueva conducción. El gobierno decidió pedir cuarto intermedio, hasta este miércoles, luego de que el sindicato dejara clara su postura y su exigencia.
AQUÍ, las declaraciones del Secretario General Sebastián Henríquez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015174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SUTE - 2017-11-29 12:48:12</a:t>
                      </a:r>
                      <a:r>
                        <a:rPr kumimoji="0" lang="es-ES" sz="1000" b="0" i="0" u="none" strike="noStrike" kern="1200" cap="none" spc="0" normalizeH="0" baseline="0" noProof="0">
                          <a:ln>
                            <a:noFill/>
                          </a:ln>
                          <a:solidFill>
                            <a:prstClr val="black"/>
                          </a:solidFill>
                          <a:effectLst/>
                          <a:uLnTx/>
                          <a:uFillTx/>
                          <a:latin typeface="+mn-lt"/>
                          <a:ea typeface="+mn-ea"/>
                          <a:cs typeface="+mn-cs"/>
                        </a:rPr>
                        <a:t>
#COMUNICADO del Secretariado Ejecutivo de SUTE 
📢 El Gobierno ataca el paro con descuentos y persecución. Los/as trabajadores/as, le respondemos con una movilización que será multitudinaria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409651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SUTE - 2017-11-08 22:00:00</a:t>
                      </a:r>
                      <a:r>
                        <a:rPr kumimoji="0" lang="es-ES" sz="1000" b="0" i="0" u="none" strike="noStrike" kern="1200" cap="none" spc="0" normalizeH="0" baseline="0" noProof="0">
                          <a:ln>
                            <a:noFill/>
                          </a:ln>
                          <a:solidFill>
                            <a:prstClr val="black"/>
                          </a:solidFill>
                          <a:effectLst/>
                          <a:uLnTx/>
                          <a:uFillTx/>
                          <a:latin typeface="+mn-lt"/>
                          <a:ea typeface="+mn-ea"/>
                          <a:cs typeface="+mn-cs"/>
                        </a:rPr>
                        <a:t>
📰 A pedido de nuestros lectores de la revista del nuevo SUTE "Desde las Escuelas", volvemos a compratir la SOLICITADA del Secretario General Sebastián Henríquez</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3660742"/>
                  </a:ext>
                </a:extLst>
              </a:tr>
            </a:tbl>
          </a:graphicData>
        </a:graphic>
      </p:graphicFrame>
      <p:sp>
        <p:nvSpPr>
          <p:cNvPr id="4" name="Text Placeholder 3">
            <a:extLst>
              <a:ext uri="{FF2B5EF4-FFF2-40B4-BE49-F238E27FC236}">
                <a16:creationId xmlns:a16="http://schemas.microsoft.com/office/drawing/2014/main" id="{1BC024AA-C627-41B4-B6CD-AC68A77BB2F4}"/>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31296530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224D9F-CA0B-4C95-8346-E0410E9580FD}"/>
              </a:ext>
            </a:extLst>
          </p:cNvPr>
          <p:cNvSpPr>
            <a:spLocks noGrp="1"/>
          </p:cNvSpPr>
          <p:nvPr>
            <p:ph type="title"/>
          </p:nvPr>
        </p:nvSpPr>
        <p:spPr/>
        <p:txBody>
          <a:bodyPr/>
          <a:lstStyle/>
          <a:p>
            <a:r>
              <a:rPr lang="en-US"/>
              <a:t>Facebook Own Posts Table - 9 of 12</a:t>
            </a:r>
          </a:p>
        </p:txBody>
      </p:sp>
      <p:graphicFrame>
        <p:nvGraphicFramePr>
          <p:cNvPr id="5" name="Table Placeholder 4">
            <a:extLst>
              <a:ext uri="{FF2B5EF4-FFF2-40B4-BE49-F238E27FC236}">
                <a16:creationId xmlns:a16="http://schemas.microsoft.com/office/drawing/2014/main" id="{D4F33B5D-ED7D-479C-8FAA-E2A7008E231C}"/>
              </a:ext>
            </a:extLst>
          </p:cNvPr>
          <p:cNvGraphicFramePr>
            <a:graphicFrameLocks noGrp="1"/>
          </p:cNvGraphicFramePr>
          <p:nvPr>
            <p:ph type="tbl" sz="quarter" idx="13"/>
            <p:extLst>
              <p:ext uri="{D42A27DB-BD31-4B8C-83A1-F6EECF244321}">
                <p14:modId xmlns:p14="http://schemas.microsoft.com/office/powerpoint/2010/main" val="7724310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923816982"/>
                    </a:ext>
                  </a:extLst>
                </a:gridCol>
                <a:gridCol w="658368">
                  <a:extLst>
                    <a:ext uri="{9D8B030D-6E8A-4147-A177-3AD203B41FA5}">
                      <a16:colId xmlns:a16="http://schemas.microsoft.com/office/drawing/2014/main" val="1058042277"/>
                    </a:ext>
                  </a:extLst>
                </a:gridCol>
                <a:gridCol w="658368">
                  <a:extLst>
                    <a:ext uri="{9D8B030D-6E8A-4147-A177-3AD203B41FA5}">
                      <a16:colId xmlns:a16="http://schemas.microsoft.com/office/drawing/2014/main" val="1422176595"/>
                    </a:ext>
                  </a:extLst>
                </a:gridCol>
                <a:gridCol w="658368">
                  <a:extLst>
                    <a:ext uri="{9D8B030D-6E8A-4147-A177-3AD203B41FA5}">
                      <a16:colId xmlns:a16="http://schemas.microsoft.com/office/drawing/2014/main" val="320633968"/>
                    </a:ext>
                  </a:extLst>
                </a:gridCol>
                <a:gridCol w="658368">
                  <a:extLst>
                    <a:ext uri="{9D8B030D-6E8A-4147-A177-3AD203B41FA5}">
                      <a16:colId xmlns:a16="http://schemas.microsoft.com/office/drawing/2014/main" val="3941786314"/>
                    </a:ext>
                  </a:extLst>
                </a:gridCol>
                <a:gridCol w="658368">
                  <a:extLst>
                    <a:ext uri="{9D8B030D-6E8A-4147-A177-3AD203B41FA5}">
                      <a16:colId xmlns:a16="http://schemas.microsoft.com/office/drawing/2014/main" val="3091189683"/>
                    </a:ext>
                  </a:extLst>
                </a:gridCol>
                <a:gridCol w="658368">
                  <a:extLst>
                    <a:ext uri="{9D8B030D-6E8A-4147-A177-3AD203B41FA5}">
                      <a16:colId xmlns:a16="http://schemas.microsoft.com/office/drawing/2014/main" val="832695980"/>
                    </a:ext>
                  </a:extLst>
                </a:gridCol>
                <a:gridCol w="658368">
                  <a:extLst>
                    <a:ext uri="{9D8B030D-6E8A-4147-A177-3AD203B41FA5}">
                      <a16:colId xmlns:a16="http://schemas.microsoft.com/office/drawing/2014/main" val="7046638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174764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SUTE - 2017-11-23 22:15:28</a:t>
                      </a:r>
                      <a:r>
                        <a:rPr kumimoji="0" lang="es-ES" sz="1000" b="0" i="0" u="none" strike="noStrike" kern="1200" cap="none" spc="0" normalizeH="0" baseline="0" noProof="0">
                          <a:ln>
                            <a:noFill/>
                          </a:ln>
                          <a:solidFill>
                            <a:prstClr val="black"/>
                          </a:solidFill>
                          <a:effectLst/>
                          <a:uLnTx/>
                          <a:uFillTx/>
                          <a:latin typeface="+mn-lt"/>
                          <a:ea typeface="+mn-ea"/>
                          <a:cs typeface="+mn-cs"/>
                        </a:rPr>
                        <a:t>
#Ahora En la carpa montada frente a la Legislatura, lxs Trabajadorxs de la Educación continúan mostrando a la comunidad la realidad de las escuelas y celebran otro gran logro, fruto de la lucha: la Suprema Corte anuló la brutal sanción de Jaime Correas contra Paola Vignoni. Basta de persecución y censura!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87976008"/>
                  </a:ext>
                </a:extLst>
              </a:tr>
            </a:tbl>
          </a:graphicData>
        </a:graphic>
      </p:graphicFrame>
      <p:sp>
        <p:nvSpPr>
          <p:cNvPr id="4" name="Text Placeholder 3">
            <a:extLst>
              <a:ext uri="{FF2B5EF4-FFF2-40B4-BE49-F238E27FC236}">
                <a16:creationId xmlns:a16="http://schemas.microsoft.com/office/drawing/2014/main" id="{6D01AB86-B2B2-4F48-B7A7-3DA94AC7093E}"/>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12419296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91B839-3710-4237-A774-2727398CF35B}"/>
              </a:ext>
            </a:extLst>
          </p:cNvPr>
          <p:cNvSpPr>
            <a:spLocks noGrp="1"/>
          </p:cNvSpPr>
          <p:nvPr>
            <p:ph type="title"/>
          </p:nvPr>
        </p:nvSpPr>
        <p:spPr/>
        <p:txBody>
          <a:bodyPr/>
          <a:lstStyle/>
          <a:p>
            <a:r>
              <a:rPr lang="en-US"/>
              <a:t>Facebook Own Posts Table - 10 of 12</a:t>
            </a:r>
          </a:p>
        </p:txBody>
      </p:sp>
      <p:graphicFrame>
        <p:nvGraphicFramePr>
          <p:cNvPr id="5" name="Table Placeholder 4">
            <a:extLst>
              <a:ext uri="{FF2B5EF4-FFF2-40B4-BE49-F238E27FC236}">
                <a16:creationId xmlns:a16="http://schemas.microsoft.com/office/drawing/2014/main" id="{D5041CFB-D8CD-4A74-A2B8-0C3EA8C56248}"/>
              </a:ext>
            </a:extLst>
          </p:cNvPr>
          <p:cNvGraphicFramePr>
            <a:graphicFrameLocks noGrp="1"/>
          </p:cNvGraphicFramePr>
          <p:nvPr>
            <p:ph type="tbl" sz="quarter" idx="13"/>
            <p:extLst>
              <p:ext uri="{D42A27DB-BD31-4B8C-83A1-F6EECF244321}">
                <p14:modId xmlns:p14="http://schemas.microsoft.com/office/powerpoint/2010/main" val="37008037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670707925"/>
                    </a:ext>
                  </a:extLst>
                </a:gridCol>
                <a:gridCol w="658368">
                  <a:extLst>
                    <a:ext uri="{9D8B030D-6E8A-4147-A177-3AD203B41FA5}">
                      <a16:colId xmlns:a16="http://schemas.microsoft.com/office/drawing/2014/main" val="2022578715"/>
                    </a:ext>
                  </a:extLst>
                </a:gridCol>
                <a:gridCol w="658368">
                  <a:extLst>
                    <a:ext uri="{9D8B030D-6E8A-4147-A177-3AD203B41FA5}">
                      <a16:colId xmlns:a16="http://schemas.microsoft.com/office/drawing/2014/main" val="2243739532"/>
                    </a:ext>
                  </a:extLst>
                </a:gridCol>
                <a:gridCol w="658368">
                  <a:extLst>
                    <a:ext uri="{9D8B030D-6E8A-4147-A177-3AD203B41FA5}">
                      <a16:colId xmlns:a16="http://schemas.microsoft.com/office/drawing/2014/main" val="51992727"/>
                    </a:ext>
                  </a:extLst>
                </a:gridCol>
                <a:gridCol w="658368">
                  <a:extLst>
                    <a:ext uri="{9D8B030D-6E8A-4147-A177-3AD203B41FA5}">
                      <a16:colId xmlns:a16="http://schemas.microsoft.com/office/drawing/2014/main" val="3372897509"/>
                    </a:ext>
                  </a:extLst>
                </a:gridCol>
                <a:gridCol w="658368">
                  <a:extLst>
                    <a:ext uri="{9D8B030D-6E8A-4147-A177-3AD203B41FA5}">
                      <a16:colId xmlns:a16="http://schemas.microsoft.com/office/drawing/2014/main" val="1001311303"/>
                    </a:ext>
                  </a:extLst>
                </a:gridCol>
                <a:gridCol w="658368">
                  <a:extLst>
                    <a:ext uri="{9D8B030D-6E8A-4147-A177-3AD203B41FA5}">
                      <a16:colId xmlns:a16="http://schemas.microsoft.com/office/drawing/2014/main" val="2163133490"/>
                    </a:ext>
                  </a:extLst>
                </a:gridCol>
                <a:gridCol w="658368">
                  <a:extLst>
                    <a:ext uri="{9D8B030D-6E8A-4147-A177-3AD203B41FA5}">
                      <a16:colId xmlns:a16="http://schemas.microsoft.com/office/drawing/2014/main" val="35312742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4379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SUTE - 2017-11-25 13:33:43</a:t>
                      </a:r>
                      <a:r>
                        <a:rPr kumimoji="0" lang="es-ES" sz="1000" b="0" i="0" u="none" strike="noStrike" kern="1200" cap="none" spc="0" normalizeH="0" baseline="0" noProof="0">
                          <a:ln>
                            <a:noFill/>
                          </a:ln>
                          <a:solidFill>
                            <a:prstClr val="black"/>
                          </a:solidFill>
                          <a:effectLst/>
                          <a:uLnTx/>
                          <a:uFillTx/>
                          <a:latin typeface="+mn-lt"/>
                          <a:ea typeface="+mn-ea"/>
                          <a:cs typeface="+mn-cs"/>
                        </a:rPr>
                        <a:t>
Desde el Secretariado Ejecutivo del SUTE REPUDIAMOS LA DESTITUCIÓN DE CARGO DE UNA COMPAÑERA EN EL INTA.
Sin ningún fundamento, le dieron de baja al cargo de responsable técnica de la AER INTA La Consulta a la compañera Laura Costella, quien trabaja de manera profesional y comprometida en la región del Valle de Uco y cuenta con evaluaciones de desempeño intachables. En su función no incumplió ninguna regla. Durante su licencia, participó como ciudadana de una convocatoria en el HCD donde el pueblo de San Carlos defendió la Ordenanza que prohíbe las pulverizaciones áreas. 
Este ataque no es un hecho aislado, existen sectores como –en este caso- Confederaciones Rurales Argentinas (CRA), espacio del que forma parte la Sociedad Rural Valle de Uco, que ejercen presión en INTA.
La situación es indignante y pone en vilo a la democracia misma. Están apelando a una matriz sostenida en la persecución ideológica contra quienes se expresan en su derecho constitucional a la libertad de expresió</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25217988"/>
                  </a:ext>
                </a:extLst>
              </a:tr>
            </a:tbl>
          </a:graphicData>
        </a:graphic>
      </p:graphicFrame>
      <p:sp>
        <p:nvSpPr>
          <p:cNvPr id="4" name="Text Placeholder 3">
            <a:extLst>
              <a:ext uri="{FF2B5EF4-FFF2-40B4-BE49-F238E27FC236}">
                <a16:creationId xmlns:a16="http://schemas.microsoft.com/office/drawing/2014/main" id="{BAB3C51E-9AC8-46DB-AD43-DCA0B9462289}"/>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14340251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50DD03-0ACD-45E6-81D9-55B5C51DC4AA}"/>
              </a:ext>
            </a:extLst>
          </p:cNvPr>
          <p:cNvSpPr>
            <a:spLocks noGrp="1"/>
          </p:cNvSpPr>
          <p:nvPr>
            <p:ph type="title"/>
          </p:nvPr>
        </p:nvSpPr>
        <p:spPr/>
        <p:txBody>
          <a:bodyPr/>
          <a:lstStyle/>
          <a:p>
            <a:r>
              <a:rPr lang="en-US"/>
              <a:t>Facebook Own Posts Table - 11 of 12</a:t>
            </a:r>
          </a:p>
        </p:txBody>
      </p:sp>
      <p:graphicFrame>
        <p:nvGraphicFramePr>
          <p:cNvPr id="5" name="Table Placeholder 4">
            <a:extLst>
              <a:ext uri="{FF2B5EF4-FFF2-40B4-BE49-F238E27FC236}">
                <a16:creationId xmlns:a16="http://schemas.microsoft.com/office/drawing/2014/main" id="{A627549F-9A40-41AC-BF99-0DE6B7706B9F}"/>
              </a:ext>
            </a:extLst>
          </p:cNvPr>
          <p:cNvGraphicFramePr>
            <a:graphicFrameLocks noGrp="1"/>
          </p:cNvGraphicFramePr>
          <p:nvPr>
            <p:ph type="tbl" sz="quarter" idx="13"/>
            <p:extLst>
              <p:ext uri="{D42A27DB-BD31-4B8C-83A1-F6EECF244321}">
                <p14:modId xmlns:p14="http://schemas.microsoft.com/office/powerpoint/2010/main" val="19069408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893889493"/>
                    </a:ext>
                  </a:extLst>
                </a:gridCol>
                <a:gridCol w="658368">
                  <a:extLst>
                    <a:ext uri="{9D8B030D-6E8A-4147-A177-3AD203B41FA5}">
                      <a16:colId xmlns:a16="http://schemas.microsoft.com/office/drawing/2014/main" val="716744714"/>
                    </a:ext>
                  </a:extLst>
                </a:gridCol>
                <a:gridCol w="658368">
                  <a:extLst>
                    <a:ext uri="{9D8B030D-6E8A-4147-A177-3AD203B41FA5}">
                      <a16:colId xmlns:a16="http://schemas.microsoft.com/office/drawing/2014/main" val="1574566864"/>
                    </a:ext>
                  </a:extLst>
                </a:gridCol>
                <a:gridCol w="658368">
                  <a:extLst>
                    <a:ext uri="{9D8B030D-6E8A-4147-A177-3AD203B41FA5}">
                      <a16:colId xmlns:a16="http://schemas.microsoft.com/office/drawing/2014/main" val="3472003165"/>
                    </a:ext>
                  </a:extLst>
                </a:gridCol>
                <a:gridCol w="658368">
                  <a:extLst>
                    <a:ext uri="{9D8B030D-6E8A-4147-A177-3AD203B41FA5}">
                      <a16:colId xmlns:a16="http://schemas.microsoft.com/office/drawing/2014/main" val="1698964581"/>
                    </a:ext>
                  </a:extLst>
                </a:gridCol>
                <a:gridCol w="658368">
                  <a:extLst>
                    <a:ext uri="{9D8B030D-6E8A-4147-A177-3AD203B41FA5}">
                      <a16:colId xmlns:a16="http://schemas.microsoft.com/office/drawing/2014/main" val="2176353470"/>
                    </a:ext>
                  </a:extLst>
                </a:gridCol>
                <a:gridCol w="658368">
                  <a:extLst>
                    <a:ext uri="{9D8B030D-6E8A-4147-A177-3AD203B41FA5}">
                      <a16:colId xmlns:a16="http://schemas.microsoft.com/office/drawing/2014/main" val="1948839571"/>
                    </a:ext>
                  </a:extLst>
                </a:gridCol>
                <a:gridCol w="658368">
                  <a:extLst>
                    <a:ext uri="{9D8B030D-6E8A-4147-A177-3AD203B41FA5}">
                      <a16:colId xmlns:a16="http://schemas.microsoft.com/office/drawing/2014/main" val="28302708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507241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SUTE - 2017-11-03 14:00:00</a:t>
                      </a:r>
                      <a:r>
                        <a:rPr kumimoji="0" lang="es-ES" sz="1000" b="0" i="0" u="none" strike="noStrike" kern="1200" cap="none" spc="0" normalizeH="0" baseline="0" noProof="0">
                          <a:ln>
                            <a:noFill/>
                          </a:ln>
                          <a:solidFill>
                            <a:prstClr val="black"/>
                          </a:solidFill>
                          <a:effectLst/>
                          <a:uLnTx/>
                          <a:uFillTx/>
                          <a:latin typeface="+mn-lt"/>
                          <a:ea typeface="+mn-ea"/>
                          <a:cs typeface="+mn-cs"/>
                        </a:rPr>
                        <a:t>
SUTE reclamó por malas liquidaciones a la DGE.
http://www.sute.com.ar/malas-liquidaciones-peores-experimentos/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950523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SUTE - 2017-11-24 16:07:24</a:t>
                      </a:r>
                      <a:r>
                        <a:rPr kumimoji="0" lang="es-ES" sz="1000" b="0" i="0" u="none" strike="noStrike" kern="1200" cap="none" spc="0" normalizeH="0" baseline="0" noProof="0">
                          <a:ln>
                            <a:noFill/>
                          </a:ln>
                          <a:solidFill>
                            <a:prstClr val="black"/>
                          </a:solidFill>
                          <a:effectLst/>
                          <a:uLnTx/>
                          <a:uFillTx/>
                          <a:latin typeface="+mn-lt"/>
                          <a:ea typeface="+mn-ea"/>
                          <a:cs typeface="+mn-cs"/>
                        </a:rPr>
                        <a:t>
⚠️ #COMUNICADO del Secretariado Ejecutivo Provincial de SUTE 
Circula un listado, por redes, con montos de deuda de ítem zona correspondiente al primer listado que elaboró el gobierno. El SUTE no hace circular esa lista porque difunde datos de cobro de los/as trabajadores que son personales, por obvias cuestiones de seguridad y confidencialidad, y exigimos al gobierno que genere un sistema de acceso personal, informatizado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81682562"/>
                  </a:ext>
                </a:extLst>
              </a:tr>
            </a:tbl>
          </a:graphicData>
        </a:graphic>
      </p:graphicFrame>
      <p:sp>
        <p:nvSpPr>
          <p:cNvPr id="4" name="Text Placeholder 3">
            <a:extLst>
              <a:ext uri="{FF2B5EF4-FFF2-40B4-BE49-F238E27FC236}">
                <a16:creationId xmlns:a16="http://schemas.microsoft.com/office/drawing/2014/main" id="{7E979F30-46E3-42F9-ADF7-2ED2DF052E85}"/>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18114432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411C0C-B5B2-4781-9E3B-61B7144D896C}"/>
              </a:ext>
            </a:extLst>
          </p:cNvPr>
          <p:cNvSpPr>
            <a:spLocks noGrp="1"/>
          </p:cNvSpPr>
          <p:nvPr>
            <p:ph type="title"/>
          </p:nvPr>
        </p:nvSpPr>
        <p:spPr/>
        <p:txBody>
          <a:bodyPr/>
          <a:lstStyle/>
          <a:p>
            <a:r>
              <a:rPr lang="en-US"/>
              <a:t>Facebook Own Posts Table - 12 of 12</a:t>
            </a:r>
          </a:p>
        </p:txBody>
      </p:sp>
      <p:graphicFrame>
        <p:nvGraphicFramePr>
          <p:cNvPr id="5" name="Table Placeholder 4">
            <a:extLst>
              <a:ext uri="{FF2B5EF4-FFF2-40B4-BE49-F238E27FC236}">
                <a16:creationId xmlns:a16="http://schemas.microsoft.com/office/drawing/2014/main" id="{F9E4C9B6-1DB3-479C-8DDB-AB2AA7DA48BF}"/>
              </a:ext>
            </a:extLst>
          </p:cNvPr>
          <p:cNvGraphicFramePr>
            <a:graphicFrameLocks noGrp="1"/>
          </p:cNvGraphicFramePr>
          <p:nvPr>
            <p:ph type="tbl" sz="quarter" idx="13"/>
            <p:extLst>
              <p:ext uri="{D42A27DB-BD31-4B8C-83A1-F6EECF244321}">
                <p14:modId xmlns:p14="http://schemas.microsoft.com/office/powerpoint/2010/main" val="32923180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358487026"/>
                    </a:ext>
                  </a:extLst>
                </a:gridCol>
                <a:gridCol w="658368">
                  <a:extLst>
                    <a:ext uri="{9D8B030D-6E8A-4147-A177-3AD203B41FA5}">
                      <a16:colId xmlns:a16="http://schemas.microsoft.com/office/drawing/2014/main" val="687318835"/>
                    </a:ext>
                  </a:extLst>
                </a:gridCol>
                <a:gridCol w="658368">
                  <a:extLst>
                    <a:ext uri="{9D8B030D-6E8A-4147-A177-3AD203B41FA5}">
                      <a16:colId xmlns:a16="http://schemas.microsoft.com/office/drawing/2014/main" val="3658670291"/>
                    </a:ext>
                  </a:extLst>
                </a:gridCol>
                <a:gridCol w="658368">
                  <a:extLst>
                    <a:ext uri="{9D8B030D-6E8A-4147-A177-3AD203B41FA5}">
                      <a16:colId xmlns:a16="http://schemas.microsoft.com/office/drawing/2014/main" val="3869835141"/>
                    </a:ext>
                  </a:extLst>
                </a:gridCol>
                <a:gridCol w="658368">
                  <a:extLst>
                    <a:ext uri="{9D8B030D-6E8A-4147-A177-3AD203B41FA5}">
                      <a16:colId xmlns:a16="http://schemas.microsoft.com/office/drawing/2014/main" val="1583555321"/>
                    </a:ext>
                  </a:extLst>
                </a:gridCol>
                <a:gridCol w="658368">
                  <a:extLst>
                    <a:ext uri="{9D8B030D-6E8A-4147-A177-3AD203B41FA5}">
                      <a16:colId xmlns:a16="http://schemas.microsoft.com/office/drawing/2014/main" val="2293149248"/>
                    </a:ext>
                  </a:extLst>
                </a:gridCol>
                <a:gridCol w="658368">
                  <a:extLst>
                    <a:ext uri="{9D8B030D-6E8A-4147-A177-3AD203B41FA5}">
                      <a16:colId xmlns:a16="http://schemas.microsoft.com/office/drawing/2014/main" val="1697899629"/>
                    </a:ext>
                  </a:extLst>
                </a:gridCol>
                <a:gridCol w="658368">
                  <a:extLst>
                    <a:ext uri="{9D8B030D-6E8A-4147-A177-3AD203B41FA5}">
                      <a16:colId xmlns:a16="http://schemas.microsoft.com/office/drawing/2014/main" val="5192006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799645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SUTE - 2017-11-24 18:00:00</a:t>
                      </a:r>
                      <a:r>
                        <a:rPr kumimoji="0" lang="es-ES" sz="1000" b="0" i="0" u="none" strike="noStrike" kern="1200" cap="none" spc="0" normalizeH="0" baseline="0" noProof="0">
                          <a:ln>
                            <a:noFill/>
                          </a:ln>
                          <a:solidFill>
                            <a:prstClr val="black"/>
                          </a:solidFill>
                          <a:effectLst/>
                          <a:uLnTx/>
                          <a:uFillTx/>
                          <a:latin typeface="+mn-lt"/>
                          <a:ea typeface="+mn-ea"/>
                          <a:cs typeface="+mn-cs"/>
                        </a:rPr>
                        <a:t>
La escuela luchando, también está enseñando! ✊
Agradecemos el fuerte apoyo de la comunidad y las adhesiones que nos llegaron de organizaciones sociales, de CTERA, de centro de estudiantes y agrupaciones docentes como por ejemplo SUTEBA Quilmes y SUTEBA Berazategui;  Razón y Revolución; Colectivo Lescano (Córdoba); Frente de Unidad Docente (Córdoba); agrupación docente Simón Rodríguez (CABA); Colectivo Haroldo Conti en Ademys; Corriente Nacional Enriqueta Lucero; Escuela de Psicología Social Mendoza.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47240792"/>
                  </a:ext>
                </a:extLst>
              </a:tr>
            </a:tbl>
          </a:graphicData>
        </a:graphic>
      </p:graphicFrame>
      <p:sp>
        <p:nvSpPr>
          <p:cNvPr id="4" name="Text Placeholder 3">
            <a:extLst>
              <a:ext uri="{FF2B5EF4-FFF2-40B4-BE49-F238E27FC236}">
                <a16:creationId xmlns:a16="http://schemas.microsoft.com/office/drawing/2014/main" id="{27B9B5AD-8DC7-4446-B410-38C91DA31FCB}"/>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9084108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8D39A2-E486-4389-A89B-B7DF96690013}"/>
              </a:ext>
            </a:extLst>
          </p:cNvPr>
          <p:cNvSpPr>
            <a:spLocks noGrp="1"/>
          </p:cNvSpPr>
          <p:nvPr>
            <p:ph type="title"/>
          </p:nvPr>
        </p:nvSpPr>
        <p:spPr/>
        <p:txBody>
          <a:bodyPr/>
          <a:lstStyle/>
          <a:p>
            <a:r>
              <a:rPr lang="en-US"/>
              <a:t>Facebook Own Posts</a:t>
            </a:r>
          </a:p>
        </p:txBody>
      </p:sp>
      <p:graphicFrame>
        <p:nvGraphicFramePr>
          <p:cNvPr id="6" name="Chart Placeholder 5">
            <a:extLst>
              <a:ext uri="{FF2B5EF4-FFF2-40B4-BE49-F238E27FC236}">
                <a16:creationId xmlns:a16="http://schemas.microsoft.com/office/drawing/2014/main" id="{F5559762-5909-4830-999C-B7DFC804365C}"/>
              </a:ext>
            </a:extLst>
          </p:cNvPr>
          <p:cNvGraphicFramePr>
            <a:graphicFrameLocks noGrp="1"/>
          </p:cNvGraphicFramePr>
          <p:nvPr>
            <p:ph type="chart" sz="quarter" idx="13"/>
            <p:extLst>
              <p:ext uri="{D42A27DB-BD31-4B8C-83A1-F6EECF244321}">
                <p14:modId xmlns:p14="http://schemas.microsoft.com/office/powerpoint/2010/main" val="3204781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670C9DE-3E2F-44C9-80BB-8884AD44A283}"/>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E1479456-962D-475E-BCE9-B25ADDF90C9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770349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B2AFEC-51EA-40DC-B077-C5C9B27BC381}"/>
              </a:ext>
            </a:extLst>
          </p:cNvPr>
          <p:cNvSpPr>
            <a:spLocks noGrp="1"/>
          </p:cNvSpPr>
          <p:nvPr>
            <p:ph type="title"/>
          </p:nvPr>
        </p:nvSpPr>
        <p:spPr/>
        <p:txBody>
          <a:bodyPr/>
          <a:lstStyle/>
          <a:p>
            <a:r>
              <a:rPr lang="en-US"/>
              <a:t>Facebook Own Posts By Weekday</a:t>
            </a:r>
          </a:p>
        </p:txBody>
      </p:sp>
      <p:graphicFrame>
        <p:nvGraphicFramePr>
          <p:cNvPr id="6" name="Chart Placeholder 5">
            <a:extLst>
              <a:ext uri="{FF2B5EF4-FFF2-40B4-BE49-F238E27FC236}">
                <a16:creationId xmlns:a16="http://schemas.microsoft.com/office/drawing/2014/main" id="{33759F69-B361-4F29-9AF5-318708C0071E}"/>
              </a:ext>
            </a:extLst>
          </p:cNvPr>
          <p:cNvGraphicFramePr>
            <a:graphicFrameLocks noGrp="1"/>
          </p:cNvGraphicFramePr>
          <p:nvPr>
            <p:ph type="chart" sz="quarter" idx="13"/>
            <p:extLst>
              <p:ext uri="{D42A27DB-BD31-4B8C-83A1-F6EECF244321}">
                <p14:modId xmlns:p14="http://schemas.microsoft.com/office/powerpoint/2010/main" val="15784008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1A3072F-B206-4405-98D6-D6C142E46575}"/>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6044A91B-CB50-4ED0-9060-D68A92B66AC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3480411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ECCF35-6E62-4AD4-8769-DC380461028C}"/>
              </a:ext>
            </a:extLst>
          </p:cNvPr>
          <p:cNvSpPr>
            <a:spLocks noGrp="1"/>
          </p:cNvSpPr>
          <p:nvPr>
            <p:ph type="title"/>
          </p:nvPr>
        </p:nvSpPr>
        <p:spPr/>
        <p:txBody>
          <a:bodyPr/>
          <a:lstStyle/>
          <a:p>
            <a:r>
              <a:rPr lang="en-US"/>
              <a:t>Facebook Interaction Rate By Weekday</a:t>
            </a:r>
          </a:p>
        </p:txBody>
      </p:sp>
      <p:graphicFrame>
        <p:nvGraphicFramePr>
          <p:cNvPr id="6" name="Chart Placeholder 5">
            <a:extLst>
              <a:ext uri="{FF2B5EF4-FFF2-40B4-BE49-F238E27FC236}">
                <a16:creationId xmlns:a16="http://schemas.microsoft.com/office/drawing/2014/main" id="{8A7B5479-7B75-4847-939C-EDF4507755E8}"/>
              </a:ext>
            </a:extLst>
          </p:cNvPr>
          <p:cNvGraphicFramePr>
            <a:graphicFrameLocks noGrp="1"/>
          </p:cNvGraphicFramePr>
          <p:nvPr>
            <p:ph type="chart" sz="quarter" idx="13"/>
            <p:extLst>
              <p:ext uri="{D42A27DB-BD31-4B8C-83A1-F6EECF244321}">
                <p14:modId xmlns:p14="http://schemas.microsoft.com/office/powerpoint/2010/main" val="19436787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8AB910C-77BF-4DE1-9C42-2C427659859F}"/>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F36FB7B7-505A-459F-8777-09B2816E8CF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397321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8A9F7E-A1E1-45B8-9EDB-5C4F3ABF77C6}"/>
              </a:ext>
            </a:extLst>
          </p:cNvPr>
          <p:cNvSpPr>
            <a:spLocks noGrp="1"/>
          </p:cNvSpPr>
          <p:nvPr>
            <p:ph type="title"/>
          </p:nvPr>
        </p:nvSpPr>
        <p:spPr/>
        <p:txBody>
          <a:bodyPr/>
          <a:lstStyle/>
          <a:p>
            <a:r>
              <a:rPr lang="en-US"/>
              <a:t>Facebook Post Type Distribution</a:t>
            </a:r>
          </a:p>
        </p:txBody>
      </p:sp>
      <p:graphicFrame>
        <p:nvGraphicFramePr>
          <p:cNvPr id="6" name="Chart Placeholder 5">
            <a:extLst>
              <a:ext uri="{FF2B5EF4-FFF2-40B4-BE49-F238E27FC236}">
                <a16:creationId xmlns:a16="http://schemas.microsoft.com/office/drawing/2014/main" id="{B7C3FB35-6460-40CB-B44E-EDFE310C74A4}"/>
              </a:ext>
            </a:extLst>
          </p:cNvPr>
          <p:cNvGraphicFramePr>
            <a:graphicFrameLocks noGrp="1"/>
          </p:cNvGraphicFramePr>
          <p:nvPr>
            <p:ph type="chart" sz="quarter" idx="13"/>
            <p:extLst>
              <p:ext uri="{D42A27DB-BD31-4B8C-83A1-F6EECF244321}">
                <p14:modId xmlns:p14="http://schemas.microsoft.com/office/powerpoint/2010/main" val="29964162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055FE2C-8141-4318-921F-51208459ECCF}"/>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79FC6E6F-A897-4BB8-BF4F-427A1DE700E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6296289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4EE011-266C-4536-8E8B-16349E988D20}"/>
              </a:ext>
            </a:extLst>
          </p:cNvPr>
          <p:cNvSpPr>
            <a:spLocks noGrp="1"/>
          </p:cNvSpPr>
          <p:nvPr>
            <p:ph type="title"/>
          </p:nvPr>
        </p:nvSpPr>
        <p:spPr/>
        <p:txBody>
          <a:bodyPr/>
          <a:lstStyle/>
          <a:p>
            <a:r>
              <a:rPr lang="en-US"/>
              <a:t>Facebook Interaction Rate By Hour</a:t>
            </a:r>
          </a:p>
        </p:txBody>
      </p:sp>
      <p:graphicFrame>
        <p:nvGraphicFramePr>
          <p:cNvPr id="6" name="Chart Placeholder 5">
            <a:extLst>
              <a:ext uri="{FF2B5EF4-FFF2-40B4-BE49-F238E27FC236}">
                <a16:creationId xmlns:a16="http://schemas.microsoft.com/office/drawing/2014/main" id="{7110D923-B395-4A1A-9D72-EC8B907393D7}"/>
              </a:ext>
            </a:extLst>
          </p:cNvPr>
          <p:cNvGraphicFramePr>
            <a:graphicFrameLocks noGrp="1"/>
          </p:cNvGraphicFramePr>
          <p:nvPr>
            <p:ph type="chart" sz="quarter" idx="13"/>
            <p:extLst>
              <p:ext uri="{D42A27DB-BD31-4B8C-83A1-F6EECF244321}">
                <p14:modId xmlns:p14="http://schemas.microsoft.com/office/powerpoint/2010/main" val="27238737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A0B6511-7A98-4495-B61A-0019A3BD6D01}"/>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F412ED72-5E8C-4524-8CFE-3232753FD52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1282210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BFECF3-2DF7-4473-95EC-5919DBB35601}"/>
              </a:ext>
            </a:extLst>
          </p:cNvPr>
          <p:cNvSpPr>
            <a:spLocks noGrp="1"/>
          </p:cNvSpPr>
          <p:nvPr>
            <p:ph type="title"/>
          </p:nvPr>
        </p:nvSpPr>
        <p:spPr/>
        <p:txBody>
          <a:bodyPr/>
          <a:lstStyle/>
          <a:p>
            <a:r>
              <a:rPr lang="en-US"/>
              <a:t>Facebook Own Posts By Hour</a:t>
            </a:r>
          </a:p>
        </p:txBody>
      </p:sp>
      <p:graphicFrame>
        <p:nvGraphicFramePr>
          <p:cNvPr id="6" name="Chart Placeholder 5">
            <a:extLst>
              <a:ext uri="{FF2B5EF4-FFF2-40B4-BE49-F238E27FC236}">
                <a16:creationId xmlns:a16="http://schemas.microsoft.com/office/drawing/2014/main" id="{76EBF74A-ADFA-497F-AB97-FC8043060E9B}"/>
              </a:ext>
            </a:extLst>
          </p:cNvPr>
          <p:cNvGraphicFramePr>
            <a:graphicFrameLocks noGrp="1"/>
          </p:cNvGraphicFramePr>
          <p:nvPr>
            <p:ph type="chart" sz="quarter" idx="13"/>
            <p:extLst>
              <p:ext uri="{D42A27DB-BD31-4B8C-83A1-F6EECF244321}">
                <p14:modId xmlns:p14="http://schemas.microsoft.com/office/powerpoint/2010/main" val="21299223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B5CF85B-DF1B-4BE8-AB19-DEF474F07932}"/>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CBA8276F-AD94-4710-ABD5-2AB9871D501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3923321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CD139A-D0CB-43BB-8580-B2D982DB858F}"/>
              </a:ext>
            </a:extLst>
          </p:cNvPr>
          <p:cNvSpPr>
            <a:spLocks noGrp="1"/>
          </p:cNvSpPr>
          <p:nvPr>
            <p:ph type="title"/>
          </p:nvPr>
        </p:nvSpPr>
        <p:spPr/>
        <p:txBody>
          <a:bodyPr/>
          <a:lstStyle/>
          <a:p>
            <a:r>
              <a:rPr lang="en-US"/>
              <a:t>Facebook Interaction Rate By Post Type</a:t>
            </a:r>
          </a:p>
        </p:txBody>
      </p:sp>
      <p:graphicFrame>
        <p:nvGraphicFramePr>
          <p:cNvPr id="6" name="Chart Placeholder 5">
            <a:extLst>
              <a:ext uri="{FF2B5EF4-FFF2-40B4-BE49-F238E27FC236}">
                <a16:creationId xmlns:a16="http://schemas.microsoft.com/office/drawing/2014/main" id="{7D59D857-EB3E-4EAD-B87D-78FA563B7AD9}"/>
              </a:ext>
            </a:extLst>
          </p:cNvPr>
          <p:cNvGraphicFramePr>
            <a:graphicFrameLocks noGrp="1"/>
          </p:cNvGraphicFramePr>
          <p:nvPr>
            <p:ph type="chart" sz="quarter" idx="13"/>
            <p:extLst>
              <p:ext uri="{D42A27DB-BD31-4B8C-83A1-F6EECF244321}">
                <p14:modId xmlns:p14="http://schemas.microsoft.com/office/powerpoint/2010/main" val="19767944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1A16CD2-11E7-4FF4-B72D-A2489A25ED2E}"/>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65F88AAD-8B84-4AB7-9981-1C3C79FB108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6513650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7D24DA-0882-449D-8146-87008D3F7665}"/>
              </a:ext>
            </a:extLst>
          </p:cNvPr>
          <p:cNvSpPr>
            <a:spLocks noGrp="1"/>
          </p:cNvSpPr>
          <p:nvPr>
            <p:ph type="title"/>
          </p:nvPr>
        </p:nvSpPr>
        <p:spPr/>
        <p:txBody>
          <a:bodyPr/>
          <a:lstStyle/>
          <a:p>
            <a:r>
              <a:rPr lang="en-US"/>
              <a:t>Facebook Interactions Distribution</a:t>
            </a:r>
          </a:p>
        </p:txBody>
      </p:sp>
      <p:graphicFrame>
        <p:nvGraphicFramePr>
          <p:cNvPr id="6" name="Chart Placeholder 5">
            <a:extLst>
              <a:ext uri="{FF2B5EF4-FFF2-40B4-BE49-F238E27FC236}">
                <a16:creationId xmlns:a16="http://schemas.microsoft.com/office/drawing/2014/main" id="{FA71E45C-957D-4034-A92D-ED2625A9020F}"/>
              </a:ext>
            </a:extLst>
          </p:cNvPr>
          <p:cNvGraphicFramePr>
            <a:graphicFrameLocks noGrp="1"/>
          </p:cNvGraphicFramePr>
          <p:nvPr>
            <p:ph type="chart" sz="quarter" idx="13"/>
            <p:extLst>
              <p:ext uri="{D42A27DB-BD31-4B8C-83A1-F6EECF244321}">
                <p14:modId xmlns:p14="http://schemas.microsoft.com/office/powerpoint/2010/main" val="29073337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6BD5288-BA80-4166-A009-296FE228154F}"/>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9C2A585E-88A3-4816-AA0E-30CC4EB58E4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1853299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C72748-B420-48C7-805E-86EB36A1355A}"/>
              </a:ext>
            </a:extLst>
          </p:cNvPr>
          <p:cNvSpPr>
            <a:spLocks noGrp="1"/>
          </p:cNvSpPr>
          <p:nvPr>
            <p:ph type="title"/>
          </p:nvPr>
        </p:nvSpPr>
        <p:spPr/>
        <p:txBody>
          <a:bodyPr/>
          <a:lstStyle/>
          <a:p>
            <a:r>
              <a:rPr lang="en-US"/>
              <a:t>Facebook Key Influencers - 1 of 2</a:t>
            </a:r>
          </a:p>
        </p:txBody>
      </p:sp>
      <p:graphicFrame>
        <p:nvGraphicFramePr>
          <p:cNvPr id="5" name="Table Placeholder 4">
            <a:extLst>
              <a:ext uri="{FF2B5EF4-FFF2-40B4-BE49-F238E27FC236}">
                <a16:creationId xmlns:a16="http://schemas.microsoft.com/office/drawing/2014/main" id="{EF5E9813-5BA5-4D04-BB4A-EF9C1A047159}"/>
              </a:ext>
            </a:extLst>
          </p:cNvPr>
          <p:cNvGraphicFramePr>
            <a:graphicFrameLocks noGrp="1"/>
          </p:cNvGraphicFramePr>
          <p:nvPr>
            <p:ph type="tbl" sz="quarter" idx="13"/>
            <p:extLst>
              <p:ext uri="{D42A27DB-BD31-4B8C-83A1-F6EECF244321}">
                <p14:modId xmlns:p14="http://schemas.microsoft.com/office/powerpoint/2010/main" val="39487693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157164727"/>
                    </a:ext>
                  </a:extLst>
                </a:gridCol>
                <a:gridCol w="2468880">
                  <a:extLst>
                    <a:ext uri="{9D8B030D-6E8A-4147-A177-3AD203B41FA5}">
                      <a16:colId xmlns:a16="http://schemas.microsoft.com/office/drawing/2014/main" val="3648596329"/>
                    </a:ext>
                  </a:extLst>
                </a:gridCol>
                <a:gridCol w="822960">
                  <a:extLst>
                    <a:ext uri="{9D8B030D-6E8A-4147-A177-3AD203B41FA5}">
                      <a16:colId xmlns:a16="http://schemas.microsoft.com/office/drawing/2014/main" val="2334226083"/>
                    </a:ext>
                  </a:extLst>
                </a:gridCol>
                <a:gridCol w="822960">
                  <a:extLst>
                    <a:ext uri="{9D8B030D-6E8A-4147-A177-3AD203B41FA5}">
                      <a16:colId xmlns:a16="http://schemas.microsoft.com/office/drawing/2014/main" val="2362498335"/>
                    </a:ext>
                  </a:extLst>
                </a:gridCol>
                <a:gridCol w="822960">
                  <a:extLst>
                    <a:ext uri="{9D8B030D-6E8A-4147-A177-3AD203B41FA5}">
                      <a16:colId xmlns:a16="http://schemas.microsoft.com/office/drawing/2014/main" val="11696745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30752833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Cristina Gattas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SUTE (4)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42351883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Migue Zalazar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SUTE (4)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8989169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Alejandra Aguero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SUTE (3)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28108953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Graciela Noemi Cardinali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SUTE (3)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18544039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Daruich Myriam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SUTE (3)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5191643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Gaby Lucero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SUTE (3)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29965689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Cristina Rodriguez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SUTE (3)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31414844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Jesica De Simone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SUTE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20609777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Dario Walter Carrizo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SUTE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24656861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Gerardo Gómez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SUTE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229400511"/>
                  </a:ext>
                </a:extLst>
              </a:tr>
            </a:tbl>
          </a:graphicData>
        </a:graphic>
      </p:graphicFrame>
      <p:sp>
        <p:nvSpPr>
          <p:cNvPr id="4" name="Text Placeholder 3">
            <a:extLst>
              <a:ext uri="{FF2B5EF4-FFF2-40B4-BE49-F238E27FC236}">
                <a16:creationId xmlns:a16="http://schemas.microsoft.com/office/drawing/2014/main" id="{98045FBE-DB4A-4689-9130-F273C897B8C2}"/>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89688873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6968CF-1814-45B2-B93B-86058D213AE7}"/>
              </a:ext>
            </a:extLst>
          </p:cNvPr>
          <p:cNvSpPr>
            <a:spLocks noGrp="1"/>
          </p:cNvSpPr>
          <p:nvPr>
            <p:ph type="title"/>
          </p:nvPr>
        </p:nvSpPr>
        <p:spPr/>
        <p:txBody>
          <a:bodyPr/>
          <a:lstStyle/>
          <a:p>
            <a:r>
              <a:rPr lang="en-US"/>
              <a:t>Facebook Key Influencers - 2 of 2</a:t>
            </a:r>
          </a:p>
        </p:txBody>
      </p:sp>
      <p:graphicFrame>
        <p:nvGraphicFramePr>
          <p:cNvPr id="5" name="Table Placeholder 4">
            <a:extLst>
              <a:ext uri="{FF2B5EF4-FFF2-40B4-BE49-F238E27FC236}">
                <a16:creationId xmlns:a16="http://schemas.microsoft.com/office/drawing/2014/main" id="{7725DEBB-7924-4429-B948-D8C7594B2016}"/>
              </a:ext>
            </a:extLst>
          </p:cNvPr>
          <p:cNvGraphicFramePr>
            <a:graphicFrameLocks noGrp="1"/>
          </p:cNvGraphicFramePr>
          <p:nvPr>
            <p:ph type="tbl" sz="quarter" idx="13"/>
            <p:extLst>
              <p:ext uri="{D42A27DB-BD31-4B8C-83A1-F6EECF244321}">
                <p14:modId xmlns:p14="http://schemas.microsoft.com/office/powerpoint/2010/main" val="16094286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764982401"/>
                    </a:ext>
                  </a:extLst>
                </a:gridCol>
                <a:gridCol w="2468880">
                  <a:extLst>
                    <a:ext uri="{9D8B030D-6E8A-4147-A177-3AD203B41FA5}">
                      <a16:colId xmlns:a16="http://schemas.microsoft.com/office/drawing/2014/main" val="1585269194"/>
                    </a:ext>
                  </a:extLst>
                </a:gridCol>
                <a:gridCol w="822960">
                  <a:extLst>
                    <a:ext uri="{9D8B030D-6E8A-4147-A177-3AD203B41FA5}">
                      <a16:colId xmlns:a16="http://schemas.microsoft.com/office/drawing/2014/main" val="740003124"/>
                    </a:ext>
                  </a:extLst>
                </a:gridCol>
                <a:gridCol w="822960">
                  <a:extLst>
                    <a:ext uri="{9D8B030D-6E8A-4147-A177-3AD203B41FA5}">
                      <a16:colId xmlns:a16="http://schemas.microsoft.com/office/drawing/2014/main" val="2058222050"/>
                    </a:ext>
                  </a:extLst>
                </a:gridCol>
                <a:gridCol w="822960">
                  <a:extLst>
                    <a:ext uri="{9D8B030D-6E8A-4147-A177-3AD203B41FA5}">
                      <a16:colId xmlns:a16="http://schemas.microsoft.com/office/drawing/2014/main" val="12918316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24205876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Juana Eredia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SUTE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3491931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Susana Killbill Cuyana Matas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SUTE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8725778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Sonia Mazuzzo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SUTE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7430800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Patricia Quiroga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SUTE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21247177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Marce Guzman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SUTE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1689923589"/>
                  </a:ext>
                </a:extLst>
              </a:tr>
            </a:tbl>
          </a:graphicData>
        </a:graphic>
      </p:graphicFrame>
      <p:sp>
        <p:nvSpPr>
          <p:cNvPr id="4" name="Text Placeholder 3">
            <a:extLst>
              <a:ext uri="{FF2B5EF4-FFF2-40B4-BE49-F238E27FC236}">
                <a16:creationId xmlns:a16="http://schemas.microsoft.com/office/drawing/2014/main" id="{CC0875C2-7AE2-41CC-90D7-2B896108C66F}"/>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298748838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186A4A-8F78-4E89-A244-925B2A705349}"/>
              </a:ext>
            </a:extLst>
          </p:cNvPr>
          <p:cNvSpPr>
            <a:spLocks noGrp="1"/>
          </p:cNvSpPr>
          <p:nvPr>
            <p:ph type="title"/>
          </p:nvPr>
        </p:nvSpPr>
        <p:spPr/>
        <p:txBody>
          <a:bodyPr/>
          <a:lstStyle/>
          <a:p>
            <a:r>
              <a:rPr lang="en-US"/>
              <a:t>Facebook Response Times</a:t>
            </a:r>
          </a:p>
        </p:txBody>
      </p:sp>
      <p:graphicFrame>
        <p:nvGraphicFramePr>
          <p:cNvPr id="6" name="Chart Placeholder 5">
            <a:extLst>
              <a:ext uri="{FF2B5EF4-FFF2-40B4-BE49-F238E27FC236}">
                <a16:creationId xmlns:a16="http://schemas.microsoft.com/office/drawing/2014/main" id="{6AC50D18-CEC8-4DDF-BEE7-1ECED61C95BF}"/>
              </a:ext>
            </a:extLst>
          </p:cNvPr>
          <p:cNvGraphicFramePr>
            <a:graphicFrameLocks noGrp="1"/>
          </p:cNvGraphicFramePr>
          <p:nvPr>
            <p:ph type="chart" sz="quarter" idx="13"/>
            <p:extLst>
              <p:ext uri="{D42A27DB-BD31-4B8C-83A1-F6EECF244321}">
                <p14:modId xmlns:p14="http://schemas.microsoft.com/office/powerpoint/2010/main" val="22128824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9A1A031-0304-470A-9AE3-614BEE6FDFDA}"/>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3C8803B5-88E0-46A5-B41A-0F7E2CB3824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9936544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926</Words>
  <Application>Microsoft Office PowerPoint</Application>
  <PresentationFormat>On-screen Show (4:3)</PresentationFormat>
  <Paragraphs>475</Paragraphs>
  <Slides>30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30</vt:i4>
      </vt:variant>
    </vt:vector>
  </HeadingPairs>
  <TitlesOfParts>
    <vt:vector size="33" baseType="lpstr">
      <vt:lpstr>Arial</vt:lpstr>
      <vt:lpstr>Calibri</vt:lpstr>
      <vt:lpstr>quintly_template</vt:lpstr>
      <vt:lpstr>Reporte Facebook</vt:lpstr>
      <vt:lpstr>Facebook Key Metrics Table</vt:lpstr>
      <vt:lpstr>Facebook Fans Total</vt:lpstr>
      <vt:lpstr>Facebook Key Metrics Radar</vt:lpstr>
      <vt:lpstr>Facebook Interaction Rate</vt:lpstr>
      <vt:lpstr>Facebook Fans Change Per Weekday</vt:lpstr>
      <vt:lpstr>Facebook Fans Change</vt:lpstr>
      <vt:lpstr>Facebook Own Posts Table - 1 of 12</vt:lpstr>
      <vt:lpstr>Facebook Own Posts Table - 2 of 12</vt:lpstr>
      <vt:lpstr>Facebook Own Posts Table - 3 of 12</vt:lpstr>
      <vt:lpstr>Facebook Own Posts Table - 4 of 12</vt:lpstr>
      <vt:lpstr>Facebook Own Posts Table - 5 of 12</vt:lpstr>
      <vt:lpstr>Facebook Own Posts Table - 6 of 12</vt:lpstr>
      <vt:lpstr>Facebook Own Posts Table - 7 of 12</vt:lpstr>
      <vt:lpstr>Facebook Own Posts Table - 8 of 12</vt:lpstr>
      <vt:lpstr>Facebook Own Posts Table - 9 of 12</vt:lpstr>
      <vt:lpstr>Facebook Own Posts Table - 10 of 12</vt:lpstr>
      <vt:lpstr>Facebook Own Posts Table - 11 of 12</vt:lpstr>
      <vt:lpstr>Facebook Own Posts Table - 12 of 12</vt:lpstr>
      <vt:lpstr>Facebook Own Posts</vt:lpstr>
      <vt:lpstr>Facebook Own Posts By Weekday</vt:lpstr>
      <vt:lpstr>Facebook Interaction Rate By Weekday</vt:lpstr>
      <vt:lpstr>Facebook Post Type Distribution</vt:lpstr>
      <vt:lpstr>Facebook Interaction Rate By Hour</vt:lpstr>
      <vt:lpstr>Facebook Own Posts By Hour</vt:lpstr>
      <vt:lpstr>Facebook Interaction Rate By Post Type</vt:lpstr>
      <vt:lpstr>Facebook Interactions Distribution</vt:lpstr>
      <vt:lpstr>Facebook Key Influencers - 1 of 2</vt:lpstr>
      <vt:lpstr>Facebook Key Influencers - 2 of 2</vt:lpstr>
      <vt:lpstr>Facebook Response Times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Facebook</dc:title>
  <dc:creator>Administrator</dc:creator>
  <cp:lastModifiedBy>Administrator</cp:lastModifiedBy>
  <cp:revision>1</cp:revision>
  <dcterms:created xsi:type="dcterms:W3CDTF">2017-12-01T23:47:28Z</dcterms:created>
  <dcterms:modified xsi:type="dcterms:W3CDTF">2017-12-01T23:48:14Z</dcterms:modified>
</cp:coreProperties>
</file>