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DGE Mendoza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40568</c:v>
                </c:pt>
                <c:pt idx="1">
                  <c:v>40585</c:v>
                </c:pt>
                <c:pt idx="2">
                  <c:v>40599</c:v>
                </c:pt>
                <c:pt idx="3">
                  <c:v>40606</c:v>
                </c:pt>
                <c:pt idx="4">
                  <c:v>40605</c:v>
                </c:pt>
                <c:pt idx="5">
                  <c:v>40614</c:v>
                </c:pt>
                <c:pt idx="6">
                  <c:v>40631</c:v>
                </c:pt>
                <c:pt idx="7">
                  <c:v>40646</c:v>
                </c:pt>
                <c:pt idx="8">
                  <c:v>40657</c:v>
                </c:pt>
                <c:pt idx="9">
                  <c:v>40666</c:v>
                </c:pt>
                <c:pt idx="10">
                  <c:v>40715</c:v>
                </c:pt>
                <c:pt idx="11">
                  <c:v>40748</c:v>
                </c:pt>
                <c:pt idx="12">
                  <c:v>40780</c:v>
                </c:pt>
                <c:pt idx="13">
                  <c:v>40802</c:v>
                </c:pt>
                <c:pt idx="14">
                  <c:v>40822</c:v>
                </c:pt>
                <c:pt idx="15">
                  <c:v>40895</c:v>
                </c:pt>
                <c:pt idx="16">
                  <c:v>40936</c:v>
                </c:pt>
                <c:pt idx="17">
                  <c:v>40947</c:v>
                </c:pt>
                <c:pt idx="18">
                  <c:v>40952</c:v>
                </c:pt>
                <c:pt idx="19">
                  <c:v>40964</c:v>
                </c:pt>
                <c:pt idx="20">
                  <c:v>40992</c:v>
                </c:pt>
                <c:pt idx="21">
                  <c:v>41019</c:v>
                </c:pt>
                <c:pt idx="22">
                  <c:v>41040</c:v>
                </c:pt>
                <c:pt idx="23">
                  <c:v>41057</c:v>
                </c:pt>
                <c:pt idx="24">
                  <c:v>41062</c:v>
                </c:pt>
                <c:pt idx="25">
                  <c:v>41071</c:v>
                </c:pt>
                <c:pt idx="26">
                  <c:v>41105</c:v>
                </c:pt>
                <c:pt idx="27">
                  <c:v>41113</c:v>
                </c:pt>
                <c:pt idx="28">
                  <c:v>41150</c:v>
                </c:pt>
                <c:pt idx="29">
                  <c:v>41167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CF-43D8-A927-4B51D1CDDA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774432"/>
        <c:axId val="297772464"/>
      </c:lineChart>
      <c:dateAx>
        <c:axId val="297774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72464"/>
        <c:crosses val="autoZero"/>
        <c:auto val="1"/>
        <c:lblOffset val="100"/>
        <c:baseTimeUnit val="days"/>
      </c:dateAx>
      <c:valAx>
        <c:axId val="297772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74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DGE Mendoza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91-4C21-AB7B-C9C6020AD7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7771480"/>
        <c:axId val="297776072"/>
      </c:radarChart>
      <c:catAx>
        <c:axId val="29777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76072"/>
        <c:crosses val="autoZero"/>
        <c:auto val="1"/>
        <c:lblAlgn val="ctr"/>
        <c:lblOffset val="100"/>
        <c:noMultiLvlLbl val="0"/>
      </c:catAx>
      <c:valAx>
        <c:axId val="297776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7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DGE Mendoza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8.5600152178048006E-2</c:v>
                </c:pt>
                <c:pt idx="1">
                  <c:v>0</c:v>
                </c:pt>
                <c:pt idx="2">
                  <c:v>0.21022204703718</c:v>
                </c:pt>
                <c:pt idx="3">
                  <c:v>0</c:v>
                </c:pt>
                <c:pt idx="4">
                  <c:v>0</c:v>
                </c:pt>
                <c:pt idx="5">
                  <c:v>0.23065494512710999</c:v>
                </c:pt>
                <c:pt idx="6">
                  <c:v>3.8156663876716998E-2</c:v>
                </c:pt>
                <c:pt idx="7">
                  <c:v>0.28339649260953997</c:v>
                </c:pt>
                <c:pt idx="8">
                  <c:v>0</c:v>
                </c:pt>
                <c:pt idx="9">
                  <c:v>1.0009591500455</c:v>
                </c:pt>
                <c:pt idx="10">
                  <c:v>0.15974440894569</c:v>
                </c:pt>
                <c:pt idx="11">
                  <c:v>0</c:v>
                </c:pt>
                <c:pt idx="12">
                  <c:v>8.3406927681287005E-2</c:v>
                </c:pt>
                <c:pt idx="13">
                  <c:v>0.32727807604619003</c:v>
                </c:pt>
                <c:pt idx="14">
                  <c:v>0.28668038812114</c:v>
                </c:pt>
                <c:pt idx="15">
                  <c:v>0.33591952616379001</c:v>
                </c:pt>
                <c:pt idx="16">
                  <c:v>3.2587885453583001E-2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0.40428197244050001</c:v>
                </c:pt>
                <c:pt idx="21">
                  <c:v>0.53042311913180995</c:v>
                </c:pt>
                <c:pt idx="22">
                  <c:v>0</c:v>
                </c:pt>
                <c:pt idx="23">
                  <c:v>4.1414928863768997E-2</c:v>
                </c:pt>
                <c:pt idx="24">
                  <c:v>0</c:v>
                </c:pt>
                <c:pt idx="25">
                  <c:v>0</c:v>
                </c:pt>
                <c:pt idx="26">
                  <c:v>0.16458576713396</c:v>
                </c:pt>
                <c:pt idx="27">
                  <c:v>0.11351934288517999</c:v>
                </c:pt>
                <c:pt idx="28">
                  <c:v>0.13736597700031999</c:v>
                </c:pt>
                <c:pt idx="29">
                  <c:v>0.1202682346081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8A-4C65-819F-219686C0AB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997784"/>
        <c:axId val="298995488"/>
      </c:lineChart>
      <c:dateAx>
        <c:axId val="298997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995488"/>
        <c:crosses val="autoZero"/>
        <c:auto val="1"/>
        <c:lblOffset val="100"/>
        <c:baseTimeUnit val="days"/>
      </c:dateAx>
      <c:valAx>
        <c:axId val="29899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997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DGE Mendoza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</c:v>
                </c:pt>
                <c:pt idx="1">
                  <c:v>19</c:v>
                </c:pt>
                <c:pt idx="2">
                  <c:v>25</c:v>
                </c:pt>
                <c:pt idx="3">
                  <c:v>28</c:v>
                </c:pt>
                <c:pt idx="4">
                  <c:v>20</c:v>
                </c:pt>
                <c:pt idx="5">
                  <c:v>18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8D-4CA7-AADD-C9734D597D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994832"/>
        <c:axId val="298995160"/>
      </c:barChart>
      <c:catAx>
        <c:axId val="298994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995160"/>
        <c:crosses val="autoZero"/>
        <c:auto val="1"/>
        <c:lblAlgn val="ctr"/>
        <c:lblOffset val="100"/>
        <c:noMultiLvlLbl val="0"/>
      </c:catAx>
      <c:valAx>
        <c:axId val="298995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994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DGE Mendoza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28</c:v>
                </c:pt>
                <c:pt idx="1">
                  <c:v>17</c:v>
                </c:pt>
                <c:pt idx="2">
                  <c:v>14</c:v>
                </c:pt>
                <c:pt idx="3">
                  <c:v>7</c:v>
                </c:pt>
                <c:pt idx="4">
                  <c:v>-1</c:v>
                </c:pt>
                <c:pt idx="5">
                  <c:v>9</c:v>
                </c:pt>
                <c:pt idx="6">
                  <c:v>17</c:v>
                </c:pt>
                <c:pt idx="7">
                  <c:v>15</c:v>
                </c:pt>
                <c:pt idx="8">
                  <c:v>11</c:v>
                </c:pt>
                <c:pt idx="9">
                  <c:v>9</c:v>
                </c:pt>
                <c:pt idx="10">
                  <c:v>49</c:v>
                </c:pt>
                <c:pt idx="11">
                  <c:v>33</c:v>
                </c:pt>
                <c:pt idx="12">
                  <c:v>32</c:v>
                </c:pt>
                <c:pt idx="13">
                  <c:v>22</c:v>
                </c:pt>
                <c:pt idx="14">
                  <c:v>20</c:v>
                </c:pt>
                <c:pt idx="15">
                  <c:v>73</c:v>
                </c:pt>
                <c:pt idx="16">
                  <c:v>41</c:v>
                </c:pt>
                <c:pt idx="17">
                  <c:v>11</c:v>
                </c:pt>
                <c:pt idx="18">
                  <c:v>5</c:v>
                </c:pt>
                <c:pt idx="19">
                  <c:v>12</c:v>
                </c:pt>
                <c:pt idx="20">
                  <c:v>28</c:v>
                </c:pt>
                <c:pt idx="21">
                  <c:v>27</c:v>
                </c:pt>
                <c:pt idx="22">
                  <c:v>21</c:v>
                </c:pt>
                <c:pt idx="23">
                  <c:v>17</c:v>
                </c:pt>
                <c:pt idx="24">
                  <c:v>5</c:v>
                </c:pt>
                <c:pt idx="25">
                  <c:v>9</c:v>
                </c:pt>
                <c:pt idx="26">
                  <c:v>34</c:v>
                </c:pt>
                <c:pt idx="27">
                  <c:v>8</c:v>
                </c:pt>
                <c:pt idx="28">
                  <c:v>37</c:v>
                </c:pt>
                <c:pt idx="29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60-432A-87F4-9BB7A42382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2152504"/>
        <c:axId val="152147584"/>
      </c:lineChart>
      <c:dateAx>
        <c:axId val="152152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147584"/>
        <c:crosses val="autoZero"/>
        <c:auto val="1"/>
        <c:lblOffset val="100"/>
        <c:baseTimeUnit val="days"/>
      </c:dateAx>
      <c:valAx>
        <c:axId val="15214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152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DGE Mendoza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6</c:v>
                </c:pt>
                <c:pt idx="6">
                  <c:v>4</c:v>
                </c:pt>
                <c:pt idx="7">
                  <c:v>6</c:v>
                </c:pt>
                <c:pt idx="8">
                  <c:v>0</c:v>
                </c:pt>
                <c:pt idx="9">
                  <c:v>3</c:v>
                </c:pt>
                <c:pt idx="10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2</c:v>
                </c:pt>
                <c:pt idx="14">
                  <c:v>1</c:v>
                </c:pt>
                <c:pt idx="15">
                  <c:v>8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</c:v>
                </c:pt>
                <c:pt idx="21">
                  <c:v>2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8</c:v>
                </c:pt>
                <c:pt idx="27">
                  <c:v>3</c:v>
                </c:pt>
                <c:pt idx="28">
                  <c:v>4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21-4CF7-B904-98E77C5C4F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506480"/>
        <c:axId val="361514680"/>
      </c:lineChart>
      <c:dateAx>
        <c:axId val="361506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14680"/>
        <c:crosses val="autoZero"/>
        <c:auto val="1"/>
        <c:lblOffset val="100"/>
        <c:baseTimeUnit val="days"/>
      </c:dateAx>
      <c:valAx>
        <c:axId val="361514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06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DGE Mendoza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</c:v>
                </c:pt>
                <c:pt idx="1">
                  <c:v>15</c:v>
                </c:pt>
                <c:pt idx="2">
                  <c:v>20</c:v>
                </c:pt>
                <c:pt idx="3">
                  <c:v>10</c:v>
                </c:pt>
                <c:pt idx="4">
                  <c:v>10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76-4DE3-AB4F-30D85A7D08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507136"/>
        <c:axId val="361508120"/>
      </c:barChart>
      <c:catAx>
        <c:axId val="361507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08120"/>
        <c:crosses val="autoZero"/>
        <c:auto val="1"/>
        <c:lblAlgn val="ctr"/>
        <c:lblOffset val="100"/>
        <c:noMultiLvlLbl val="0"/>
      </c:catAx>
      <c:valAx>
        <c:axId val="361508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07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DGE Mendoza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0.17908703844177001</c:v>
                </c:pt>
                <c:pt idx="1">
                  <c:v>0.23866036981753999</c:v>
                </c:pt>
                <c:pt idx="2">
                  <c:v>0.20945995546529</c:v>
                </c:pt>
                <c:pt idx="3">
                  <c:v>0.29290136295788999</c:v>
                </c:pt>
                <c:pt idx="4">
                  <c:v>0.37536398561186002</c:v>
                </c:pt>
                <c:pt idx="5">
                  <c:v>0.15905253627620999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1E-448C-B747-D3F26D0A8D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511400"/>
        <c:axId val="361509104"/>
      </c:barChart>
      <c:catAx>
        <c:axId val="361511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09104"/>
        <c:crosses val="autoZero"/>
        <c:auto val="1"/>
        <c:lblAlgn val="ctr"/>
        <c:lblOffset val="100"/>
        <c:noMultiLvlLbl val="0"/>
      </c:catAx>
      <c:valAx>
        <c:axId val="36150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11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DGE Mendoza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60-43C9-A635-C5C1978DC0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DGE Mendoza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60-43C9-A635-C5C1978DC0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DGE Mendoza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C60-43C9-A635-C5C1978DC0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1520584"/>
        <c:axId val="361523864"/>
      </c:barChart>
      <c:catAx>
        <c:axId val="361520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23864"/>
        <c:crosses val="autoZero"/>
        <c:auto val="1"/>
        <c:lblAlgn val="ctr"/>
        <c:lblOffset val="100"/>
        <c:noMultiLvlLbl val="0"/>
      </c:catAx>
      <c:valAx>
        <c:axId val="36152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20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DGE Mendoza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0.16423134346623999</c:v>
                </c:pt>
                <c:pt idx="10">
                  <c:v>0.1517487823384</c:v>
                </c:pt>
                <c:pt idx="11">
                  <c:v>0.15807164826917</c:v>
                </c:pt>
                <c:pt idx="12">
                  <c:v>0.11926297262959</c:v>
                </c:pt>
                <c:pt idx="13">
                  <c:v>0.42098049293878997</c:v>
                </c:pt>
                <c:pt idx="14">
                  <c:v>0.53258927478767004</c:v>
                </c:pt>
                <c:pt idx="15">
                  <c:v>0.21049024646938999</c:v>
                </c:pt>
                <c:pt idx="16">
                  <c:v>0</c:v>
                </c:pt>
                <c:pt idx="17">
                  <c:v>0.54580610421715003</c:v>
                </c:pt>
                <c:pt idx="18">
                  <c:v>4.1608537092787001E-2</c:v>
                </c:pt>
                <c:pt idx="19">
                  <c:v>9.7902440218321993E-3</c:v>
                </c:pt>
                <c:pt idx="20">
                  <c:v>1.7255305088479</c:v>
                </c:pt>
                <c:pt idx="21">
                  <c:v>0</c:v>
                </c:pt>
                <c:pt idx="22">
                  <c:v>0.10524512323470001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3A-4DB6-89F9-304583BDB2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521568"/>
        <c:axId val="361519600"/>
      </c:lineChart>
      <c:catAx>
        <c:axId val="361521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19600"/>
        <c:crosses val="autoZero"/>
        <c:auto val="1"/>
        <c:lblAlgn val="ctr"/>
        <c:lblOffset val="100"/>
        <c:noMultiLvlLbl val="0"/>
      </c:catAx>
      <c:valAx>
        <c:axId val="36151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2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DGE Mendoza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10</c:v>
                </c:pt>
                <c:pt idx="10">
                  <c:v>20</c:v>
                </c:pt>
                <c:pt idx="11">
                  <c:v>12</c:v>
                </c:pt>
                <c:pt idx="12">
                  <c:v>11</c:v>
                </c:pt>
                <c:pt idx="13">
                  <c:v>6</c:v>
                </c:pt>
                <c:pt idx="14">
                  <c:v>5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1</c:v>
                </c:pt>
                <c:pt idx="20">
                  <c:v>2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F5-4F22-975E-63357D4429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525504"/>
        <c:axId val="361515336"/>
      </c:lineChart>
      <c:catAx>
        <c:axId val="361525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15336"/>
        <c:crosses val="autoZero"/>
        <c:auto val="1"/>
        <c:lblAlgn val="ctr"/>
        <c:lblOffset val="100"/>
        <c:noMultiLvlLbl val="0"/>
      </c:catAx>
      <c:valAx>
        <c:axId val="361515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25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DGE Mendoza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0.20619630849908999</c:v>
                </c:pt>
                <c:pt idx="2">
                  <c:v>0.26903982758354</c:v>
                </c:pt>
                <c:pt idx="3">
                  <c:v>0</c:v>
                </c:pt>
                <c:pt idx="4">
                  <c:v>1.4346605310639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64-4DCD-AF8E-09C570616F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534360"/>
        <c:axId val="361528784"/>
      </c:barChart>
      <c:catAx>
        <c:axId val="361534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28784"/>
        <c:crosses val="autoZero"/>
        <c:auto val="1"/>
        <c:lblAlgn val="ctr"/>
        <c:lblOffset val="100"/>
        <c:noMultiLvlLbl val="0"/>
      </c:catAx>
      <c:valAx>
        <c:axId val="36152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34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DGE Mendoza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31-4BD0-8CE5-7B20DC4D04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DGE Mendoza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31-4BD0-8CE5-7B20DC4D04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DGE Mendoza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31-4BD0-8CE5-7B20DC4D041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DGE Mendoza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31-4BD0-8CE5-7B20DC4D041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DGE Mendoza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F31-4BD0-8CE5-7B20DC4D041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DGE Mendoza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F31-4BD0-8CE5-7B20DC4D041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DGE Mendoza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613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F31-4BD0-8CE5-7B20DC4D041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DGE Mendoza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F31-4BD0-8CE5-7B20DC4D04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1531736"/>
        <c:axId val="361535672"/>
      </c:barChart>
      <c:catAx>
        <c:axId val="361531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35672"/>
        <c:crosses val="autoZero"/>
        <c:auto val="1"/>
        <c:lblAlgn val="ctr"/>
        <c:lblOffset val="100"/>
        <c:noMultiLvlLbl val="0"/>
      </c:catAx>
      <c:valAx>
        <c:axId val="361535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3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DGE Mendoza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2E-48BD-A07E-334D829459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5862816"/>
        <c:axId val="305863472"/>
      </c:barChart>
      <c:catAx>
        <c:axId val="305862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863472"/>
        <c:crosses val="autoZero"/>
        <c:auto val="1"/>
        <c:lblAlgn val="ctr"/>
        <c:lblOffset val="100"/>
        <c:noMultiLvlLbl val="0"/>
      </c:catAx>
      <c:valAx>
        <c:axId val="305863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86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EC831-BFE8-4597-92EB-1DC532A96A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4B155C-FBF9-4BE4-9627-A471B72A9A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773399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06099-ECEA-40AF-A619-33FE6D97C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A31836-F505-43CF-8F5A-DA96E68085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0008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473916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27370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43471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510086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75218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38069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5142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82985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3629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9351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407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DGE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889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90C0E-74C6-4B65-8411-6F4BD7A638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339707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C072D-8AF7-4B9D-A46B-1997E74ED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CB431B-B5B4-4CFB-98A9-17C217FAFE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5252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9FD6E0-4DF2-4AB5-865D-8B5B309D8F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9B809-3394-4434-9628-70D9C5F3B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914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6CBFD-C406-4DA8-BDA6-98ACB7CE4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B05415-E2C2-4E8B-A9F1-F4BE34742B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86226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C554B-7D9E-4759-8F3E-D8546AD4D6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13B26-5512-47BD-952E-E6E78A392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513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8E1B8-7106-417E-AEBD-BCCC3E87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76C10B-5E80-4916-86B0-7F89056F89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9572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884EC-BB88-4170-8C3F-ED55E4E1FA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4735C-97F2-4B6A-ACD5-DAAC4140E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272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98A52-E5A4-4974-ADA0-CFB81E840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420D3B-9D1B-4631-B5EC-F0EE9BFFE7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61223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AA7395-2FB2-4832-9DD4-4639005B28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005AB-F106-4BF3-B8E8-EFBB16CA0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495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F772C-4700-4D14-991F-B95FC495E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00BA15-FF02-47A8-8EAD-F2867C00B1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85692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C9AF29-6FF8-424A-BED8-88F9CC60C9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94D00-957F-4CBF-A10F-4220771B0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721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0FC28-B6FD-4EC0-8659-06FA744B0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4E7905-6EE7-472E-9DE6-0FAC074399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1188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31532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6860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7826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9142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4482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1723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5384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1205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125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- 2017-11-10 20:46:45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CATEGORIZACIÓN MÁS JUSTA Y EQUITATIVA PARA LA "ZONA DOCENTE"
Queremos dar una solución integral a la vieja problemática del "ítem zona docente". Vamos a invertir más de 400 millones de pesos para incrementar las zonas y más de 700 millones para pagar las deudas acumuladas por más de 10 años.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2.8279%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231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- 2017-11-16 14:09:54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Junta Calificadora de Méritos de Educación Permanente de Jóvenes y Adultos informa que se habilita la emisión de bonos de puntaje, los días 21, 23, 28 y 30 de noviembre, sin turno y por orden de llegada.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922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- 2017-11-21 13:35:26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sistema de bono permitirá realizar el trámite por internet y agilizará la manera de obtenerlo para aquellos docentes que ya lo tienen pero necesitan actualizarlo y para aquellos que quieran ingresar en el sistema educativo.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632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- 2017-11-08 10:07:01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Quien esté interesado en contar con dicho material, enviar su pedido al mail materialprim1@gmail.com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892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27641-8DCF-4633-B1D1-BCE49C2129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130414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2378C-238B-4C29-8507-90A61EEFB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81BF82-01CA-4524-B461-0FBF2E1D58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3303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45323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6252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4931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1273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2193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5860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1585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2703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139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- 2017-11-22 09:14:43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DGE informa que se encuentra abierta la inscripción para la formación docente denominada “Trayectos de fortalecimiento pedagógico”, destinada a profesores de nivel secundario que no posean titulación correspondiente y estén en ejercicio.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60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- 2017-11-27 20:28:03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 de la educación para adultos!
El 27 de noviembre se conmemora el Día de la Educación para Adultos. La fecha revaloriza la importancia de la educación de jóvenes y adultos para la formación personal y una mejor inserción en la comunidad de pertenencia.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031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- 2017-11-14 17:40:49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Director General de Escuelas, Jaime Correas, puso a disposición a través de un memorándum dirigido a todas las direcciones de línea pertenecientes a la DGE, un texto explicativo sobre la reorganización del ítem zona denominado “La verdad sobre el ítem zona”.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527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- 2017-11-06 11:46:32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gobierno escolar pone a disposición los lugares, fecha y hora para entregar la documentación.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921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A9DF96-52AF-4A58-9349-CA1ABEB435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321922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5FE48-A0D3-444B-A2C6-C1FB3C634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8ACC9A-9FFA-4BA2-9DB5-05B54C2FC1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3389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52407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73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4407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5451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90689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8963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6473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810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499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- 2017-11-22 12:28:46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Son de la escuela 4-091 “Martín Güemes”, de Luján de Cuyo, del colegio S-097 “I.S.E.P.”, de Godoy Cruz, y del colegio S-124 “Rainbow”, de Godoy Cruz. 
¡Felicitaciones! 👏👏👏☺️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654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- 2017-11-29 11:41:28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paro no impactó en Mendoza, y durante este miércoles el presentismo de maestros y de alumnos es similar al de un día habitual.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462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- 2017-11-03 09:57:41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19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- 2017-11-06 10:25:37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mucho entusiasmo y profunda emoción, el viernes 3 de noviembre egresaron los 90 docentes de la capacitación que lleva adelante la Fundación Varkey, con el apoyo de la Dirección General de Escuelas y el Ministerio de Educación de la Nación.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763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- 2017-11-06 10:22:32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164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- 2017-11-15 09:02:07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641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FCED2D-3638-4AD0-81C3-F8A3B47FD9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812432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6C3DF-B02E-484E-ACE3-5188E68FF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6E0DE4-FDBF-498A-B87D-1CB70AE0F5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5603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57381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7424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7462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0383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8897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7757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8122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5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651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- 2017-11-21 11:02:49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774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- 2017-11-16 14:33:49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Durante cuatro días, 4.700 estudiantes y docentes de instituciones educativas de todo el país exhibirán 1.100 trabajos escolares de ciencias, artes, danzas y tecnologías, con una destacada participación de la delegación de Mendoza.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622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- 2017-11-27 13:46:28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Dirección de Educación Inicial comunica que, en el archivo adjunto, queda disponible el Anexo de la Resolución Nº 0017-DEI- 17, donde se presenta la guía para la elaboración del informe escrito correspondiente a la segunda instancia del Concurso de Jerarquía Directiva 2017.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038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- 2017-11-01 15:53:55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05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- 2017-11-01 12:20:43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DGE informa que debido al viento Zonda, este miércoles 1° de noviembre, las clases se suspenderán durante el turno tarde en Malargüe. La medida afecta todos los niveles y modalidades. Las clases en el resto de la provincia se dictarán con normalidad.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945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181DA2-CC99-4F4B-9A11-CE1D8996A1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022982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4AE0D-E72A-4B3D-95E5-EDC9EC9B8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AB97F5-B712-4AD4-85E4-7267C0E40E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0666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38099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9980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9794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1136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7112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4604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4892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2473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25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- 2017-11-27 11:09:55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gobierno escolar pone a disposición la resolución sobre la convocatoria de traslado de celadores y el listado de orden de mérito provisorio de los trabajadores que presentaron a documentación correspondiente para poder participar de esta iniciativa que se realiza por primera vez en el país. 
Más información en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108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- 2017-11-30 12:24:21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encuentros tienen como objetivo asesorar a las comunidades educativas en cuanto al uso de las nuevas tecnologías para fortalecer el trabajo docente y el aprendizaje de los alumnos.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406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- 2017-11-08 14:41:41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gobierno escolar comunica la normativa para todos aquellos docentes que aprobaron la segunda instancia. La tercera y última instancia establece un examen oral de defensa del informe y de la práctica funcional.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119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- 2017-11-16 11:46:16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DGE festejó el Día de la Educación Técnica en un evento donde participaron docentes, alumnos, directores y empresarios que acompañan a la modalidad.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434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E0BDE2-4248-4BF8-ADB0-24719B783E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256588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14276-B8C1-4CBE-B7F8-28FC90CA6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CFD5EF-16E4-4A49-8995-25CBB9093C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3866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65829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8918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7621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9977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0288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1776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7714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0512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568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- 2017-11-11 13:34:34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Adolescentes de todo el país abordaron el tema de la violencia de género. Se proyectaron los cortos y las fotografías elegidas y se hizo entrega de premios a los ganadores. 🏆🥇🥈🥉
¡Felicitamos a la escuela organizadora! 👏👏👏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028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- 2017-11-08 10:07:38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través de la Dirección de Políticas de Integración Digital, la DGE brindó capacitación sobre “Comunidades Virtuales de Aprendizaje”, a partir de la demanda generada en las escuelas secundarias. Se  trataron temas como: normativa, procedimientos y uso operativo de aulas virtuales.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8901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0257C-0257-4D82-BD8C-8D415153F1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105396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0EF65-8A38-4D12-946F-6D1C02CC5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481800-298B-4C92-B1FB-6420404ACB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82836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B5E5BA-A027-4120-B2F7-AD728A4C4E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93F3B-4099-4357-AC34-4EF517C68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261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F2FAF-6E97-49E2-A264-8CC4FE455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7F9E01-BBA3-4CEF-A629-CCB6151A2E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4140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E971ED-18BF-4FD5-8678-EE50D373E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E61DF-1F7F-411A-8F11-220FA628C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754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3B9D3-40E1-4A01-BC29-65963903D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B752B2-5AEC-4219-8DB5-313BD8B380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8732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318E0-9850-42DD-AF5C-C69EF9F8A1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BA2C3F-4875-4DAB-B0B1-FB76A5E6A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481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D27CD-E1FA-4213-BCCF-313974F5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5A63C6-88A9-4D7E-8C11-FA58B73CF0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6325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552837-B30D-4033-A865-2D0D02D470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2519C-2646-4442-A63D-9AA4C1E9A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5591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E3D41-6BC5-4D15-9A51-D774DC4A9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046AAA-0AB7-449E-BC5A-1EE96C35A2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83565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70B1E0-9FF2-45CC-A1C5-ADCC2104FA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78DAF-95C7-48D8-80D3-23292F3C2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6526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4D1F5-C1EC-4AD8-B988-3E159CD49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1D109B-FDF4-4D5D-8478-3DE0F7BF18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44806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F16443-FCF4-485C-9E85-C90BCCF5C7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AD6EC6-040B-4C71-9703-759D33CF7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2549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296DD-6CBA-4D12-A3D6-5DCA1ED43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BE278A-FAD8-4E2B-B056-EFE84BFE27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27777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97609-B4FA-482E-87EC-B55B67E8BA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4C20D-F7CD-4E06-AC6E-5E1D6EA48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0348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A2118-2046-42B7-91F0-3BCB79B30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24D98F-94F5-4D03-BDC3-F86E63E45C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3446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F19466-7E99-48B1-B580-BD7BD8EA55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3D2B44-ACFF-449B-BFAA-7DD320B1E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7995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26D95-6094-497F-9A5B-D717CBB6E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04803A-2DEC-4C9B-A9D0-4E09ED3E13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2433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992353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65198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6600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2731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981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064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Sonia Mazuzzo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371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Ana Verde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963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Rodolfo Fernández López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220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Susana Faccini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049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Natalia Perez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730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Lorena Paola Castro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3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Mara Gonzalez Piglionico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807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Natalia Rodriguez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296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Gabriela Guayama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66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Alejandra Coria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102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494878-B889-43B2-9673-FF72E11BAD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9926705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77AFF-FFB1-4273-B399-32CCB28E5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AAC1C4-08E5-48CC-92A3-A545EA276F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5134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297598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69713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1132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3632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2357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36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Adriana Rosales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49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Max Sorroche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290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Noemi Argañaraz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922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Fanny Suarez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30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Andres Alejandro Sosa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77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6A41AD-E6A4-4B9D-851F-CA9BA66E8A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3200416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84EA6-A37B-45C5-B0E6-DE0078E71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AAF449-BDA0-4C68-8792-449ABB5902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1964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9F0F32-0AD7-44DE-8176-A9C7974D11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9E4EF-40DF-4D7E-BDB3-27A440FCF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5706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840</Words>
  <Application>Microsoft Office PowerPoint</Application>
  <PresentationFormat>On-screen Show (4:3)</PresentationFormat>
  <Paragraphs>415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2017-12-01T23:44:39Z</dcterms:created>
  <dcterms:modified xsi:type="dcterms:W3CDTF">2017-12-01T23:45:23Z</dcterms:modified>
</cp:coreProperties>
</file>