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449440</c:v>
                </c:pt>
                <c:pt idx="1">
                  <c:v>449987</c:v>
                </c:pt>
                <c:pt idx="2">
                  <c:v>450689</c:v>
                </c:pt>
                <c:pt idx="3">
                  <c:v>451242</c:v>
                </c:pt>
                <c:pt idx="4">
                  <c:v>451750</c:v>
                </c:pt>
                <c:pt idx="5">
                  <c:v>452174</c:v>
                </c:pt>
                <c:pt idx="6">
                  <c:v>452777</c:v>
                </c:pt>
                <c:pt idx="7">
                  <c:v>453504</c:v>
                </c:pt>
                <c:pt idx="8">
                  <c:v>454286</c:v>
                </c:pt>
                <c:pt idx="9">
                  <c:v>455107</c:v>
                </c:pt>
                <c:pt idx="10">
                  <c:v>455960</c:v>
                </c:pt>
                <c:pt idx="11">
                  <c:v>456886</c:v>
                </c:pt>
                <c:pt idx="12">
                  <c:v>457763</c:v>
                </c:pt>
                <c:pt idx="13">
                  <c:v>458633</c:v>
                </c:pt>
                <c:pt idx="14">
                  <c:v>459602</c:v>
                </c:pt>
                <c:pt idx="15">
                  <c:v>460319</c:v>
                </c:pt>
                <c:pt idx="16">
                  <c:v>460899</c:v>
                </c:pt>
                <c:pt idx="17">
                  <c:v>461985</c:v>
                </c:pt>
                <c:pt idx="18">
                  <c:v>462915</c:v>
                </c:pt>
                <c:pt idx="19">
                  <c:v>463975</c:v>
                </c:pt>
                <c:pt idx="20">
                  <c:v>465007</c:v>
                </c:pt>
                <c:pt idx="21">
                  <c:v>465926</c:v>
                </c:pt>
                <c:pt idx="22">
                  <c:v>466774</c:v>
                </c:pt>
                <c:pt idx="23">
                  <c:v>467673</c:v>
                </c:pt>
                <c:pt idx="24">
                  <c:v>468579</c:v>
                </c:pt>
                <c:pt idx="25">
                  <c:v>469501</c:v>
                </c:pt>
                <c:pt idx="26">
                  <c:v>470866</c:v>
                </c:pt>
                <c:pt idx="27">
                  <c:v>472142</c:v>
                </c:pt>
                <c:pt idx="28">
                  <c:v>473426</c:v>
                </c:pt>
                <c:pt idx="29">
                  <c:v>474344</c:v>
                </c:pt>
              </c:numCache>
            </c:numRef>
          </c:val>
          <c:smooth val="0"/>
          <c:extLst>
            <c:ext xmlns:c16="http://schemas.microsoft.com/office/drawing/2014/chart" uri="{C3380CC4-5D6E-409C-BE32-E72D297353CC}">
              <c16:uniqueId val="{00000000-2E39-4FB4-9599-436A888406C5}"/>
            </c:ext>
          </c:extLst>
        </c:ser>
        <c:dLbls>
          <c:showLegendKey val="0"/>
          <c:showVal val="0"/>
          <c:showCatName val="0"/>
          <c:showSerName val="0"/>
          <c:showPercent val="0"/>
          <c:showBubbleSize val="0"/>
        </c:dLbls>
        <c:smooth val="0"/>
        <c:axId val="252592776"/>
        <c:axId val="252592120"/>
      </c:lineChart>
      <c:dateAx>
        <c:axId val="252592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592120"/>
        <c:crosses val="autoZero"/>
        <c:auto val="1"/>
        <c:lblOffset val="100"/>
        <c:baseTimeUnit val="days"/>
      </c:dateAx>
      <c:valAx>
        <c:axId val="25259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59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360B-4904-B729-1FD574C55ABC}"/>
            </c:ext>
          </c:extLst>
        </c:ser>
        <c:dLbls>
          <c:showLegendKey val="0"/>
          <c:showVal val="0"/>
          <c:showCatName val="0"/>
          <c:showSerName val="0"/>
          <c:showPercent val="0"/>
          <c:showBubbleSize val="0"/>
        </c:dLbls>
        <c:axId val="248937552"/>
        <c:axId val="245754632"/>
      </c:radarChart>
      <c:catAx>
        <c:axId val="248937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754632"/>
        <c:crosses val="autoZero"/>
        <c:auto val="1"/>
        <c:lblAlgn val="ctr"/>
        <c:lblOffset val="100"/>
        <c:noMultiLvlLbl val="0"/>
      </c:catAx>
      <c:valAx>
        <c:axId val="24575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37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0.51903037107329997</c:v>
                </c:pt>
                <c:pt idx="1">
                  <c:v>1.1054828301605999</c:v>
                </c:pt>
                <c:pt idx="2">
                  <c:v>5.7956468252734997E-2</c:v>
                </c:pt>
                <c:pt idx="3">
                  <c:v>0.39160466998547999</c:v>
                </c:pt>
                <c:pt idx="4">
                  <c:v>0.23189574215497</c:v>
                </c:pt>
                <c:pt idx="5">
                  <c:v>0.16660692713104</c:v>
                </c:pt>
                <c:pt idx="6">
                  <c:v>0.37029670147521998</c:v>
                </c:pt>
                <c:pt idx="7">
                  <c:v>0.91373526945314998</c:v>
                </c:pt>
                <c:pt idx="8">
                  <c:v>0.37795084766301001</c:v>
                </c:pt>
                <c:pt idx="9">
                  <c:v>0.10688459982053999</c:v>
                </c:pt>
                <c:pt idx="10">
                  <c:v>0.59995653443329</c:v>
                </c:pt>
                <c:pt idx="11">
                  <c:v>9.5744517695208003E-2</c:v>
                </c:pt>
                <c:pt idx="12">
                  <c:v>0.98179846235929003</c:v>
                </c:pt>
                <c:pt idx="13">
                  <c:v>0.26647868388774998</c:v>
                </c:pt>
                <c:pt idx="14">
                  <c:v>0.21323540622543</c:v>
                </c:pt>
                <c:pt idx="15">
                  <c:v>0.94366901469692999</c:v>
                </c:pt>
                <c:pt idx="16">
                  <c:v>0.84344856483482</c:v>
                </c:pt>
                <c:pt idx="17">
                  <c:v>1.2517282778767</c:v>
                </c:pt>
                <c:pt idx="18">
                  <c:v>0.9350200021624</c:v>
                </c:pt>
                <c:pt idx="19">
                  <c:v>0.12601279547735</c:v>
                </c:pt>
                <c:pt idx="20">
                  <c:v>0.27018822754369998</c:v>
                </c:pt>
                <c:pt idx="21">
                  <c:v>0.37618214864243998</c:v>
                </c:pt>
                <c:pt idx="22">
                  <c:v>0.10978878524713</c:v>
                </c:pt>
                <c:pt idx="23">
                  <c:v>0.23500555409300999</c:v>
                </c:pt>
                <c:pt idx="24">
                  <c:v>8.4378991980792004E-2</c:v>
                </c:pt>
                <c:pt idx="25">
                  <c:v>0.23867900392291</c:v>
                </c:pt>
                <c:pt idx="26">
                  <c:v>0.78210682507307006</c:v>
                </c:pt>
                <c:pt idx="27">
                  <c:v>0.41388832332281</c:v>
                </c:pt>
                <c:pt idx="28">
                  <c:v>0.11136163660361</c:v>
                </c:pt>
                <c:pt idx="29">
                  <c:v>7.5545754771726994E-2</c:v>
                </c:pt>
              </c:numCache>
            </c:numRef>
          </c:val>
          <c:smooth val="0"/>
          <c:extLst>
            <c:ext xmlns:c16="http://schemas.microsoft.com/office/drawing/2014/chart" uri="{C3380CC4-5D6E-409C-BE32-E72D297353CC}">
              <c16:uniqueId val="{00000000-F5D5-4617-9903-BFEA629BBC9E}"/>
            </c:ext>
          </c:extLst>
        </c:ser>
        <c:dLbls>
          <c:showLegendKey val="0"/>
          <c:showVal val="0"/>
          <c:showCatName val="0"/>
          <c:showSerName val="0"/>
          <c:showPercent val="0"/>
          <c:showBubbleSize val="0"/>
        </c:dLbls>
        <c:smooth val="0"/>
        <c:axId val="252597040"/>
        <c:axId val="245753648"/>
      </c:lineChart>
      <c:dateAx>
        <c:axId val="252597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753648"/>
        <c:crosses val="autoZero"/>
        <c:auto val="1"/>
        <c:lblOffset val="100"/>
        <c:baseTimeUnit val="days"/>
      </c:dateAx>
      <c:valAx>
        <c:axId val="24575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59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932</c:v>
                </c:pt>
                <c:pt idx="1">
                  <c:v>945</c:v>
                </c:pt>
                <c:pt idx="2">
                  <c:v>990</c:v>
                </c:pt>
                <c:pt idx="3">
                  <c:v>762</c:v>
                </c:pt>
                <c:pt idx="4">
                  <c:v>751</c:v>
                </c:pt>
                <c:pt idx="5">
                  <c:v>850</c:v>
                </c:pt>
                <c:pt idx="6">
                  <c:v>822</c:v>
                </c:pt>
              </c:numCache>
            </c:numRef>
          </c:val>
          <c:extLst>
            <c:ext xmlns:c16="http://schemas.microsoft.com/office/drawing/2014/chart" uri="{C3380CC4-5D6E-409C-BE32-E72D297353CC}">
              <c16:uniqueId val="{00000000-A230-40F7-9D99-78E279F98395}"/>
            </c:ext>
          </c:extLst>
        </c:ser>
        <c:dLbls>
          <c:showLegendKey val="0"/>
          <c:showVal val="0"/>
          <c:showCatName val="0"/>
          <c:showSerName val="0"/>
          <c:showPercent val="0"/>
          <c:showBubbleSize val="0"/>
        </c:dLbls>
        <c:gapWidth val="219"/>
        <c:overlap val="-27"/>
        <c:axId val="295617040"/>
        <c:axId val="295617368"/>
      </c:barChart>
      <c:catAx>
        <c:axId val="29561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17368"/>
        <c:crosses val="autoZero"/>
        <c:auto val="1"/>
        <c:lblAlgn val="ctr"/>
        <c:lblOffset val="100"/>
        <c:noMultiLvlLbl val="0"/>
      </c:catAx>
      <c:valAx>
        <c:axId val="29561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61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1051</c:v>
                </c:pt>
                <c:pt idx="1">
                  <c:v>547</c:v>
                </c:pt>
                <c:pt idx="2">
                  <c:v>702</c:v>
                </c:pt>
                <c:pt idx="3">
                  <c:v>553</c:v>
                </c:pt>
                <c:pt idx="4">
                  <c:v>508</c:v>
                </c:pt>
                <c:pt idx="5">
                  <c:v>424</c:v>
                </c:pt>
                <c:pt idx="6">
                  <c:v>603</c:v>
                </c:pt>
                <c:pt idx="7">
                  <c:v>727</c:v>
                </c:pt>
                <c:pt idx="8">
                  <c:v>782</c:v>
                </c:pt>
                <c:pt idx="9">
                  <c:v>821</c:v>
                </c:pt>
                <c:pt idx="10">
                  <c:v>853</c:v>
                </c:pt>
                <c:pt idx="11">
                  <c:v>926</c:v>
                </c:pt>
                <c:pt idx="12">
                  <c:v>877</c:v>
                </c:pt>
                <c:pt idx="13">
                  <c:v>870</c:v>
                </c:pt>
                <c:pt idx="14">
                  <c:v>969</c:v>
                </c:pt>
                <c:pt idx="15">
                  <c:v>717</c:v>
                </c:pt>
                <c:pt idx="16">
                  <c:v>580</c:v>
                </c:pt>
                <c:pt idx="17">
                  <c:v>1086</c:v>
                </c:pt>
                <c:pt idx="18">
                  <c:v>930</c:v>
                </c:pt>
                <c:pt idx="19">
                  <c:v>1060</c:v>
                </c:pt>
                <c:pt idx="20">
                  <c:v>1032</c:v>
                </c:pt>
                <c:pt idx="21">
                  <c:v>919</c:v>
                </c:pt>
                <c:pt idx="22">
                  <c:v>848</c:v>
                </c:pt>
                <c:pt idx="23">
                  <c:v>899</c:v>
                </c:pt>
                <c:pt idx="24">
                  <c:v>906</c:v>
                </c:pt>
                <c:pt idx="25">
                  <c:v>922</c:v>
                </c:pt>
                <c:pt idx="26">
                  <c:v>1365</c:v>
                </c:pt>
                <c:pt idx="27">
                  <c:v>1276</c:v>
                </c:pt>
                <c:pt idx="28">
                  <c:v>1284</c:v>
                </c:pt>
                <c:pt idx="29">
                  <c:v>918</c:v>
                </c:pt>
              </c:numCache>
            </c:numRef>
          </c:val>
          <c:smooth val="0"/>
          <c:extLst>
            <c:ext xmlns:c16="http://schemas.microsoft.com/office/drawing/2014/chart" uri="{C3380CC4-5D6E-409C-BE32-E72D297353CC}">
              <c16:uniqueId val="{00000000-7AF7-489D-8B17-60059061B8B1}"/>
            </c:ext>
          </c:extLst>
        </c:ser>
        <c:dLbls>
          <c:showLegendKey val="0"/>
          <c:showVal val="0"/>
          <c:showCatName val="0"/>
          <c:showSerName val="0"/>
          <c:showPercent val="0"/>
          <c:showBubbleSize val="0"/>
        </c:dLbls>
        <c:smooth val="0"/>
        <c:axId val="249202368"/>
        <c:axId val="249201712"/>
      </c:lineChart>
      <c:dateAx>
        <c:axId val="249202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201712"/>
        <c:crosses val="autoZero"/>
        <c:auto val="1"/>
        <c:lblOffset val="100"/>
        <c:baseTimeUnit val="days"/>
      </c:dateAx>
      <c:valAx>
        <c:axId val="24920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20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c:v>
                </c:pt>
                <c:pt idx="1">
                  <c:v>2</c:v>
                </c:pt>
                <c:pt idx="2">
                  <c:v>1</c:v>
                </c:pt>
                <c:pt idx="3">
                  <c:v>1</c:v>
                </c:pt>
                <c:pt idx="4">
                  <c:v>1</c:v>
                </c:pt>
                <c:pt idx="5">
                  <c:v>1</c:v>
                </c:pt>
                <c:pt idx="6">
                  <c:v>2</c:v>
                </c:pt>
                <c:pt idx="7">
                  <c:v>2</c:v>
                </c:pt>
                <c:pt idx="8">
                  <c:v>2</c:v>
                </c:pt>
                <c:pt idx="9">
                  <c:v>1</c:v>
                </c:pt>
                <c:pt idx="10">
                  <c:v>1</c:v>
                </c:pt>
                <c:pt idx="11">
                  <c:v>1</c:v>
                </c:pt>
                <c:pt idx="12">
                  <c:v>1</c:v>
                </c:pt>
                <c:pt idx="13">
                  <c:v>2</c:v>
                </c:pt>
                <c:pt idx="14">
                  <c:v>1</c:v>
                </c:pt>
                <c:pt idx="15">
                  <c:v>2</c:v>
                </c:pt>
                <c:pt idx="16">
                  <c:v>2</c:v>
                </c:pt>
                <c:pt idx="17">
                  <c:v>1</c:v>
                </c:pt>
                <c:pt idx="18">
                  <c:v>1</c:v>
                </c:pt>
                <c:pt idx="19">
                  <c:v>1</c:v>
                </c:pt>
                <c:pt idx="20">
                  <c:v>1</c:v>
                </c:pt>
                <c:pt idx="21">
                  <c:v>3</c:v>
                </c:pt>
                <c:pt idx="22">
                  <c:v>3</c:v>
                </c:pt>
                <c:pt idx="23">
                  <c:v>2</c:v>
                </c:pt>
                <c:pt idx="24">
                  <c:v>1</c:v>
                </c:pt>
                <c:pt idx="25">
                  <c:v>2</c:v>
                </c:pt>
                <c:pt idx="26">
                  <c:v>3</c:v>
                </c:pt>
                <c:pt idx="27">
                  <c:v>2</c:v>
                </c:pt>
                <c:pt idx="28">
                  <c:v>2</c:v>
                </c:pt>
                <c:pt idx="29">
                  <c:v>3</c:v>
                </c:pt>
              </c:numCache>
            </c:numRef>
          </c:val>
          <c:smooth val="0"/>
          <c:extLst>
            <c:ext xmlns:c16="http://schemas.microsoft.com/office/drawing/2014/chart" uri="{C3380CC4-5D6E-409C-BE32-E72D297353CC}">
              <c16:uniqueId val="{00000000-6AF9-4DE5-9C7A-0112556E03EC}"/>
            </c:ext>
          </c:extLst>
        </c:ser>
        <c:dLbls>
          <c:showLegendKey val="0"/>
          <c:showVal val="0"/>
          <c:showCatName val="0"/>
          <c:showSerName val="0"/>
          <c:showPercent val="0"/>
          <c:showBubbleSize val="0"/>
        </c:dLbls>
        <c:smooth val="0"/>
        <c:axId val="359631432"/>
        <c:axId val="359625200"/>
      </c:lineChart>
      <c:dateAx>
        <c:axId val="359631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25200"/>
        <c:crosses val="autoZero"/>
        <c:auto val="1"/>
        <c:lblOffset val="100"/>
        <c:baseTimeUnit val="days"/>
      </c:dateAx>
      <c:valAx>
        <c:axId val="35962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3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7</c:v>
                </c:pt>
                <c:pt idx="2">
                  <c:v>9</c:v>
                </c:pt>
                <c:pt idx="3">
                  <c:v>12</c:v>
                </c:pt>
                <c:pt idx="4">
                  <c:v>6</c:v>
                </c:pt>
                <c:pt idx="5">
                  <c:v>4</c:v>
                </c:pt>
                <c:pt idx="6">
                  <c:v>5</c:v>
                </c:pt>
              </c:numCache>
            </c:numRef>
          </c:val>
          <c:extLst>
            <c:ext xmlns:c16="http://schemas.microsoft.com/office/drawing/2014/chart" uri="{C3380CC4-5D6E-409C-BE32-E72D297353CC}">
              <c16:uniqueId val="{00000000-9906-4859-803F-AA229F91B1F6}"/>
            </c:ext>
          </c:extLst>
        </c:ser>
        <c:dLbls>
          <c:showLegendKey val="0"/>
          <c:showVal val="0"/>
          <c:showCatName val="0"/>
          <c:showSerName val="0"/>
          <c:showPercent val="0"/>
          <c:showBubbleSize val="0"/>
        </c:dLbls>
        <c:gapWidth val="219"/>
        <c:overlap val="-27"/>
        <c:axId val="359624872"/>
        <c:axId val="359634712"/>
      </c:barChart>
      <c:catAx>
        <c:axId val="359624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34712"/>
        <c:crosses val="autoZero"/>
        <c:auto val="1"/>
        <c:lblAlgn val="ctr"/>
        <c:lblOffset val="100"/>
        <c:noMultiLvlLbl val="0"/>
      </c:catAx>
      <c:valAx>
        <c:axId val="35963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2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0.60833124049201004</c:v>
                </c:pt>
                <c:pt idx="1">
                  <c:v>0.33870007954858999</c:v>
                </c:pt>
                <c:pt idx="2">
                  <c:v>0.43049986673170998</c:v>
                </c:pt>
                <c:pt idx="3">
                  <c:v>0.44499940823106998</c:v>
                </c:pt>
                <c:pt idx="4">
                  <c:v>0.38656222666771001</c:v>
                </c:pt>
                <c:pt idx="5">
                  <c:v>0.57751595611094997</c:v>
                </c:pt>
                <c:pt idx="6">
                  <c:v>0.34843643102716998</c:v>
                </c:pt>
              </c:numCache>
            </c:numRef>
          </c:val>
          <c:extLst>
            <c:ext xmlns:c16="http://schemas.microsoft.com/office/drawing/2014/chart" uri="{C3380CC4-5D6E-409C-BE32-E72D297353CC}">
              <c16:uniqueId val="{00000000-1ABB-4647-9801-E6DD1651AE74}"/>
            </c:ext>
          </c:extLst>
        </c:ser>
        <c:dLbls>
          <c:showLegendKey val="0"/>
          <c:showVal val="0"/>
          <c:showCatName val="0"/>
          <c:showSerName val="0"/>
          <c:showPercent val="0"/>
          <c:showBubbleSize val="0"/>
        </c:dLbls>
        <c:gapWidth val="219"/>
        <c:overlap val="-27"/>
        <c:axId val="248934928"/>
        <c:axId val="248934600"/>
      </c:barChart>
      <c:catAx>
        <c:axId val="24893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34600"/>
        <c:crosses val="autoZero"/>
        <c:auto val="1"/>
        <c:lblAlgn val="ctr"/>
        <c:lblOffset val="100"/>
        <c:noMultiLvlLbl val="0"/>
      </c:catAx>
      <c:valAx>
        <c:axId val="24893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93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Miguel Lifschitz</c:v>
                </c:pt>
              </c:strCache>
            </c:strRef>
          </c:cat>
          <c:val>
            <c:numRef>
              <c:f>Sheet1!$B$2</c:f>
              <c:numCache>
                <c:formatCode>General</c:formatCode>
                <c:ptCount val="1"/>
                <c:pt idx="0">
                  <c:v>4</c:v>
                </c:pt>
              </c:numCache>
            </c:numRef>
          </c:val>
          <c:extLst>
            <c:ext xmlns:c16="http://schemas.microsoft.com/office/drawing/2014/chart" uri="{C3380CC4-5D6E-409C-BE32-E72D297353CC}">
              <c16:uniqueId val="{00000000-2110-49C1-A7EB-8C793019D22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Miguel Lifschitz</c:v>
                </c:pt>
              </c:strCache>
            </c:strRef>
          </c:cat>
          <c:val>
            <c:numRef>
              <c:f>Sheet1!$C$2</c:f>
              <c:numCache>
                <c:formatCode>General</c:formatCode>
                <c:ptCount val="1"/>
                <c:pt idx="0">
                  <c:v>30</c:v>
                </c:pt>
              </c:numCache>
            </c:numRef>
          </c:val>
          <c:extLst>
            <c:ext xmlns:c16="http://schemas.microsoft.com/office/drawing/2014/chart" uri="{C3380CC4-5D6E-409C-BE32-E72D297353CC}">
              <c16:uniqueId val="{00000001-2110-49C1-A7EB-8C793019D22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Miguel Lifschitz</c:v>
                </c:pt>
              </c:strCache>
            </c:strRef>
          </c:cat>
          <c:val>
            <c:numRef>
              <c:f>Sheet1!$D$2</c:f>
              <c:numCache>
                <c:formatCode>General</c:formatCode>
                <c:ptCount val="1"/>
                <c:pt idx="0">
                  <c:v>14</c:v>
                </c:pt>
              </c:numCache>
            </c:numRef>
          </c:val>
          <c:extLst>
            <c:ext xmlns:c16="http://schemas.microsoft.com/office/drawing/2014/chart" uri="{C3380CC4-5D6E-409C-BE32-E72D297353CC}">
              <c16:uniqueId val="{00000002-2110-49C1-A7EB-8C793019D228}"/>
            </c:ext>
          </c:extLst>
        </c:ser>
        <c:dLbls>
          <c:showLegendKey val="0"/>
          <c:showVal val="0"/>
          <c:showCatName val="0"/>
          <c:showSerName val="0"/>
          <c:showPercent val="0"/>
          <c:showBubbleSize val="0"/>
        </c:dLbls>
        <c:gapWidth val="150"/>
        <c:overlap val="100"/>
        <c:axId val="294838960"/>
        <c:axId val="294841584"/>
      </c:barChart>
      <c:catAx>
        <c:axId val="294838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41584"/>
        <c:crosses val="autoZero"/>
        <c:auto val="1"/>
        <c:lblAlgn val="ctr"/>
        <c:lblOffset val="100"/>
        <c:noMultiLvlLbl val="0"/>
      </c:catAx>
      <c:valAx>
        <c:axId val="294841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3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0.48422022775107998</c:v>
                </c:pt>
                <c:pt idx="12">
                  <c:v>0.48463915336578001</c:v>
                </c:pt>
                <c:pt idx="13">
                  <c:v>0.26784755537643001</c:v>
                </c:pt>
                <c:pt idx="14">
                  <c:v>0.49798699019281001</c:v>
                </c:pt>
                <c:pt idx="15">
                  <c:v>0.80628735119112005</c:v>
                </c:pt>
                <c:pt idx="16">
                  <c:v>0.20859606469945</c:v>
                </c:pt>
                <c:pt idx="17">
                  <c:v>0.12351082778257</c:v>
                </c:pt>
                <c:pt idx="18">
                  <c:v>7.4886565055536994E-2</c:v>
                </c:pt>
                <c:pt idx="19">
                  <c:v>0.63001356452249002</c:v>
                </c:pt>
                <c:pt idx="20">
                  <c:v>1.2577519295858</c:v>
                </c:pt>
                <c:pt idx="21">
                  <c:v>0</c:v>
                </c:pt>
                <c:pt idx="22">
                  <c:v>0</c:v>
                </c:pt>
                <c:pt idx="23">
                  <c:v>0</c:v>
                </c:pt>
              </c:numCache>
            </c:numRef>
          </c:val>
          <c:smooth val="0"/>
          <c:extLst>
            <c:ext xmlns:c16="http://schemas.microsoft.com/office/drawing/2014/chart" uri="{C3380CC4-5D6E-409C-BE32-E72D297353CC}">
              <c16:uniqueId val="{00000000-E78F-46D5-A975-7715BE3628FA}"/>
            </c:ext>
          </c:extLst>
        </c:ser>
        <c:dLbls>
          <c:showLegendKey val="0"/>
          <c:showVal val="0"/>
          <c:showCatName val="0"/>
          <c:showSerName val="0"/>
          <c:showPercent val="0"/>
          <c:showBubbleSize val="0"/>
        </c:dLbls>
        <c:smooth val="0"/>
        <c:axId val="294844864"/>
        <c:axId val="294842240"/>
      </c:lineChart>
      <c:catAx>
        <c:axId val="294844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42240"/>
        <c:crosses val="autoZero"/>
        <c:auto val="1"/>
        <c:lblAlgn val="ctr"/>
        <c:lblOffset val="100"/>
        <c:noMultiLvlLbl val="0"/>
      </c:catAx>
      <c:valAx>
        <c:axId val="29484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4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6</c:v>
                </c:pt>
                <c:pt idx="12">
                  <c:v>5</c:v>
                </c:pt>
                <c:pt idx="13">
                  <c:v>9</c:v>
                </c:pt>
                <c:pt idx="14">
                  <c:v>5</c:v>
                </c:pt>
                <c:pt idx="15">
                  <c:v>4</c:v>
                </c:pt>
                <c:pt idx="16">
                  <c:v>3</c:v>
                </c:pt>
                <c:pt idx="17">
                  <c:v>3</c:v>
                </c:pt>
                <c:pt idx="18">
                  <c:v>5</c:v>
                </c:pt>
                <c:pt idx="19">
                  <c:v>6</c:v>
                </c:pt>
                <c:pt idx="20">
                  <c:v>2</c:v>
                </c:pt>
                <c:pt idx="21">
                  <c:v>0</c:v>
                </c:pt>
                <c:pt idx="22">
                  <c:v>0</c:v>
                </c:pt>
                <c:pt idx="23">
                  <c:v>0</c:v>
                </c:pt>
              </c:numCache>
            </c:numRef>
          </c:val>
          <c:smooth val="0"/>
          <c:extLst>
            <c:ext xmlns:c16="http://schemas.microsoft.com/office/drawing/2014/chart" uri="{C3380CC4-5D6E-409C-BE32-E72D297353CC}">
              <c16:uniqueId val="{00000000-FBEF-40CB-940B-FE9983228EE0}"/>
            </c:ext>
          </c:extLst>
        </c:ser>
        <c:dLbls>
          <c:showLegendKey val="0"/>
          <c:showVal val="0"/>
          <c:showCatName val="0"/>
          <c:showSerName val="0"/>
          <c:showPercent val="0"/>
          <c:showBubbleSize val="0"/>
        </c:dLbls>
        <c:smooth val="0"/>
        <c:axId val="294843880"/>
        <c:axId val="294841256"/>
      </c:lineChart>
      <c:catAx>
        <c:axId val="294843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41256"/>
        <c:crosses val="autoZero"/>
        <c:auto val="1"/>
        <c:lblAlgn val="ctr"/>
        <c:lblOffset val="100"/>
        <c:noMultiLvlLbl val="0"/>
      </c:catAx>
      <c:valAx>
        <c:axId val="29484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4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0.42563143826900002</c:v>
                </c:pt>
                <c:pt idx="2">
                  <c:v>0.44526486083028999</c:v>
                </c:pt>
                <c:pt idx="3">
                  <c:v>0</c:v>
                </c:pt>
                <c:pt idx="4">
                  <c:v>0.43597696822433002</c:v>
                </c:pt>
                <c:pt idx="5">
                  <c:v>0</c:v>
                </c:pt>
                <c:pt idx="6">
                  <c:v>0</c:v>
                </c:pt>
              </c:numCache>
            </c:numRef>
          </c:val>
          <c:extLst>
            <c:ext xmlns:c16="http://schemas.microsoft.com/office/drawing/2014/chart" uri="{C3380CC4-5D6E-409C-BE32-E72D297353CC}">
              <c16:uniqueId val="{00000000-7601-441B-AE79-600B28BD1A12}"/>
            </c:ext>
          </c:extLst>
        </c:ser>
        <c:dLbls>
          <c:showLegendKey val="0"/>
          <c:showVal val="0"/>
          <c:showCatName val="0"/>
          <c:showSerName val="0"/>
          <c:showPercent val="0"/>
          <c:showBubbleSize val="0"/>
        </c:dLbls>
        <c:gapWidth val="219"/>
        <c:overlap val="-27"/>
        <c:axId val="294852080"/>
        <c:axId val="294853064"/>
      </c:barChart>
      <c:catAx>
        <c:axId val="29485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53064"/>
        <c:crosses val="autoZero"/>
        <c:auto val="1"/>
        <c:lblAlgn val="ctr"/>
        <c:lblOffset val="100"/>
        <c:noMultiLvlLbl val="0"/>
      </c:catAx>
      <c:valAx>
        <c:axId val="29485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5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Miguel Lifschitz</c:v>
                </c:pt>
              </c:strCache>
            </c:strRef>
          </c:cat>
          <c:val>
            <c:numRef>
              <c:f>Sheet1!$B$2</c:f>
              <c:numCache>
                <c:formatCode>General</c:formatCode>
                <c:ptCount val="1"/>
                <c:pt idx="0">
                  <c:v>69964</c:v>
                </c:pt>
              </c:numCache>
            </c:numRef>
          </c:val>
          <c:extLst>
            <c:ext xmlns:c16="http://schemas.microsoft.com/office/drawing/2014/chart" uri="{C3380CC4-5D6E-409C-BE32-E72D297353CC}">
              <c16:uniqueId val="{00000000-26B7-4E47-8DE3-66CB9D554AB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Miguel Lifschitz</c:v>
                </c:pt>
              </c:strCache>
            </c:strRef>
          </c:cat>
          <c:val>
            <c:numRef>
              <c:f>Sheet1!$C$2</c:f>
              <c:numCache>
                <c:formatCode>General</c:formatCode>
                <c:ptCount val="1"/>
                <c:pt idx="0">
                  <c:v>6927</c:v>
                </c:pt>
              </c:numCache>
            </c:numRef>
          </c:val>
          <c:extLst>
            <c:ext xmlns:c16="http://schemas.microsoft.com/office/drawing/2014/chart" uri="{C3380CC4-5D6E-409C-BE32-E72D297353CC}">
              <c16:uniqueId val="{00000001-26B7-4E47-8DE3-66CB9D554AB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Miguel Lifschitz</c:v>
                </c:pt>
              </c:strCache>
            </c:strRef>
          </c:cat>
          <c:val>
            <c:numRef>
              <c:f>Sheet1!$D$2</c:f>
              <c:numCache>
                <c:formatCode>General</c:formatCode>
                <c:ptCount val="1"/>
                <c:pt idx="0">
                  <c:v>286</c:v>
                </c:pt>
              </c:numCache>
            </c:numRef>
          </c:val>
          <c:extLst>
            <c:ext xmlns:c16="http://schemas.microsoft.com/office/drawing/2014/chart" uri="{C3380CC4-5D6E-409C-BE32-E72D297353CC}">
              <c16:uniqueId val="{00000002-26B7-4E47-8DE3-66CB9D554AB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Miguel Lifschitz</c:v>
                </c:pt>
              </c:strCache>
            </c:strRef>
          </c:cat>
          <c:val>
            <c:numRef>
              <c:f>Sheet1!$E$2</c:f>
              <c:numCache>
                <c:formatCode>General</c:formatCode>
                <c:ptCount val="1"/>
                <c:pt idx="0">
                  <c:v>196</c:v>
                </c:pt>
              </c:numCache>
            </c:numRef>
          </c:val>
          <c:extLst>
            <c:ext xmlns:c16="http://schemas.microsoft.com/office/drawing/2014/chart" uri="{C3380CC4-5D6E-409C-BE32-E72D297353CC}">
              <c16:uniqueId val="{00000003-26B7-4E47-8DE3-66CB9D554AB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Miguel Lifschitz</c:v>
                </c:pt>
              </c:strCache>
            </c:strRef>
          </c:cat>
          <c:val>
            <c:numRef>
              <c:f>Sheet1!$F$2</c:f>
              <c:numCache>
                <c:formatCode>General</c:formatCode>
                <c:ptCount val="1"/>
                <c:pt idx="0">
                  <c:v>329</c:v>
                </c:pt>
              </c:numCache>
            </c:numRef>
          </c:val>
          <c:extLst>
            <c:ext xmlns:c16="http://schemas.microsoft.com/office/drawing/2014/chart" uri="{C3380CC4-5D6E-409C-BE32-E72D297353CC}">
              <c16:uniqueId val="{00000004-26B7-4E47-8DE3-66CB9D554AB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Miguel Lifschitz</c:v>
                </c:pt>
              </c:strCache>
            </c:strRef>
          </c:cat>
          <c:val>
            <c:numRef>
              <c:f>Sheet1!$G$2</c:f>
              <c:numCache>
                <c:formatCode>General</c:formatCode>
                <c:ptCount val="1"/>
                <c:pt idx="0">
                  <c:v>203</c:v>
                </c:pt>
              </c:numCache>
            </c:numRef>
          </c:val>
          <c:extLst>
            <c:ext xmlns:c16="http://schemas.microsoft.com/office/drawing/2014/chart" uri="{C3380CC4-5D6E-409C-BE32-E72D297353CC}">
              <c16:uniqueId val="{00000005-26B7-4E47-8DE3-66CB9D554AB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Miguel Lifschitz</c:v>
                </c:pt>
              </c:strCache>
            </c:strRef>
          </c:cat>
          <c:val>
            <c:numRef>
              <c:f>Sheet1!$H$2</c:f>
              <c:numCache>
                <c:formatCode>General</c:formatCode>
                <c:ptCount val="1"/>
                <c:pt idx="0">
                  <c:v>5341</c:v>
                </c:pt>
              </c:numCache>
            </c:numRef>
          </c:val>
          <c:extLst>
            <c:ext xmlns:c16="http://schemas.microsoft.com/office/drawing/2014/chart" uri="{C3380CC4-5D6E-409C-BE32-E72D297353CC}">
              <c16:uniqueId val="{00000006-26B7-4E47-8DE3-66CB9D554AB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Miguel Lifschitz</c:v>
                </c:pt>
              </c:strCache>
            </c:strRef>
          </c:cat>
          <c:val>
            <c:numRef>
              <c:f>Sheet1!$I$2</c:f>
              <c:numCache>
                <c:formatCode>General</c:formatCode>
                <c:ptCount val="1"/>
                <c:pt idx="0">
                  <c:v>14225</c:v>
                </c:pt>
              </c:numCache>
            </c:numRef>
          </c:val>
          <c:extLst>
            <c:ext xmlns:c16="http://schemas.microsoft.com/office/drawing/2014/chart" uri="{C3380CC4-5D6E-409C-BE32-E72D297353CC}">
              <c16:uniqueId val="{00000007-26B7-4E47-8DE3-66CB9D554ABB}"/>
            </c:ext>
          </c:extLst>
        </c:ser>
        <c:dLbls>
          <c:showLegendKey val="0"/>
          <c:showVal val="0"/>
          <c:showCatName val="0"/>
          <c:showSerName val="0"/>
          <c:showPercent val="0"/>
          <c:showBubbleSize val="0"/>
        </c:dLbls>
        <c:gapWidth val="150"/>
        <c:overlap val="100"/>
        <c:axId val="294852736"/>
        <c:axId val="294855688"/>
      </c:barChart>
      <c:catAx>
        <c:axId val="29485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55688"/>
        <c:crosses val="autoZero"/>
        <c:auto val="1"/>
        <c:lblAlgn val="ctr"/>
        <c:lblOffset val="100"/>
        <c:noMultiLvlLbl val="0"/>
      </c:catAx>
      <c:valAx>
        <c:axId val="294855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5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A35-454F-A60F-58F7AC6CB22C}"/>
            </c:ext>
          </c:extLst>
        </c:ser>
        <c:dLbls>
          <c:showLegendKey val="0"/>
          <c:showVal val="0"/>
          <c:showCatName val="0"/>
          <c:showSerName val="0"/>
          <c:showPercent val="0"/>
          <c:showBubbleSize val="0"/>
        </c:dLbls>
        <c:gapWidth val="219"/>
        <c:overlap val="-27"/>
        <c:axId val="301996440"/>
        <c:axId val="301996768"/>
      </c:barChart>
      <c:catAx>
        <c:axId val="30199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96768"/>
        <c:crosses val="autoZero"/>
        <c:auto val="1"/>
        <c:lblAlgn val="ctr"/>
        <c:lblOffset val="100"/>
        <c:noMultiLvlLbl val="0"/>
      </c:catAx>
      <c:valAx>
        <c:axId val="301996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99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20F2-06B4-45E0-9E4D-FE7FA1FCF778}"/>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A6E4A8D5-9F83-4B94-822C-22CE5EE8830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333373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97E1E-D40A-4DF8-9E33-23D8B76DFCD2}"/>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B5CDE16C-6093-4CD7-940B-8DA6C9E0C1B8}"/>
              </a:ext>
            </a:extLst>
          </p:cNvPr>
          <p:cNvGraphicFramePr>
            <a:graphicFrameLocks noGrp="1"/>
          </p:cNvGraphicFramePr>
          <p:nvPr>
            <p:ph type="tbl" sz="quarter" idx="13"/>
            <p:extLst>
              <p:ext uri="{D42A27DB-BD31-4B8C-83A1-F6EECF244321}">
                <p14:modId xmlns:p14="http://schemas.microsoft.com/office/powerpoint/2010/main" val="3203289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86648065"/>
                    </a:ext>
                  </a:extLst>
                </a:gridCol>
                <a:gridCol w="740664">
                  <a:extLst>
                    <a:ext uri="{9D8B030D-6E8A-4147-A177-3AD203B41FA5}">
                      <a16:colId xmlns:a16="http://schemas.microsoft.com/office/drawing/2014/main" val="2568868029"/>
                    </a:ext>
                  </a:extLst>
                </a:gridCol>
                <a:gridCol w="740664">
                  <a:extLst>
                    <a:ext uri="{9D8B030D-6E8A-4147-A177-3AD203B41FA5}">
                      <a16:colId xmlns:a16="http://schemas.microsoft.com/office/drawing/2014/main" val="2286061894"/>
                    </a:ext>
                  </a:extLst>
                </a:gridCol>
                <a:gridCol w="740664">
                  <a:extLst>
                    <a:ext uri="{9D8B030D-6E8A-4147-A177-3AD203B41FA5}">
                      <a16:colId xmlns:a16="http://schemas.microsoft.com/office/drawing/2014/main" val="2689165975"/>
                    </a:ext>
                  </a:extLst>
                </a:gridCol>
                <a:gridCol w="740664">
                  <a:extLst>
                    <a:ext uri="{9D8B030D-6E8A-4147-A177-3AD203B41FA5}">
                      <a16:colId xmlns:a16="http://schemas.microsoft.com/office/drawing/2014/main" val="2384930692"/>
                    </a:ext>
                  </a:extLst>
                </a:gridCol>
                <a:gridCol w="740664">
                  <a:extLst>
                    <a:ext uri="{9D8B030D-6E8A-4147-A177-3AD203B41FA5}">
                      <a16:colId xmlns:a16="http://schemas.microsoft.com/office/drawing/2014/main" val="290513236"/>
                    </a:ext>
                  </a:extLst>
                </a:gridCol>
                <a:gridCol w="740664">
                  <a:extLst>
                    <a:ext uri="{9D8B030D-6E8A-4147-A177-3AD203B41FA5}">
                      <a16:colId xmlns:a16="http://schemas.microsoft.com/office/drawing/2014/main" val="2758373080"/>
                    </a:ext>
                  </a:extLst>
                </a:gridCol>
                <a:gridCol w="740664">
                  <a:extLst>
                    <a:ext uri="{9D8B030D-6E8A-4147-A177-3AD203B41FA5}">
                      <a16:colId xmlns:a16="http://schemas.microsoft.com/office/drawing/2014/main" val="3589843970"/>
                    </a:ext>
                  </a:extLst>
                </a:gridCol>
                <a:gridCol w="740664">
                  <a:extLst>
                    <a:ext uri="{9D8B030D-6E8A-4147-A177-3AD203B41FA5}">
                      <a16:colId xmlns:a16="http://schemas.microsoft.com/office/drawing/2014/main" val="1591070757"/>
                    </a:ext>
                  </a:extLst>
                </a:gridCol>
                <a:gridCol w="740664">
                  <a:extLst>
                    <a:ext uri="{9D8B030D-6E8A-4147-A177-3AD203B41FA5}">
                      <a16:colId xmlns:a16="http://schemas.microsoft.com/office/drawing/2014/main" val="6295662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47870821"/>
                  </a:ext>
                </a:extLst>
              </a:tr>
              <a:tr h="370840">
                <a:tc>
                  <a:txBody>
                    <a:bodyPr/>
                    <a:lstStyle/>
                    <a:p>
                      <a:r>
                        <a:rPr lang="en-US" sz="1000"/>
                        <a:t>Miguel Lifschitz</a:t>
                      </a:r>
                    </a:p>
                  </a:txBody>
                  <a:tcPr/>
                </a:tc>
                <a:tc>
                  <a:txBody>
                    <a:bodyPr/>
                    <a:lstStyle/>
                    <a:p>
                      <a:r>
                        <a:rPr lang="en-US" sz="1000"/>
                        <a:t>474344</a:t>
                      </a:r>
                    </a:p>
                  </a:txBody>
                  <a:tcPr/>
                </a:tc>
                <a:tc>
                  <a:txBody>
                    <a:bodyPr/>
                    <a:lstStyle/>
                    <a:p>
                      <a:r>
                        <a:rPr lang="en-US" sz="1000"/>
                        <a:t>25955</a:t>
                      </a:r>
                    </a:p>
                  </a:txBody>
                  <a:tcPr/>
                </a:tc>
                <a:tc>
                  <a:txBody>
                    <a:bodyPr/>
                    <a:lstStyle/>
                    <a:p>
                      <a:r>
                        <a:rPr lang="en-US" sz="1000"/>
                        <a:t>48</a:t>
                      </a:r>
                    </a:p>
                  </a:txBody>
                  <a:tcPr/>
                </a:tc>
                <a:tc>
                  <a:txBody>
                    <a:bodyPr/>
                    <a:lstStyle/>
                    <a:p>
                      <a:r>
                        <a:rPr lang="en-US" sz="1000"/>
                        <a:t>77905</a:t>
                      </a:r>
                    </a:p>
                  </a:txBody>
                  <a:tcPr/>
                </a:tc>
                <a:tc>
                  <a:txBody>
                    <a:bodyPr/>
                    <a:lstStyle/>
                    <a:p>
                      <a:r>
                        <a:rPr lang="en-US" sz="1000"/>
                        <a:t>5341</a:t>
                      </a:r>
                    </a:p>
                  </a:txBody>
                  <a:tcPr/>
                </a:tc>
                <a:tc>
                  <a:txBody>
                    <a:bodyPr/>
                    <a:lstStyle/>
                    <a:p>
                      <a:r>
                        <a:rPr lang="en-US" sz="1000"/>
                        <a:t>14225</a:t>
                      </a:r>
                    </a:p>
                  </a:txBody>
                  <a:tcPr/>
                </a:tc>
                <a:tc>
                  <a:txBody>
                    <a:bodyPr/>
                    <a:lstStyle/>
                    <a:p>
                      <a:r>
                        <a:rPr lang="en-US" sz="1000"/>
                        <a:t>0</a:t>
                      </a:r>
                    </a:p>
                  </a:txBody>
                  <a:tcPr/>
                </a:tc>
                <a:tc>
                  <a:txBody>
                    <a:bodyPr/>
                    <a:lstStyle/>
                    <a:p>
                      <a:r>
                        <a:rPr lang="en-US" sz="1000"/>
                        <a:t>0.4401%</a:t>
                      </a:r>
                    </a:p>
                  </a:txBody>
                  <a:tcPr/>
                </a:tc>
                <a:tc>
                  <a:txBody>
                    <a:bodyPr/>
                    <a:lstStyle/>
                    <a:p>
                      <a:r>
                        <a:rPr lang="en-US" sz="1000"/>
                        <a:t>0.0%</a:t>
                      </a:r>
                    </a:p>
                  </a:txBody>
                  <a:tcPr/>
                </a:tc>
                <a:extLst>
                  <a:ext uri="{0D108BD9-81ED-4DB2-BD59-A6C34878D82A}">
                    <a16:rowId xmlns:a16="http://schemas.microsoft.com/office/drawing/2014/main" val="1122410536"/>
                  </a:ext>
                </a:extLst>
              </a:tr>
            </a:tbl>
          </a:graphicData>
        </a:graphic>
      </p:graphicFrame>
      <p:sp>
        <p:nvSpPr>
          <p:cNvPr id="4" name="Text Placeholder 3">
            <a:extLst>
              <a:ext uri="{FF2B5EF4-FFF2-40B4-BE49-F238E27FC236}">
                <a16:creationId xmlns:a16="http://schemas.microsoft.com/office/drawing/2014/main" id="{0973B51D-34F5-4016-95C4-0C5D4B6B1E2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017615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36A92-451F-49CC-B584-053761B68D4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51BC1D64-73BE-456C-B1A2-274F7CF899A8}"/>
              </a:ext>
            </a:extLst>
          </p:cNvPr>
          <p:cNvGraphicFramePr>
            <a:graphicFrameLocks noGrp="1"/>
          </p:cNvGraphicFramePr>
          <p:nvPr>
            <p:ph type="chart" sz="quarter" idx="13"/>
            <p:extLst>
              <p:ext uri="{D42A27DB-BD31-4B8C-83A1-F6EECF244321}">
                <p14:modId xmlns:p14="http://schemas.microsoft.com/office/powerpoint/2010/main" val="1421260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17F086-7193-4E47-B196-C0813FD8613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9A90920-6A94-4708-8B37-88D6B96070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6083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4664-96C1-43AD-B907-CAB2DE841681}"/>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878C5B82-FDDA-4123-864E-D8CB4FC14C09}"/>
              </a:ext>
            </a:extLst>
          </p:cNvPr>
          <p:cNvGraphicFramePr>
            <a:graphicFrameLocks noGrp="1"/>
          </p:cNvGraphicFramePr>
          <p:nvPr>
            <p:ph type="chart" sz="quarter" idx="13"/>
            <p:extLst>
              <p:ext uri="{D42A27DB-BD31-4B8C-83A1-F6EECF244321}">
                <p14:modId xmlns:p14="http://schemas.microsoft.com/office/powerpoint/2010/main" val="2448712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49C133-BBAB-45FC-A0CE-8177A4B3B7B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C2EA180-1F12-4FA6-86FD-5184825E22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1092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7398F-1D51-4BC4-8E50-1B1B939A1C9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C3FE7A0D-F492-4761-BB4D-F11E114B7CFE}"/>
              </a:ext>
            </a:extLst>
          </p:cNvPr>
          <p:cNvGraphicFramePr>
            <a:graphicFrameLocks noGrp="1"/>
          </p:cNvGraphicFramePr>
          <p:nvPr>
            <p:ph type="chart" sz="quarter" idx="13"/>
            <p:extLst>
              <p:ext uri="{D42A27DB-BD31-4B8C-83A1-F6EECF244321}">
                <p14:modId xmlns:p14="http://schemas.microsoft.com/office/powerpoint/2010/main" val="4007477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3E7031-CA11-4434-9D9D-F5ECA515F028}"/>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4BB9476-404E-411F-8068-7B20976593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0599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4998-AC2D-45CC-ADE8-F00F8B0F85EA}"/>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DFCBCE60-2842-400D-B809-0682C5A4B3A2}"/>
              </a:ext>
            </a:extLst>
          </p:cNvPr>
          <p:cNvGraphicFramePr>
            <a:graphicFrameLocks noGrp="1"/>
          </p:cNvGraphicFramePr>
          <p:nvPr>
            <p:ph type="chart" sz="quarter" idx="13"/>
            <p:extLst>
              <p:ext uri="{D42A27DB-BD31-4B8C-83A1-F6EECF244321}">
                <p14:modId xmlns:p14="http://schemas.microsoft.com/office/powerpoint/2010/main" val="3980885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56A307-4B1B-4EB8-85E4-8FC59EC8411B}"/>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3A3369B-956A-42FB-8506-E5600B9D48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2696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EC27E-383F-4626-B66C-839C1774DB25}"/>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BC08A99F-72C4-48A3-9BC5-411956EDD2DA}"/>
              </a:ext>
            </a:extLst>
          </p:cNvPr>
          <p:cNvGraphicFramePr>
            <a:graphicFrameLocks noGrp="1"/>
          </p:cNvGraphicFramePr>
          <p:nvPr>
            <p:ph type="chart" sz="quarter" idx="13"/>
            <p:extLst>
              <p:ext uri="{D42A27DB-BD31-4B8C-83A1-F6EECF244321}">
                <p14:modId xmlns:p14="http://schemas.microsoft.com/office/powerpoint/2010/main" val="10792313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54CE9A-4AC0-4A2F-A662-677DA600DE0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0984FF03-9E51-425B-AC40-DB288EF1AE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4440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64785-0364-4B67-A83B-C8075E7CCFDC}"/>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8709B2B7-86CE-46F5-947C-C9F6120965EC}"/>
              </a:ext>
            </a:extLst>
          </p:cNvPr>
          <p:cNvGraphicFramePr>
            <a:graphicFrameLocks noGrp="1"/>
          </p:cNvGraphicFramePr>
          <p:nvPr>
            <p:ph type="tbl" sz="quarter" idx="13"/>
            <p:extLst>
              <p:ext uri="{D42A27DB-BD31-4B8C-83A1-F6EECF244321}">
                <p14:modId xmlns:p14="http://schemas.microsoft.com/office/powerpoint/2010/main" val="1522076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4645172"/>
                    </a:ext>
                  </a:extLst>
                </a:gridCol>
                <a:gridCol w="658368">
                  <a:extLst>
                    <a:ext uri="{9D8B030D-6E8A-4147-A177-3AD203B41FA5}">
                      <a16:colId xmlns:a16="http://schemas.microsoft.com/office/drawing/2014/main" val="3884081887"/>
                    </a:ext>
                  </a:extLst>
                </a:gridCol>
                <a:gridCol w="658368">
                  <a:extLst>
                    <a:ext uri="{9D8B030D-6E8A-4147-A177-3AD203B41FA5}">
                      <a16:colId xmlns:a16="http://schemas.microsoft.com/office/drawing/2014/main" val="93756892"/>
                    </a:ext>
                  </a:extLst>
                </a:gridCol>
                <a:gridCol w="658368">
                  <a:extLst>
                    <a:ext uri="{9D8B030D-6E8A-4147-A177-3AD203B41FA5}">
                      <a16:colId xmlns:a16="http://schemas.microsoft.com/office/drawing/2014/main" val="2098065982"/>
                    </a:ext>
                  </a:extLst>
                </a:gridCol>
                <a:gridCol w="658368">
                  <a:extLst>
                    <a:ext uri="{9D8B030D-6E8A-4147-A177-3AD203B41FA5}">
                      <a16:colId xmlns:a16="http://schemas.microsoft.com/office/drawing/2014/main" val="251670133"/>
                    </a:ext>
                  </a:extLst>
                </a:gridCol>
                <a:gridCol w="658368">
                  <a:extLst>
                    <a:ext uri="{9D8B030D-6E8A-4147-A177-3AD203B41FA5}">
                      <a16:colId xmlns:a16="http://schemas.microsoft.com/office/drawing/2014/main" val="1900809347"/>
                    </a:ext>
                  </a:extLst>
                </a:gridCol>
                <a:gridCol w="658368">
                  <a:extLst>
                    <a:ext uri="{9D8B030D-6E8A-4147-A177-3AD203B41FA5}">
                      <a16:colId xmlns:a16="http://schemas.microsoft.com/office/drawing/2014/main" val="4065460746"/>
                    </a:ext>
                  </a:extLst>
                </a:gridCol>
                <a:gridCol w="658368">
                  <a:extLst>
                    <a:ext uri="{9D8B030D-6E8A-4147-A177-3AD203B41FA5}">
                      <a16:colId xmlns:a16="http://schemas.microsoft.com/office/drawing/2014/main" val="1314143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855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- 2017-11-02 20:00:01</a:t>
                      </a:r>
                      <a:r>
                        <a:rPr kumimoji="0" lang="es-ES" sz="1000" b="0" i="0" u="none" strike="noStrike" kern="1200" cap="none" spc="0" normalizeH="0" baseline="0" noProof="0">
                          <a:ln>
                            <a:noFill/>
                          </a:ln>
                          <a:solidFill>
                            <a:prstClr val="black"/>
                          </a:solidFill>
                          <a:effectLst/>
                          <a:uLnTx/>
                          <a:uFillTx/>
                          <a:latin typeface="+mn-lt"/>
                          <a:ea typeface="+mn-ea"/>
                          <a:cs typeface="+mn-cs"/>
                        </a:rPr>
                        <a:t>
FIESTA NACIONAL DE LA CUMBIA SANTAFESINA
Estamos muy orgullosos de nuestra cumbia y de nuestros músicos! Queremos mostrarle a todo el país esta gran fiesta. Los días 4, 5 y 6 de noviembre nos encontramos en el Hipódromo de Santa Fe para disfrutar en familia. Nos vemos ahí!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3220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- 2017-11-16 19:05:00</a:t>
                      </a:r>
                      <a:r>
                        <a:rPr kumimoji="0" lang="es-ES" sz="1000" b="0" i="0" u="none" strike="noStrike" kern="1200" cap="none" spc="0" normalizeH="0" baseline="0" noProof="0">
                          <a:ln>
                            <a:noFill/>
                          </a:ln>
                          <a:solidFill>
                            <a:prstClr val="black"/>
                          </a:solidFill>
                          <a:effectLst/>
                          <a:uLnTx/>
                          <a:uFillTx/>
                          <a:latin typeface="+mn-lt"/>
                          <a:ea typeface="+mn-ea"/>
                          <a:cs typeface="+mn-cs"/>
                        </a:rPr>
                        <a:t>
PARA CADA SANTAFESINO UN 🌳
Ese es el objetivo que nos pusimos para poblar y repoblar con nuevos árboles cada rincón de la provincia. Entregamos aportes a Josefina, Los Amores, Bernardo de Irigoyen, Gobernador Crespo y Providencia para seguir cuidando juntos el medio ambiente! Conocé y participá en la Ley del Árbol que tenemos en Santa Fe➡http://bit.ly/2wm4jf0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536601"/>
                  </a:ext>
                </a:extLst>
              </a:tr>
            </a:tbl>
          </a:graphicData>
        </a:graphic>
      </p:graphicFrame>
      <p:sp>
        <p:nvSpPr>
          <p:cNvPr id="4" name="Text Placeholder 3">
            <a:extLst>
              <a:ext uri="{FF2B5EF4-FFF2-40B4-BE49-F238E27FC236}">
                <a16:creationId xmlns:a16="http://schemas.microsoft.com/office/drawing/2014/main" id="{AD0B8897-9DF6-461A-9A66-FB28A213F3FA}"/>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972715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3D1E0-2F9B-4141-8FB0-7DC54C3EBD5D}"/>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6C48E36F-5B5E-41C6-9E78-1D2764407CBB}"/>
              </a:ext>
            </a:extLst>
          </p:cNvPr>
          <p:cNvGraphicFramePr>
            <a:graphicFrameLocks noGrp="1"/>
          </p:cNvGraphicFramePr>
          <p:nvPr>
            <p:ph type="tbl" sz="quarter" idx="13"/>
            <p:extLst>
              <p:ext uri="{D42A27DB-BD31-4B8C-83A1-F6EECF244321}">
                <p14:modId xmlns:p14="http://schemas.microsoft.com/office/powerpoint/2010/main" val="475183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49569237"/>
                    </a:ext>
                  </a:extLst>
                </a:gridCol>
                <a:gridCol w="658368">
                  <a:extLst>
                    <a:ext uri="{9D8B030D-6E8A-4147-A177-3AD203B41FA5}">
                      <a16:colId xmlns:a16="http://schemas.microsoft.com/office/drawing/2014/main" val="4170668075"/>
                    </a:ext>
                  </a:extLst>
                </a:gridCol>
                <a:gridCol w="658368">
                  <a:extLst>
                    <a:ext uri="{9D8B030D-6E8A-4147-A177-3AD203B41FA5}">
                      <a16:colId xmlns:a16="http://schemas.microsoft.com/office/drawing/2014/main" val="410563011"/>
                    </a:ext>
                  </a:extLst>
                </a:gridCol>
                <a:gridCol w="658368">
                  <a:extLst>
                    <a:ext uri="{9D8B030D-6E8A-4147-A177-3AD203B41FA5}">
                      <a16:colId xmlns:a16="http://schemas.microsoft.com/office/drawing/2014/main" val="1403744889"/>
                    </a:ext>
                  </a:extLst>
                </a:gridCol>
                <a:gridCol w="658368">
                  <a:extLst>
                    <a:ext uri="{9D8B030D-6E8A-4147-A177-3AD203B41FA5}">
                      <a16:colId xmlns:a16="http://schemas.microsoft.com/office/drawing/2014/main" val="1008586387"/>
                    </a:ext>
                  </a:extLst>
                </a:gridCol>
                <a:gridCol w="658368">
                  <a:extLst>
                    <a:ext uri="{9D8B030D-6E8A-4147-A177-3AD203B41FA5}">
                      <a16:colId xmlns:a16="http://schemas.microsoft.com/office/drawing/2014/main" val="465579595"/>
                    </a:ext>
                  </a:extLst>
                </a:gridCol>
                <a:gridCol w="658368">
                  <a:extLst>
                    <a:ext uri="{9D8B030D-6E8A-4147-A177-3AD203B41FA5}">
                      <a16:colId xmlns:a16="http://schemas.microsoft.com/office/drawing/2014/main" val="3053597832"/>
                    </a:ext>
                  </a:extLst>
                </a:gridCol>
                <a:gridCol w="658368">
                  <a:extLst>
                    <a:ext uri="{9D8B030D-6E8A-4147-A177-3AD203B41FA5}">
                      <a16:colId xmlns:a16="http://schemas.microsoft.com/office/drawing/2014/main" val="2966640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511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- 2017-11-27 14:25:39</a:t>
                      </a:r>
                      <a:r>
                        <a:rPr kumimoji="0" lang="es-ES" sz="1000" b="0" i="0" u="none" strike="noStrike" kern="1200" cap="none" spc="0" normalizeH="0" baseline="0" noProof="0">
                          <a:ln>
                            <a:noFill/>
                          </a:ln>
                          <a:solidFill>
                            <a:prstClr val="black"/>
                          </a:solidFill>
                          <a:effectLst/>
                          <a:uLnTx/>
                          <a:uFillTx/>
                          <a:latin typeface="+mn-lt"/>
                          <a:ea typeface="+mn-ea"/>
                          <a:cs typeface="+mn-cs"/>
                        </a:rPr>
                        <a:t>
DOC TE ESTAMOS BUSCANDO ! 👩‍⚕👨‍⚕👶
Necesitamos pediatras para el Hospital de Ceres. ¿Sabés de alguien a quien le pueda interesar la convocatoria? ¡Compartí la publicación así logramos cuanto antes que los chicos de Ceres tengan su pediatra!
▶ 2 cargos de médico pediatra para el Hospital Regional de Ceres de 36 hs semanales cada uno.
📌 Enviar CV a la oficina de Recursos Humanos del Hospital de Ceres (Av. Chacabuco y Bv. España) o por mail a samcoceres@hotmail.com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1724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- 2017-11-08 12:31:59</a:t>
                      </a:r>
                      <a:r>
                        <a:rPr kumimoji="0" lang="es-ES" sz="1000" b="0" i="0" u="none" strike="noStrike" kern="1200" cap="none" spc="0" normalizeH="0" baseline="0" noProof="0">
                          <a:ln>
                            <a:noFill/>
                          </a:ln>
                          <a:solidFill>
                            <a:prstClr val="black"/>
                          </a:solidFill>
                          <a:effectLst/>
                          <a:uLnTx/>
                          <a:uFillTx/>
                          <a:latin typeface="+mn-lt"/>
                          <a:ea typeface="+mn-ea"/>
                          <a:cs typeface="+mn-cs"/>
                        </a:rPr>
                        <a:t>
LEER ES UN GOLAZO 📚⚽
Con  Javier Alejandro Mascherano hicimos una biblioteca futbolera en la escuela de su infancia, la N°113 Sargento Cabral de San Lorenzo. Es una iniciativa que empezaron los campeones de México '86 para que los chicos lean más. Ya sumamos nueve en toda la provincia con libros de fútbol y de literatura infantil!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319695"/>
                  </a:ext>
                </a:extLst>
              </a:tr>
            </a:tbl>
          </a:graphicData>
        </a:graphic>
      </p:graphicFrame>
      <p:sp>
        <p:nvSpPr>
          <p:cNvPr id="4" name="Text Placeholder 3">
            <a:extLst>
              <a:ext uri="{FF2B5EF4-FFF2-40B4-BE49-F238E27FC236}">
                <a16:creationId xmlns:a16="http://schemas.microsoft.com/office/drawing/2014/main" id="{8B0A5F5C-E78D-4116-A57F-446452CD94C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630937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F5AC3-2E66-4EA6-B5CE-7A51F61018DC}"/>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18F654F0-1D02-4062-845D-8BAB6226CF64}"/>
              </a:ext>
            </a:extLst>
          </p:cNvPr>
          <p:cNvGraphicFramePr>
            <a:graphicFrameLocks noGrp="1"/>
          </p:cNvGraphicFramePr>
          <p:nvPr>
            <p:ph type="tbl" sz="quarter" idx="13"/>
            <p:extLst>
              <p:ext uri="{D42A27DB-BD31-4B8C-83A1-F6EECF244321}">
                <p14:modId xmlns:p14="http://schemas.microsoft.com/office/powerpoint/2010/main" val="341274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52897047"/>
                    </a:ext>
                  </a:extLst>
                </a:gridCol>
                <a:gridCol w="658368">
                  <a:extLst>
                    <a:ext uri="{9D8B030D-6E8A-4147-A177-3AD203B41FA5}">
                      <a16:colId xmlns:a16="http://schemas.microsoft.com/office/drawing/2014/main" val="172351549"/>
                    </a:ext>
                  </a:extLst>
                </a:gridCol>
                <a:gridCol w="658368">
                  <a:extLst>
                    <a:ext uri="{9D8B030D-6E8A-4147-A177-3AD203B41FA5}">
                      <a16:colId xmlns:a16="http://schemas.microsoft.com/office/drawing/2014/main" val="550683567"/>
                    </a:ext>
                  </a:extLst>
                </a:gridCol>
                <a:gridCol w="658368">
                  <a:extLst>
                    <a:ext uri="{9D8B030D-6E8A-4147-A177-3AD203B41FA5}">
                      <a16:colId xmlns:a16="http://schemas.microsoft.com/office/drawing/2014/main" val="933548591"/>
                    </a:ext>
                  </a:extLst>
                </a:gridCol>
                <a:gridCol w="658368">
                  <a:extLst>
                    <a:ext uri="{9D8B030D-6E8A-4147-A177-3AD203B41FA5}">
                      <a16:colId xmlns:a16="http://schemas.microsoft.com/office/drawing/2014/main" val="770955646"/>
                    </a:ext>
                  </a:extLst>
                </a:gridCol>
                <a:gridCol w="658368">
                  <a:extLst>
                    <a:ext uri="{9D8B030D-6E8A-4147-A177-3AD203B41FA5}">
                      <a16:colId xmlns:a16="http://schemas.microsoft.com/office/drawing/2014/main" val="2046914558"/>
                    </a:ext>
                  </a:extLst>
                </a:gridCol>
                <a:gridCol w="658368">
                  <a:extLst>
                    <a:ext uri="{9D8B030D-6E8A-4147-A177-3AD203B41FA5}">
                      <a16:colId xmlns:a16="http://schemas.microsoft.com/office/drawing/2014/main" val="2316349627"/>
                    </a:ext>
                  </a:extLst>
                </a:gridCol>
                <a:gridCol w="658368">
                  <a:extLst>
                    <a:ext uri="{9D8B030D-6E8A-4147-A177-3AD203B41FA5}">
                      <a16:colId xmlns:a16="http://schemas.microsoft.com/office/drawing/2014/main" val="99655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854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- 2017-11-17 15:29:35</a:t>
                      </a:r>
                      <a:r>
                        <a:rPr kumimoji="0" lang="es-ES" sz="1000" b="0" i="0" u="none" strike="noStrike" kern="1200" cap="none" spc="0" normalizeH="0" baseline="0" noProof="0">
                          <a:ln>
                            <a:noFill/>
                          </a:ln>
                          <a:solidFill>
                            <a:prstClr val="black"/>
                          </a:solidFill>
                          <a:effectLst/>
                          <a:uLnTx/>
                          <a:uFillTx/>
                          <a:latin typeface="+mn-lt"/>
                          <a:ea typeface="+mn-ea"/>
                          <a:cs typeface="+mn-cs"/>
                        </a:rPr>
                        <a:t>
QUIERO CONTARLES DE QUÉ SE TRATA EL ACUERDO QUE FIRMAMOS CON NACIÓN
Durante la reunión de gobernadores de ayer, y luego de largas negociaciones, habíamos llegado a acuerdos sobre casi todos los temas excepto respecto a la deuda de coparticipación que mantiene Nación con Santa Fe. Entonces le planteé con claridad al ministro Frigerio que si no había una definición concreta sobre este tema, nosotros no estábamos en condiciones de firmar. 
Si el resto de las provincias iban a empezar a recibir alguna compensación muy menor a cambio de desistir del reclamo, y nosotros que tenemos un fallo firme no recibíamos nada, era totalmente inaceptable. No podía levantarme de esa mesa sin tener la certeza de que el problema de la deuda de Santa Fe iba a ser resuelto. 
Mi obligación es defender los intereses de los santafesinos y más allá de las miradas políticas, llevar hasta las últimas consecuencias esa posición. Finalmente, a último momento logramos incorporar un artículo que establece que el 31 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9622190"/>
                  </a:ext>
                </a:extLst>
              </a:tr>
            </a:tbl>
          </a:graphicData>
        </a:graphic>
      </p:graphicFrame>
      <p:sp>
        <p:nvSpPr>
          <p:cNvPr id="4" name="Text Placeholder 3">
            <a:extLst>
              <a:ext uri="{FF2B5EF4-FFF2-40B4-BE49-F238E27FC236}">
                <a16:creationId xmlns:a16="http://schemas.microsoft.com/office/drawing/2014/main" id="{632BEFAE-F56B-4994-B31B-AF6A34113C6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11375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9AACF-4251-4DC9-B026-F94F15B0D638}"/>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71094FDC-C840-4F07-A2BA-AF5F476FDA6D}"/>
              </a:ext>
            </a:extLst>
          </p:cNvPr>
          <p:cNvGraphicFramePr>
            <a:graphicFrameLocks noGrp="1"/>
          </p:cNvGraphicFramePr>
          <p:nvPr>
            <p:ph type="tbl" sz="quarter" idx="13"/>
            <p:extLst>
              <p:ext uri="{D42A27DB-BD31-4B8C-83A1-F6EECF244321}">
                <p14:modId xmlns:p14="http://schemas.microsoft.com/office/powerpoint/2010/main" val="692820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04956417"/>
                    </a:ext>
                  </a:extLst>
                </a:gridCol>
                <a:gridCol w="658368">
                  <a:extLst>
                    <a:ext uri="{9D8B030D-6E8A-4147-A177-3AD203B41FA5}">
                      <a16:colId xmlns:a16="http://schemas.microsoft.com/office/drawing/2014/main" val="1831888122"/>
                    </a:ext>
                  </a:extLst>
                </a:gridCol>
                <a:gridCol w="658368">
                  <a:extLst>
                    <a:ext uri="{9D8B030D-6E8A-4147-A177-3AD203B41FA5}">
                      <a16:colId xmlns:a16="http://schemas.microsoft.com/office/drawing/2014/main" val="3023830442"/>
                    </a:ext>
                  </a:extLst>
                </a:gridCol>
                <a:gridCol w="658368">
                  <a:extLst>
                    <a:ext uri="{9D8B030D-6E8A-4147-A177-3AD203B41FA5}">
                      <a16:colId xmlns:a16="http://schemas.microsoft.com/office/drawing/2014/main" val="3949293585"/>
                    </a:ext>
                  </a:extLst>
                </a:gridCol>
                <a:gridCol w="658368">
                  <a:extLst>
                    <a:ext uri="{9D8B030D-6E8A-4147-A177-3AD203B41FA5}">
                      <a16:colId xmlns:a16="http://schemas.microsoft.com/office/drawing/2014/main" val="1667165334"/>
                    </a:ext>
                  </a:extLst>
                </a:gridCol>
                <a:gridCol w="658368">
                  <a:extLst>
                    <a:ext uri="{9D8B030D-6E8A-4147-A177-3AD203B41FA5}">
                      <a16:colId xmlns:a16="http://schemas.microsoft.com/office/drawing/2014/main" val="2495232157"/>
                    </a:ext>
                  </a:extLst>
                </a:gridCol>
                <a:gridCol w="658368">
                  <a:extLst>
                    <a:ext uri="{9D8B030D-6E8A-4147-A177-3AD203B41FA5}">
                      <a16:colId xmlns:a16="http://schemas.microsoft.com/office/drawing/2014/main" val="972709854"/>
                    </a:ext>
                  </a:extLst>
                </a:gridCol>
                <a:gridCol w="658368">
                  <a:extLst>
                    <a:ext uri="{9D8B030D-6E8A-4147-A177-3AD203B41FA5}">
                      <a16:colId xmlns:a16="http://schemas.microsoft.com/office/drawing/2014/main" val="4256960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4655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- 2017-11-18 11:02:48</a:t>
                      </a:r>
                      <a:r>
                        <a:rPr kumimoji="0" lang="es-ES" sz="1000" b="0" i="0" u="none" strike="noStrike" kern="1200" cap="none" spc="0" normalizeH="0" baseline="0" noProof="0">
                          <a:ln>
                            <a:noFill/>
                          </a:ln>
                          <a:solidFill>
                            <a:prstClr val="black"/>
                          </a:solidFill>
                          <a:effectLst/>
                          <a:uLnTx/>
                          <a:uFillTx/>
                          <a:latin typeface="+mn-lt"/>
                          <a:ea typeface="+mn-ea"/>
                          <a:cs typeface="+mn-cs"/>
                        </a:rPr>
                        <a:t>
EL IMPULSO QUE NECESITABAN 
51 emprendedores de toda la provincia ya tienen el impulso que necesitaban para hacer realidad su sueño! Son los ganadores del programa #EspacioSantafesino que presentaron proyectos innovadores para hacer aplicaciones, videojuegos, producciones audiovisuales, libros y discos. Felicitaciones a todos! Adelante!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538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- 2017-11-13 15:26:15</a:t>
                      </a:r>
                      <a:r>
                        <a:rPr kumimoji="0" lang="es-ES" sz="1000" b="0" i="0" u="none" strike="noStrike" kern="1200" cap="none" spc="0" normalizeH="0" baseline="0" noProof="0">
                          <a:ln>
                            <a:noFill/>
                          </a:ln>
                          <a:solidFill>
                            <a:prstClr val="black"/>
                          </a:solidFill>
                          <a:effectLst/>
                          <a:uLnTx/>
                          <a:uFillTx/>
                          <a:latin typeface="+mn-lt"/>
                          <a:ea typeface="+mn-ea"/>
                          <a:cs typeface="+mn-cs"/>
                        </a:rPr>
                        <a:t>
ESTA VEZ EN EL NORTE 
Los Palmeras, que están en el corazón del pueblo, y la Filarmónica de Santa Fe, que brilla en las mejores salas de teatro del país, hicieron bailar a miles de personas en Reconquista. Una verdadera fiesta! #PlanDelNorte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9051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- 2017-11-19 11:03:49</a:t>
                      </a:r>
                      <a:r>
                        <a:rPr kumimoji="0" lang="es-ES" sz="1000" b="0" i="0" u="none" strike="noStrike" kern="1200" cap="none" spc="0" normalizeH="0" baseline="0" noProof="0">
                          <a:ln>
                            <a:noFill/>
                          </a:ln>
                          <a:solidFill>
                            <a:prstClr val="black"/>
                          </a:solidFill>
                          <a:effectLst/>
                          <a:uLnTx/>
                          <a:uFillTx/>
                          <a:latin typeface="+mn-lt"/>
                          <a:ea typeface="+mn-ea"/>
                          <a:cs typeface="+mn-cs"/>
                        </a:rPr>
                        <a:t>
CULTURA SOBRE RUEDAS 🚲
La Orden de la Bicicleta terminó su viaje 2017 por la provincia! Recorrió pueblos y ciudades enseñando, bailando, contando cuentos y jugando. Les dejo algunas postales de lo que fueron esos encuentros llenos de diversión!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4686018"/>
                  </a:ext>
                </a:extLst>
              </a:tr>
            </a:tbl>
          </a:graphicData>
        </a:graphic>
      </p:graphicFrame>
      <p:sp>
        <p:nvSpPr>
          <p:cNvPr id="4" name="Text Placeholder 3">
            <a:extLst>
              <a:ext uri="{FF2B5EF4-FFF2-40B4-BE49-F238E27FC236}">
                <a16:creationId xmlns:a16="http://schemas.microsoft.com/office/drawing/2014/main" id="{A7A432F4-7C1E-4811-9E54-8075D19BE78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80797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02A3-4D42-4D3B-9934-EA745792EE9C}"/>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8DE17BC3-5ED1-47EF-BFDB-9E07EEDD8297}"/>
              </a:ext>
            </a:extLst>
          </p:cNvPr>
          <p:cNvGraphicFramePr>
            <a:graphicFrameLocks noGrp="1"/>
          </p:cNvGraphicFramePr>
          <p:nvPr>
            <p:ph type="tbl" sz="quarter" idx="13"/>
            <p:extLst>
              <p:ext uri="{D42A27DB-BD31-4B8C-83A1-F6EECF244321}">
                <p14:modId xmlns:p14="http://schemas.microsoft.com/office/powerpoint/2010/main" val="437968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8886210"/>
                    </a:ext>
                  </a:extLst>
                </a:gridCol>
                <a:gridCol w="658368">
                  <a:extLst>
                    <a:ext uri="{9D8B030D-6E8A-4147-A177-3AD203B41FA5}">
                      <a16:colId xmlns:a16="http://schemas.microsoft.com/office/drawing/2014/main" val="2619224399"/>
                    </a:ext>
                  </a:extLst>
                </a:gridCol>
                <a:gridCol w="658368">
                  <a:extLst>
                    <a:ext uri="{9D8B030D-6E8A-4147-A177-3AD203B41FA5}">
                      <a16:colId xmlns:a16="http://schemas.microsoft.com/office/drawing/2014/main" val="2512812702"/>
                    </a:ext>
                  </a:extLst>
                </a:gridCol>
                <a:gridCol w="658368">
                  <a:extLst>
                    <a:ext uri="{9D8B030D-6E8A-4147-A177-3AD203B41FA5}">
                      <a16:colId xmlns:a16="http://schemas.microsoft.com/office/drawing/2014/main" val="3067080685"/>
                    </a:ext>
                  </a:extLst>
                </a:gridCol>
                <a:gridCol w="658368">
                  <a:extLst>
                    <a:ext uri="{9D8B030D-6E8A-4147-A177-3AD203B41FA5}">
                      <a16:colId xmlns:a16="http://schemas.microsoft.com/office/drawing/2014/main" val="2893894706"/>
                    </a:ext>
                  </a:extLst>
                </a:gridCol>
                <a:gridCol w="658368">
                  <a:extLst>
                    <a:ext uri="{9D8B030D-6E8A-4147-A177-3AD203B41FA5}">
                      <a16:colId xmlns:a16="http://schemas.microsoft.com/office/drawing/2014/main" val="1645131150"/>
                    </a:ext>
                  </a:extLst>
                </a:gridCol>
                <a:gridCol w="658368">
                  <a:extLst>
                    <a:ext uri="{9D8B030D-6E8A-4147-A177-3AD203B41FA5}">
                      <a16:colId xmlns:a16="http://schemas.microsoft.com/office/drawing/2014/main" val="3782255034"/>
                    </a:ext>
                  </a:extLst>
                </a:gridCol>
                <a:gridCol w="658368">
                  <a:extLst>
                    <a:ext uri="{9D8B030D-6E8A-4147-A177-3AD203B41FA5}">
                      <a16:colId xmlns:a16="http://schemas.microsoft.com/office/drawing/2014/main" val="2962396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7195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- 2017-11-22 19:01:00</a:t>
                      </a:r>
                      <a:r>
                        <a:rPr kumimoji="0" lang="es-ES" sz="1000" b="0" i="0" u="none" strike="noStrike" kern="1200" cap="none" spc="0" normalizeH="0" baseline="0" noProof="0">
                          <a:ln>
                            <a:noFill/>
                          </a:ln>
                          <a:solidFill>
                            <a:prstClr val="black"/>
                          </a:solidFill>
                          <a:effectLst/>
                          <a:uLnTx/>
                          <a:uFillTx/>
                          <a:latin typeface="+mn-lt"/>
                          <a:ea typeface="+mn-ea"/>
                          <a:cs typeface="+mn-cs"/>
                        </a:rPr>
                        <a:t>
INNOVACIÓN MÁS INCLUSIÓN
Desde 2015 en Santa Fe implementamos Comunidades de Aprendizaje. Un modelo de educación innovador e inclusivo que comenzó en España, donde chicos, familias y docentes aprenden y enseñan en las escuelas!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3597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- 2017-11-28 13:54:27</a:t>
                      </a:r>
                      <a:r>
                        <a:rPr kumimoji="0" lang="es-ES" sz="1000" b="0" i="0" u="none" strike="noStrike" kern="1200" cap="none" spc="0" normalizeH="0" baseline="0" noProof="0">
                          <a:ln>
                            <a:noFill/>
                          </a:ln>
                          <a:solidFill>
                            <a:prstClr val="black"/>
                          </a:solidFill>
                          <a:effectLst/>
                          <a:uLnTx/>
                          <a:uFillTx/>
                          <a:latin typeface="+mn-lt"/>
                          <a:ea typeface="+mn-ea"/>
                          <a:cs typeface="+mn-cs"/>
                        </a:rPr>
                        <a:t>
VOLVIÓ EL CAIRO!
A sala llena reabrió ayer el #CinePúblico El Cairo!👏👏 Fuiste?! Pronto voy a pasar a ver una peli, les dejo la cartelera ➡ http://elcairocinepublico.gob.ar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9433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- 2017-11-11 19:00:01</a:t>
                      </a:r>
                      <a:r>
                        <a:rPr kumimoji="0" lang="es-ES" sz="1000" b="0" i="0" u="none" strike="noStrike" kern="1200" cap="none" spc="0" normalizeH="0" baseline="0" noProof="0">
                          <a:ln>
                            <a:noFill/>
                          </a:ln>
                          <a:solidFill>
                            <a:prstClr val="black"/>
                          </a:solidFill>
                          <a:effectLst/>
                          <a:uLnTx/>
                          <a:uFillTx/>
                          <a:latin typeface="+mn-lt"/>
                          <a:ea typeface="+mn-ea"/>
                          <a:cs typeface="+mn-cs"/>
                        </a:rPr>
                        <a:t>
En la huerta de “El Ganso” un montón de jóvenes aprendieron a sembrar a través del programa #NuevaOportunidad, y luego se sumaron a #NexoOportunidad, que permite que quienes ya se capacitaron, se conecten con el mundo del trabajo. Todas las mañanas trabajan la tierra y lo que producen lo usan para consumo propio o para vender en ferias! Felicitaciones!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4612136"/>
                  </a:ext>
                </a:extLst>
              </a:tr>
            </a:tbl>
          </a:graphicData>
        </a:graphic>
      </p:graphicFrame>
      <p:sp>
        <p:nvSpPr>
          <p:cNvPr id="4" name="Text Placeholder 3">
            <a:extLst>
              <a:ext uri="{FF2B5EF4-FFF2-40B4-BE49-F238E27FC236}">
                <a16:creationId xmlns:a16="http://schemas.microsoft.com/office/drawing/2014/main" id="{D9DE291A-459B-4D5C-A17F-E728311828B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86408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D337D-9065-421E-AEDA-606DB8F3B6C1}"/>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B078B2A2-1D04-44BD-80DA-638A79238BB8}"/>
              </a:ext>
            </a:extLst>
          </p:cNvPr>
          <p:cNvGraphicFramePr>
            <a:graphicFrameLocks noGrp="1"/>
          </p:cNvGraphicFramePr>
          <p:nvPr>
            <p:ph type="tbl" sz="quarter" idx="13"/>
            <p:extLst>
              <p:ext uri="{D42A27DB-BD31-4B8C-83A1-F6EECF244321}">
                <p14:modId xmlns:p14="http://schemas.microsoft.com/office/powerpoint/2010/main" val="2981231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44963359"/>
                    </a:ext>
                  </a:extLst>
                </a:gridCol>
                <a:gridCol w="658368">
                  <a:extLst>
                    <a:ext uri="{9D8B030D-6E8A-4147-A177-3AD203B41FA5}">
                      <a16:colId xmlns:a16="http://schemas.microsoft.com/office/drawing/2014/main" val="1229721046"/>
                    </a:ext>
                  </a:extLst>
                </a:gridCol>
                <a:gridCol w="658368">
                  <a:extLst>
                    <a:ext uri="{9D8B030D-6E8A-4147-A177-3AD203B41FA5}">
                      <a16:colId xmlns:a16="http://schemas.microsoft.com/office/drawing/2014/main" val="344339328"/>
                    </a:ext>
                  </a:extLst>
                </a:gridCol>
                <a:gridCol w="658368">
                  <a:extLst>
                    <a:ext uri="{9D8B030D-6E8A-4147-A177-3AD203B41FA5}">
                      <a16:colId xmlns:a16="http://schemas.microsoft.com/office/drawing/2014/main" val="846417676"/>
                    </a:ext>
                  </a:extLst>
                </a:gridCol>
                <a:gridCol w="658368">
                  <a:extLst>
                    <a:ext uri="{9D8B030D-6E8A-4147-A177-3AD203B41FA5}">
                      <a16:colId xmlns:a16="http://schemas.microsoft.com/office/drawing/2014/main" val="1450717279"/>
                    </a:ext>
                  </a:extLst>
                </a:gridCol>
                <a:gridCol w="658368">
                  <a:extLst>
                    <a:ext uri="{9D8B030D-6E8A-4147-A177-3AD203B41FA5}">
                      <a16:colId xmlns:a16="http://schemas.microsoft.com/office/drawing/2014/main" val="1566380299"/>
                    </a:ext>
                  </a:extLst>
                </a:gridCol>
                <a:gridCol w="658368">
                  <a:extLst>
                    <a:ext uri="{9D8B030D-6E8A-4147-A177-3AD203B41FA5}">
                      <a16:colId xmlns:a16="http://schemas.microsoft.com/office/drawing/2014/main" val="3259346895"/>
                    </a:ext>
                  </a:extLst>
                </a:gridCol>
                <a:gridCol w="658368">
                  <a:extLst>
                    <a:ext uri="{9D8B030D-6E8A-4147-A177-3AD203B41FA5}">
                      <a16:colId xmlns:a16="http://schemas.microsoft.com/office/drawing/2014/main" val="2970294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3907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- 2017-11-27 15:49:41</a:t>
                      </a:r>
                      <a:r>
                        <a:rPr kumimoji="0" lang="es-ES" sz="1000" b="0" i="0" u="none" strike="noStrike" kern="1200" cap="none" spc="0" normalizeH="0" baseline="0" noProof="0">
                          <a:ln>
                            <a:noFill/>
                          </a:ln>
                          <a:solidFill>
                            <a:prstClr val="black"/>
                          </a:solidFill>
                          <a:effectLst/>
                          <a:uLnTx/>
                          <a:uFillTx/>
                          <a:latin typeface="+mn-lt"/>
                          <a:ea typeface="+mn-ea"/>
                          <a:cs typeface="+mn-cs"/>
                        </a:rPr>
                        <a:t>
A SACARSE LAS ZAPAS ANTES DE ENTRAR!
Con los pies un poco mojados y el corazón muy contento, 116 familias estrenaron sus casas en el Parque Habitacional Ibarlucea! Un sueño que van cumpliendo cientos de santafesinos. Felicitaciones!!!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5250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- 2017-11-09 20:05:00</a:t>
                      </a:r>
                      <a:r>
                        <a:rPr kumimoji="0" lang="es-ES" sz="1000" b="0" i="0" u="none" strike="noStrike" kern="1200" cap="none" spc="0" normalizeH="0" baseline="0" noProof="0">
                          <a:ln>
                            <a:noFill/>
                          </a:ln>
                          <a:solidFill>
                            <a:prstClr val="black"/>
                          </a:solidFill>
                          <a:effectLst/>
                          <a:uLnTx/>
                          <a:uFillTx/>
                          <a:latin typeface="+mn-lt"/>
                          <a:ea typeface="+mn-ea"/>
                          <a:cs typeface="+mn-cs"/>
                        </a:rPr>
                        <a:t>
Felicitaciones a los chicos y a los profes! Son un orgullo para la provincia y un ejemplo del excelente nivel de la educación pública santafesina!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46753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- 2017-11-14 13:04:10</a:t>
                      </a:r>
                      <a:r>
                        <a:rPr kumimoji="0" lang="es-ES" sz="1000" b="0" i="0" u="none" strike="noStrike" kern="1200" cap="none" spc="0" normalizeH="0" baseline="0" noProof="0">
                          <a:ln>
                            <a:noFill/>
                          </a:ln>
                          <a:solidFill>
                            <a:prstClr val="black"/>
                          </a:solidFill>
                          <a:effectLst/>
                          <a:uLnTx/>
                          <a:uFillTx/>
                          <a:latin typeface="+mn-lt"/>
                          <a:ea typeface="+mn-ea"/>
                          <a:cs typeface="+mn-cs"/>
                        </a:rPr>
                        <a:t>
MÁS CERCA DE HACER REALIDAD UN SUEÑO
Felicitaciones a los ganadores del concurso para el nuevo Complejo Educativo, Deportivo y Recreativo del Parque de la Independencia, que incluye el nuevo edificio del ISEF N° 11 y la construcción de una pileta olímpica. Con la ministra Claudia Balagué estamos muy entusiasmados!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9358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- 2017-11-07 19:28:00</a:t>
                      </a:r>
                      <a:r>
                        <a:rPr kumimoji="0" lang="es-ES" sz="1000" b="0" i="0" u="none" strike="noStrike" kern="1200" cap="none" spc="0" normalizeH="0" baseline="0" noProof="0">
                          <a:ln>
                            <a:noFill/>
                          </a:ln>
                          <a:solidFill>
                            <a:prstClr val="black"/>
                          </a:solidFill>
                          <a:effectLst/>
                          <a:uLnTx/>
                          <a:uFillTx/>
                          <a:latin typeface="+mn-lt"/>
                          <a:ea typeface="+mn-ea"/>
                          <a:cs typeface="+mn-cs"/>
                        </a:rPr>
                        <a:t>
MEJORES BARRIOS
La remodelación del Bv. Seguí era una obra que los vecinos necesitaban para acceder a más servicios y para integrar el barrio con el resto de la ciudad. Seguimos trabajando, falta poco para terminarla!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0611263"/>
                  </a:ext>
                </a:extLst>
              </a:tr>
            </a:tbl>
          </a:graphicData>
        </a:graphic>
      </p:graphicFrame>
      <p:sp>
        <p:nvSpPr>
          <p:cNvPr id="4" name="Text Placeholder 3">
            <a:extLst>
              <a:ext uri="{FF2B5EF4-FFF2-40B4-BE49-F238E27FC236}">
                <a16:creationId xmlns:a16="http://schemas.microsoft.com/office/drawing/2014/main" id="{FFDE4D28-1990-4D74-AA0E-3620B70134F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665386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DF678-83B7-4679-8B6D-1B86D47E9065}"/>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677F954F-1819-46A6-BE1F-D4CB203F25CB}"/>
              </a:ext>
            </a:extLst>
          </p:cNvPr>
          <p:cNvGraphicFramePr>
            <a:graphicFrameLocks noGrp="1"/>
          </p:cNvGraphicFramePr>
          <p:nvPr>
            <p:ph type="tbl" sz="quarter" idx="13"/>
            <p:extLst>
              <p:ext uri="{D42A27DB-BD31-4B8C-83A1-F6EECF244321}">
                <p14:modId xmlns:p14="http://schemas.microsoft.com/office/powerpoint/2010/main" val="1923831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55348987"/>
                    </a:ext>
                  </a:extLst>
                </a:gridCol>
                <a:gridCol w="658368">
                  <a:extLst>
                    <a:ext uri="{9D8B030D-6E8A-4147-A177-3AD203B41FA5}">
                      <a16:colId xmlns:a16="http://schemas.microsoft.com/office/drawing/2014/main" val="1134002797"/>
                    </a:ext>
                  </a:extLst>
                </a:gridCol>
                <a:gridCol w="658368">
                  <a:extLst>
                    <a:ext uri="{9D8B030D-6E8A-4147-A177-3AD203B41FA5}">
                      <a16:colId xmlns:a16="http://schemas.microsoft.com/office/drawing/2014/main" val="1581317541"/>
                    </a:ext>
                  </a:extLst>
                </a:gridCol>
                <a:gridCol w="658368">
                  <a:extLst>
                    <a:ext uri="{9D8B030D-6E8A-4147-A177-3AD203B41FA5}">
                      <a16:colId xmlns:a16="http://schemas.microsoft.com/office/drawing/2014/main" val="2392959204"/>
                    </a:ext>
                  </a:extLst>
                </a:gridCol>
                <a:gridCol w="658368">
                  <a:extLst>
                    <a:ext uri="{9D8B030D-6E8A-4147-A177-3AD203B41FA5}">
                      <a16:colId xmlns:a16="http://schemas.microsoft.com/office/drawing/2014/main" val="3955597636"/>
                    </a:ext>
                  </a:extLst>
                </a:gridCol>
                <a:gridCol w="658368">
                  <a:extLst>
                    <a:ext uri="{9D8B030D-6E8A-4147-A177-3AD203B41FA5}">
                      <a16:colId xmlns:a16="http://schemas.microsoft.com/office/drawing/2014/main" val="2200858420"/>
                    </a:ext>
                  </a:extLst>
                </a:gridCol>
                <a:gridCol w="658368">
                  <a:extLst>
                    <a:ext uri="{9D8B030D-6E8A-4147-A177-3AD203B41FA5}">
                      <a16:colId xmlns:a16="http://schemas.microsoft.com/office/drawing/2014/main" val="2603606178"/>
                    </a:ext>
                  </a:extLst>
                </a:gridCol>
                <a:gridCol w="658368">
                  <a:extLst>
                    <a:ext uri="{9D8B030D-6E8A-4147-A177-3AD203B41FA5}">
                      <a16:colId xmlns:a16="http://schemas.microsoft.com/office/drawing/2014/main" val="1446530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1871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- 2017-11-04 13:17:34</a:t>
                      </a:r>
                      <a:r>
                        <a:rPr kumimoji="0" lang="es-ES" sz="1000" b="0" i="0" u="none" strike="noStrike" kern="1200" cap="none" spc="0" normalizeH="0" baseline="0" noProof="0">
                          <a:ln>
                            <a:noFill/>
                          </a:ln>
                          <a:solidFill>
                            <a:prstClr val="black"/>
                          </a:solidFill>
                          <a:effectLst/>
                          <a:uLnTx/>
                          <a:uFillTx/>
                          <a:latin typeface="+mn-lt"/>
                          <a:ea typeface="+mn-ea"/>
                          <a:cs typeface="+mn-cs"/>
                        </a:rPr>
                        <a:t>
DEL RIPIO AL ASFALTO 🛣
Estamos trabajando en la construcción de la ruta provincial 22s que va a unir a Uranga con La Vanguardia. Vamos a sumar 200 km de pavimento totalmente nuevo en toda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2483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- 2017-11-26 12:00:00</a:t>
                      </a:r>
                      <a:r>
                        <a:rPr kumimoji="0" lang="es-ES" sz="1000" b="0" i="0" u="none" strike="noStrike" kern="1200" cap="none" spc="0" normalizeH="0" baseline="0" noProof="0">
                          <a:ln>
                            <a:noFill/>
                          </a:ln>
                          <a:solidFill>
                            <a:prstClr val="black"/>
                          </a:solidFill>
                          <a:effectLst/>
                          <a:uLnTx/>
                          <a:uFillTx/>
                          <a:latin typeface="+mn-lt"/>
                          <a:ea typeface="+mn-ea"/>
                          <a:cs typeface="+mn-cs"/>
                        </a:rPr>
                        <a:t>
CONOCÉS LA REDONDA?
Era un antiguo taller de locomotoras que transformamos en un espacio de arte, juego y construcción! Un lugar para que grandes y chicos pongan el cuerpo, la mente y el corazón en movimiento. Te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7519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- 2017-11-24 11:52:35</a:t>
                      </a:r>
                      <a:r>
                        <a:rPr kumimoji="0" lang="es-ES" sz="1000" b="0" i="0" u="none" strike="noStrike" kern="1200" cap="none" spc="0" normalizeH="0" baseline="0" noProof="0">
                          <a:ln>
                            <a:noFill/>
                          </a:ln>
                          <a:solidFill>
                            <a:prstClr val="black"/>
                          </a:solidFill>
                          <a:effectLst/>
                          <a:uLnTx/>
                          <a:uFillTx/>
                          <a:latin typeface="+mn-lt"/>
                          <a:ea typeface="+mn-ea"/>
                          <a:cs typeface="+mn-cs"/>
                        </a:rPr>
                        <a:t>
Con los chicos en #SanJavier inaugurando la pista de atletismo de la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2721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- 2017-11-07 14:21:21</a:t>
                      </a:r>
                      <a:r>
                        <a:rPr kumimoji="0" lang="es-ES" sz="1000" b="0" i="0" u="none" strike="noStrike" kern="1200" cap="none" spc="0" normalizeH="0" baseline="0" noProof="0">
                          <a:ln>
                            <a:noFill/>
                          </a:ln>
                          <a:solidFill>
                            <a:prstClr val="black"/>
                          </a:solidFill>
                          <a:effectLst/>
                          <a:uLnTx/>
                          <a:uFillTx/>
                          <a:latin typeface="+mn-lt"/>
                          <a:ea typeface="+mn-ea"/>
                          <a:cs typeface="+mn-cs"/>
                        </a:rPr>
                        <a:t>
SABÍAS QUE PODÉS VER QUÉ OBRAS SE ESTÁN HACIENDO EN TU CIUDAD?
Entrá a la página y conocé las obras en marcha, seguí el avance y  fiscalizá las licitaciones.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4387629"/>
                  </a:ext>
                </a:extLst>
              </a:tr>
            </a:tbl>
          </a:graphicData>
        </a:graphic>
      </p:graphicFrame>
      <p:sp>
        <p:nvSpPr>
          <p:cNvPr id="4" name="Text Placeholder 3">
            <a:extLst>
              <a:ext uri="{FF2B5EF4-FFF2-40B4-BE49-F238E27FC236}">
                <a16:creationId xmlns:a16="http://schemas.microsoft.com/office/drawing/2014/main" id="{73142D97-562E-4F1D-B40B-C3F5CBA3CEB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933299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33AFF-BEBB-4C3B-8F92-2ABB2DF68A82}"/>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D53C61C6-2980-42AA-965D-54A98C8E8F2F}"/>
              </a:ext>
            </a:extLst>
          </p:cNvPr>
          <p:cNvGraphicFramePr>
            <a:graphicFrameLocks noGrp="1"/>
          </p:cNvGraphicFramePr>
          <p:nvPr>
            <p:ph type="tbl" sz="quarter" idx="13"/>
            <p:extLst>
              <p:ext uri="{D42A27DB-BD31-4B8C-83A1-F6EECF244321}">
                <p14:modId xmlns:p14="http://schemas.microsoft.com/office/powerpoint/2010/main" val="132708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19616384"/>
                    </a:ext>
                  </a:extLst>
                </a:gridCol>
                <a:gridCol w="658368">
                  <a:extLst>
                    <a:ext uri="{9D8B030D-6E8A-4147-A177-3AD203B41FA5}">
                      <a16:colId xmlns:a16="http://schemas.microsoft.com/office/drawing/2014/main" val="4276357710"/>
                    </a:ext>
                  </a:extLst>
                </a:gridCol>
                <a:gridCol w="658368">
                  <a:extLst>
                    <a:ext uri="{9D8B030D-6E8A-4147-A177-3AD203B41FA5}">
                      <a16:colId xmlns:a16="http://schemas.microsoft.com/office/drawing/2014/main" val="667856688"/>
                    </a:ext>
                  </a:extLst>
                </a:gridCol>
                <a:gridCol w="658368">
                  <a:extLst>
                    <a:ext uri="{9D8B030D-6E8A-4147-A177-3AD203B41FA5}">
                      <a16:colId xmlns:a16="http://schemas.microsoft.com/office/drawing/2014/main" val="1288179911"/>
                    </a:ext>
                  </a:extLst>
                </a:gridCol>
                <a:gridCol w="658368">
                  <a:extLst>
                    <a:ext uri="{9D8B030D-6E8A-4147-A177-3AD203B41FA5}">
                      <a16:colId xmlns:a16="http://schemas.microsoft.com/office/drawing/2014/main" val="1819839396"/>
                    </a:ext>
                  </a:extLst>
                </a:gridCol>
                <a:gridCol w="658368">
                  <a:extLst>
                    <a:ext uri="{9D8B030D-6E8A-4147-A177-3AD203B41FA5}">
                      <a16:colId xmlns:a16="http://schemas.microsoft.com/office/drawing/2014/main" val="3959847997"/>
                    </a:ext>
                  </a:extLst>
                </a:gridCol>
                <a:gridCol w="658368">
                  <a:extLst>
                    <a:ext uri="{9D8B030D-6E8A-4147-A177-3AD203B41FA5}">
                      <a16:colId xmlns:a16="http://schemas.microsoft.com/office/drawing/2014/main" val="3031580708"/>
                    </a:ext>
                  </a:extLst>
                </a:gridCol>
                <a:gridCol w="658368">
                  <a:extLst>
                    <a:ext uri="{9D8B030D-6E8A-4147-A177-3AD203B41FA5}">
                      <a16:colId xmlns:a16="http://schemas.microsoft.com/office/drawing/2014/main" val="2203265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543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- 2017-11-21 16:24:40</a:t>
                      </a:r>
                      <a:r>
                        <a:rPr kumimoji="0" lang="es-ES" sz="1000" b="0" i="0" u="none" strike="noStrike" kern="1200" cap="none" spc="0" normalizeH="0" baseline="0" noProof="0">
                          <a:ln>
                            <a:noFill/>
                          </a:ln>
                          <a:solidFill>
                            <a:prstClr val="black"/>
                          </a:solidFill>
                          <a:effectLst/>
                          <a:uLnTx/>
                          <a:uFillTx/>
                          <a:latin typeface="+mn-lt"/>
                          <a:ea typeface="+mn-ea"/>
                          <a:cs typeface="+mn-cs"/>
                        </a:rPr>
                        <a:t>
#DíadelaEnfermería Un gran abrazo a todos los profesionales de la enfermería en su día, en especial a los trabajadores de nuestra salud pública!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749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- 2017-11-09 16:39:54</a:t>
                      </a:r>
                      <a:r>
                        <a:rPr kumimoji="0" lang="es-ES" sz="1000" b="0" i="0" u="none" strike="noStrike" kern="1200" cap="none" spc="0" normalizeH="0" baseline="0" noProof="0">
                          <a:ln>
                            <a:noFill/>
                          </a:ln>
                          <a:solidFill>
                            <a:prstClr val="black"/>
                          </a:solidFill>
                          <a:effectLst/>
                          <a:uLnTx/>
                          <a:uFillTx/>
                          <a:latin typeface="+mn-lt"/>
                          <a:ea typeface="+mn-ea"/>
                          <a:cs typeface="+mn-cs"/>
                        </a:rPr>
                        <a:t>
En el Fonavi de Bv. Seguí y Rouillón trabajamos junto a los vecinos con el #PlanAbre y ya pusimos en marcha un montón de obras para mejorar el barrio. Son más de 1000 las familias beneficiadas!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1988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- 2017-11-05 13:35:47</a:t>
                      </a:r>
                      <a:r>
                        <a:rPr kumimoji="0" lang="es-ES" sz="1000" b="0" i="0" u="none" strike="noStrike" kern="1200" cap="none" spc="0" normalizeH="0" baseline="0" noProof="0">
                          <a:ln>
                            <a:noFill/>
                          </a:ln>
                          <a:solidFill>
                            <a:prstClr val="black"/>
                          </a:solidFill>
                          <a:effectLst/>
                          <a:uLnTx/>
                          <a:uFillTx/>
                          <a:latin typeface="+mn-lt"/>
                          <a:ea typeface="+mn-ea"/>
                          <a:cs typeface="+mn-cs"/>
                        </a:rPr>
                        <a:t>
Leo vive en La Antena, uno de los barrios donde estamos trabajando con el #PlanAbre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7136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- 2017-11-22 13:32:45</a:t>
                      </a:r>
                      <a:r>
                        <a:rPr kumimoji="0" lang="es-ES" sz="1000" b="0" i="0" u="none" strike="noStrike" kern="1200" cap="none" spc="0" normalizeH="0" baseline="0" noProof="0">
                          <a:ln>
                            <a:noFill/>
                          </a:ln>
                          <a:solidFill>
                            <a:prstClr val="black"/>
                          </a:solidFill>
                          <a:effectLst/>
                          <a:uLnTx/>
                          <a:uFillTx/>
                          <a:latin typeface="+mn-lt"/>
                          <a:ea typeface="+mn-ea"/>
                          <a:cs typeface="+mn-cs"/>
                        </a:rPr>
                        <a:t>
HOY CONOCÍ A VANESA
Vanesa es asistente escolar y trabaja en la escuela primaria N° 6053 y en la secundaria N° 603 que funcionan juntas. Hace un tiempo me escribió por face para contarme que necesitan más espacio y hoy fui a visitarla. Recorrí la escuela, tomamos unos mates y charlamos sobre lo que hace falta con Claudia, la directora.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9426673"/>
                  </a:ext>
                </a:extLst>
              </a:tr>
            </a:tbl>
          </a:graphicData>
        </a:graphic>
      </p:graphicFrame>
      <p:sp>
        <p:nvSpPr>
          <p:cNvPr id="4" name="Text Placeholder 3">
            <a:extLst>
              <a:ext uri="{FF2B5EF4-FFF2-40B4-BE49-F238E27FC236}">
                <a16:creationId xmlns:a16="http://schemas.microsoft.com/office/drawing/2014/main" id="{E26FC5FA-C0ED-499E-8678-DD7A6418108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101310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24EB0-1A6E-45B8-AEF5-13F2CE905EF6}"/>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4AE20336-CD00-493A-8197-E445AD6526AD}"/>
              </a:ext>
            </a:extLst>
          </p:cNvPr>
          <p:cNvGraphicFramePr>
            <a:graphicFrameLocks noGrp="1"/>
          </p:cNvGraphicFramePr>
          <p:nvPr>
            <p:ph type="tbl" sz="quarter" idx="13"/>
            <p:extLst>
              <p:ext uri="{D42A27DB-BD31-4B8C-83A1-F6EECF244321}">
                <p14:modId xmlns:p14="http://schemas.microsoft.com/office/powerpoint/2010/main" val="485811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6462433"/>
                    </a:ext>
                  </a:extLst>
                </a:gridCol>
                <a:gridCol w="658368">
                  <a:extLst>
                    <a:ext uri="{9D8B030D-6E8A-4147-A177-3AD203B41FA5}">
                      <a16:colId xmlns:a16="http://schemas.microsoft.com/office/drawing/2014/main" val="3243198997"/>
                    </a:ext>
                  </a:extLst>
                </a:gridCol>
                <a:gridCol w="658368">
                  <a:extLst>
                    <a:ext uri="{9D8B030D-6E8A-4147-A177-3AD203B41FA5}">
                      <a16:colId xmlns:a16="http://schemas.microsoft.com/office/drawing/2014/main" val="1260433110"/>
                    </a:ext>
                  </a:extLst>
                </a:gridCol>
                <a:gridCol w="658368">
                  <a:extLst>
                    <a:ext uri="{9D8B030D-6E8A-4147-A177-3AD203B41FA5}">
                      <a16:colId xmlns:a16="http://schemas.microsoft.com/office/drawing/2014/main" val="631757954"/>
                    </a:ext>
                  </a:extLst>
                </a:gridCol>
                <a:gridCol w="658368">
                  <a:extLst>
                    <a:ext uri="{9D8B030D-6E8A-4147-A177-3AD203B41FA5}">
                      <a16:colId xmlns:a16="http://schemas.microsoft.com/office/drawing/2014/main" val="1679689153"/>
                    </a:ext>
                  </a:extLst>
                </a:gridCol>
                <a:gridCol w="658368">
                  <a:extLst>
                    <a:ext uri="{9D8B030D-6E8A-4147-A177-3AD203B41FA5}">
                      <a16:colId xmlns:a16="http://schemas.microsoft.com/office/drawing/2014/main" val="1737975788"/>
                    </a:ext>
                  </a:extLst>
                </a:gridCol>
                <a:gridCol w="658368">
                  <a:extLst>
                    <a:ext uri="{9D8B030D-6E8A-4147-A177-3AD203B41FA5}">
                      <a16:colId xmlns:a16="http://schemas.microsoft.com/office/drawing/2014/main" val="4208948266"/>
                    </a:ext>
                  </a:extLst>
                </a:gridCol>
                <a:gridCol w="658368">
                  <a:extLst>
                    <a:ext uri="{9D8B030D-6E8A-4147-A177-3AD203B41FA5}">
                      <a16:colId xmlns:a16="http://schemas.microsoft.com/office/drawing/2014/main" val="1199281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004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- 2017-11-15 14:00:04</a:t>
                      </a:r>
                      <a:r>
                        <a:rPr kumimoji="0" lang="es-ES" sz="1000" b="0" i="0" u="none" strike="noStrike" kern="1200" cap="none" spc="0" normalizeH="0" baseline="0" noProof="0">
                          <a:ln>
                            <a:noFill/>
                          </a:ln>
                          <a:solidFill>
                            <a:prstClr val="black"/>
                          </a:solidFill>
                          <a:effectLst/>
                          <a:uLnTx/>
                          <a:uFillTx/>
                          <a:latin typeface="+mn-lt"/>
                          <a:ea typeface="+mn-ea"/>
                          <a:cs typeface="+mn-cs"/>
                        </a:rPr>
                        <a:t>
FELIZ CUMPLE 🎂
Hace 444 años de la primera fundación de Santa Fe, una ciudad que es parte de la historia grande de nuestro país. Estamos trabajando juntos para que siga siendo la gran capital de una gran provincia. #FelizCumpleSantaFe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9990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- 2017-11-23 11:03:00</a:t>
                      </a:r>
                      <a:r>
                        <a:rPr kumimoji="0" lang="es-ES" sz="1000" b="0" i="0" u="none" strike="noStrike" kern="1200" cap="none" spc="0" normalizeH="0" baseline="0" noProof="0">
                          <a:ln>
                            <a:noFill/>
                          </a:ln>
                          <a:solidFill>
                            <a:prstClr val="black"/>
                          </a:solidFill>
                          <a:effectLst/>
                          <a:uLnTx/>
                          <a:uFillTx/>
                          <a:latin typeface="+mn-lt"/>
                          <a:ea typeface="+mn-ea"/>
                          <a:cs typeface="+mn-cs"/>
                        </a:rPr>
                        <a:t>
Esperanza ya tiene su Polo Tecnológico! Un  espacio más para que los emprendedores puedan  desarrollar sus ideas, y para trabajar todos juntos: las empresas privadas, la municipalidad, la universidad y el gobierno provincial.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0740502"/>
                  </a:ext>
                </a:extLst>
              </a:tr>
            </a:tbl>
          </a:graphicData>
        </a:graphic>
      </p:graphicFrame>
      <p:sp>
        <p:nvSpPr>
          <p:cNvPr id="4" name="Text Placeholder 3">
            <a:extLst>
              <a:ext uri="{FF2B5EF4-FFF2-40B4-BE49-F238E27FC236}">
                <a16:creationId xmlns:a16="http://schemas.microsoft.com/office/drawing/2014/main" id="{70A6817D-EAD0-4FA7-8CD2-88361C51481E}"/>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720863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7204D-9FDB-44F5-B5DF-4D2A95BC30AB}"/>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51244DB0-6C0A-41AC-A8A5-141A39123E7D}"/>
              </a:ext>
            </a:extLst>
          </p:cNvPr>
          <p:cNvGraphicFramePr>
            <a:graphicFrameLocks noGrp="1"/>
          </p:cNvGraphicFramePr>
          <p:nvPr>
            <p:ph type="chart" sz="quarter" idx="13"/>
            <p:extLst>
              <p:ext uri="{D42A27DB-BD31-4B8C-83A1-F6EECF244321}">
                <p14:modId xmlns:p14="http://schemas.microsoft.com/office/powerpoint/2010/main" val="2837133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C26061-5381-45D9-9399-63A577C3C14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CEFB2CF-5F51-4450-AF3F-F8EC1B4C01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073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117E5-D208-4749-A75D-5753E28F9E8F}"/>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3AAF0E06-5516-4890-858C-E9DF4BEA0702}"/>
              </a:ext>
            </a:extLst>
          </p:cNvPr>
          <p:cNvGraphicFramePr>
            <a:graphicFrameLocks noGrp="1"/>
          </p:cNvGraphicFramePr>
          <p:nvPr>
            <p:ph type="chart" sz="quarter" idx="13"/>
            <p:extLst>
              <p:ext uri="{D42A27DB-BD31-4B8C-83A1-F6EECF244321}">
                <p14:modId xmlns:p14="http://schemas.microsoft.com/office/powerpoint/2010/main" val="3103520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3259DA-C7E8-47EF-9D12-BF55258E08D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0D7703F-B909-4C30-8ADE-0142324690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7596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57B2E-A68B-4B8B-AB7A-F532F6DECA73}"/>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D23E429D-7EED-4680-AD4E-AE3525509354}"/>
              </a:ext>
            </a:extLst>
          </p:cNvPr>
          <p:cNvGraphicFramePr>
            <a:graphicFrameLocks noGrp="1"/>
          </p:cNvGraphicFramePr>
          <p:nvPr>
            <p:ph type="chart" sz="quarter" idx="13"/>
            <p:extLst>
              <p:ext uri="{D42A27DB-BD31-4B8C-83A1-F6EECF244321}">
                <p14:modId xmlns:p14="http://schemas.microsoft.com/office/powerpoint/2010/main" val="1070554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1069B3-F530-401A-84EA-00E60DC8C67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DC2C9E1-995C-4F8C-8230-40BB9F8FE9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3533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E5A18-44A7-4F27-A36F-6A1F3F924695}"/>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05C6E7FC-1E59-4401-B27B-38D61577ACCE}"/>
              </a:ext>
            </a:extLst>
          </p:cNvPr>
          <p:cNvGraphicFramePr>
            <a:graphicFrameLocks noGrp="1"/>
          </p:cNvGraphicFramePr>
          <p:nvPr>
            <p:ph type="chart" sz="quarter" idx="13"/>
            <p:extLst>
              <p:ext uri="{D42A27DB-BD31-4B8C-83A1-F6EECF244321}">
                <p14:modId xmlns:p14="http://schemas.microsoft.com/office/powerpoint/2010/main" val="1599038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E91411-4EFC-4909-903E-9C122E9B2581}"/>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AD21D01-7422-4025-8729-654312552E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1964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9A5C0-77ED-4EEE-AB2C-E5314ABE299A}"/>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8F1A57A9-5262-4B9B-99E3-211F9FB868B3}"/>
              </a:ext>
            </a:extLst>
          </p:cNvPr>
          <p:cNvGraphicFramePr>
            <a:graphicFrameLocks noGrp="1"/>
          </p:cNvGraphicFramePr>
          <p:nvPr>
            <p:ph type="chart" sz="quarter" idx="13"/>
            <p:extLst>
              <p:ext uri="{D42A27DB-BD31-4B8C-83A1-F6EECF244321}">
                <p14:modId xmlns:p14="http://schemas.microsoft.com/office/powerpoint/2010/main" val="2110185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8B72AC-CFAB-455A-84E0-6B07F13D090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8DE9B47E-39B2-4576-B681-2CB61333AB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2147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1A733-B0C0-4EE9-8C71-36C34DED8163}"/>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719212BE-DA85-4FAE-8024-7D5272B320AB}"/>
              </a:ext>
            </a:extLst>
          </p:cNvPr>
          <p:cNvGraphicFramePr>
            <a:graphicFrameLocks noGrp="1"/>
          </p:cNvGraphicFramePr>
          <p:nvPr>
            <p:ph type="chart" sz="quarter" idx="13"/>
            <p:extLst>
              <p:ext uri="{D42A27DB-BD31-4B8C-83A1-F6EECF244321}">
                <p14:modId xmlns:p14="http://schemas.microsoft.com/office/powerpoint/2010/main" val="1102883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3A9579-F150-4775-BD53-5342CF296EB9}"/>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D3E57B5-9044-4C3F-8F6D-2B0D00B2A3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7220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92615-63FD-4529-AB8A-35D39FA6D19A}"/>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14B483DA-073A-49F9-82D6-70847B495A7E}"/>
              </a:ext>
            </a:extLst>
          </p:cNvPr>
          <p:cNvGraphicFramePr>
            <a:graphicFrameLocks noGrp="1"/>
          </p:cNvGraphicFramePr>
          <p:nvPr>
            <p:ph type="chart" sz="quarter" idx="13"/>
            <p:extLst>
              <p:ext uri="{D42A27DB-BD31-4B8C-83A1-F6EECF244321}">
                <p14:modId xmlns:p14="http://schemas.microsoft.com/office/powerpoint/2010/main" val="2852104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14FA02-8112-4BEF-A88F-2408CDFAB62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83CB892-BD8E-4C8F-A627-59F120F3D8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9654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6E4B4-7C39-4F81-83B7-B1841530D524}"/>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898A708E-EA6A-4703-8A0F-2C4CFE9FEEEF}"/>
              </a:ext>
            </a:extLst>
          </p:cNvPr>
          <p:cNvGraphicFramePr>
            <a:graphicFrameLocks noGrp="1"/>
          </p:cNvGraphicFramePr>
          <p:nvPr>
            <p:ph type="chart" sz="quarter" idx="13"/>
            <p:extLst>
              <p:ext uri="{D42A27DB-BD31-4B8C-83A1-F6EECF244321}">
                <p14:modId xmlns:p14="http://schemas.microsoft.com/office/powerpoint/2010/main" val="3339885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31213E-37BB-47FB-A681-2D65EEC265B4}"/>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B769354-A2E9-4E76-A15F-FF83CF5FE1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39397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66554-C9BE-429D-904D-04538D02D2CA}"/>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BF0CF9F1-8D0D-42B2-B84D-C4A2BE82656D}"/>
              </a:ext>
            </a:extLst>
          </p:cNvPr>
          <p:cNvGraphicFramePr>
            <a:graphicFrameLocks noGrp="1"/>
          </p:cNvGraphicFramePr>
          <p:nvPr>
            <p:ph type="tbl" sz="quarter" idx="13"/>
            <p:extLst>
              <p:ext uri="{D42A27DB-BD31-4B8C-83A1-F6EECF244321}">
                <p14:modId xmlns:p14="http://schemas.microsoft.com/office/powerpoint/2010/main" val="1053181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91958566"/>
                    </a:ext>
                  </a:extLst>
                </a:gridCol>
                <a:gridCol w="2468880">
                  <a:extLst>
                    <a:ext uri="{9D8B030D-6E8A-4147-A177-3AD203B41FA5}">
                      <a16:colId xmlns:a16="http://schemas.microsoft.com/office/drawing/2014/main" val="2013466451"/>
                    </a:ext>
                  </a:extLst>
                </a:gridCol>
                <a:gridCol w="822960">
                  <a:extLst>
                    <a:ext uri="{9D8B030D-6E8A-4147-A177-3AD203B41FA5}">
                      <a16:colId xmlns:a16="http://schemas.microsoft.com/office/drawing/2014/main" val="2220542458"/>
                    </a:ext>
                  </a:extLst>
                </a:gridCol>
                <a:gridCol w="822960">
                  <a:extLst>
                    <a:ext uri="{9D8B030D-6E8A-4147-A177-3AD203B41FA5}">
                      <a16:colId xmlns:a16="http://schemas.microsoft.com/office/drawing/2014/main" val="3645955677"/>
                    </a:ext>
                  </a:extLst>
                </a:gridCol>
                <a:gridCol w="822960">
                  <a:extLst>
                    <a:ext uri="{9D8B030D-6E8A-4147-A177-3AD203B41FA5}">
                      <a16:colId xmlns:a16="http://schemas.microsoft.com/office/drawing/2014/main" val="3074909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965864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Valeria Verónica Stefano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580282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 Enrique Turchio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856075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Lidia Arisa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264232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Lidia Beatriz Caldini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546483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Norma Alicia Vissani Bonini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89544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Carina Pettinaroli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122091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Anibal Martinet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1878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Liliana Beatriz Alabarcez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357753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Gladys Cabrera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182445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Elena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187539153"/>
                  </a:ext>
                </a:extLst>
              </a:tr>
            </a:tbl>
          </a:graphicData>
        </a:graphic>
      </p:graphicFrame>
      <p:sp>
        <p:nvSpPr>
          <p:cNvPr id="4" name="Text Placeholder 3">
            <a:extLst>
              <a:ext uri="{FF2B5EF4-FFF2-40B4-BE49-F238E27FC236}">
                <a16:creationId xmlns:a16="http://schemas.microsoft.com/office/drawing/2014/main" id="{A28674F1-4EF9-4798-A8B5-FCE5968B085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76676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17CDB-9736-40AF-B0E6-3E2B97C68633}"/>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8F6F24E8-E75D-4ACB-A3B7-5AF753E2D63C}"/>
              </a:ext>
            </a:extLst>
          </p:cNvPr>
          <p:cNvGraphicFramePr>
            <a:graphicFrameLocks noGrp="1"/>
          </p:cNvGraphicFramePr>
          <p:nvPr>
            <p:ph type="tbl" sz="quarter" idx="13"/>
            <p:extLst>
              <p:ext uri="{D42A27DB-BD31-4B8C-83A1-F6EECF244321}">
                <p14:modId xmlns:p14="http://schemas.microsoft.com/office/powerpoint/2010/main" val="4039072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91128142"/>
                    </a:ext>
                  </a:extLst>
                </a:gridCol>
                <a:gridCol w="2468880">
                  <a:extLst>
                    <a:ext uri="{9D8B030D-6E8A-4147-A177-3AD203B41FA5}">
                      <a16:colId xmlns:a16="http://schemas.microsoft.com/office/drawing/2014/main" val="3604801248"/>
                    </a:ext>
                  </a:extLst>
                </a:gridCol>
                <a:gridCol w="822960">
                  <a:extLst>
                    <a:ext uri="{9D8B030D-6E8A-4147-A177-3AD203B41FA5}">
                      <a16:colId xmlns:a16="http://schemas.microsoft.com/office/drawing/2014/main" val="331591211"/>
                    </a:ext>
                  </a:extLst>
                </a:gridCol>
                <a:gridCol w="822960">
                  <a:extLst>
                    <a:ext uri="{9D8B030D-6E8A-4147-A177-3AD203B41FA5}">
                      <a16:colId xmlns:a16="http://schemas.microsoft.com/office/drawing/2014/main" val="3590728982"/>
                    </a:ext>
                  </a:extLst>
                </a:gridCol>
                <a:gridCol w="822960">
                  <a:extLst>
                    <a:ext uri="{9D8B030D-6E8A-4147-A177-3AD203B41FA5}">
                      <a16:colId xmlns:a16="http://schemas.microsoft.com/office/drawing/2014/main" val="2827099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80698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Emila Faraut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379020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Flavio Argenzio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526911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 Paiva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162252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Lázaro Nicolás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847414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Emilio D. Rampello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005245055"/>
                  </a:ext>
                </a:extLst>
              </a:tr>
            </a:tbl>
          </a:graphicData>
        </a:graphic>
      </p:graphicFrame>
      <p:sp>
        <p:nvSpPr>
          <p:cNvPr id="4" name="Text Placeholder 3">
            <a:extLst>
              <a:ext uri="{FF2B5EF4-FFF2-40B4-BE49-F238E27FC236}">
                <a16:creationId xmlns:a16="http://schemas.microsoft.com/office/drawing/2014/main" id="{77845137-315B-4E15-8BE2-675225F5D86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5699617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4324E-4FBD-465E-BCE2-E003EEE1CA68}"/>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D6CA574F-1CD5-4978-BC12-B0B6437B6974}"/>
              </a:ext>
            </a:extLst>
          </p:cNvPr>
          <p:cNvGraphicFramePr>
            <a:graphicFrameLocks noGrp="1"/>
          </p:cNvGraphicFramePr>
          <p:nvPr>
            <p:ph type="chart" sz="quarter" idx="13"/>
            <p:extLst>
              <p:ext uri="{D42A27DB-BD31-4B8C-83A1-F6EECF244321}">
                <p14:modId xmlns:p14="http://schemas.microsoft.com/office/powerpoint/2010/main" val="1734310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4D4E7F-71AF-4BD3-B52E-B2DC61BF184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9D5D22D-E3A2-41C7-BEAD-E9E2FBC979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12459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906</Words>
  <Application>Microsoft Office PowerPoint</Application>
  <PresentationFormat>On-screen Show (4:3)</PresentationFormat>
  <Paragraphs>445</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2017-12-01T23:38:54Z</dcterms:created>
  <dcterms:modified xsi:type="dcterms:W3CDTF">2017-12-01T23:39:39Z</dcterms:modified>
</cp:coreProperties>
</file>