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1D2D-4D2E-8487-43A02CDCA1A6}"/>
            </c:ext>
          </c:extLst>
        </c:ser>
        <c:dLbls>
          <c:showLegendKey val="0"/>
          <c:showVal val="0"/>
          <c:showCatName val="0"/>
          <c:showSerName val="0"/>
          <c:showPercent val="0"/>
          <c:showBubbleSize val="0"/>
        </c:dLbls>
        <c:axId val="291104784"/>
        <c:axId val="291105112"/>
      </c:radarChart>
      <c:catAx>
        <c:axId val="29110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05112"/>
        <c:crosses val="autoZero"/>
        <c:auto val="1"/>
        <c:lblAlgn val="ctr"/>
        <c:lblOffset val="100"/>
        <c:noMultiLvlLbl val="0"/>
      </c:catAx>
      <c:valAx>
        <c:axId val="291105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0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strRef>
              <c:f>Sheet1!$A$2:$A$32</c:f>
              <c:strCache>
                <c:ptCount val="31"/>
                <c:pt idx="0">
                  <c:v>8/10/2017</c:v>
                </c:pt>
                <c:pt idx="1">
                  <c:v>9/10/2017</c:v>
                </c:pt>
                <c:pt idx="2">
                  <c:v>10/10/2017</c:v>
                </c:pt>
                <c:pt idx="3">
                  <c:v>11/10/2017</c:v>
                </c:pt>
                <c:pt idx="4">
                  <c:v>12/10/2017</c:v>
                </c:pt>
                <c:pt idx="5">
                  <c:v>13/10/2017</c:v>
                </c:pt>
                <c:pt idx="6">
                  <c:v>14/10/2017</c:v>
                </c:pt>
                <c:pt idx="7">
                  <c:v>15/10/2017</c:v>
                </c:pt>
                <c:pt idx="8">
                  <c:v>16/10/2017</c:v>
                </c:pt>
                <c:pt idx="9">
                  <c:v>17/10/2017</c:v>
                </c:pt>
                <c:pt idx="10">
                  <c:v>18/10/2017</c:v>
                </c:pt>
                <c:pt idx="11">
                  <c:v>19/10/2017</c:v>
                </c:pt>
                <c:pt idx="12">
                  <c:v>20/10/2017</c:v>
                </c:pt>
                <c:pt idx="13">
                  <c:v>21/10/2017</c:v>
                </c:pt>
                <c:pt idx="14">
                  <c:v>22/10/2017</c:v>
                </c:pt>
                <c:pt idx="15">
                  <c:v>23/10/2017</c:v>
                </c:pt>
                <c:pt idx="16">
                  <c:v>24/10/2017</c:v>
                </c:pt>
                <c:pt idx="17">
                  <c:v>25/10/2017</c:v>
                </c:pt>
                <c:pt idx="18">
                  <c:v>26/10/2017</c:v>
                </c:pt>
                <c:pt idx="19">
                  <c:v>27/10/2017</c:v>
                </c:pt>
                <c:pt idx="20">
                  <c:v>28/10/2017</c:v>
                </c:pt>
                <c:pt idx="21">
                  <c:v>29/10/2017</c:v>
                </c:pt>
                <c:pt idx="22">
                  <c:v>30/10/2017</c:v>
                </c:pt>
                <c:pt idx="23">
                  <c:v>31/10/2017</c:v>
                </c:pt>
                <c:pt idx="24">
                  <c:v>1/11/2017</c:v>
                </c:pt>
                <c:pt idx="25">
                  <c:v>2/11/2017</c:v>
                </c:pt>
                <c:pt idx="26">
                  <c:v>3/11/2017</c:v>
                </c:pt>
                <c:pt idx="27">
                  <c:v>4/11/2017</c:v>
                </c:pt>
                <c:pt idx="28">
                  <c:v>5/11/2017</c:v>
                </c:pt>
                <c:pt idx="29">
                  <c:v>6/11/2017</c:v>
                </c:pt>
                <c:pt idx="30">
                  <c:v>7/11/2017</c:v>
                </c:pt>
              </c:strCache>
            </c:strRef>
          </c:cat>
          <c:val>
            <c:numRef>
              <c:f>Sheet1!$B$2:$B$32</c:f>
              <c:numCache>
                <c:formatCode>General</c:formatCode>
                <c:ptCount val="31"/>
                <c:pt idx="0">
                  <c:v>38412</c:v>
                </c:pt>
                <c:pt idx="1">
                  <c:v>38429</c:v>
                </c:pt>
                <c:pt idx="2">
                  <c:v>38464</c:v>
                </c:pt>
                <c:pt idx="3">
                  <c:v>38522</c:v>
                </c:pt>
                <c:pt idx="4">
                  <c:v>38562</c:v>
                </c:pt>
                <c:pt idx="5">
                  <c:v>38612</c:v>
                </c:pt>
                <c:pt idx="6">
                  <c:v>38654</c:v>
                </c:pt>
                <c:pt idx="7">
                  <c:v>38681</c:v>
                </c:pt>
                <c:pt idx="8">
                  <c:v>38719</c:v>
                </c:pt>
                <c:pt idx="9">
                  <c:v>38751</c:v>
                </c:pt>
                <c:pt idx="10">
                  <c:v>38797</c:v>
                </c:pt>
                <c:pt idx="11">
                  <c:v>38844</c:v>
                </c:pt>
                <c:pt idx="12">
                  <c:v>38905</c:v>
                </c:pt>
                <c:pt idx="13">
                  <c:v>38964</c:v>
                </c:pt>
                <c:pt idx="14">
                  <c:v>39016</c:v>
                </c:pt>
                <c:pt idx="15">
                  <c:v>39062</c:v>
                </c:pt>
                <c:pt idx="16">
                  <c:v>39105</c:v>
                </c:pt>
                <c:pt idx="17">
                  <c:v>39144</c:v>
                </c:pt>
                <c:pt idx="18">
                  <c:v>39180</c:v>
                </c:pt>
                <c:pt idx="19">
                  <c:v>39226</c:v>
                </c:pt>
                <c:pt idx="20">
                  <c:v>39262</c:v>
                </c:pt>
                <c:pt idx="21">
                  <c:v>39293</c:v>
                </c:pt>
                <c:pt idx="22">
                  <c:v>39314</c:v>
                </c:pt>
                <c:pt idx="23">
                  <c:v>39353</c:v>
                </c:pt>
                <c:pt idx="24">
                  <c:v>39376</c:v>
                </c:pt>
                <c:pt idx="25">
                  <c:v>39402</c:v>
                </c:pt>
                <c:pt idx="26">
                  <c:v>39429</c:v>
                </c:pt>
                <c:pt idx="27">
                  <c:v>39468</c:v>
                </c:pt>
                <c:pt idx="28">
                  <c:v>39500</c:v>
                </c:pt>
                <c:pt idx="29">
                  <c:v>39533</c:v>
                </c:pt>
                <c:pt idx="30">
                  <c:v>39553</c:v>
                </c:pt>
              </c:numCache>
            </c:numRef>
          </c:val>
          <c:smooth val="0"/>
          <c:extLst>
            <c:ext xmlns:c16="http://schemas.microsoft.com/office/drawing/2014/chart" uri="{C3380CC4-5D6E-409C-BE32-E72D297353CC}">
              <c16:uniqueId val="{00000000-5AB4-4EFD-AA5B-E4ECB837C03C}"/>
            </c:ext>
          </c:extLst>
        </c:ser>
        <c:dLbls>
          <c:showLegendKey val="0"/>
          <c:showVal val="0"/>
          <c:showCatName val="0"/>
          <c:showSerName val="0"/>
          <c:showPercent val="0"/>
          <c:showBubbleSize val="0"/>
        </c:dLbls>
        <c:smooth val="0"/>
        <c:axId val="291986952"/>
        <c:axId val="291988264"/>
      </c:lineChart>
      <c:catAx>
        <c:axId val="291986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88264"/>
        <c:crosses val="autoZero"/>
        <c:auto val="1"/>
        <c:lblAlgn val="ctr"/>
        <c:lblOffset val="100"/>
        <c:noMultiLvlLbl val="0"/>
      </c:catAx>
      <c:valAx>
        <c:axId val="29198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8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31</c:v>
                </c:pt>
                <c:pt idx="1">
                  <c:v>34</c:v>
                </c:pt>
                <c:pt idx="2">
                  <c:v>42</c:v>
                </c:pt>
                <c:pt idx="3">
                  <c:v>37</c:v>
                </c:pt>
                <c:pt idx="4">
                  <c:v>46</c:v>
                </c:pt>
                <c:pt idx="5">
                  <c:v>44</c:v>
                </c:pt>
                <c:pt idx="6">
                  <c:v>36</c:v>
                </c:pt>
              </c:numCache>
            </c:numRef>
          </c:val>
          <c:extLst>
            <c:ext xmlns:c16="http://schemas.microsoft.com/office/drawing/2014/chart" uri="{C3380CC4-5D6E-409C-BE32-E72D297353CC}">
              <c16:uniqueId val="{00000000-B482-4A72-AE74-7495CFFA582D}"/>
            </c:ext>
          </c:extLst>
        </c:ser>
        <c:dLbls>
          <c:showLegendKey val="0"/>
          <c:showVal val="0"/>
          <c:showCatName val="0"/>
          <c:showSerName val="0"/>
          <c:showPercent val="0"/>
          <c:showBubbleSize val="0"/>
        </c:dLbls>
        <c:gapWidth val="219"/>
        <c:overlap val="-27"/>
        <c:axId val="292055664"/>
        <c:axId val="289842944"/>
      </c:barChart>
      <c:catAx>
        <c:axId val="29205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42944"/>
        <c:crosses val="autoZero"/>
        <c:auto val="1"/>
        <c:lblAlgn val="ctr"/>
        <c:lblOffset val="100"/>
        <c:noMultiLvlLbl val="0"/>
      </c:catAx>
      <c:valAx>
        <c:axId val="28984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05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13</c:v>
                </c:pt>
                <c:pt idx="13">
                  <c:v>14</c:v>
                </c:pt>
                <c:pt idx="14">
                  <c:v>16</c:v>
                </c:pt>
                <c:pt idx="15">
                  <c:v>7</c:v>
                </c:pt>
                <c:pt idx="16">
                  <c:v>8</c:v>
                </c:pt>
                <c:pt idx="17">
                  <c:v>5</c:v>
                </c:pt>
                <c:pt idx="18">
                  <c:v>7</c:v>
                </c:pt>
                <c:pt idx="19">
                  <c:v>4</c:v>
                </c:pt>
                <c:pt idx="20">
                  <c:v>11</c:v>
                </c:pt>
                <c:pt idx="21">
                  <c:v>2</c:v>
                </c:pt>
                <c:pt idx="22">
                  <c:v>4</c:v>
                </c:pt>
                <c:pt idx="23">
                  <c:v>0</c:v>
                </c:pt>
              </c:numCache>
            </c:numRef>
          </c:val>
          <c:smooth val="0"/>
          <c:extLst>
            <c:ext xmlns:c16="http://schemas.microsoft.com/office/drawing/2014/chart" uri="{C3380CC4-5D6E-409C-BE32-E72D297353CC}">
              <c16:uniqueId val="{00000000-4469-4D20-BEE7-2E227000576F}"/>
            </c:ext>
          </c:extLst>
        </c:ser>
        <c:dLbls>
          <c:showLegendKey val="0"/>
          <c:showVal val="0"/>
          <c:showCatName val="0"/>
          <c:showSerName val="0"/>
          <c:showPercent val="0"/>
          <c:showBubbleSize val="0"/>
        </c:dLbls>
        <c:smooth val="0"/>
        <c:axId val="293967968"/>
        <c:axId val="293968296"/>
      </c:lineChart>
      <c:catAx>
        <c:axId val="293967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68296"/>
        <c:crosses val="autoZero"/>
        <c:auto val="1"/>
        <c:lblAlgn val="ctr"/>
        <c:lblOffset val="100"/>
        <c:noMultiLvlLbl val="0"/>
      </c:catAx>
      <c:valAx>
        <c:axId val="29396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6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0.79536124794745</c:v>
                </c:pt>
                <c:pt idx="2">
                  <c:v>0</c:v>
                </c:pt>
                <c:pt idx="3">
                  <c:v>0</c:v>
                </c:pt>
                <c:pt idx="4">
                  <c:v>0</c:v>
                </c:pt>
                <c:pt idx="5">
                  <c:v>0</c:v>
                </c:pt>
                <c:pt idx="6">
                  <c:v>0</c:v>
                </c:pt>
                <c:pt idx="7">
                  <c:v>0</c:v>
                </c:pt>
                <c:pt idx="8">
                  <c:v>0</c:v>
                </c:pt>
                <c:pt idx="9">
                  <c:v>0</c:v>
                </c:pt>
                <c:pt idx="10">
                  <c:v>0.26169950738915998</c:v>
                </c:pt>
                <c:pt idx="11">
                  <c:v>0</c:v>
                </c:pt>
                <c:pt idx="12">
                  <c:v>0.1338682024534</c:v>
                </c:pt>
                <c:pt idx="13">
                  <c:v>0.1215033427164</c:v>
                </c:pt>
                <c:pt idx="14">
                  <c:v>0.16359992272771001</c:v>
                </c:pt>
                <c:pt idx="15">
                  <c:v>0.10487222906404001</c:v>
                </c:pt>
                <c:pt idx="16">
                  <c:v>0.14157896701</c:v>
                </c:pt>
                <c:pt idx="17">
                  <c:v>0.15958538587849</c:v>
                </c:pt>
                <c:pt idx="18">
                  <c:v>0.12628854223682001</c:v>
                </c:pt>
                <c:pt idx="19">
                  <c:v>0.29804666119320999</c:v>
                </c:pt>
                <c:pt idx="20">
                  <c:v>0.22064860426929001</c:v>
                </c:pt>
                <c:pt idx="21">
                  <c:v>0.15843082922824001</c:v>
                </c:pt>
                <c:pt idx="22">
                  <c:v>0.12058702791461</c:v>
                </c:pt>
                <c:pt idx="23">
                  <c:v>0</c:v>
                </c:pt>
              </c:numCache>
            </c:numRef>
          </c:val>
          <c:smooth val="0"/>
          <c:extLst>
            <c:ext xmlns:c16="http://schemas.microsoft.com/office/drawing/2014/chart" uri="{C3380CC4-5D6E-409C-BE32-E72D297353CC}">
              <c16:uniqueId val="{00000000-DE6A-4FE2-A848-FC39CD039B78}"/>
            </c:ext>
          </c:extLst>
        </c:ser>
        <c:dLbls>
          <c:showLegendKey val="0"/>
          <c:showVal val="0"/>
          <c:showCatName val="0"/>
          <c:showSerName val="0"/>
          <c:showPercent val="0"/>
          <c:showBubbleSize val="0"/>
        </c:dLbls>
        <c:smooth val="0"/>
        <c:axId val="239523584"/>
        <c:axId val="293733472"/>
      </c:lineChart>
      <c:catAx>
        <c:axId val="23952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33472"/>
        <c:crosses val="autoZero"/>
        <c:auto val="1"/>
        <c:lblAlgn val="ctr"/>
        <c:lblOffset val="100"/>
        <c:noMultiLvlLbl val="0"/>
      </c:catAx>
      <c:valAx>
        <c:axId val="29373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52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c:v>
                </c:pt>
                <c:pt idx="1">
                  <c:v>27</c:v>
                </c:pt>
                <c:pt idx="2">
                  <c:v>18</c:v>
                </c:pt>
                <c:pt idx="3">
                  <c:v>15</c:v>
                </c:pt>
                <c:pt idx="4">
                  <c:v>20</c:v>
                </c:pt>
                <c:pt idx="5">
                  <c:v>6</c:v>
                </c:pt>
                <c:pt idx="6">
                  <c:v>3</c:v>
                </c:pt>
              </c:numCache>
            </c:numRef>
          </c:val>
          <c:extLst>
            <c:ext xmlns:c16="http://schemas.microsoft.com/office/drawing/2014/chart" uri="{C3380CC4-5D6E-409C-BE32-E72D297353CC}">
              <c16:uniqueId val="{00000000-328E-44D7-93B1-D42C4429F517}"/>
            </c:ext>
          </c:extLst>
        </c:ser>
        <c:dLbls>
          <c:showLegendKey val="0"/>
          <c:showVal val="0"/>
          <c:showCatName val="0"/>
          <c:showSerName val="0"/>
          <c:showPercent val="0"/>
          <c:showBubbleSize val="0"/>
        </c:dLbls>
        <c:gapWidth val="219"/>
        <c:overlap val="-27"/>
        <c:axId val="293734128"/>
        <c:axId val="293731504"/>
      </c:barChart>
      <c:catAx>
        <c:axId val="29373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31504"/>
        <c:crosses val="autoZero"/>
        <c:auto val="1"/>
        <c:lblAlgn val="ctr"/>
        <c:lblOffset val="100"/>
        <c:noMultiLvlLbl val="0"/>
      </c:catAx>
      <c:valAx>
        <c:axId val="29373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3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0.15871440597409001</c:v>
                </c:pt>
                <c:pt idx="1">
                  <c:v>0.19452384862162</c:v>
                </c:pt>
                <c:pt idx="2">
                  <c:v>0.16925128991303001</c:v>
                </c:pt>
              </c:numCache>
            </c:numRef>
          </c:val>
          <c:extLst>
            <c:ext xmlns:c16="http://schemas.microsoft.com/office/drawing/2014/chart" uri="{C3380CC4-5D6E-409C-BE32-E72D297353CC}">
              <c16:uniqueId val="{00000000-22D4-4A06-BC24-60156B60D58C}"/>
            </c:ext>
          </c:extLst>
        </c:ser>
        <c:dLbls>
          <c:showLegendKey val="0"/>
          <c:showVal val="0"/>
          <c:showCatName val="0"/>
          <c:showSerName val="0"/>
          <c:showPercent val="0"/>
          <c:showBubbleSize val="0"/>
        </c:dLbls>
        <c:gapWidth val="219"/>
        <c:overlap val="-27"/>
        <c:axId val="293731832"/>
        <c:axId val="293732160"/>
      </c:barChart>
      <c:catAx>
        <c:axId val="293731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32160"/>
        <c:crosses val="autoZero"/>
        <c:auto val="1"/>
        <c:lblAlgn val="ctr"/>
        <c:lblOffset val="100"/>
        <c:noMultiLvlLbl val="0"/>
      </c:catAx>
      <c:valAx>
        <c:axId val="29373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3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17</c:v>
                </c:pt>
              </c:numCache>
            </c:numRef>
          </c:val>
          <c:extLst>
            <c:ext xmlns:c16="http://schemas.microsoft.com/office/drawing/2014/chart" uri="{C3380CC4-5D6E-409C-BE32-E72D297353CC}">
              <c16:uniqueId val="{00000000-2069-490D-B24F-AF821126AEF7}"/>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89</c:v>
                </c:pt>
              </c:numCache>
            </c:numRef>
          </c:val>
          <c:extLst>
            <c:ext xmlns:c16="http://schemas.microsoft.com/office/drawing/2014/chart" uri="{C3380CC4-5D6E-409C-BE32-E72D297353CC}">
              <c16:uniqueId val="{00000001-2069-490D-B24F-AF821126AEF7}"/>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bhdleon (Banco BHD León)</c:v>
                </c:pt>
              </c:strCache>
            </c:strRef>
          </c:cat>
          <c:val>
            <c:numRef>
              <c:f>Sheet1!$D$2</c:f>
              <c:numCache>
                <c:formatCode>General</c:formatCode>
                <c:ptCount val="1"/>
                <c:pt idx="0">
                  <c:v>3</c:v>
                </c:pt>
              </c:numCache>
            </c:numRef>
          </c:val>
          <c:extLst>
            <c:ext xmlns:c16="http://schemas.microsoft.com/office/drawing/2014/chart" uri="{C3380CC4-5D6E-409C-BE32-E72D297353CC}">
              <c16:uniqueId val="{00000002-2069-490D-B24F-AF821126AEF7}"/>
            </c:ext>
          </c:extLst>
        </c:ser>
        <c:dLbls>
          <c:showLegendKey val="0"/>
          <c:showVal val="0"/>
          <c:showCatName val="0"/>
          <c:showSerName val="0"/>
          <c:showPercent val="0"/>
          <c:showBubbleSize val="0"/>
        </c:dLbls>
        <c:gapWidth val="150"/>
        <c:overlap val="100"/>
        <c:axId val="292957008"/>
        <c:axId val="292957664"/>
      </c:barChart>
      <c:catAx>
        <c:axId val="29295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957664"/>
        <c:crosses val="autoZero"/>
        <c:auto val="1"/>
        <c:lblAlgn val="ctr"/>
        <c:lblOffset val="100"/>
        <c:noMultiLvlLbl val="0"/>
      </c:catAx>
      <c:valAx>
        <c:axId val="292957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95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0.16020214457955001</c:v>
                </c:pt>
                <c:pt idx="1">
                  <c:v>0.14147080228862</c:v>
                </c:pt>
                <c:pt idx="2">
                  <c:v>0.13467754348161001</c:v>
                </c:pt>
                <c:pt idx="3">
                  <c:v>0.23412515177945001</c:v>
                </c:pt>
                <c:pt idx="4">
                  <c:v>0.15173669898927999</c:v>
                </c:pt>
                <c:pt idx="5">
                  <c:v>0.16973645956253</c:v>
                </c:pt>
                <c:pt idx="6">
                  <c:v>0.19410668171635001</c:v>
                </c:pt>
              </c:numCache>
            </c:numRef>
          </c:val>
          <c:extLst>
            <c:ext xmlns:c16="http://schemas.microsoft.com/office/drawing/2014/chart" uri="{C3380CC4-5D6E-409C-BE32-E72D297353CC}">
              <c16:uniqueId val="{00000000-039C-4050-A050-9BC0EF215C3F}"/>
            </c:ext>
          </c:extLst>
        </c:ser>
        <c:dLbls>
          <c:showLegendKey val="0"/>
          <c:showVal val="0"/>
          <c:showCatName val="0"/>
          <c:showSerName val="0"/>
          <c:showPercent val="0"/>
          <c:showBubbleSize val="0"/>
        </c:dLbls>
        <c:gapWidth val="219"/>
        <c:overlap val="-27"/>
        <c:axId val="292959632"/>
        <c:axId val="292956024"/>
      </c:barChart>
      <c:catAx>
        <c:axId val="292959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956024"/>
        <c:crosses val="autoZero"/>
        <c:auto val="1"/>
        <c:lblAlgn val="ctr"/>
        <c:lblOffset val="100"/>
        <c:noMultiLvlLbl val="0"/>
      </c:catAx>
      <c:valAx>
        <c:axId val="29295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95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6605</c:v>
                </c:pt>
              </c:numCache>
            </c:numRef>
          </c:val>
          <c:extLst>
            <c:ext xmlns:c16="http://schemas.microsoft.com/office/drawing/2014/chart" uri="{C3380CC4-5D6E-409C-BE32-E72D297353CC}">
              <c16:uniqueId val="{00000000-B52C-4440-8327-2E41DBA056EA}"/>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254</c:v>
                </c:pt>
              </c:numCache>
            </c:numRef>
          </c:val>
          <c:extLst>
            <c:ext xmlns:c16="http://schemas.microsoft.com/office/drawing/2014/chart" uri="{C3380CC4-5D6E-409C-BE32-E72D297353CC}">
              <c16:uniqueId val="{00000001-B52C-4440-8327-2E41DBA056EA}"/>
            </c:ext>
          </c:extLst>
        </c:ser>
        <c:dLbls>
          <c:showLegendKey val="0"/>
          <c:showVal val="0"/>
          <c:showCatName val="0"/>
          <c:showSerName val="0"/>
          <c:showPercent val="0"/>
          <c:showBubbleSize val="0"/>
        </c:dLbls>
        <c:gapWidth val="150"/>
        <c:overlap val="100"/>
        <c:axId val="239520632"/>
        <c:axId val="292054680"/>
      </c:barChart>
      <c:catAx>
        <c:axId val="23952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054680"/>
        <c:crosses val="autoZero"/>
        <c:auto val="1"/>
        <c:lblAlgn val="ctr"/>
        <c:lblOffset val="100"/>
        <c:noMultiLvlLbl val="0"/>
      </c:catAx>
      <c:valAx>
        <c:axId val="292054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52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C732C-B772-470E-B409-A6E273250DC1}"/>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C5711F26-9AB4-4580-8F52-F4863FDE02D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901078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DAF18-1E6C-45FA-877B-66FFC5440D73}"/>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1E6E4E14-1C09-46A9-B418-078F3D3B5965}"/>
              </a:ext>
            </a:extLst>
          </p:cNvPr>
          <p:cNvGraphicFramePr>
            <a:graphicFrameLocks noGrp="1"/>
          </p:cNvGraphicFramePr>
          <p:nvPr>
            <p:ph type="tbl" sz="quarter" idx="13"/>
            <p:extLst>
              <p:ext uri="{D42A27DB-BD31-4B8C-83A1-F6EECF244321}">
                <p14:modId xmlns:p14="http://schemas.microsoft.com/office/powerpoint/2010/main" val="681314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3962394"/>
                    </a:ext>
                  </a:extLst>
                </a:gridCol>
                <a:gridCol w="699516">
                  <a:extLst>
                    <a:ext uri="{9D8B030D-6E8A-4147-A177-3AD203B41FA5}">
                      <a16:colId xmlns:a16="http://schemas.microsoft.com/office/drawing/2014/main" val="1635280056"/>
                    </a:ext>
                  </a:extLst>
                </a:gridCol>
                <a:gridCol w="699516">
                  <a:extLst>
                    <a:ext uri="{9D8B030D-6E8A-4147-A177-3AD203B41FA5}">
                      <a16:colId xmlns:a16="http://schemas.microsoft.com/office/drawing/2014/main" val="234491984"/>
                    </a:ext>
                  </a:extLst>
                </a:gridCol>
                <a:gridCol w="658368">
                  <a:extLst>
                    <a:ext uri="{9D8B030D-6E8A-4147-A177-3AD203B41FA5}">
                      <a16:colId xmlns:a16="http://schemas.microsoft.com/office/drawing/2014/main" val="3551555927"/>
                    </a:ext>
                  </a:extLst>
                </a:gridCol>
                <a:gridCol w="658368">
                  <a:extLst>
                    <a:ext uri="{9D8B030D-6E8A-4147-A177-3AD203B41FA5}">
                      <a16:colId xmlns:a16="http://schemas.microsoft.com/office/drawing/2014/main" val="570950328"/>
                    </a:ext>
                  </a:extLst>
                </a:gridCol>
                <a:gridCol w="658368">
                  <a:extLst>
                    <a:ext uri="{9D8B030D-6E8A-4147-A177-3AD203B41FA5}">
                      <a16:colId xmlns:a16="http://schemas.microsoft.com/office/drawing/2014/main" val="2425497936"/>
                    </a:ext>
                  </a:extLst>
                </a:gridCol>
                <a:gridCol w="699516">
                  <a:extLst>
                    <a:ext uri="{9D8B030D-6E8A-4147-A177-3AD203B41FA5}">
                      <a16:colId xmlns:a16="http://schemas.microsoft.com/office/drawing/2014/main" val="4057087715"/>
                    </a:ext>
                  </a:extLst>
                </a:gridCol>
                <a:gridCol w="699516">
                  <a:extLst>
                    <a:ext uri="{9D8B030D-6E8A-4147-A177-3AD203B41FA5}">
                      <a16:colId xmlns:a16="http://schemas.microsoft.com/office/drawing/2014/main" val="2776715667"/>
                    </a:ext>
                  </a:extLst>
                </a:gridCol>
                <a:gridCol w="699516">
                  <a:extLst>
                    <a:ext uri="{9D8B030D-6E8A-4147-A177-3AD203B41FA5}">
                      <a16:colId xmlns:a16="http://schemas.microsoft.com/office/drawing/2014/main" val="3326468185"/>
                    </a:ext>
                  </a:extLst>
                </a:gridCol>
                <a:gridCol w="658368">
                  <a:extLst>
                    <a:ext uri="{9D8B030D-6E8A-4147-A177-3AD203B41FA5}">
                      <a16:colId xmlns:a16="http://schemas.microsoft.com/office/drawing/2014/main" val="287530974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25354783"/>
                  </a:ext>
                </a:extLst>
              </a:tr>
              <a:tr h="370840">
                <a:tc>
                  <a:txBody>
                    <a:bodyPr/>
                    <a:lstStyle/>
                    <a:p>
                      <a:r>
                        <a:rPr lang="en-US" sz="1000"/>
                        <a:t>bhdleon (Banco BHD León)</a:t>
                      </a:r>
                    </a:p>
                  </a:txBody>
                  <a:tcPr/>
                </a:tc>
                <a:tc>
                  <a:txBody>
                    <a:bodyPr/>
                    <a:lstStyle/>
                    <a:p>
                      <a:r>
                        <a:rPr lang="en-US" sz="1000"/>
                        <a:t>39553</a:t>
                      </a:r>
                    </a:p>
                  </a:txBody>
                  <a:tcPr/>
                </a:tc>
                <a:tc>
                  <a:txBody>
                    <a:bodyPr/>
                    <a:lstStyle/>
                    <a:p>
                      <a:r>
                        <a:rPr lang="en-US" sz="1000"/>
                        <a:t>1177</a:t>
                      </a:r>
                    </a:p>
                  </a:txBody>
                  <a:tcPr/>
                </a:tc>
                <a:tc>
                  <a:txBody>
                    <a:bodyPr/>
                    <a:lstStyle/>
                    <a:p>
                      <a:r>
                        <a:rPr lang="en-US" sz="1000"/>
                        <a:t>89</a:t>
                      </a:r>
                    </a:p>
                  </a:txBody>
                  <a:tcPr/>
                </a:tc>
                <a:tc>
                  <a:txBody>
                    <a:bodyPr/>
                    <a:lstStyle/>
                    <a:p>
                      <a:r>
                        <a:rPr lang="en-US" sz="1000"/>
                        <a:t>17</a:t>
                      </a:r>
                    </a:p>
                  </a:txBody>
                  <a:tcPr/>
                </a:tc>
                <a:tc>
                  <a:txBody>
                    <a:bodyPr/>
                    <a:lstStyle/>
                    <a:p>
                      <a:r>
                        <a:rPr lang="en-US" sz="1000"/>
                        <a:t>3</a:t>
                      </a:r>
                    </a:p>
                  </a:txBody>
                  <a:tcPr/>
                </a:tc>
                <a:tc>
                  <a:txBody>
                    <a:bodyPr/>
                    <a:lstStyle/>
                    <a:p>
                      <a:r>
                        <a:rPr lang="en-US" sz="1000"/>
                        <a:t>109</a:t>
                      </a:r>
                    </a:p>
                  </a:txBody>
                  <a:tcPr/>
                </a:tc>
                <a:tc>
                  <a:txBody>
                    <a:bodyPr/>
                    <a:lstStyle/>
                    <a:p>
                      <a:r>
                        <a:rPr lang="en-US" sz="1000"/>
                        <a:t>6605</a:t>
                      </a:r>
                    </a:p>
                  </a:txBody>
                  <a:tcPr/>
                </a:tc>
                <a:tc>
                  <a:txBody>
                    <a:bodyPr/>
                    <a:lstStyle/>
                    <a:p>
                      <a:r>
                        <a:rPr lang="en-US" sz="1000"/>
                        <a:t>254</a:t>
                      </a:r>
                    </a:p>
                  </a:txBody>
                  <a:tcPr/>
                </a:tc>
                <a:tc>
                  <a:txBody>
                    <a:bodyPr/>
                    <a:lstStyle/>
                    <a:p>
                      <a:r>
                        <a:rPr lang="en-US" sz="1000"/>
                        <a:t>0.1615%</a:t>
                      </a:r>
                    </a:p>
                  </a:txBody>
                  <a:tcPr/>
                </a:tc>
                <a:extLst>
                  <a:ext uri="{0D108BD9-81ED-4DB2-BD59-A6C34878D82A}">
                    <a16:rowId xmlns:a16="http://schemas.microsoft.com/office/drawing/2014/main" val="374604575"/>
                  </a:ext>
                </a:extLst>
              </a:tr>
            </a:tbl>
          </a:graphicData>
        </a:graphic>
      </p:graphicFrame>
      <p:sp>
        <p:nvSpPr>
          <p:cNvPr id="4" name="Text Placeholder 3">
            <a:extLst>
              <a:ext uri="{FF2B5EF4-FFF2-40B4-BE49-F238E27FC236}">
                <a16:creationId xmlns:a16="http://schemas.microsoft.com/office/drawing/2014/main" id="{A8847576-49BA-448E-8E4D-580B14756909}"/>
              </a:ext>
            </a:extLst>
          </p:cNvPr>
          <p:cNvSpPr>
            <a:spLocks noGrp="1"/>
          </p:cNvSpPr>
          <p:nvPr>
            <p:ph type="body" sz="quarter" idx="14"/>
          </p:nvPr>
        </p:nvSpPr>
        <p:spPr/>
        <p:txBody>
          <a:bodyPr/>
          <a:lstStyle/>
          <a:p>
            <a:r>
              <a:rPr lang="en-US"/>
              <a:t>08/10/2017 - 07/11/2017</a:t>
            </a:r>
          </a:p>
        </p:txBody>
      </p:sp>
    </p:spTree>
    <p:extLst>
      <p:ext uri="{BB962C8B-B14F-4D97-AF65-F5344CB8AC3E}">
        <p14:creationId xmlns:p14="http://schemas.microsoft.com/office/powerpoint/2010/main" val="1512545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9D9E3-36F9-402E-A573-E3F0B38CE76E}"/>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81433B1D-CA30-41C5-8C17-E2EE3D115CAE}"/>
              </a:ext>
            </a:extLst>
          </p:cNvPr>
          <p:cNvGraphicFramePr>
            <a:graphicFrameLocks noGrp="1"/>
          </p:cNvGraphicFramePr>
          <p:nvPr>
            <p:ph type="chart" sz="quarter" idx="13"/>
            <p:extLst>
              <p:ext uri="{D42A27DB-BD31-4B8C-83A1-F6EECF244321}">
                <p14:modId xmlns:p14="http://schemas.microsoft.com/office/powerpoint/2010/main" val="2945182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07FB0E-768B-42CD-AB15-5C20B3D1A1E3}"/>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6F2F7155-B82B-4764-98D0-E66DC2A2FF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1371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F1946-5887-4855-9DC7-668F97C9BF48}"/>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022C50FE-1478-4322-9274-EBECCF0A0EB6}"/>
              </a:ext>
            </a:extLst>
          </p:cNvPr>
          <p:cNvGraphicFramePr>
            <a:graphicFrameLocks noGrp="1"/>
          </p:cNvGraphicFramePr>
          <p:nvPr>
            <p:ph type="chart" sz="quarter" idx="13"/>
            <p:extLst>
              <p:ext uri="{D42A27DB-BD31-4B8C-83A1-F6EECF244321}">
                <p14:modId xmlns:p14="http://schemas.microsoft.com/office/powerpoint/2010/main" val="2148641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3A44FF-A54E-4C8E-A7D1-CDDDCA553E06}"/>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2C4AD5DC-39E9-4F35-BB73-31700EA592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0628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76C91-871B-4B31-9422-8825EFAD8FEE}"/>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B0C7EA3E-88EE-4D34-9A30-A07F45DCF54C}"/>
              </a:ext>
            </a:extLst>
          </p:cNvPr>
          <p:cNvGraphicFramePr>
            <a:graphicFrameLocks noGrp="1"/>
          </p:cNvGraphicFramePr>
          <p:nvPr>
            <p:ph type="chart" sz="quarter" idx="13"/>
            <p:extLst>
              <p:ext uri="{D42A27DB-BD31-4B8C-83A1-F6EECF244321}">
                <p14:modId xmlns:p14="http://schemas.microsoft.com/office/powerpoint/2010/main" val="62706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BA0BF0-93D1-43E8-80D7-29F310AB5A72}"/>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E0064FBA-28B3-495F-9D96-B556216BAC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1940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9A33-0627-47D6-A965-204169CAAFB9}"/>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507AD1E5-A913-4B36-855B-FF14357C048C}"/>
              </a:ext>
            </a:extLst>
          </p:cNvPr>
          <p:cNvGraphicFramePr>
            <a:graphicFrameLocks noGrp="1"/>
          </p:cNvGraphicFramePr>
          <p:nvPr>
            <p:ph type="chart" sz="quarter" idx="13"/>
            <p:extLst>
              <p:ext uri="{D42A27DB-BD31-4B8C-83A1-F6EECF244321}">
                <p14:modId xmlns:p14="http://schemas.microsoft.com/office/powerpoint/2010/main" val="2694473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503AC2-46F2-4974-AA96-21D8B373892B}"/>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7C5470AB-0B6C-4A51-B38A-CD109108D4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2467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26B06-150E-4BB9-BEAC-8C5D615A2C3D}"/>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4C9960C7-48C8-4677-81CA-EBB87520D637}"/>
              </a:ext>
            </a:extLst>
          </p:cNvPr>
          <p:cNvGraphicFramePr>
            <a:graphicFrameLocks noGrp="1"/>
          </p:cNvGraphicFramePr>
          <p:nvPr>
            <p:ph type="chart" sz="quarter" idx="13"/>
            <p:extLst>
              <p:ext uri="{D42A27DB-BD31-4B8C-83A1-F6EECF244321}">
                <p14:modId xmlns:p14="http://schemas.microsoft.com/office/powerpoint/2010/main" val="784612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4219B0-2ABD-407E-AE08-6F09170863E8}"/>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AAFD9E83-A3BC-4DF6-8D26-F0E3BCAF22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9144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CCBB5-A62B-46D6-90F8-C66D152EC49D}"/>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8E54B079-E84A-4194-85D5-3C77E196A344}"/>
              </a:ext>
            </a:extLst>
          </p:cNvPr>
          <p:cNvGraphicFramePr>
            <a:graphicFrameLocks noGrp="1"/>
          </p:cNvGraphicFramePr>
          <p:nvPr>
            <p:ph type="chart" sz="quarter" idx="13"/>
            <p:extLst>
              <p:ext uri="{D42A27DB-BD31-4B8C-83A1-F6EECF244321}">
                <p14:modId xmlns:p14="http://schemas.microsoft.com/office/powerpoint/2010/main" val="1810844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6EE935-A6E2-4197-8CE3-38484053D46B}"/>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FF790C1C-B4AC-4F8F-A9CA-A29E34B8A2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687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BC950-37CC-44B1-A3DA-C91A312E6167}"/>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B6DB1A9D-A480-4EC2-A1B0-82A189292368}"/>
              </a:ext>
            </a:extLst>
          </p:cNvPr>
          <p:cNvGraphicFramePr>
            <a:graphicFrameLocks noGrp="1"/>
          </p:cNvGraphicFramePr>
          <p:nvPr>
            <p:ph type="chart" sz="quarter" idx="13"/>
            <p:extLst>
              <p:ext uri="{D42A27DB-BD31-4B8C-83A1-F6EECF244321}">
                <p14:modId xmlns:p14="http://schemas.microsoft.com/office/powerpoint/2010/main" val="3349493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0454CF-6486-414E-BC64-16E271DDB9BE}"/>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7055C3AC-0616-41DF-AFBF-FE9FB2BC87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2395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3DA53-A363-47C8-9D6F-D9603CF5B79E}"/>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A34F6285-21A7-4CED-AF69-888CC0B2A098}"/>
              </a:ext>
            </a:extLst>
          </p:cNvPr>
          <p:cNvGraphicFramePr>
            <a:graphicFrameLocks noGrp="1"/>
          </p:cNvGraphicFramePr>
          <p:nvPr>
            <p:ph type="chart" sz="quarter" idx="13"/>
            <p:extLst>
              <p:ext uri="{D42A27DB-BD31-4B8C-83A1-F6EECF244321}">
                <p14:modId xmlns:p14="http://schemas.microsoft.com/office/powerpoint/2010/main" val="1461430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084B3A-6416-4F58-BD21-4960B8B93AF1}"/>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D4E7BCE9-7F60-44EC-999F-D8D2D8F63E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3971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A2418-2C8C-4718-9DF8-30083DC156A4}"/>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9A1F2F2F-1D61-459B-944B-995061063ECC}"/>
              </a:ext>
            </a:extLst>
          </p:cNvPr>
          <p:cNvGraphicFramePr>
            <a:graphicFrameLocks noGrp="1"/>
          </p:cNvGraphicFramePr>
          <p:nvPr>
            <p:ph type="chart" sz="quarter" idx="13"/>
            <p:extLst>
              <p:ext uri="{D42A27DB-BD31-4B8C-83A1-F6EECF244321}">
                <p14:modId xmlns:p14="http://schemas.microsoft.com/office/powerpoint/2010/main" val="1380248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F829C8-2323-4425-ADEF-9767EC4AAE0B}"/>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D6DD9DC0-38BE-433F-9DF8-A565030312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0040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5795-AB41-4202-8503-B43F13B68608}"/>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7189CE19-5F48-4739-A212-00E101EF0BCA}"/>
              </a:ext>
            </a:extLst>
          </p:cNvPr>
          <p:cNvGraphicFramePr>
            <a:graphicFrameLocks noGrp="1"/>
          </p:cNvGraphicFramePr>
          <p:nvPr>
            <p:ph type="chart" sz="quarter" idx="13"/>
            <p:extLst>
              <p:ext uri="{D42A27DB-BD31-4B8C-83A1-F6EECF244321}">
                <p14:modId xmlns:p14="http://schemas.microsoft.com/office/powerpoint/2010/main" val="1472023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014F65-4D59-40C3-B1CC-5B48A598EA33}"/>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B598E026-2364-4B78-A963-B2A1DE1AB5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2496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9444D-C201-4A1E-9822-0A7DCA504A02}"/>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75811FA9-D5D9-4354-8FA2-8EE70EF356A5}"/>
              </a:ext>
            </a:extLst>
          </p:cNvPr>
          <p:cNvGraphicFramePr>
            <a:graphicFrameLocks noGrp="1"/>
          </p:cNvGraphicFramePr>
          <p:nvPr>
            <p:ph type="tbl" sz="quarter" idx="13"/>
            <p:extLst>
              <p:ext uri="{D42A27DB-BD31-4B8C-83A1-F6EECF244321}">
                <p14:modId xmlns:p14="http://schemas.microsoft.com/office/powerpoint/2010/main" val="808983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12000218"/>
                    </a:ext>
                  </a:extLst>
                </a:gridCol>
                <a:gridCol w="987552">
                  <a:extLst>
                    <a:ext uri="{9D8B030D-6E8A-4147-A177-3AD203B41FA5}">
                      <a16:colId xmlns:a16="http://schemas.microsoft.com/office/drawing/2014/main" val="81097223"/>
                    </a:ext>
                  </a:extLst>
                </a:gridCol>
                <a:gridCol w="987552">
                  <a:extLst>
                    <a:ext uri="{9D8B030D-6E8A-4147-A177-3AD203B41FA5}">
                      <a16:colId xmlns:a16="http://schemas.microsoft.com/office/drawing/2014/main" val="4182402499"/>
                    </a:ext>
                  </a:extLst>
                </a:gridCol>
                <a:gridCol w="987552">
                  <a:extLst>
                    <a:ext uri="{9D8B030D-6E8A-4147-A177-3AD203B41FA5}">
                      <a16:colId xmlns:a16="http://schemas.microsoft.com/office/drawing/2014/main" val="184040333"/>
                    </a:ext>
                  </a:extLst>
                </a:gridCol>
                <a:gridCol w="987552">
                  <a:extLst>
                    <a:ext uri="{9D8B030D-6E8A-4147-A177-3AD203B41FA5}">
                      <a16:colId xmlns:a16="http://schemas.microsoft.com/office/drawing/2014/main" val="1157473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4404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- 2017-10-17 19:37:48</a:t>
                      </a:r>
                      <a:r>
                        <a:rPr kumimoji="0" lang="es-ES" sz="1000" b="0" i="0" u="none" strike="noStrike" kern="1200" cap="none" spc="0" normalizeH="0" baseline="0" noProof="0">
                          <a:ln>
                            <a:noFill/>
                          </a:ln>
                          <a:solidFill>
                            <a:prstClr val="black"/>
                          </a:solidFill>
                          <a:effectLst/>
                          <a:uLnTx/>
                          <a:uFillTx/>
                          <a:latin typeface="+mn-lt"/>
                          <a:ea typeface="+mn-ea"/>
                          <a:cs typeface="+mn-cs"/>
                        </a:rPr>
                        <a:t>
#DefiéndeteDelCáncerDeMama #MujerMujerBHDLeón con chequeos preventivos y sana nutrición. En el mes mundial de la sensibilización sobre el #CáncerDeMama encendemos una luz rosada por la prevención y la lucha contra esta enfermedad #MujerMujerSalud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944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- 2017-10-19 14:52:30</a:t>
                      </a:r>
                      <a:r>
                        <a:rPr kumimoji="0" lang="es-ES" sz="1000" b="0" i="0" u="none" strike="noStrike" kern="1200" cap="none" spc="0" normalizeH="0" baseline="0" noProof="0">
                          <a:ln>
                            <a:noFill/>
                          </a:ln>
                          <a:solidFill>
                            <a:prstClr val="black"/>
                          </a:solidFill>
                          <a:effectLst/>
                          <a:uLnTx/>
                          <a:uFillTx/>
                          <a:latin typeface="+mn-lt"/>
                          <a:ea typeface="+mn-ea"/>
                          <a:cs typeface="+mn-cs"/>
                        </a:rPr>
                        <a:t>
#DefiéndeteDelCáncerDeMama #MujerMujerBHDLeón con rutinas de ejercicios y manejo del estrés. En el mes mundial de la sensibilización sobre el #CáncerDeMama encendemos una luz rosada por la prevención y la lucha contra esta enfermedad #MujerMujerSalud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9573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- 2017-10-25 01:04:56</a:t>
                      </a:r>
                      <a:r>
                        <a:rPr kumimoji="0" lang="es-ES" sz="1000" b="0" i="0" u="none" strike="noStrike" kern="1200" cap="none" spc="0" normalizeH="0" baseline="0" noProof="0">
                          <a:ln>
                            <a:noFill/>
                          </a:ln>
                          <a:solidFill>
                            <a:prstClr val="black"/>
                          </a:solidFill>
                          <a:effectLst/>
                          <a:uLnTx/>
                          <a:uFillTx/>
                          <a:latin typeface="+mn-lt"/>
                          <a:ea typeface="+mn-ea"/>
                          <a:cs typeface="+mn-cs"/>
                        </a:rPr>
                        <a:t>
Luis Molina Achécar, nuestro presidente, promueve el conocimiento al dictar la conferencia magistral “La gestión del riesgo reputacional: Reflexiones y experiencias”, que se presenta en el Segundo Congreso Internacional de Gestión Integral de Riesgos del Sector Bancario de República Dominicana organizado por la @superdebancosrd #2doCongresoSIB #BHDLeón #MejoraTuMundo #GenteBHDLeón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03993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- 2017-10-23 20:20:48</a:t>
                      </a:r>
                      <a:r>
                        <a:rPr kumimoji="0" lang="es-ES" sz="1000" b="0" i="0" u="none" strike="noStrike" kern="1200" cap="none" spc="0" normalizeH="0" baseline="0" noProof="0">
                          <a:ln>
                            <a:noFill/>
                          </a:ln>
                          <a:solidFill>
                            <a:prstClr val="black"/>
                          </a:solidFill>
                          <a:effectLst/>
                          <a:uLnTx/>
                          <a:uFillTx/>
                          <a:latin typeface="+mn-lt"/>
                          <a:ea typeface="+mn-ea"/>
                          <a:cs typeface="+mn-cs"/>
                        </a:rPr>
                        <a:t>
#DefiéndeteDelCáncerDeMama #MujerMujerBHDLeón con descanso apropiado y vida en armonía. En el mes mundial de la sensibilización sobre el #CáncerDeMama encendemos una luz rosada por la prevención y la lucha contra esta enfermedad #MujerMujerSalud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0392811"/>
                  </a:ext>
                </a:extLst>
              </a:tr>
            </a:tbl>
          </a:graphicData>
        </a:graphic>
      </p:graphicFrame>
      <p:sp>
        <p:nvSpPr>
          <p:cNvPr id="4" name="Text Placeholder 3">
            <a:extLst>
              <a:ext uri="{FF2B5EF4-FFF2-40B4-BE49-F238E27FC236}">
                <a16:creationId xmlns:a16="http://schemas.microsoft.com/office/drawing/2014/main" id="{49B93A4D-7E0D-42D0-9B9C-DADC08F41FC5}"/>
              </a:ext>
            </a:extLst>
          </p:cNvPr>
          <p:cNvSpPr>
            <a:spLocks noGrp="1"/>
          </p:cNvSpPr>
          <p:nvPr>
            <p:ph type="body" sz="quarter" idx="14"/>
          </p:nvPr>
        </p:nvSpPr>
        <p:spPr/>
        <p:txBody>
          <a:bodyPr/>
          <a:lstStyle/>
          <a:p>
            <a:r>
              <a:rPr lang="en-US"/>
              <a:t>08/10/2017 - 07/11/2017</a:t>
            </a:r>
          </a:p>
        </p:txBody>
      </p:sp>
    </p:spTree>
    <p:extLst>
      <p:ext uri="{BB962C8B-B14F-4D97-AF65-F5344CB8AC3E}">
        <p14:creationId xmlns:p14="http://schemas.microsoft.com/office/powerpoint/2010/main" val="135657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32D6D-0593-40F0-8D30-656C61A7B5E9}"/>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6A8CF68B-2D63-4E9A-981F-A6E66D86D9F0}"/>
              </a:ext>
            </a:extLst>
          </p:cNvPr>
          <p:cNvGraphicFramePr>
            <a:graphicFrameLocks noGrp="1"/>
          </p:cNvGraphicFramePr>
          <p:nvPr>
            <p:ph type="tbl" sz="quarter" idx="13"/>
            <p:extLst>
              <p:ext uri="{D42A27DB-BD31-4B8C-83A1-F6EECF244321}">
                <p14:modId xmlns:p14="http://schemas.microsoft.com/office/powerpoint/2010/main" val="2770004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04294511"/>
                    </a:ext>
                  </a:extLst>
                </a:gridCol>
                <a:gridCol w="987552">
                  <a:extLst>
                    <a:ext uri="{9D8B030D-6E8A-4147-A177-3AD203B41FA5}">
                      <a16:colId xmlns:a16="http://schemas.microsoft.com/office/drawing/2014/main" val="2212979595"/>
                    </a:ext>
                  </a:extLst>
                </a:gridCol>
                <a:gridCol w="987552">
                  <a:extLst>
                    <a:ext uri="{9D8B030D-6E8A-4147-A177-3AD203B41FA5}">
                      <a16:colId xmlns:a16="http://schemas.microsoft.com/office/drawing/2014/main" val="1295513396"/>
                    </a:ext>
                  </a:extLst>
                </a:gridCol>
                <a:gridCol w="987552">
                  <a:extLst>
                    <a:ext uri="{9D8B030D-6E8A-4147-A177-3AD203B41FA5}">
                      <a16:colId xmlns:a16="http://schemas.microsoft.com/office/drawing/2014/main" val="702427120"/>
                    </a:ext>
                  </a:extLst>
                </a:gridCol>
                <a:gridCol w="987552">
                  <a:extLst>
                    <a:ext uri="{9D8B030D-6E8A-4147-A177-3AD203B41FA5}">
                      <a16:colId xmlns:a16="http://schemas.microsoft.com/office/drawing/2014/main" val="2619378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319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bhdleon (Banco BHD León) - 2017-10-12 20:28:14</a:t>
                      </a:r>
                      <a:r>
                        <a:rPr kumimoji="0" lang="en-US" sz="1000" b="0" i="0" u="none" strike="noStrike" kern="1200" cap="none" spc="0" normalizeH="0" baseline="0" noProof="0">
                          <a:ln>
                            <a:noFill/>
                          </a:ln>
                          <a:solidFill>
                            <a:prstClr val="black"/>
                          </a:solidFill>
                          <a:effectLst/>
                          <a:uLnTx/>
                          <a:uFillTx/>
                          <a:latin typeface="+mn-lt"/>
                          <a:ea typeface="+mn-ea"/>
                          <a:cs typeface="+mn-cs"/>
                        </a:rPr>
                        <a:t>
Steven Puig, gerente general del @bhdleon, da la bienvenida a los clientes empresariales en la conferencia de Vijay Govindarajan: #BienvenidoElMañana, "El desafío de un futuro exitoso a través de la innovación." #BHDLeónNegocios #Innovation #Execution #3BoxSolution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9790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- 2017-10-23 17:43:59</a:t>
                      </a:r>
                      <a:r>
                        <a:rPr kumimoji="0" lang="es-ES" sz="1000" b="0" i="0" u="none" strike="noStrike" kern="1200" cap="none" spc="0" normalizeH="0" baseline="0" noProof="0">
                          <a:ln>
                            <a:noFill/>
                          </a:ln>
                          <a:solidFill>
                            <a:prstClr val="black"/>
                          </a:solidFill>
                          <a:effectLst/>
                          <a:uLnTx/>
                          <a:uFillTx/>
                          <a:latin typeface="+mn-lt"/>
                          <a:ea typeface="+mn-ea"/>
                          <a:cs typeface="+mn-cs"/>
                        </a:rPr>
                        <a:t>
Próximamente abriremos nuestras puertas en el 3er piso de Downtown Center. Crecemos para mejorar tu mundo. #BHD 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7195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- 2017-10-27 18:34:46</a:t>
                      </a:r>
                      <a:r>
                        <a:rPr kumimoji="0" lang="es-ES" sz="1000" b="0" i="0" u="none" strike="noStrike" kern="1200" cap="none" spc="0" normalizeH="0" baseline="0" noProof="0">
                          <a:ln>
                            <a:noFill/>
                          </a:ln>
                          <a:solidFill>
                            <a:prstClr val="black"/>
                          </a:solidFill>
                          <a:effectLst/>
                          <a:uLnTx/>
                          <a:uFillTx/>
                          <a:latin typeface="+mn-lt"/>
                          <a:ea typeface="+mn-ea"/>
                          <a:cs typeface="+mn-cs"/>
                        </a:rPr>
                        <a:t>
A partir del 30 de octubre de 2017 nuestra sucursal ubicada en la av. 27 de Febrero esquina av. Núñez de Cáceres será trasladada al tercer piso de Downtown Center.
Los horarios de atención serán los siguientes: 
Operaciones y Servicios
De lunes a viernes de 8:00 a.m. a 8:00 p.m.
Sábados de 9:00 a.m. a 6:00 p.m.
Domingos y días feriados de 10:00 a.m. a 2:00 p.m. 
Negocios
De lunes a viernes de 8:00 a.m. a 7:00 p.m. 
Sábados de 9:00 a.m. a 3:00 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9063477"/>
                  </a:ext>
                </a:extLst>
              </a:tr>
            </a:tbl>
          </a:graphicData>
        </a:graphic>
      </p:graphicFrame>
      <p:sp>
        <p:nvSpPr>
          <p:cNvPr id="4" name="Text Placeholder 3">
            <a:extLst>
              <a:ext uri="{FF2B5EF4-FFF2-40B4-BE49-F238E27FC236}">
                <a16:creationId xmlns:a16="http://schemas.microsoft.com/office/drawing/2014/main" id="{54912545-06FD-499F-9998-C9232DB9962D}"/>
              </a:ext>
            </a:extLst>
          </p:cNvPr>
          <p:cNvSpPr>
            <a:spLocks noGrp="1"/>
          </p:cNvSpPr>
          <p:nvPr>
            <p:ph type="body" sz="quarter" idx="14"/>
          </p:nvPr>
        </p:nvSpPr>
        <p:spPr/>
        <p:txBody>
          <a:bodyPr/>
          <a:lstStyle/>
          <a:p>
            <a:r>
              <a:rPr lang="en-US"/>
              <a:t>08/10/2017 - 07/11/2017</a:t>
            </a:r>
          </a:p>
        </p:txBody>
      </p:sp>
    </p:spTree>
    <p:extLst>
      <p:ext uri="{BB962C8B-B14F-4D97-AF65-F5344CB8AC3E}">
        <p14:creationId xmlns:p14="http://schemas.microsoft.com/office/powerpoint/2010/main" val="3084342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6245D-56A7-45E2-A3F6-8B9AA2DF3B21}"/>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BFF2330D-5BAC-4904-A2BC-93AE48F65BED}"/>
              </a:ext>
            </a:extLst>
          </p:cNvPr>
          <p:cNvGraphicFramePr>
            <a:graphicFrameLocks noGrp="1"/>
          </p:cNvGraphicFramePr>
          <p:nvPr>
            <p:ph type="tbl" sz="quarter" idx="13"/>
            <p:extLst>
              <p:ext uri="{D42A27DB-BD31-4B8C-83A1-F6EECF244321}">
                <p14:modId xmlns:p14="http://schemas.microsoft.com/office/powerpoint/2010/main" val="2580668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93513934"/>
                    </a:ext>
                  </a:extLst>
                </a:gridCol>
                <a:gridCol w="987552">
                  <a:extLst>
                    <a:ext uri="{9D8B030D-6E8A-4147-A177-3AD203B41FA5}">
                      <a16:colId xmlns:a16="http://schemas.microsoft.com/office/drawing/2014/main" val="2396249007"/>
                    </a:ext>
                  </a:extLst>
                </a:gridCol>
                <a:gridCol w="987552">
                  <a:extLst>
                    <a:ext uri="{9D8B030D-6E8A-4147-A177-3AD203B41FA5}">
                      <a16:colId xmlns:a16="http://schemas.microsoft.com/office/drawing/2014/main" val="2077910287"/>
                    </a:ext>
                  </a:extLst>
                </a:gridCol>
                <a:gridCol w="987552">
                  <a:extLst>
                    <a:ext uri="{9D8B030D-6E8A-4147-A177-3AD203B41FA5}">
                      <a16:colId xmlns:a16="http://schemas.microsoft.com/office/drawing/2014/main" val="3931727062"/>
                    </a:ext>
                  </a:extLst>
                </a:gridCol>
                <a:gridCol w="987552">
                  <a:extLst>
                    <a:ext uri="{9D8B030D-6E8A-4147-A177-3AD203B41FA5}">
                      <a16:colId xmlns:a16="http://schemas.microsoft.com/office/drawing/2014/main" val="1469670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5686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- 2017-10-16 19:22:14</a:t>
                      </a:r>
                      <a:r>
                        <a:rPr kumimoji="0" lang="es-ES" sz="1000" b="0" i="0" u="none" strike="noStrike" kern="1200" cap="none" spc="0" normalizeH="0" baseline="0" noProof="0">
                          <a:ln>
                            <a:noFill/>
                          </a:ln>
                          <a:solidFill>
                            <a:prstClr val="black"/>
                          </a:solidFill>
                          <a:effectLst/>
                          <a:uLnTx/>
                          <a:uFillTx/>
                          <a:latin typeface="+mn-lt"/>
                          <a:ea typeface="+mn-ea"/>
                          <a:cs typeface="+mn-cs"/>
                        </a:rPr>
                        <a:t>
¿Sabías que el principal activo de tu negocio es el capital humano? Te invitamos a participar de nuestros Talleres de Capacitación durante la Temporada BHD León para Negocios Pyme junto a tu equipo de colaboradores para que juntos alcancen las metas que se han trazado. #BHDLeonNegocios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38445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- 2017-10-14 13:01:07</a:t>
                      </a:r>
                      <a:r>
                        <a:rPr kumimoji="0" lang="es-ES" sz="1000" b="0" i="0" u="none" strike="noStrike" kern="1200" cap="none" spc="0" normalizeH="0" baseline="0" noProof="0">
                          <a:ln>
                            <a:noFill/>
                          </a:ln>
                          <a:solidFill>
                            <a:prstClr val="black"/>
                          </a:solidFill>
                          <a:effectLst/>
                          <a:uLnTx/>
                          <a:uFillTx/>
                          <a:latin typeface="+mn-lt"/>
                          <a:ea typeface="+mn-ea"/>
                          <a:cs typeface="+mn-cs"/>
                        </a:rPr>
                        <a:t>
Querida Yo: 
Esa compra de hoy se puede convertir en una experiencia inolvidable. Por cada consumo de RD$1,000 o US$ 25 con tu Tarjeta Mujer BHD León estás participando para ganarte lo que tú decidas. Entre las 6 opciones de premios diseñadas para ti, puedes optar por un plan integral de salud que te ayudará a restaurar y fortalecer tu cuerpo.
Atentamente,
Yo.
#MejoraTuMundo
*Ciertas condiciones aplican. Promoción válida hasta el 31 de octubre. Más información en https://goo.gl/j2m4S4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7808601"/>
                  </a:ext>
                </a:extLst>
              </a:tr>
            </a:tbl>
          </a:graphicData>
        </a:graphic>
      </p:graphicFrame>
      <p:sp>
        <p:nvSpPr>
          <p:cNvPr id="4" name="Text Placeholder 3">
            <a:extLst>
              <a:ext uri="{FF2B5EF4-FFF2-40B4-BE49-F238E27FC236}">
                <a16:creationId xmlns:a16="http://schemas.microsoft.com/office/drawing/2014/main" id="{EE150093-DD33-45F5-B92C-222C45EFBD3C}"/>
              </a:ext>
            </a:extLst>
          </p:cNvPr>
          <p:cNvSpPr>
            <a:spLocks noGrp="1"/>
          </p:cNvSpPr>
          <p:nvPr>
            <p:ph type="body" sz="quarter" idx="14"/>
          </p:nvPr>
        </p:nvSpPr>
        <p:spPr/>
        <p:txBody>
          <a:bodyPr/>
          <a:lstStyle/>
          <a:p>
            <a:r>
              <a:rPr lang="en-US"/>
              <a:t>08/10/2017 - 07/11/2017</a:t>
            </a:r>
          </a:p>
        </p:txBody>
      </p:sp>
    </p:spTree>
    <p:extLst>
      <p:ext uri="{BB962C8B-B14F-4D97-AF65-F5344CB8AC3E}">
        <p14:creationId xmlns:p14="http://schemas.microsoft.com/office/powerpoint/2010/main" val="1187471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88E1C-61D1-454D-A27F-110824114F28}"/>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030639A5-1ED9-481D-817C-CEC5C8E7DC6F}"/>
              </a:ext>
            </a:extLst>
          </p:cNvPr>
          <p:cNvGraphicFramePr>
            <a:graphicFrameLocks noGrp="1"/>
          </p:cNvGraphicFramePr>
          <p:nvPr>
            <p:ph type="tbl" sz="quarter" idx="13"/>
            <p:extLst>
              <p:ext uri="{D42A27DB-BD31-4B8C-83A1-F6EECF244321}">
                <p14:modId xmlns:p14="http://schemas.microsoft.com/office/powerpoint/2010/main" val="3839528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40726398"/>
                    </a:ext>
                  </a:extLst>
                </a:gridCol>
                <a:gridCol w="987552">
                  <a:extLst>
                    <a:ext uri="{9D8B030D-6E8A-4147-A177-3AD203B41FA5}">
                      <a16:colId xmlns:a16="http://schemas.microsoft.com/office/drawing/2014/main" val="2634501108"/>
                    </a:ext>
                  </a:extLst>
                </a:gridCol>
                <a:gridCol w="987552">
                  <a:extLst>
                    <a:ext uri="{9D8B030D-6E8A-4147-A177-3AD203B41FA5}">
                      <a16:colId xmlns:a16="http://schemas.microsoft.com/office/drawing/2014/main" val="2050824353"/>
                    </a:ext>
                  </a:extLst>
                </a:gridCol>
                <a:gridCol w="987552">
                  <a:extLst>
                    <a:ext uri="{9D8B030D-6E8A-4147-A177-3AD203B41FA5}">
                      <a16:colId xmlns:a16="http://schemas.microsoft.com/office/drawing/2014/main" val="3603076122"/>
                    </a:ext>
                  </a:extLst>
                </a:gridCol>
                <a:gridCol w="987552">
                  <a:extLst>
                    <a:ext uri="{9D8B030D-6E8A-4147-A177-3AD203B41FA5}">
                      <a16:colId xmlns:a16="http://schemas.microsoft.com/office/drawing/2014/main" val="401541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461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- 2017-10-29 14:53:14</a:t>
                      </a:r>
                      <a:r>
                        <a:rPr kumimoji="0" lang="es-ES" sz="1000" b="0" i="0" u="none" strike="noStrike" kern="1200" cap="none" spc="0" normalizeH="0" baseline="0" noProof="0">
                          <a:ln>
                            <a:noFill/>
                          </a:ln>
                          <a:solidFill>
                            <a:prstClr val="black"/>
                          </a:solidFill>
                          <a:effectLst/>
                          <a:uLnTx/>
                          <a:uFillTx/>
                          <a:latin typeface="+mn-lt"/>
                          <a:ea typeface="+mn-ea"/>
                          <a:cs typeface="+mn-cs"/>
                        </a:rPr>
                        <a:t>
A partir del 30 de octubre de 2017 nuestra sucursal ubicada en la av. 27 de Febrero esquina av. Núñez de Cáceres será trasladada al tercer piso de Downtown Center.
Los horarios de atención serán los siguientes: 
Operaciones y Servicios
De lunes a viernes de 8:00 a.m. a 8:00 p.m.
Sábados de 9:00 a.m. a 6:00 p.m.
Domingos y días feriados de 10:00 a.m. a 2:00 p.m. 
Negocios
De lunes a viernes de 8:00 a.m. a 7:00 p.m. 
Sábados de 9:00 a.m. a 3:00 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88275565"/>
                  </a:ext>
                </a:extLst>
              </a:tr>
            </a:tbl>
          </a:graphicData>
        </a:graphic>
      </p:graphicFrame>
      <p:sp>
        <p:nvSpPr>
          <p:cNvPr id="4" name="Text Placeholder 3">
            <a:extLst>
              <a:ext uri="{FF2B5EF4-FFF2-40B4-BE49-F238E27FC236}">
                <a16:creationId xmlns:a16="http://schemas.microsoft.com/office/drawing/2014/main" id="{A767D984-AACE-4688-A5BB-5810D7682B30}"/>
              </a:ext>
            </a:extLst>
          </p:cNvPr>
          <p:cNvSpPr>
            <a:spLocks noGrp="1"/>
          </p:cNvSpPr>
          <p:nvPr>
            <p:ph type="body" sz="quarter" idx="14"/>
          </p:nvPr>
        </p:nvSpPr>
        <p:spPr/>
        <p:txBody>
          <a:bodyPr/>
          <a:lstStyle/>
          <a:p>
            <a:r>
              <a:rPr lang="en-US"/>
              <a:t>08/10/2017 - 07/11/2017</a:t>
            </a:r>
          </a:p>
        </p:txBody>
      </p:sp>
    </p:spTree>
    <p:extLst>
      <p:ext uri="{BB962C8B-B14F-4D97-AF65-F5344CB8AC3E}">
        <p14:creationId xmlns:p14="http://schemas.microsoft.com/office/powerpoint/2010/main" val="9548464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339</Words>
  <Application>Microsoft Office PowerPoint</Application>
  <PresentationFormat>On-screen Show (4:3)</PresentationFormat>
  <Paragraphs>132</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4</vt:lpstr>
      <vt:lpstr>Instagram Posts Table - 2 of 4</vt:lpstr>
      <vt:lpstr>Instagram Posts Table - 3 of 4</vt:lpstr>
      <vt:lpstr>Instagram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2017-12-01T23:14:50Z</dcterms:created>
  <dcterms:modified xsi:type="dcterms:W3CDTF">2017-12-01T23:15:13Z</dcterms:modified>
</cp:coreProperties>
</file>