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F5-46AF-94F1-658185B505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6330832"/>
        <c:axId val="286331160"/>
      </c:radarChart>
      <c:catAx>
        <c:axId val="28633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31160"/>
        <c:crosses val="autoZero"/>
        <c:auto val="1"/>
        <c:lblAlgn val="ctr"/>
        <c:lblOffset val="100"/>
        <c:noMultiLvlLbl val="0"/>
      </c:catAx>
      <c:valAx>
        <c:axId val="28633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3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10815</c:v>
                </c:pt>
                <c:pt idx="1">
                  <c:v>10843</c:v>
                </c:pt>
                <c:pt idx="2">
                  <c:v>10900</c:v>
                </c:pt>
                <c:pt idx="3">
                  <c:v>10951</c:v>
                </c:pt>
                <c:pt idx="4">
                  <c:v>11001</c:v>
                </c:pt>
                <c:pt idx="5">
                  <c:v>11078</c:v>
                </c:pt>
                <c:pt idx="6">
                  <c:v>11118</c:v>
                </c:pt>
                <c:pt idx="7">
                  <c:v>11155</c:v>
                </c:pt>
                <c:pt idx="8">
                  <c:v>11206</c:v>
                </c:pt>
                <c:pt idx="9">
                  <c:v>11275</c:v>
                </c:pt>
                <c:pt idx="10">
                  <c:v>11336</c:v>
                </c:pt>
                <c:pt idx="11">
                  <c:v>11406</c:v>
                </c:pt>
                <c:pt idx="12">
                  <c:v>11450</c:v>
                </c:pt>
                <c:pt idx="13">
                  <c:v>11488</c:v>
                </c:pt>
                <c:pt idx="14">
                  <c:v>11516</c:v>
                </c:pt>
                <c:pt idx="15">
                  <c:v>11560</c:v>
                </c:pt>
                <c:pt idx="16">
                  <c:v>11628</c:v>
                </c:pt>
                <c:pt idx="17">
                  <c:v>11696</c:v>
                </c:pt>
                <c:pt idx="18">
                  <c:v>11764</c:v>
                </c:pt>
                <c:pt idx="19">
                  <c:v>11840</c:v>
                </c:pt>
                <c:pt idx="20">
                  <c:v>11882</c:v>
                </c:pt>
                <c:pt idx="21">
                  <c:v>11924</c:v>
                </c:pt>
                <c:pt idx="22">
                  <c:v>11977</c:v>
                </c:pt>
                <c:pt idx="23">
                  <c:v>12061</c:v>
                </c:pt>
                <c:pt idx="24">
                  <c:v>12143</c:v>
                </c:pt>
                <c:pt idx="25">
                  <c:v>12210</c:v>
                </c:pt>
                <c:pt idx="26">
                  <c:v>12271</c:v>
                </c:pt>
                <c:pt idx="27">
                  <c:v>12315</c:v>
                </c:pt>
                <c:pt idx="28">
                  <c:v>12344</c:v>
                </c:pt>
                <c:pt idx="29">
                  <c:v>12375</c:v>
                </c:pt>
                <c:pt idx="30">
                  <c:v>12440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8F-4146-B7E9-73E734060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870480"/>
        <c:axId val="241874416"/>
      </c:lineChart>
      <c:catAx>
        <c:axId val="24187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74416"/>
        <c:crosses val="autoZero"/>
        <c:auto val="1"/>
        <c:lblAlgn val="ctr"/>
        <c:lblOffset val="100"/>
        <c:noMultiLvlLbl val="0"/>
      </c:catAx>
      <c:valAx>
        <c:axId val="24187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7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</c:v>
                </c:pt>
                <c:pt idx="1">
                  <c:v>28</c:v>
                </c:pt>
                <c:pt idx="2">
                  <c:v>57</c:v>
                </c:pt>
                <c:pt idx="3">
                  <c:v>51</c:v>
                </c:pt>
                <c:pt idx="4">
                  <c:v>50</c:v>
                </c:pt>
                <c:pt idx="5">
                  <c:v>77</c:v>
                </c:pt>
                <c:pt idx="6">
                  <c:v>40</c:v>
                </c:pt>
                <c:pt idx="7">
                  <c:v>37</c:v>
                </c:pt>
                <c:pt idx="8">
                  <c:v>51</c:v>
                </c:pt>
                <c:pt idx="9">
                  <c:v>69</c:v>
                </c:pt>
                <c:pt idx="10">
                  <c:v>61</c:v>
                </c:pt>
                <c:pt idx="11">
                  <c:v>70</c:v>
                </c:pt>
                <c:pt idx="12">
                  <c:v>44</c:v>
                </c:pt>
                <c:pt idx="13">
                  <c:v>38</c:v>
                </c:pt>
                <c:pt idx="14">
                  <c:v>28</c:v>
                </c:pt>
                <c:pt idx="15">
                  <c:v>44</c:v>
                </c:pt>
                <c:pt idx="16">
                  <c:v>68</c:v>
                </c:pt>
                <c:pt idx="17">
                  <c:v>68</c:v>
                </c:pt>
                <c:pt idx="18">
                  <c:v>68</c:v>
                </c:pt>
                <c:pt idx="19">
                  <c:v>76</c:v>
                </c:pt>
                <c:pt idx="20">
                  <c:v>42</c:v>
                </c:pt>
                <c:pt idx="21">
                  <c:v>42</c:v>
                </c:pt>
                <c:pt idx="22">
                  <c:v>53</c:v>
                </c:pt>
                <c:pt idx="23">
                  <c:v>84</c:v>
                </c:pt>
                <c:pt idx="24">
                  <c:v>82</c:v>
                </c:pt>
                <c:pt idx="25">
                  <c:v>67</c:v>
                </c:pt>
                <c:pt idx="26">
                  <c:v>61</c:v>
                </c:pt>
                <c:pt idx="27">
                  <c:v>44</c:v>
                </c:pt>
                <c:pt idx="28">
                  <c:v>29</c:v>
                </c:pt>
                <c:pt idx="29">
                  <c:v>31</c:v>
                </c:pt>
                <c:pt idx="30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78-4D78-84F6-0F8D1FBD5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875400"/>
        <c:axId val="241875728"/>
      </c:lineChart>
      <c:catAx>
        <c:axId val="24187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75728"/>
        <c:crosses val="autoZero"/>
        <c:auto val="1"/>
        <c:lblAlgn val="ctr"/>
        <c:lblOffset val="100"/>
        <c:noMultiLvlLbl val="0"/>
      </c:catAx>
      <c:valAx>
        <c:axId val="24187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7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45-4B82-8236-1F5E294118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64200"/>
        <c:axId val="245568792"/>
      </c:lineChart>
      <c:catAx>
        <c:axId val="2455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68792"/>
        <c:crosses val="autoZero"/>
        <c:auto val="1"/>
        <c:lblAlgn val="ctr"/>
        <c:lblOffset val="100"/>
        <c:noMultiLvlLbl val="0"/>
      </c:catAx>
      <c:valAx>
        <c:axId val="24556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6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0.32320620555914997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0.17211703958692001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0.11120996441281</c:v>
                </c:pt>
                <c:pt idx="10">
                  <c:v>8.2559339525284006E-2</c:v>
                </c:pt>
                <c:pt idx="11">
                  <c:v>9.4538738897194996E-2</c:v>
                </c:pt>
                <c:pt idx="12">
                  <c:v>0.17500875043752001</c:v>
                </c:pt>
                <c:pt idx="13">
                  <c:v>0</c:v>
                </c:pt>
                <c:pt idx="14">
                  <c:v>0</c:v>
                </c:pt>
                <c:pt idx="15">
                  <c:v>0.12133818686080999</c:v>
                </c:pt>
                <c:pt idx="16">
                  <c:v>0.13800241504225999</c:v>
                </c:pt>
                <c:pt idx="17">
                  <c:v>0.19150517349797</c:v>
                </c:pt>
                <c:pt idx="18">
                  <c:v>4.2625745950554003E-2</c:v>
                </c:pt>
                <c:pt idx="19">
                  <c:v>0.24995763429927001</c:v>
                </c:pt>
                <c:pt idx="20">
                  <c:v>6.7447938622375997E-2</c:v>
                </c:pt>
                <c:pt idx="21">
                  <c:v>5.8808703688146002E-2</c:v>
                </c:pt>
                <c:pt idx="22">
                  <c:v>0</c:v>
                </c:pt>
                <c:pt idx="23">
                  <c:v>2.4960479241201001E-2</c:v>
                </c:pt>
                <c:pt idx="24">
                  <c:v>7.8499421583208995E-2</c:v>
                </c:pt>
                <c:pt idx="25">
                  <c:v>0.10676741130092</c:v>
                </c:pt>
                <c:pt idx="26">
                  <c:v>8.1699346405228995E-2</c:v>
                </c:pt>
                <c:pt idx="27">
                  <c:v>2.4404132433091998E-2</c:v>
                </c:pt>
                <c:pt idx="28">
                  <c:v>4.0554789520642003E-2</c:v>
                </c:pt>
                <c:pt idx="29">
                  <c:v>4.0456347600938997E-2</c:v>
                </c:pt>
                <c:pt idx="30">
                  <c:v>0.16925928911099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9A-4959-A3D9-E7D537804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871464"/>
        <c:axId val="240770152"/>
      </c:lineChart>
      <c:catAx>
        <c:axId val="24187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70152"/>
        <c:crosses val="autoZero"/>
        <c:auto val="1"/>
        <c:lblAlgn val="ctr"/>
        <c:lblOffset val="100"/>
        <c:noMultiLvlLbl val="0"/>
      </c:catAx>
      <c:valAx>
        <c:axId val="24077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7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77-4869-A9A8-1D4D27E437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77-4869-A9A8-1D4D27E437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152568"/>
        <c:axId val="288154536"/>
      </c:barChart>
      <c:catAx>
        <c:axId val="28815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54536"/>
        <c:crosses val="autoZero"/>
        <c:auto val="1"/>
        <c:lblAlgn val="ctr"/>
        <c:lblOffset val="100"/>
        <c:noMultiLvlLbl val="0"/>
      </c:catAx>
      <c:valAx>
        <c:axId val="28815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5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0.32320620555914997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0.17211703958692001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0.11120996441281</c:v>
                </c:pt>
                <c:pt idx="10">
                  <c:v>8.2559339525284006E-2</c:v>
                </c:pt>
                <c:pt idx="11">
                  <c:v>9.4538738897194996E-2</c:v>
                </c:pt>
                <c:pt idx="12">
                  <c:v>0.17500875043752001</c:v>
                </c:pt>
                <c:pt idx="13">
                  <c:v>0</c:v>
                </c:pt>
                <c:pt idx="14">
                  <c:v>0</c:v>
                </c:pt>
                <c:pt idx="15">
                  <c:v>0.12133818686080999</c:v>
                </c:pt>
                <c:pt idx="16">
                  <c:v>0.13800241504225999</c:v>
                </c:pt>
                <c:pt idx="17">
                  <c:v>0.19150517349797</c:v>
                </c:pt>
                <c:pt idx="18">
                  <c:v>4.2625745950554003E-2</c:v>
                </c:pt>
                <c:pt idx="19">
                  <c:v>0.24995763429927001</c:v>
                </c:pt>
                <c:pt idx="20">
                  <c:v>6.7447938622375997E-2</c:v>
                </c:pt>
                <c:pt idx="21">
                  <c:v>5.8808703688146002E-2</c:v>
                </c:pt>
                <c:pt idx="22">
                  <c:v>0</c:v>
                </c:pt>
                <c:pt idx="23">
                  <c:v>2.4960479241201001E-2</c:v>
                </c:pt>
                <c:pt idx="24">
                  <c:v>7.8499421583208995E-2</c:v>
                </c:pt>
                <c:pt idx="25">
                  <c:v>0.10676741130092</c:v>
                </c:pt>
                <c:pt idx="26">
                  <c:v>8.1699346405228995E-2</c:v>
                </c:pt>
                <c:pt idx="27">
                  <c:v>2.4404132433091998E-2</c:v>
                </c:pt>
                <c:pt idx="28">
                  <c:v>4.0554789520642003E-2</c:v>
                </c:pt>
                <c:pt idx="29">
                  <c:v>4.0456347600938997E-2</c:v>
                </c:pt>
                <c:pt idx="30">
                  <c:v>0.16925928911099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D4-4E74-9D45-0EF36C6C8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57816"/>
        <c:axId val="288154208"/>
      </c:lineChart>
      <c:catAx>
        <c:axId val="28815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54208"/>
        <c:crosses val="autoZero"/>
        <c:auto val="1"/>
        <c:lblAlgn val="ctr"/>
        <c:lblOffset val="100"/>
        <c:noMultiLvlLbl val="0"/>
      </c:catAx>
      <c:valAx>
        <c:axId val="28815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5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0.12471858581101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18-49D1-9976-B3E6C42B7D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808184"/>
        <c:axId val="244806872"/>
      </c:barChart>
      <c:catAx>
        <c:axId val="24480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06872"/>
        <c:crosses val="autoZero"/>
        <c:auto val="1"/>
        <c:lblAlgn val="ctr"/>
        <c:lblOffset val="100"/>
        <c:noMultiLvlLbl val="0"/>
      </c:catAx>
      <c:valAx>
        <c:axId val="24480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08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0.49901058246579999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6.1300868966704003E-2</c:v>
                </c:pt>
                <c:pt idx="13">
                  <c:v>0.14626172244687</c:v>
                </c:pt>
                <c:pt idx="14">
                  <c:v>0.21724167598727001</c:v>
                </c:pt>
                <c:pt idx="15">
                  <c:v>9.4639938053858993E-2</c:v>
                </c:pt>
                <c:pt idx="16">
                  <c:v>0.152714445496</c:v>
                </c:pt>
                <c:pt idx="17">
                  <c:v>0</c:v>
                </c:pt>
                <c:pt idx="18">
                  <c:v>6.4527230491267004E-2</c:v>
                </c:pt>
                <c:pt idx="19">
                  <c:v>7.3130861223435997E-2</c:v>
                </c:pt>
                <c:pt idx="20">
                  <c:v>0.10324356878603</c:v>
                </c:pt>
                <c:pt idx="21">
                  <c:v>0.23229802976856001</c:v>
                </c:pt>
                <c:pt idx="22">
                  <c:v>9.4639938053858993E-2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8E-46FD-9D71-DA4C61459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807200"/>
        <c:axId val="244809168"/>
      </c:lineChart>
      <c:catAx>
        <c:axId val="24480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09168"/>
        <c:crosses val="autoZero"/>
        <c:auto val="1"/>
        <c:lblAlgn val="ctr"/>
        <c:lblOffset val="100"/>
        <c:noMultiLvlLbl val="0"/>
      </c:catAx>
      <c:valAx>
        <c:axId val="24480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0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0.14105100197814999</c:v>
                </c:pt>
                <c:pt idx="1">
                  <c:v>0.11180872108024</c:v>
                </c:pt>
                <c:pt idx="2">
                  <c:v>0.12255955964565</c:v>
                </c:pt>
                <c:pt idx="3">
                  <c:v>8.1092039464793E-2</c:v>
                </c:pt>
                <c:pt idx="4">
                  <c:v>0.18491442332502001</c:v>
                </c:pt>
                <c:pt idx="5">
                  <c:v>4.7303689687795997E-2</c:v>
                </c:pt>
                <c:pt idx="6">
                  <c:v>5.1604025113959E-2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8C-45D5-B22D-677576718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808840"/>
        <c:axId val="240768840"/>
      </c:barChart>
      <c:catAx>
        <c:axId val="24480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68840"/>
        <c:crosses val="autoZero"/>
        <c:auto val="1"/>
        <c:lblAlgn val="ctr"/>
        <c:lblOffset val="100"/>
        <c:noMultiLvlLbl val="0"/>
      </c:catAx>
      <c:valAx>
        <c:axId val="24076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0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12</c:v>
                </c:pt>
                <c:pt idx="10">
                  <c:v>9</c:v>
                </c:pt>
                <c:pt idx="11">
                  <c:v>10</c:v>
                </c:pt>
                <c:pt idx="12">
                  <c:v>20</c:v>
                </c:pt>
                <c:pt idx="13">
                  <c:v>0</c:v>
                </c:pt>
                <c:pt idx="14">
                  <c:v>0</c:v>
                </c:pt>
                <c:pt idx="15">
                  <c:v>13</c:v>
                </c:pt>
                <c:pt idx="16">
                  <c:v>16</c:v>
                </c:pt>
                <c:pt idx="17">
                  <c:v>21</c:v>
                </c:pt>
                <c:pt idx="18">
                  <c:v>5</c:v>
                </c:pt>
                <c:pt idx="19">
                  <c:v>28</c:v>
                </c:pt>
                <c:pt idx="20">
                  <c:v>8</c:v>
                </c:pt>
                <c:pt idx="21">
                  <c:v>7</c:v>
                </c:pt>
                <c:pt idx="22">
                  <c:v>0</c:v>
                </c:pt>
                <c:pt idx="23">
                  <c:v>3</c:v>
                </c:pt>
                <c:pt idx="24">
                  <c:v>9</c:v>
                </c:pt>
                <c:pt idx="25">
                  <c:v>13</c:v>
                </c:pt>
                <c:pt idx="26">
                  <c:v>9</c:v>
                </c:pt>
                <c:pt idx="27">
                  <c:v>3</c:v>
                </c:pt>
                <c:pt idx="28">
                  <c:v>5</c:v>
                </c:pt>
                <c:pt idx="29">
                  <c:v>5</c:v>
                </c:pt>
                <c:pt idx="3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A4-4701-A508-1864926F04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52272"/>
        <c:axId val="286151288"/>
      </c:lineChart>
      <c:catAx>
        <c:axId val="28615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1288"/>
        <c:crosses val="autoZero"/>
        <c:auto val="1"/>
        <c:lblAlgn val="ctr"/>
        <c:lblOffset val="100"/>
        <c:noMultiLvlLbl val="0"/>
      </c:catAx>
      <c:valAx>
        <c:axId val="28615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5A-422C-A1E7-14EE573EF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43416"/>
        <c:axId val="286145384"/>
      </c:lineChart>
      <c:catAx>
        <c:axId val="28614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5384"/>
        <c:crosses val="autoZero"/>
        <c:auto val="1"/>
        <c:lblAlgn val="ctr"/>
        <c:lblOffset val="100"/>
        <c:noMultiLvlLbl val="0"/>
      </c:catAx>
      <c:valAx>
        <c:axId val="28614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12</c:v>
                </c:pt>
                <c:pt idx="10">
                  <c:v>9</c:v>
                </c:pt>
                <c:pt idx="11">
                  <c:v>10</c:v>
                </c:pt>
                <c:pt idx="12">
                  <c:v>20</c:v>
                </c:pt>
                <c:pt idx="13">
                  <c:v>0</c:v>
                </c:pt>
                <c:pt idx="14">
                  <c:v>0</c:v>
                </c:pt>
                <c:pt idx="15">
                  <c:v>14</c:v>
                </c:pt>
                <c:pt idx="16">
                  <c:v>16</c:v>
                </c:pt>
                <c:pt idx="17">
                  <c:v>22</c:v>
                </c:pt>
                <c:pt idx="18">
                  <c:v>5</c:v>
                </c:pt>
                <c:pt idx="19">
                  <c:v>29</c:v>
                </c:pt>
                <c:pt idx="20">
                  <c:v>8</c:v>
                </c:pt>
                <c:pt idx="21">
                  <c:v>7</c:v>
                </c:pt>
                <c:pt idx="22">
                  <c:v>0</c:v>
                </c:pt>
                <c:pt idx="23">
                  <c:v>3</c:v>
                </c:pt>
                <c:pt idx="24">
                  <c:v>9</c:v>
                </c:pt>
                <c:pt idx="25">
                  <c:v>13</c:v>
                </c:pt>
                <c:pt idx="26">
                  <c:v>10</c:v>
                </c:pt>
                <c:pt idx="27">
                  <c:v>3</c:v>
                </c:pt>
                <c:pt idx="28">
                  <c:v>5</c:v>
                </c:pt>
                <c:pt idx="29">
                  <c:v>5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5B-4F7C-A09B-64B329C45C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46368"/>
        <c:axId val="286146696"/>
      </c:lineChart>
      <c:catAx>
        <c:axId val="28614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6696"/>
        <c:crosses val="autoZero"/>
        <c:auto val="1"/>
        <c:lblAlgn val="ctr"/>
        <c:lblOffset val="100"/>
        <c:noMultiLvlLbl val="0"/>
      </c:catAx>
      <c:valAx>
        <c:axId val="28614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1E-4D61-ABF0-CCE4A8DCFF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1E-4D61-ABF0-CCE4A8DCFF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1E-4D61-ABF0-CCE4A8DCFF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1E-4D61-ABF0-CCE4A8DCFF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312104"/>
        <c:axId val="289314072"/>
      </c:barChart>
      <c:catAx>
        <c:axId val="289312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14072"/>
        <c:crosses val="autoZero"/>
        <c:auto val="1"/>
        <c:lblAlgn val="ctr"/>
        <c:lblOffset val="100"/>
        <c:noMultiLvlLbl val="0"/>
      </c:catAx>
      <c:valAx>
        <c:axId val="28931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1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10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5C-4B18-AD36-207709F7C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316040"/>
        <c:axId val="289303904"/>
      </c:barChart>
      <c:catAx>
        <c:axId val="28931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03904"/>
        <c:crosses val="autoZero"/>
        <c:auto val="1"/>
        <c:lblAlgn val="ctr"/>
        <c:lblOffset val="100"/>
        <c:noMultiLvlLbl val="0"/>
      </c:catAx>
      <c:valAx>
        <c:axId val="28930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1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41</c:v>
                </c:pt>
                <c:pt idx="1">
                  <c:v>69</c:v>
                </c:pt>
                <c:pt idx="2">
                  <c:v>66</c:v>
                </c:pt>
                <c:pt idx="3">
                  <c:v>64</c:v>
                </c:pt>
                <c:pt idx="4">
                  <c:v>65</c:v>
                </c:pt>
                <c:pt idx="5">
                  <c:v>41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66-47E3-8774-CF395D26C2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310136"/>
        <c:axId val="289300624"/>
      </c:barChart>
      <c:catAx>
        <c:axId val="28931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00624"/>
        <c:crosses val="autoZero"/>
        <c:auto val="1"/>
        <c:lblAlgn val="ctr"/>
        <c:lblOffset val="100"/>
        <c:noMultiLvlLbl val="0"/>
      </c:catAx>
      <c:valAx>
        <c:axId val="28930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1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</c:v>
                </c:pt>
                <c:pt idx="13">
                  <c:v>5</c:v>
                </c:pt>
                <c:pt idx="14">
                  <c:v>4</c:v>
                </c:pt>
                <c:pt idx="15">
                  <c:v>2</c:v>
                </c:pt>
                <c:pt idx="16">
                  <c:v>4</c:v>
                </c:pt>
                <c:pt idx="17">
                  <c:v>0</c:v>
                </c:pt>
                <c:pt idx="18">
                  <c:v>2</c:v>
                </c:pt>
                <c:pt idx="19">
                  <c:v>4</c:v>
                </c:pt>
                <c:pt idx="20">
                  <c:v>7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80-44F7-920A-70671DDFA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307184"/>
        <c:axId val="289307512"/>
      </c:lineChart>
      <c:catAx>
        <c:axId val="28930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07512"/>
        <c:crosses val="autoZero"/>
        <c:auto val="1"/>
        <c:lblAlgn val="ctr"/>
        <c:lblOffset val="100"/>
        <c:noMultiLvlLbl val="0"/>
      </c:catAx>
      <c:valAx>
        <c:axId val="28930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0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ACB52-92B2-4A8D-819E-4B1542658F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CFDC46-2612-467E-A248-2FB2852BCE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469272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0BFA5-075D-414B-9C1C-2DAE7C975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9ADB81-0320-412E-9928-94AAFE27A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9617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848095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984675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337527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15440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405849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499973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47308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79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23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95E56-2812-47CB-B620-EE0E3605A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583541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0E204-0424-41ED-92A2-DE7D1A453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8A7731-DD15-423B-B260-68C69BE3A8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1719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84EF5-F58C-4F73-8A39-AA85252C7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6198E-0855-498A-98FA-0F65C48B7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68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C9AAA-8188-4F1A-84AC-2E5E6E00D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8BBBDB-5E26-41A1-8C06-9F27E96363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5880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60F29-56DC-4477-A4C2-E7CCB346F5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54A9D-A3C1-447A-BA63-51CB5654E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259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5F2BF-A88C-4787-8D16-733509DE2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968CD1-B43A-428F-A37F-206092F922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7728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8FA31-68C7-408B-BDBE-A13ED3D2E6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370E0-2A87-4455-914A-A9D111632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075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4427D-404A-4A51-B3C8-134A3756A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2CDA09-B41A-475D-9ED4-69094A43C9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0393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1F035-B3BA-4102-B343-09CE6EB46E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2A58E-88E1-44D1-9FEB-8D77F4D0D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848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5366A-9E16-4601-B174-F1547D32B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8DA1DB-62DB-4E84-B37C-5885CEDFC9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61767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4DC52-B38F-470E-BF45-D072E563F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FF0B7-3D47-4F64-8205-5AEA94D3B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9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C1AA2-AD7C-459D-90EE-B9414E4FF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AC664D-3E90-4B7E-AA5F-7D5BD59CBF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4372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2755A-C896-4AFA-9617-F015A423C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0225A-A5C6-4E62-BFCC-BE4C893E7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893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FDD71-5748-4BFB-A128-ECADCF828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FAA48A-CD88-4B5B-A100-C68743129D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5589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24E44-0D62-40E9-823B-54D964B60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424C4-FC7C-4703-89CA-A3F9C6A94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834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5CF39-8B44-47B2-B723-9724877B8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Update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C1E178-EF70-4E48-ACF6-AA8C37C867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7175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1FAAD-433E-4559-A1D3-DFB75AA4A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37AEA-B108-48A2-8E83-28CA12F3C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781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8C7EF-624A-4473-8AD8-A10AEBF9D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FF5470-2B6B-4B6B-A989-740AB3A685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7782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E56B9-22AF-41C3-8216-7F7A3CE57B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75A48-F081-40D7-A46E-A1404F9BE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24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A2B34-A735-4E53-9B21-042BC4240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0B9AE1-B7C3-4292-A753-9C00873BB7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0920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97029-D448-4E12-8EF6-F80E7DCFC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1B6D4-2634-4AF2-9D1C-9C225040E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494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3D4CC-64A8-4E67-8CC8-7545F9A52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Likes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301F2C-D185-430F-93C7-243622D348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5257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BBE55-FEB1-459E-8690-A927566E7A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3C451-523C-4C17-BC5A-B690A9274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213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E39FD-9D65-4BE5-A04A-F14A20CDA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Comments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1EF377-ED8F-42C5-825D-7CD21359AD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6095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52047-08C0-4F61-8751-ED7DE673F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4C905-AF92-434A-8566-10891AD15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513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5556A-3378-4A31-BF60-52569B167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7364DC-8D66-4287-961D-C5DE29C300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1446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8A36C-3FAF-4551-9F86-3194179F6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CF6B1-16AB-46BC-B467-9C43B59D6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497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BA50D-CE81-4065-8D1B-6DB7FFB43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3B012F-29C7-4BC7-BB69-4F5C785466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8598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E4ED3-5F8C-46E5-9268-BA0DCE5FE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0CEFA-F269-4B2A-8065-717B10B0B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643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822C6-C573-480A-935D-1B070225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E68238-4C3E-4A64-B2CC-26BA52C258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0559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D08DB-99CB-446F-B446-892A236DB8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10D74-EC16-45D5-973F-280BDCE9C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91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AF858-D993-46F3-86AA-35F8A8211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4B72DE-690F-46FC-9B74-F0014FF73A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40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B65D3-3812-43D1-8AC2-C8DC45449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8C4F5-1836-44D9-8E74-CD9F1429B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569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982ED-8C01-4F53-BC41-4BB229A17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188AB0-32C3-41A2-9C26-C3795750E3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3345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7DD13-9698-444A-B794-07B7A450A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27C95-EC3E-4A36-8381-030D47924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650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8B44C-61BD-4491-93FA-CFB14D0A8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7A5FC5-9308-4431-882F-F995D68A4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221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45668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49102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94988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84785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2057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926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- 2017-10-25 01:08:13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Luis Molina Achécar, nuestro presidente, promueve el conocimiento al dictar la conferencia magistral “La gestión del riesgo reputacional: Reflexiones y experiencias”, que se presenta en el Segundo Congreso Internacional de Gestión Integral de Riesgos del Sector Bancario de República Dominicana organizado por la Superintendencia de Bancos #2doCongresoSIB #BHDLeón #MejoraTuMundo #GenteBHDLeón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08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- 2017-10-27 14:13:59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Josefina Navarro, vicepresidenta de Comunicación Corporativa y Responsabilidad Social, da la bienvenida al empresariado dominicano al taller sobre la Ley Contra el Lavado de Activos y el Financiamiento del Terrorismo, impartido por Michelle Cruz, vicepresidenta de Cumplimiento, y Luisa Nuño, vicepresidenta de Gestión Judicial y Reestructuración #GenteBHDLeón #EducaciónBHDLeón #CompromisoSocialBHDLeón #MejoraTuMundo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 empresas #BHDLeón son #NegociosResponsables que apoyan el programa mundial contra el lavado de activos #29deoctubre #DíadelaPrevencióndeLavadodeActivos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82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- 2017-10-27 16:41:06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Luisa Nuño, vicepresidenta de Gestión Judicial y Reestructuración, y Michelle Cruz, vicepresidenta de Cumplimiento, promueven el conocimiento al presentar la nueva Ley Contra el Lavado de Activos y el Financiamiento del Terrorismo y explicar su impacto para República Dominicana al empresariado dominicano #BHDLeón #GenteBHDLeón #EducaciónBHDLeón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536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8B74C-B20C-4860-B1FF-EA3EF1BE5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681929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53546-3F0E-457E-8ABE-32B39D655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06EC8-693D-45BB-B6F5-223E9ACFAD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8951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505657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0802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15636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34245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5946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62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- 2017-10-09 13:49:44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deseas obtener un certificado de estos talleres, regístrate previamente en https://lnkd.in/eRpetg5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85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- 2017-10-13 14:56:59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Steven Puig, gerente general del Banco BHD León, da la bienvenida a los clientes empresariales en la conferencia de Vijay Govindarajan: #BienvenidoElMañana, "El desafío de un futuro exitoso a través de la innovación." #BHDLeónNegocios #Innovation #Execution #3BoxSolution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18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- 2017-10-23 21:00:08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esta semana, participa de nuestros Talleres de Capacitación gratuitamente en el Centro MIPYMES UNPHU durante la Temporada BHD León para Negocios Pyme llenando el formulario disponible en este enlace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https://lnkd.in/eRpetg5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Más información en centropymes@unphu.edu.do o llamando al 809-562-6601 ext. 1183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006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DFA2B-B0C6-40F5-98AD-08D328AE1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8885606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E9BD4-193A-4E17-8DB6-C372A76FC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7464EB-C002-4741-A4C3-0EEFDE3B6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5063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835887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7161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50638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96840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831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54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- 2017-10-20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Aprende a manejar de forma separada tus finanzas personales de las finanzas de tu negocio, para contribuir a la estabilidad y crecimiento económico y financiero de ambos patrimonios.  #BHDLeónNegocios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Participa de nuestros Talleres de Capacitación gratuitamente en el Centro MIPYMES UNPHU durante la Temporada BHD León para Negocios Pyme llenando el formulario disponible en este enlace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https://lnkd.in/eRpetg5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Más información en centropymes@unphu.edu.do o llamando al 809-562-6601 ext. 1183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72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- 2017-11-07 20:29:45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Adquiere conocimientos básicos relacionados con la atención al cliente y el manejo de quejas y reclamos, a fin de impulsar la calidad del servicio de tu negocio. #BHDLeónNegocios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Participa de nuestros Talleres de Capacitación gratuitamente en el Centro MIPYMES UNPHU durante la Temporada BHD León para Negocios Pyme llenando el formulario disponible en este enlace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https://lnkd.in/eRpetg5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Más información en centropymes@unphu.edu.do o llamando al 809-562-6601 ext. 1183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891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ED2C9-D503-4388-B436-C25E605323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4086741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48D29-8538-4DD4-9BD7-94B7F2D90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A49C1F-DE9F-4CC4-999A-0F866A0BBB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0160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094946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15515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69658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6056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1973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56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- 2017-10-13 15:01:40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Vijay Govindarajan explica a los clientes presentes cómo las grandes empresas pueden mantener el liderazgo en la innovación con la solución de las tres cajas. #BienvenidoElMañana #BHDLeónNegocios #Innovation #Execution #3BoxSolution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774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- 2017-10-19 20:20:03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#GenteBHDLeón comparte su talento y sus conocimientos. Adrian Guzmán, vicepresidente de Microfinanzas; Michelle Cruz, vicepresidente de Cumplimiento, y Daniel Gutiérrez, vicepresidente de Transformación Digital, comparten buenas prácticas en el II Foro Dominicano de Microfinanzas #2FDM de REDOMIF. El valor de la educación se encuentra en dejar un legado que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58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- 2017-10-24 16:00:19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Conforma tu equipo de trabajo apoyándote en la contratación por actitudes y competencias.  #BHDLeónNegocios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Participa de nuestros Talleres de Capacitación gratuitamente en el Centro MIPYMES UNPHU durante la Temporada BHD León para Negocios Pyme llenando el formulario disponible en este enlace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https://lnkd.in/eRpetg5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Más información en centropymes@unphu.edu.do o llamando al 809-562-6601 ext. 1183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8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4DB5E-ECC2-4C3F-B269-ADA3A79B44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657450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3F186-1405-46AE-87BB-05B222DD7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E1A59A-260B-4FF4-B588-5F7156AF6B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2627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659307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73743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4305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64692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1993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53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- 2017-10-17 12:00:07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las buenas practicas que debes manejar para controlar, medir y evaluar las finanzas de tu negocio. #BHDLeónNegocios 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Participa de nuestros Talleres de Capacitación gratuitamente en el Centro MIPYMES UNPHU durante la Temporada BHD León para Negocios Pyme llenando el formulario disponible en este enlace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https://lnkd.in/eRpetg5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Más información en centropymes@unphu.edu.do o llamando al 809-562-6601 ext. 1183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138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- 2017-10-18 13:30:04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Fortalece las competencias de planificación y desarrollo de ventas efectivas en tu empresa.  #BHDLeónNegocios 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Participa de este Taller de Capacitación ONLINE durante la Temporada BHD León para Negocios Pyme a través de nuestro canal de Facebook www.facebook.com/bhdleon.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 deseas obtener un certificado de este taller, regístrate previamente en https://lnkd.in/eRpetg5.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esta manera podrás participar activamente en la dinámica del taller y recibir tu certificado digital, luego de haber respondido una breve evaluación cuando finalice el taller.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364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7BB94-4973-4FC9-8497-26CB62BBA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173991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A1C26-493B-4347-9421-FD21B608E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FEE86F-5EF0-4FF5-B5C6-FFFC0ACFC0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751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910363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85374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0763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06828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4082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25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- 2017-10-18 20:51:17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nuestra atención exclusiva ÉLITE disfrutas de: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ejecutivo de negocios asignado para darte la asesoría personalizada que requiere.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Atención preferente en sucursales y en solicitudes de servicio.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Acceso al innovador portafolio de productos y servicios del Centro Financiero BHD León, en condiciones especiales.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Productos BHD León que responden a sus necesidades y estilo de vida. Siempre te ponemos primero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- 2017-10-27 14:02:46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breve inicia el taller sobre la Ley Contra el Lavado de Activos y el Financiamiento del Terrorismo dirigido al empresariado dominicano #BHDLeón e impartido por #GenteBHDLeón #EducaciónBHDLeón #CompromisoSocialBHDLeón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369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- 2017-11-02 20:03:19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Apoyamos el IV Encuentro Internacional de Sostenibilidad sobre #GananciasSostenibles2017 y trabajamos junto a Ecored por el logro del objetivo de desarrollo para transformar el mundo sobre producción y consumo responsable. #BHDLeon #MejoraTuMundo #CompromisoSocialBHDLeon #ODS #Objetivo12ODS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281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- 2017-10-13 22:48:09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Adquiere tus boletas con las Tarjetas de Crédito de Béisbol LIDOM BHD León en la boletería del estadio y obtén un 15% de descuento.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032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C907E-CDE1-4ECE-9042-D65320A38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5504359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A602E-DD52-4DBC-9C6E-435EA9905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DA37E1-1661-4E79-8ACB-EEC89724D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809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7635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25759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46003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1324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8688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267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- 2017-11-01 18:00:14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los beneficios exclusivos con la Tarjeta de Débito Élite. Con solo presentarla obtienes privilegios de atención en todas las sucursales.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Puedes realizar retiros de efectivo en cajeros automáticos a nivel mundial con un mayor monto.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Posee seguro de accidentes en viajes y asistencia en caso de emergencia.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Siempre te ponemos primero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030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- 2017-10-17 19:30:10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#DefiéndeteDelCáncerDeMama #MujerMujerBHDLeón con chequeos preventivos y sana nutrición. En el mes mundial de la sensibilización sobre el #CáncerDeMama encendemos una luz rosada por la prevención y la lucha contra esta enfermedad #MejoraTuMundo #MujerMujerSalud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816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- 2017-11-03 20:00:09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lunes 6 de noviembre tenemos un horario especial por el Día de la Constitución.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28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- 2017-10-19 14:45:06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#DefiéndeteDelCáncerDeMama #MujerMujerBHDLeón con rutinas de ejercicios y manejo del estrés. En el mes mundial de la sensibilización sobre el #CáncerDeMama encendemos una luz rosada por la prevención y la lucha contra esta enfermedad #MujerMujerSalud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377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FD9CD-AC70-4102-8FBA-4E9B8E4B5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40847349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579B-EC4F-4043-9D87-0864B4BF9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2B0690-BE6B-43DE-9950-7E984B54AF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924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66625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9906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1206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70861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0101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92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- 2017-10-23 19:30:10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mes mundial de la sensibilización sobre el #CáncerDeMama encendemos una luz rosada por la prevención y la lucha contra esta enfermedad #MujerMujerSalud #MejoraTuMundo #DefiéndeteDelCáncerDeMama #MujerMujerBHDLeón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21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- 2017-10-19 20:00:06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#GenteBHDLeón comparte su talento y sus conocimientos. Steven Puig, gerente general, habla sobre #InclusiónFinanciera de la #MujerMujer en la asamblea anual del Banco Mundial #EmpowerWomen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valor de la educación se encuentra en dejar un legado que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82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- 2017-10-27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Posiciona tu negocios en los medios digitales para atraer y retener clientes.#BHDLeónNegocios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Participa de nuestros Talleres de Capacitación gratuitamente en el Centro MIPYMES UNPHU durante la Temporada BHD León para Negocios Pyme llenando el formulario disponible en este enlace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https://lnkd.in/eRpetg5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Más información en centropymes@unphu.edu.do o llamando al 809-562-6601 ext. 1183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385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E58E7-5475-4A5E-8049-0DE8AACA7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222344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8BF23-422C-4620-809E-C442FAA39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19ECD2-E7E6-4E5D-A7C7-A0FA1FB940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8562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197435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3681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9513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76913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4193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19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- 2017-11-03 12:00:08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- Préstamos comerciales con tasas fijas hasta 6 años.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Talleres de capacitación empresarial gratis.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Nómina empresarial sin comisión hasta enero 2018.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Aprovecha estos beneficios y más hasta el 17 de noviembre.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897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C1C7F-E97B-498C-B407-8257B3D72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40896422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618</Words>
  <Application>Microsoft Office PowerPoint</Application>
  <PresentationFormat>On-screen Show (4:3)</PresentationFormat>
  <Paragraphs>302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Reporte LinkedIn</vt:lpstr>
      <vt:lpstr>LinkedIn Key Metrics Table</vt:lpstr>
      <vt:lpstr>LinkedIn Key Metrics Radar</vt:lpstr>
      <vt:lpstr>LinkedIn Followers Total</vt:lpstr>
      <vt:lpstr>LinkedIn Followers Change</vt:lpstr>
      <vt:lpstr>LinkedIn Updates</vt:lpstr>
      <vt:lpstr>LinkedIn Interaction Rate</vt:lpstr>
      <vt:lpstr>LinkedIn Interactions Distribution</vt:lpstr>
      <vt:lpstr>LinkedIn Interaction Rate</vt:lpstr>
      <vt:lpstr>LinkedIn Interaction Rate By Update Type</vt:lpstr>
      <vt:lpstr>LinkedIn Interaction Rate By Hour</vt:lpstr>
      <vt:lpstr>LinkedIn Interaction Rate By Weekday</vt:lpstr>
      <vt:lpstr>LinkedIn Average Likes Per Update</vt:lpstr>
      <vt:lpstr>LinkedIn Average Comments Per Update</vt:lpstr>
      <vt:lpstr>LinkedIn Average Interactions Per Update</vt:lpstr>
      <vt:lpstr>LinkedIn Updates Type Distribution</vt:lpstr>
      <vt:lpstr>LinkedIn Updates By Weekday</vt:lpstr>
      <vt:lpstr>LinkedIn Followers Change Per Weekday</vt:lpstr>
      <vt:lpstr>LinkedIn Updates By Hour</vt:lpstr>
      <vt:lpstr>LinkedIn Updates Table - 1 of 9</vt:lpstr>
      <vt:lpstr>LinkedIn Updates Table - 2 of 9</vt:lpstr>
      <vt:lpstr>LinkedIn Updates Table - 3 of 9</vt:lpstr>
      <vt:lpstr>LinkedIn Updates Table - 4 of 9</vt:lpstr>
      <vt:lpstr>LinkedIn Updates Table - 5 of 9</vt:lpstr>
      <vt:lpstr>LinkedIn Updates Table - 6 of 9</vt:lpstr>
      <vt:lpstr>LinkedIn Updates Table - 7 of 9</vt:lpstr>
      <vt:lpstr>LinkedIn Updates Table - 8 of 9</vt:lpstr>
      <vt:lpstr>LinkedIn Updates Table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2017-12-01T23:06:57Z</dcterms:created>
  <dcterms:modified xsi:type="dcterms:W3CDTF">2017-12-01T23:07:35Z</dcterms:modified>
</cp:coreProperties>
</file>