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charts/chart4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ppt/charts/chart5.xml" ContentType="application/vnd.openxmlformats-officedocument.drawingml.chart+xml"/>
  <Override PartName="/ppt/charts/style5.xml" ContentType="application/vnd.ms-office.chartstyle+xml"/>
  <Override PartName="/ppt/charts/colors5.xml" ContentType="application/vnd.ms-office.chartcolorstyle+xml"/>
  <Override PartName="/ppt/charts/chart6.xml" ContentType="application/vnd.openxmlformats-officedocument.drawingml.chart+xml"/>
  <Override PartName="/ppt/charts/style6.xml" ContentType="application/vnd.ms-office.chartstyle+xml"/>
  <Override PartName="/ppt/charts/colors6.xml" ContentType="application/vnd.ms-office.chartcolorstyle+xml"/>
  <Override PartName="/ppt/charts/chart7.xml" ContentType="application/vnd.openxmlformats-officedocument.drawingml.chart+xml"/>
  <Override PartName="/ppt/charts/style7.xml" ContentType="application/vnd.ms-office.chartstyle+xml"/>
  <Override PartName="/ppt/charts/colors7.xml" ContentType="application/vnd.ms-office.chartcolorstyle+xml"/>
  <Override PartName="/ppt/charts/chart8.xml" ContentType="application/vnd.openxmlformats-officedocument.drawingml.chart+xml"/>
  <Override PartName="/ppt/charts/style8.xml" ContentType="application/vnd.ms-office.chartstyle+xml"/>
  <Override PartName="/ppt/charts/colors8.xml" ContentType="application/vnd.ms-office.chartcolorstyle+xml"/>
  <Override PartName="/ppt/charts/chart9.xml" ContentType="application/vnd.openxmlformats-officedocument.drawingml.chart+xml"/>
  <Override PartName="/ppt/charts/style9.xml" ContentType="application/vnd.ms-office.chartstyle+xml"/>
  <Override PartName="/ppt/charts/colors9.xml" ContentType="application/vnd.ms-office.chartcolorstyle+xml"/>
  <Override PartName="/ppt/charts/chart10.xml" ContentType="application/vnd.openxmlformats-officedocument.drawingml.chart+xml"/>
  <Override PartName="/ppt/charts/style10.xml" ContentType="application/vnd.ms-office.chartstyle+xml"/>
  <Override PartName="/ppt/charts/colors10.xml" ContentType="application/vnd.ms-office.chartcolorstyle+xml"/>
  <Override PartName="/ppt/charts/chart11.xml" ContentType="application/vnd.openxmlformats-officedocument.drawingml.chart+xml"/>
  <Override PartName="/ppt/charts/style11.xml" ContentType="application/vnd.ms-office.chartstyle+xml"/>
  <Override PartName="/ppt/charts/colors11.xml" ContentType="application/vnd.ms-office.chartcolorstyle+xml"/>
  <Override PartName="/ppt/charts/chart12.xml" ContentType="application/vnd.openxmlformats-officedocument.drawingml.chart+xml"/>
  <Override PartName="/ppt/charts/style12.xml" ContentType="application/vnd.ms-office.chartstyle+xml"/>
  <Override PartName="/ppt/charts/colors12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9" r:id="rId14"/>
    <p:sldId id="270" r:id="rId15"/>
    <p:sldId id="271" r:id="rId16"/>
    <p:sldId id="272" r:id="rId17"/>
    <p:sldId id="273" r:id="rId18"/>
    <p:sldId id="274" r:id="rId19"/>
    <p:sldId id="276" r:id="rId20"/>
    <p:sldId id="277" r:id="rId21"/>
    <p:sldId id="278" r:id="rId22"/>
    <p:sldId id="280" r:id="rId23"/>
    <p:sldId id="281" r:id="rId24"/>
    <p:sldId id="282" r:id="rId25"/>
    <p:sldId id="284" r:id="rId26"/>
    <p:sldId id="285" r:id="rId27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28"/>
      <p:bold r:id="rId29"/>
      <p:italic r:id="rId30"/>
      <p:boldItalic r:id="rId31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00" autoAdjust="0"/>
    <p:restoredTop sz="94692" autoAdjust="0"/>
  </p:normalViewPr>
  <p:slideViewPr>
    <p:cSldViewPr snapToGrid="0">
      <p:cViewPr varScale="1">
        <p:scale>
          <a:sx n="62" d="100"/>
          <a:sy n="62" d="100"/>
        </p:scale>
        <p:origin x="90" y="348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font" Target="fonts/font2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font" Target="fonts/font1.fntdata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font" Target="fonts/font4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font" Target="fonts/font3.fntdata"/><Relationship Id="rId35" Type="http://schemas.openxmlformats.org/officeDocument/2006/relationships/tableStyles" Target="tableStyle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2.xlsx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3.xlsx"/><Relationship Id="rId2" Type="http://schemas.microsoft.com/office/2011/relationships/chartColorStyle" Target="colors4.xml"/><Relationship Id="rId1" Type="http://schemas.microsoft.com/office/2011/relationships/chartStyle" Target="style4.xml"/></Relationships>
</file>

<file path=ppt/charts/_rels/chart5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4.xlsx"/><Relationship Id="rId2" Type="http://schemas.microsoft.com/office/2011/relationships/chartColorStyle" Target="colors5.xml"/><Relationship Id="rId1" Type="http://schemas.microsoft.com/office/2011/relationships/chartStyle" Target="style5.xml"/></Relationships>
</file>

<file path=ppt/charts/_rels/chart6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5.xlsx"/><Relationship Id="rId2" Type="http://schemas.microsoft.com/office/2011/relationships/chartColorStyle" Target="colors6.xml"/><Relationship Id="rId1" Type="http://schemas.microsoft.com/office/2011/relationships/chartStyle" Target="style6.xml"/></Relationships>
</file>

<file path=ppt/charts/_rels/chart7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6.xlsx"/><Relationship Id="rId2" Type="http://schemas.microsoft.com/office/2011/relationships/chartColorStyle" Target="colors7.xml"/><Relationship Id="rId1" Type="http://schemas.microsoft.com/office/2011/relationships/chartStyle" Target="style7.xml"/></Relationships>
</file>

<file path=ppt/charts/_rels/chart8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7.xlsx"/><Relationship Id="rId2" Type="http://schemas.microsoft.com/office/2011/relationships/chartColorStyle" Target="colors8.xml"/><Relationship Id="rId1" Type="http://schemas.microsoft.com/office/2011/relationships/chartStyle" Target="style8.xml"/></Relationships>
</file>

<file path=ppt/charts/_rels/chart9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8.xlsx"/><Relationship Id="rId2" Type="http://schemas.microsoft.com/office/2011/relationships/chartColorStyle" Target="colors9.xml"/><Relationship Id="rId1" Type="http://schemas.microsoft.com/office/2011/relationships/chartStyle" Target="style9.xml"/></Relationships>
</file>

<file path=ppt/charts/_rels/chart10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9.xlsx"/><Relationship Id="rId2" Type="http://schemas.microsoft.com/office/2011/relationships/chartColorStyle" Target="colors10.xml"/><Relationship Id="rId1" Type="http://schemas.microsoft.com/office/2011/relationships/chartStyle" Target="style10.xml"/></Relationships>
</file>

<file path=ppt/charts/_rels/chart1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0.xlsx"/><Relationship Id="rId2" Type="http://schemas.microsoft.com/office/2011/relationships/chartColorStyle" Target="colors11.xml"/><Relationship Id="rId1" Type="http://schemas.microsoft.com/office/2011/relationships/chartStyle" Target="style11.xml"/></Relationships>
</file>

<file path=ppt/charts/_rels/chart1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1.xlsx"/><Relationship Id="rId2" Type="http://schemas.microsoft.com/office/2011/relationships/chartColorStyle" Target="colors12.xml"/><Relationship Id="rId1" Type="http://schemas.microsoft.com/office/2011/relationships/chartStyle" Target="style12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radarChart>
        <c:radarStyle val="marker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@BHDLeon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strRef>
              <c:f>Sheet1!$A$2:$A$8</c:f>
              <c:strCache>
                <c:ptCount val="7"/>
                <c:pt idx="0">
                  <c:v>Followers</c:v>
                </c:pt>
                <c:pt idx="1">
                  <c:v>Own Tweets</c:v>
                </c:pt>
                <c:pt idx="2">
                  <c:v>Response Rate</c:v>
                </c:pt>
                <c:pt idx="3">
                  <c:v>Interaction Rate</c:v>
                </c:pt>
                <c:pt idx="4">
                  <c:v>Mentions</c:v>
                </c:pt>
                <c:pt idx="5">
                  <c:v>Retweets</c:v>
                </c:pt>
                <c:pt idx="6">
                  <c:v>Followers Change Rate</c:v>
                </c:pt>
              </c:strCache>
            </c:strRef>
          </c:cat>
          <c:val>
            <c:numRef>
              <c:f>Sheet1!$B$2:$B$8</c:f>
              <c:numCache>
                <c:formatCode>General</c:formatCode>
                <c:ptCount val="7"/>
                <c:pt idx="0">
                  <c:v>100</c:v>
                </c:pt>
                <c:pt idx="1">
                  <c:v>100</c:v>
                </c:pt>
                <c:pt idx="2">
                  <c:v>100</c:v>
                </c:pt>
                <c:pt idx="3">
                  <c:v>100</c:v>
                </c:pt>
                <c:pt idx="4">
                  <c:v>100</c:v>
                </c:pt>
                <c:pt idx="5">
                  <c:v>100</c:v>
                </c:pt>
                <c:pt idx="6">
                  <c:v>100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638B-4B13-9D5C-F4FFF6D750D6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247095056"/>
        <c:axId val="247092104"/>
      </c:radarChart>
      <c:catAx>
        <c:axId val="24709505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47092104"/>
        <c:crosses val="autoZero"/>
        <c:auto val="1"/>
        <c:lblAlgn val="ctr"/>
        <c:lblOffset val="100"/>
        <c:noMultiLvlLbl val="0"/>
      </c:catAx>
      <c:valAx>
        <c:axId val="24709210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4709505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@BHDLeon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strRef>
              <c:f>Sheet1!$A$2:$A$32</c:f>
              <c:strCache>
                <c:ptCount val="31"/>
                <c:pt idx="0">
                  <c:v>8/10/2017</c:v>
                </c:pt>
                <c:pt idx="1">
                  <c:v>9/10/2017</c:v>
                </c:pt>
                <c:pt idx="2">
                  <c:v>10/10/2017</c:v>
                </c:pt>
                <c:pt idx="3">
                  <c:v>11/10/2017</c:v>
                </c:pt>
                <c:pt idx="4">
                  <c:v>12/10/2017</c:v>
                </c:pt>
                <c:pt idx="5">
                  <c:v>13/10/2017</c:v>
                </c:pt>
                <c:pt idx="6">
                  <c:v>14/10/2017</c:v>
                </c:pt>
                <c:pt idx="7">
                  <c:v>15/10/2017</c:v>
                </c:pt>
                <c:pt idx="8">
                  <c:v>16/10/2017</c:v>
                </c:pt>
                <c:pt idx="9">
                  <c:v>17/10/2017</c:v>
                </c:pt>
                <c:pt idx="10">
                  <c:v>18/10/2017</c:v>
                </c:pt>
                <c:pt idx="11">
                  <c:v>19/10/2017</c:v>
                </c:pt>
                <c:pt idx="12">
                  <c:v>20/10/2017</c:v>
                </c:pt>
                <c:pt idx="13">
                  <c:v>21/10/2017</c:v>
                </c:pt>
                <c:pt idx="14">
                  <c:v>22/10/2017</c:v>
                </c:pt>
                <c:pt idx="15">
                  <c:v>23/10/2017</c:v>
                </c:pt>
                <c:pt idx="16">
                  <c:v>24/10/2017</c:v>
                </c:pt>
                <c:pt idx="17">
                  <c:v>25/10/2017</c:v>
                </c:pt>
                <c:pt idx="18">
                  <c:v>26/10/2017</c:v>
                </c:pt>
                <c:pt idx="19">
                  <c:v>27/10/2017</c:v>
                </c:pt>
                <c:pt idx="20">
                  <c:v>28/10/2017</c:v>
                </c:pt>
                <c:pt idx="21">
                  <c:v>29/10/2017</c:v>
                </c:pt>
                <c:pt idx="22">
                  <c:v>30/10/2017</c:v>
                </c:pt>
                <c:pt idx="23">
                  <c:v>31/10/2017</c:v>
                </c:pt>
                <c:pt idx="24">
                  <c:v>1/11/2017</c:v>
                </c:pt>
                <c:pt idx="25">
                  <c:v>2/11/2017</c:v>
                </c:pt>
                <c:pt idx="26">
                  <c:v>3/11/2017</c:v>
                </c:pt>
                <c:pt idx="27">
                  <c:v>4/11/2017</c:v>
                </c:pt>
                <c:pt idx="28">
                  <c:v>5/11/2017</c:v>
                </c:pt>
                <c:pt idx="29">
                  <c:v>6/11/2017</c:v>
                </c:pt>
                <c:pt idx="30">
                  <c:v>7/11/2017</c:v>
                </c:pt>
              </c:strCache>
            </c:strRef>
          </c:cat>
          <c:val>
            <c:numRef>
              <c:f>Sheet1!$B$2:$B$32</c:f>
              <c:numCache>
                <c:formatCode>General</c:formatCode>
                <c:ptCount val="31"/>
                <c:pt idx="0">
                  <c:v>59927</c:v>
                </c:pt>
                <c:pt idx="1">
                  <c:v>59948</c:v>
                </c:pt>
                <c:pt idx="2">
                  <c:v>59964</c:v>
                </c:pt>
                <c:pt idx="3">
                  <c:v>59983</c:v>
                </c:pt>
                <c:pt idx="4">
                  <c:v>60006</c:v>
                </c:pt>
                <c:pt idx="5">
                  <c:v>60018</c:v>
                </c:pt>
                <c:pt idx="6">
                  <c:v>60046</c:v>
                </c:pt>
                <c:pt idx="7">
                  <c:v>60055</c:v>
                </c:pt>
                <c:pt idx="8">
                  <c:v>60071</c:v>
                </c:pt>
                <c:pt idx="9">
                  <c:v>60096</c:v>
                </c:pt>
                <c:pt idx="10">
                  <c:v>60131</c:v>
                </c:pt>
                <c:pt idx="11">
                  <c:v>60150</c:v>
                </c:pt>
                <c:pt idx="12">
                  <c:v>60171</c:v>
                </c:pt>
                <c:pt idx="13">
                  <c:v>60185</c:v>
                </c:pt>
                <c:pt idx="14">
                  <c:v>60207</c:v>
                </c:pt>
                <c:pt idx="15">
                  <c:v>60226</c:v>
                </c:pt>
                <c:pt idx="16">
                  <c:v>60254</c:v>
                </c:pt>
                <c:pt idx="17">
                  <c:v>60278</c:v>
                </c:pt>
                <c:pt idx="18">
                  <c:v>60301</c:v>
                </c:pt>
                <c:pt idx="19">
                  <c:v>60324</c:v>
                </c:pt>
                <c:pt idx="20">
                  <c:v>60334</c:v>
                </c:pt>
                <c:pt idx="21">
                  <c:v>60357</c:v>
                </c:pt>
                <c:pt idx="22">
                  <c:v>60377</c:v>
                </c:pt>
                <c:pt idx="23">
                  <c:v>60406</c:v>
                </c:pt>
                <c:pt idx="24">
                  <c:v>60442</c:v>
                </c:pt>
                <c:pt idx="25">
                  <c:v>60483</c:v>
                </c:pt>
                <c:pt idx="26">
                  <c:v>60509</c:v>
                </c:pt>
                <c:pt idx="27">
                  <c:v>60533</c:v>
                </c:pt>
                <c:pt idx="28">
                  <c:v>60545</c:v>
                </c:pt>
                <c:pt idx="29">
                  <c:v>60557</c:v>
                </c:pt>
                <c:pt idx="30">
                  <c:v>60565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E839-4DEE-AAA3-169F12021A0B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46662440"/>
        <c:axId val="246142160"/>
      </c:lineChart>
      <c:catAx>
        <c:axId val="24666244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46142160"/>
        <c:crosses val="autoZero"/>
        <c:auto val="1"/>
        <c:lblAlgn val="ctr"/>
        <c:lblOffset val="100"/>
        <c:noMultiLvlLbl val="0"/>
      </c:catAx>
      <c:valAx>
        <c:axId val="24614216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4666244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@BHDLeon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strRef>
              <c:f>Sheet1!$A$2:$A$32</c:f>
              <c:strCache>
                <c:ptCount val="31"/>
                <c:pt idx="0">
                  <c:v>8/10/2017</c:v>
                </c:pt>
                <c:pt idx="1">
                  <c:v>9/10/2017</c:v>
                </c:pt>
                <c:pt idx="2">
                  <c:v>10/10/2017</c:v>
                </c:pt>
                <c:pt idx="3">
                  <c:v>11/10/2017</c:v>
                </c:pt>
                <c:pt idx="4">
                  <c:v>12/10/2017</c:v>
                </c:pt>
                <c:pt idx="5">
                  <c:v>13/10/2017</c:v>
                </c:pt>
                <c:pt idx="6">
                  <c:v>14/10/2017</c:v>
                </c:pt>
                <c:pt idx="7">
                  <c:v>15/10/2017</c:v>
                </c:pt>
                <c:pt idx="8">
                  <c:v>16/10/2017</c:v>
                </c:pt>
                <c:pt idx="9">
                  <c:v>17/10/2017</c:v>
                </c:pt>
                <c:pt idx="10">
                  <c:v>18/10/2017</c:v>
                </c:pt>
                <c:pt idx="11">
                  <c:v>19/10/2017</c:v>
                </c:pt>
                <c:pt idx="12">
                  <c:v>20/10/2017</c:v>
                </c:pt>
                <c:pt idx="13">
                  <c:v>21/10/2017</c:v>
                </c:pt>
                <c:pt idx="14">
                  <c:v>22/10/2017</c:v>
                </c:pt>
                <c:pt idx="15">
                  <c:v>23/10/2017</c:v>
                </c:pt>
                <c:pt idx="16">
                  <c:v>24/10/2017</c:v>
                </c:pt>
                <c:pt idx="17">
                  <c:v>25/10/2017</c:v>
                </c:pt>
                <c:pt idx="18">
                  <c:v>26/10/2017</c:v>
                </c:pt>
                <c:pt idx="19">
                  <c:v>27/10/2017</c:v>
                </c:pt>
                <c:pt idx="20">
                  <c:v>28/10/2017</c:v>
                </c:pt>
                <c:pt idx="21">
                  <c:v>29/10/2017</c:v>
                </c:pt>
                <c:pt idx="22">
                  <c:v>30/10/2017</c:v>
                </c:pt>
                <c:pt idx="23">
                  <c:v>31/10/2017</c:v>
                </c:pt>
                <c:pt idx="24">
                  <c:v>1/11/2017</c:v>
                </c:pt>
                <c:pt idx="25">
                  <c:v>2/11/2017</c:v>
                </c:pt>
                <c:pt idx="26">
                  <c:v>3/11/2017</c:v>
                </c:pt>
                <c:pt idx="27">
                  <c:v>4/11/2017</c:v>
                </c:pt>
                <c:pt idx="28">
                  <c:v>5/11/2017</c:v>
                </c:pt>
                <c:pt idx="29">
                  <c:v>6/11/2017</c:v>
                </c:pt>
                <c:pt idx="30">
                  <c:v>7/11/2017</c:v>
                </c:pt>
              </c:strCache>
            </c:strRef>
          </c:cat>
          <c:val>
            <c:numRef>
              <c:f>Sheet1!$B$2:$B$32</c:f>
              <c:numCache>
                <c:formatCode>General</c:formatCode>
                <c:ptCount val="31"/>
                <c:pt idx="0">
                  <c:v>18</c:v>
                </c:pt>
                <c:pt idx="1">
                  <c:v>21</c:v>
                </c:pt>
                <c:pt idx="2">
                  <c:v>16</c:v>
                </c:pt>
                <c:pt idx="3">
                  <c:v>19</c:v>
                </c:pt>
                <c:pt idx="4">
                  <c:v>23</c:v>
                </c:pt>
                <c:pt idx="5">
                  <c:v>12</c:v>
                </c:pt>
                <c:pt idx="6">
                  <c:v>28</c:v>
                </c:pt>
                <c:pt idx="7">
                  <c:v>9</c:v>
                </c:pt>
                <c:pt idx="8">
                  <c:v>16</c:v>
                </c:pt>
                <c:pt idx="9">
                  <c:v>25</c:v>
                </c:pt>
                <c:pt idx="10">
                  <c:v>35</c:v>
                </c:pt>
                <c:pt idx="11">
                  <c:v>19</c:v>
                </c:pt>
                <c:pt idx="12">
                  <c:v>21</c:v>
                </c:pt>
                <c:pt idx="13">
                  <c:v>14</c:v>
                </c:pt>
                <c:pt idx="14">
                  <c:v>22</c:v>
                </c:pt>
                <c:pt idx="15">
                  <c:v>19</c:v>
                </c:pt>
                <c:pt idx="16">
                  <c:v>28</c:v>
                </c:pt>
                <c:pt idx="17">
                  <c:v>24</c:v>
                </c:pt>
                <c:pt idx="18">
                  <c:v>23</c:v>
                </c:pt>
                <c:pt idx="19">
                  <c:v>23</c:v>
                </c:pt>
                <c:pt idx="20">
                  <c:v>10</c:v>
                </c:pt>
                <c:pt idx="21">
                  <c:v>23</c:v>
                </c:pt>
                <c:pt idx="22">
                  <c:v>20</c:v>
                </c:pt>
                <c:pt idx="23">
                  <c:v>29</c:v>
                </c:pt>
                <c:pt idx="24">
                  <c:v>36</c:v>
                </c:pt>
                <c:pt idx="25">
                  <c:v>41</c:v>
                </c:pt>
                <c:pt idx="26">
                  <c:v>26</c:v>
                </c:pt>
                <c:pt idx="27">
                  <c:v>24</c:v>
                </c:pt>
                <c:pt idx="28">
                  <c:v>12</c:v>
                </c:pt>
                <c:pt idx="29">
                  <c:v>12</c:v>
                </c:pt>
                <c:pt idx="30">
                  <c:v>8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AF0D-48AE-9C9A-7C28C26F84FE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90570072"/>
        <c:axId val="290568432"/>
      </c:lineChart>
      <c:catAx>
        <c:axId val="29057007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90568432"/>
        <c:crosses val="autoZero"/>
        <c:auto val="1"/>
        <c:lblAlgn val="ctr"/>
        <c:lblOffset val="100"/>
        <c:noMultiLvlLbl val="0"/>
      </c:catAx>
      <c:valAx>
        <c:axId val="29056843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9057007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@BHDLeon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Sheet1!$B$2:$B$8</c:f>
              <c:numCache>
                <c:formatCode>General</c:formatCode>
                <c:ptCount val="7"/>
                <c:pt idx="0">
                  <c:v>18</c:v>
                </c:pt>
                <c:pt idx="1">
                  <c:v>21</c:v>
                </c:pt>
                <c:pt idx="2">
                  <c:v>29</c:v>
                </c:pt>
                <c:pt idx="3">
                  <c:v>27</c:v>
                </c:pt>
                <c:pt idx="4">
                  <c:v>21</c:v>
                </c:pt>
                <c:pt idx="5">
                  <c:v>19</c:v>
                </c:pt>
                <c:pt idx="6">
                  <c:v>17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8557-4E56-AA20-8F6E35C484A5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290575320"/>
        <c:axId val="290575648"/>
      </c:barChart>
      <c:catAx>
        <c:axId val="29057532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90575648"/>
        <c:crosses val="autoZero"/>
        <c:auto val="1"/>
        <c:lblAlgn val="ctr"/>
        <c:lblOffset val="100"/>
        <c:noMultiLvlLbl val="0"/>
      </c:catAx>
      <c:valAx>
        <c:axId val="29057564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9057532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@BHDLeon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strRef>
              <c:f>Sheet1!$A$2:$A$32</c:f>
              <c:strCache>
                <c:ptCount val="31"/>
                <c:pt idx="0">
                  <c:v>8/10/2017</c:v>
                </c:pt>
                <c:pt idx="1">
                  <c:v>9/10/2017</c:v>
                </c:pt>
                <c:pt idx="2">
                  <c:v>10/10/2017</c:v>
                </c:pt>
                <c:pt idx="3">
                  <c:v>11/10/2017</c:v>
                </c:pt>
                <c:pt idx="4">
                  <c:v>12/10/2017</c:v>
                </c:pt>
                <c:pt idx="5">
                  <c:v>13/10/2017</c:v>
                </c:pt>
                <c:pt idx="6">
                  <c:v>14/10/2017</c:v>
                </c:pt>
                <c:pt idx="7">
                  <c:v>15/10/2017</c:v>
                </c:pt>
                <c:pt idx="8">
                  <c:v>16/10/2017</c:v>
                </c:pt>
                <c:pt idx="9">
                  <c:v>17/10/2017</c:v>
                </c:pt>
                <c:pt idx="10">
                  <c:v>18/10/2017</c:v>
                </c:pt>
                <c:pt idx="11">
                  <c:v>19/10/2017</c:v>
                </c:pt>
                <c:pt idx="12">
                  <c:v>20/10/2017</c:v>
                </c:pt>
                <c:pt idx="13">
                  <c:v>21/10/2017</c:v>
                </c:pt>
                <c:pt idx="14">
                  <c:v>22/10/2017</c:v>
                </c:pt>
                <c:pt idx="15">
                  <c:v>23/10/2017</c:v>
                </c:pt>
                <c:pt idx="16">
                  <c:v>24/10/2017</c:v>
                </c:pt>
                <c:pt idx="17">
                  <c:v>25/10/2017</c:v>
                </c:pt>
                <c:pt idx="18">
                  <c:v>26/10/2017</c:v>
                </c:pt>
                <c:pt idx="19">
                  <c:v>27/10/2017</c:v>
                </c:pt>
                <c:pt idx="20">
                  <c:v>28/10/2017</c:v>
                </c:pt>
                <c:pt idx="21">
                  <c:v>29/10/2017</c:v>
                </c:pt>
                <c:pt idx="22">
                  <c:v>30/10/2017</c:v>
                </c:pt>
                <c:pt idx="23">
                  <c:v>31/10/2017</c:v>
                </c:pt>
                <c:pt idx="24">
                  <c:v>1/11/2017</c:v>
                </c:pt>
                <c:pt idx="25">
                  <c:v>2/11/2017</c:v>
                </c:pt>
                <c:pt idx="26">
                  <c:v>3/11/2017</c:v>
                </c:pt>
                <c:pt idx="27">
                  <c:v>4/11/2017</c:v>
                </c:pt>
                <c:pt idx="28">
                  <c:v>5/11/2017</c:v>
                </c:pt>
                <c:pt idx="29">
                  <c:v>6/11/2017</c:v>
                </c:pt>
                <c:pt idx="30">
                  <c:v>7/11/2017</c:v>
                </c:pt>
              </c:strCache>
            </c:strRef>
          </c:cat>
          <c:val>
            <c:numRef>
              <c:f>Sheet1!$B$2:$B$32</c:f>
              <c:numCache>
                <c:formatCode>General</c:formatCode>
                <c:ptCount val="31"/>
                <c:pt idx="0">
                  <c:v>0</c:v>
                </c:pt>
                <c:pt idx="1">
                  <c:v>5</c:v>
                </c:pt>
                <c:pt idx="2">
                  <c:v>4</c:v>
                </c:pt>
                <c:pt idx="3">
                  <c:v>4</c:v>
                </c:pt>
                <c:pt idx="4">
                  <c:v>5</c:v>
                </c:pt>
                <c:pt idx="5">
                  <c:v>4</c:v>
                </c:pt>
                <c:pt idx="6">
                  <c:v>3</c:v>
                </c:pt>
                <c:pt idx="7">
                  <c:v>1</c:v>
                </c:pt>
                <c:pt idx="8">
                  <c:v>4</c:v>
                </c:pt>
                <c:pt idx="9">
                  <c:v>5</c:v>
                </c:pt>
                <c:pt idx="10">
                  <c:v>2</c:v>
                </c:pt>
                <c:pt idx="11">
                  <c:v>5</c:v>
                </c:pt>
                <c:pt idx="12">
                  <c:v>3</c:v>
                </c:pt>
                <c:pt idx="13">
                  <c:v>2</c:v>
                </c:pt>
                <c:pt idx="14">
                  <c:v>0</c:v>
                </c:pt>
                <c:pt idx="15">
                  <c:v>4</c:v>
                </c:pt>
                <c:pt idx="16">
                  <c:v>5</c:v>
                </c:pt>
                <c:pt idx="17">
                  <c:v>5</c:v>
                </c:pt>
                <c:pt idx="18">
                  <c:v>4</c:v>
                </c:pt>
                <c:pt idx="19">
                  <c:v>6</c:v>
                </c:pt>
                <c:pt idx="20">
                  <c:v>2</c:v>
                </c:pt>
                <c:pt idx="21">
                  <c:v>2</c:v>
                </c:pt>
                <c:pt idx="22">
                  <c:v>3</c:v>
                </c:pt>
                <c:pt idx="23">
                  <c:v>3</c:v>
                </c:pt>
                <c:pt idx="24">
                  <c:v>2</c:v>
                </c:pt>
                <c:pt idx="25">
                  <c:v>3</c:v>
                </c:pt>
                <c:pt idx="26">
                  <c:v>3</c:v>
                </c:pt>
                <c:pt idx="27">
                  <c:v>3</c:v>
                </c:pt>
                <c:pt idx="28">
                  <c:v>1</c:v>
                </c:pt>
                <c:pt idx="29">
                  <c:v>2</c:v>
                </c:pt>
                <c:pt idx="30">
                  <c:v>5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9F6D-4BF7-8593-177182414D4D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90579912"/>
        <c:axId val="290582864"/>
      </c:lineChart>
      <c:catAx>
        <c:axId val="29057991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90582864"/>
        <c:crosses val="autoZero"/>
        <c:auto val="1"/>
        <c:lblAlgn val="ctr"/>
        <c:lblOffset val="100"/>
        <c:noMultiLvlLbl val="0"/>
      </c:catAx>
      <c:valAx>
        <c:axId val="29058286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9057991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percent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Own Tweets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@BHDLeon</c:v>
                </c:pt>
              </c:strCache>
            </c:strRef>
          </c:cat>
          <c:val>
            <c:numRef>
              <c:f>Sheet1!$B$2</c:f>
              <c:numCache>
                <c:formatCode>General</c:formatCode>
                <c:ptCount val="1"/>
                <c:pt idx="0">
                  <c:v>100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42D9-4095-9865-59BB5F4FBCBA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Retweeted Tweets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@BHDLeon</c:v>
                </c:pt>
              </c:strCache>
            </c:strRef>
          </c:cat>
          <c:val>
            <c:numRef>
              <c:f>Sheet1!$C$2</c:f>
              <c:numCache>
                <c:formatCode>General</c:formatCode>
                <c:ptCount val="1"/>
                <c:pt idx="0">
                  <c:v>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42D9-4095-9865-59BB5F4FBCBA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290579256"/>
        <c:axId val="290579584"/>
      </c:barChart>
      <c:catAx>
        <c:axId val="29057925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90579584"/>
        <c:crosses val="autoZero"/>
        <c:auto val="1"/>
        <c:lblAlgn val="ctr"/>
        <c:lblOffset val="100"/>
        <c:noMultiLvlLbl val="0"/>
      </c:catAx>
      <c:valAx>
        <c:axId val="29057958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9057925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@BHDLeon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Sheet1!$B$2:$B$8</c:f>
              <c:numCache>
                <c:formatCode>General</c:formatCode>
                <c:ptCount val="7"/>
                <c:pt idx="0">
                  <c:v>18</c:v>
                </c:pt>
                <c:pt idx="1">
                  <c:v>22</c:v>
                </c:pt>
                <c:pt idx="2">
                  <c:v>13</c:v>
                </c:pt>
                <c:pt idx="3">
                  <c:v>17</c:v>
                </c:pt>
                <c:pt idx="4">
                  <c:v>16</c:v>
                </c:pt>
                <c:pt idx="5">
                  <c:v>10</c:v>
                </c:pt>
                <c:pt idx="6">
                  <c:v>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DA6C-4EBA-BCB8-AEEE01CB38DC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246140192"/>
        <c:axId val="246138224"/>
      </c:barChart>
      <c:catAx>
        <c:axId val="24614019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46138224"/>
        <c:crosses val="autoZero"/>
        <c:auto val="1"/>
        <c:lblAlgn val="ctr"/>
        <c:lblOffset val="100"/>
        <c:noMultiLvlLbl val="0"/>
      </c:catAx>
      <c:valAx>
        <c:axId val="24613822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4614019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8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@BHDLeon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Sheet1!$B$2:$B$8</c:f>
              <c:numCache>
                <c:formatCode>General</c:formatCode>
                <c:ptCount val="7"/>
                <c:pt idx="0">
                  <c:v>7.1005175078474999E-3</c:v>
                </c:pt>
                <c:pt idx="1">
                  <c:v>6.6394449424028003E-3</c:v>
                </c:pt>
                <c:pt idx="2">
                  <c:v>7.6608980104648002E-3</c:v>
                </c:pt>
                <c:pt idx="3">
                  <c:v>1.0252084102239999E-2</c:v>
                </c:pt>
                <c:pt idx="4">
                  <c:v>7.4693755602032001E-3</c:v>
                </c:pt>
                <c:pt idx="5">
                  <c:v>7.6353616837631999E-3</c:v>
                </c:pt>
                <c:pt idx="6">
                  <c:v>1.3278889884806E-2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7017-4662-A68C-B2D8C85E2369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246140848"/>
        <c:axId val="246136912"/>
      </c:barChart>
      <c:catAx>
        <c:axId val="24614084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46136912"/>
        <c:crosses val="autoZero"/>
        <c:auto val="1"/>
        <c:lblAlgn val="ctr"/>
        <c:lblOffset val="100"/>
        <c:noMultiLvlLbl val="0"/>
      </c:catAx>
      <c:valAx>
        <c:axId val="24613691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4614084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9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@BHDLeon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Sheet1!$A$2:$A$25</c:f>
              <c:numCache>
                <c:formatCode>General</c:formatCode>
                <c:ptCount val="24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</c:numCache>
            </c:numRef>
          </c:cat>
          <c:val>
            <c:numRef>
              <c:f>Sheet1!$B$2:$B$25</c:f>
              <c:numCache>
                <c:formatCode>General</c:formatCode>
                <c:ptCount val="24"/>
                <c:pt idx="0">
                  <c:v>1</c:v>
                </c:pt>
                <c:pt idx="1">
                  <c:v>1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1</c:v>
                </c:pt>
                <c:pt idx="11">
                  <c:v>0</c:v>
                </c:pt>
                <c:pt idx="12">
                  <c:v>20</c:v>
                </c:pt>
                <c:pt idx="13">
                  <c:v>16</c:v>
                </c:pt>
                <c:pt idx="14">
                  <c:v>11</c:v>
                </c:pt>
                <c:pt idx="15">
                  <c:v>11</c:v>
                </c:pt>
                <c:pt idx="16">
                  <c:v>9</c:v>
                </c:pt>
                <c:pt idx="17">
                  <c:v>6</c:v>
                </c:pt>
                <c:pt idx="18">
                  <c:v>3</c:v>
                </c:pt>
                <c:pt idx="19">
                  <c:v>6</c:v>
                </c:pt>
                <c:pt idx="20">
                  <c:v>7</c:v>
                </c:pt>
                <c:pt idx="21">
                  <c:v>4</c:v>
                </c:pt>
                <c:pt idx="22">
                  <c:v>4</c:v>
                </c:pt>
                <c:pt idx="23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7E8F-4B5B-BBDD-210AEC77B1A2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91791080"/>
        <c:axId val="291789768"/>
      </c:lineChart>
      <c:catAx>
        <c:axId val="29179108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91789768"/>
        <c:crosses val="autoZero"/>
        <c:auto val="1"/>
        <c:lblAlgn val="ctr"/>
        <c:lblOffset val="100"/>
        <c:noMultiLvlLbl val="0"/>
      </c:catAx>
      <c:valAx>
        <c:axId val="29178976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9179108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0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@BHDLeon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Sheet1!$A$2:$A$25</c:f>
              <c:numCache>
                <c:formatCode>General</c:formatCode>
                <c:ptCount val="24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</c:numCache>
            </c:numRef>
          </c:cat>
          <c:val>
            <c:numRef>
              <c:f>Sheet1!$B$2:$B$25</c:f>
              <c:numCache>
                <c:formatCode>General</c:formatCode>
                <c:ptCount val="24"/>
                <c:pt idx="0">
                  <c:v>4.9798316816892004E-3</c:v>
                </c:pt>
                <c:pt idx="1">
                  <c:v>2.3239214514549002E-2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1.9919326726756999E-2</c:v>
                </c:pt>
                <c:pt idx="11">
                  <c:v>0</c:v>
                </c:pt>
                <c:pt idx="12">
                  <c:v>5.8928008233322003E-3</c:v>
                </c:pt>
                <c:pt idx="13">
                  <c:v>7.9884799893764E-3</c:v>
                </c:pt>
                <c:pt idx="14">
                  <c:v>8.6015274501904E-3</c:v>
                </c:pt>
                <c:pt idx="15">
                  <c:v>5.7343516334601996E-3</c:v>
                </c:pt>
                <c:pt idx="16">
                  <c:v>7.9308430486161006E-3</c:v>
                </c:pt>
                <c:pt idx="17">
                  <c:v>7.4697475225337E-3</c:v>
                </c:pt>
                <c:pt idx="18">
                  <c:v>4.9798316816892004E-3</c:v>
                </c:pt>
                <c:pt idx="19">
                  <c:v>1.1896264572924E-2</c:v>
                </c:pt>
                <c:pt idx="20">
                  <c:v>1.0908202731319001E-2</c:v>
                </c:pt>
                <c:pt idx="21">
                  <c:v>7.4697475225337E-3</c:v>
                </c:pt>
                <c:pt idx="22">
                  <c:v>9.1296914164300993E-3</c:v>
                </c:pt>
                <c:pt idx="23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5F7B-418F-A8E9-CDA1157809AA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91797312"/>
        <c:axId val="291793376"/>
      </c:lineChart>
      <c:catAx>
        <c:axId val="29179731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91793376"/>
        <c:crosses val="autoZero"/>
        <c:auto val="1"/>
        <c:lblAlgn val="ctr"/>
        <c:lblOffset val="100"/>
        <c:noMultiLvlLbl val="0"/>
      </c:catAx>
      <c:valAx>
        <c:axId val="29179337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9179731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@BHDLeon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strRef>
              <c:f>Sheet1!$A$2:$A$32</c:f>
              <c:strCache>
                <c:ptCount val="31"/>
                <c:pt idx="0">
                  <c:v>8/10/2017</c:v>
                </c:pt>
                <c:pt idx="1">
                  <c:v>9/10/2017</c:v>
                </c:pt>
                <c:pt idx="2">
                  <c:v>10/10/2017</c:v>
                </c:pt>
                <c:pt idx="3">
                  <c:v>11/10/2017</c:v>
                </c:pt>
                <c:pt idx="4">
                  <c:v>12/10/2017</c:v>
                </c:pt>
                <c:pt idx="5">
                  <c:v>13/10/2017</c:v>
                </c:pt>
                <c:pt idx="6">
                  <c:v>14/10/2017</c:v>
                </c:pt>
                <c:pt idx="7">
                  <c:v>15/10/2017</c:v>
                </c:pt>
                <c:pt idx="8">
                  <c:v>16/10/2017</c:v>
                </c:pt>
                <c:pt idx="9">
                  <c:v>17/10/2017</c:v>
                </c:pt>
                <c:pt idx="10">
                  <c:v>18/10/2017</c:v>
                </c:pt>
                <c:pt idx="11">
                  <c:v>19/10/2017</c:v>
                </c:pt>
                <c:pt idx="12">
                  <c:v>20/10/2017</c:v>
                </c:pt>
                <c:pt idx="13">
                  <c:v>21/10/2017</c:v>
                </c:pt>
                <c:pt idx="14">
                  <c:v>22/10/2017</c:v>
                </c:pt>
                <c:pt idx="15">
                  <c:v>23/10/2017</c:v>
                </c:pt>
                <c:pt idx="16">
                  <c:v>24/10/2017</c:v>
                </c:pt>
                <c:pt idx="17">
                  <c:v>25/10/2017</c:v>
                </c:pt>
                <c:pt idx="18">
                  <c:v>26/10/2017</c:v>
                </c:pt>
                <c:pt idx="19">
                  <c:v>27/10/2017</c:v>
                </c:pt>
                <c:pt idx="20">
                  <c:v>28/10/2017</c:v>
                </c:pt>
                <c:pt idx="21">
                  <c:v>29/10/2017</c:v>
                </c:pt>
                <c:pt idx="22">
                  <c:v>30/10/2017</c:v>
                </c:pt>
                <c:pt idx="23">
                  <c:v>31/10/2017</c:v>
                </c:pt>
                <c:pt idx="24">
                  <c:v>1/11/2017</c:v>
                </c:pt>
                <c:pt idx="25">
                  <c:v>2/11/2017</c:v>
                </c:pt>
                <c:pt idx="26">
                  <c:v>3/11/2017</c:v>
                </c:pt>
                <c:pt idx="27">
                  <c:v>4/11/2017</c:v>
                </c:pt>
                <c:pt idx="28">
                  <c:v>5/11/2017</c:v>
                </c:pt>
                <c:pt idx="29">
                  <c:v>6/11/2017</c:v>
                </c:pt>
                <c:pt idx="30">
                  <c:v>7/11/2017</c:v>
                </c:pt>
              </c:strCache>
            </c:strRef>
          </c:cat>
          <c:val>
            <c:numRef>
              <c:f>Sheet1!$B$2:$B$32</c:f>
              <c:numCache>
                <c:formatCode>General</c:formatCode>
                <c:ptCount val="31"/>
                <c:pt idx="0">
                  <c:v>3</c:v>
                </c:pt>
                <c:pt idx="1">
                  <c:v>18</c:v>
                </c:pt>
                <c:pt idx="2">
                  <c:v>20</c:v>
                </c:pt>
                <c:pt idx="3">
                  <c:v>8</c:v>
                </c:pt>
                <c:pt idx="4">
                  <c:v>14</c:v>
                </c:pt>
                <c:pt idx="5">
                  <c:v>9</c:v>
                </c:pt>
                <c:pt idx="6">
                  <c:v>16</c:v>
                </c:pt>
                <c:pt idx="7">
                  <c:v>13</c:v>
                </c:pt>
                <c:pt idx="8">
                  <c:v>24</c:v>
                </c:pt>
                <c:pt idx="9">
                  <c:v>16</c:v>
                </c:pt>
                <c:pt idx="10">
                  <c:v>10</c:v>
                </c:pt>
                <c:pt idx="11">
                  <c:v>9</c:v>
                </c:pt>
                <c:pt idx="12">
                  <c:v>21</c:v>
                </c:pt>
                <c:pt idx="13">
                  <c:v>14</c:v>
                </c:pt>
                <c:pt idx="14">
                  <c:v>3</c:v>
                </c:pt>
                <c:pt idx="15">
                  <c:v>3</c:v>
                </c:pt>
                <c:pt idx="16">
                  <c:v>10</c:v>
                </c:pt>
                <c:pt idx="17">
                  <c:v>8</c:v>
                </c:pt>
                <c:pt idx="18">
                  <c:v>12</c:v>
                </c:pt>
                <c:pt idx="19">
                  <c:v>15</c:v>
                </c:pt>
                <c:pt idx="20">
                  <c:v>3</c:v>
                </c:pt>
                <c:pt idx="21">
                  <c:v>5</c:v>
                </c:pt>
                <c:pt idx="22">
                  <c:v>17</c:v>
                </c:pt>
                <c:pt idx="23">
                  <c:v>7</c:v>
                </c:pt>
                <c:pt idx="24">
                  <c:v>19</c:v>
                </c:pt>
                <c:pt idx="25">
                  <c:v>42</c:v>
                </c:pt>
                <c:pt idx="26">
                  <c:v>14</c:v>
                </c:pt>
                <c:pt idx="27">
                  <c:v>4</c:v>
                </c:pt>
                <c:pt idx="28">
                  <c:v>7</c:v>
                </c:pt>
                <c:pt idx="29">
                  <c:v>3</c:v>
                </c:pt>
                <c:pt idx="30">
                  <c:v>11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7F27-4613-8E34-E74907766769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64928576"/>
        <c:axId val="364927920"/>
      </c:lineChart>
      <c:catAx>
        <c:axId val="36492857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64927920"/>
        <c:crosses val="autoZero"/>
        <c:auto val="1"/>
        <c:lblAlgn val="ctr"/>
        <c:lblOffset val="100"/>
        <c:noMultiLvlLbl val="0"/>
      </c:catAx>
      <c:valAx>
        <c:axId val="36492792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6492857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@BHDLeon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Sheet1!$A$2:$A$6</c:f>
              <c:strCache>
                <c:ptCount val="5"/>
                <c:pt idx="0">
                  <c:v>0h - 2h</c:v>
                </c:pt>
                <c:pt idx="1">
                  <c:v>2h - 8h</c:v>
                </c:pt>
                <c:pt idx="2">
                  <c:v>8h - 24h</c:v>
                </c:pt>
                <c:pt idx="3">
                  <c:v>24h+</c:v>
                </c:pt>
                <c:pt idx="4">
                  <c:v>Not responded</c:v>
                </c:pt>
              </c:strCache>
            </c:strRef>
          </c:cat>
          <c:val>
            <c:numRef>
              <c:f>Sheet1!$B$2:$B$6</c:f>
              <c:numCache>
                <c:formatCode>General</c:formatCode>
                <c:ptCount val="5"/>
                <c:pt idx="0">
                  <c:v>25</c:v>
                </c:pt>
                <c:pt idx="1">
                  <c:v>2</c:v>
                </c:pt>
                <c:pt idx="2">
                  <c:v>15</c:v>
                </c:pt>
                <c:pt idx="3">
                  <c:v>3</c:v>
                </c:pt>
                <c:pt idx="4">
                  <c:v>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08BB-43EC-AF67-F2AD3E69E57B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391522472"/>
        <c:axId val="391524112"/>
      </c:barChart>
      <c:catAx>
        <c:axId val="39152247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91524112"/>
        <c:crosses val="autoZero"/>
        <c:auto val="1"/>
        <c:lblAlgn val="ctr"/>
        <c:lblOffset val="100"/>
        <c:noMultiLvlLbl val="0"/>
      </c:catAx>
      <c:valAx>
        <c:axId val="39152411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9152247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6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7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8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9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0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31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5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6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7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8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9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0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2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12/1/2017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12/1/2017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12/1/2017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12/1/2017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12/1/2017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12/1/2017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12/1/2017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12/1/2017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12/1/2017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12/1/2017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chart" Target="../charts/chart4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chart" Target="../charts/chart5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chart" Target="../charts/chart6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chart" Target="../charts/chart7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chart" Target="../charts/chart8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9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0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1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2.xml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2C45529-100A-416F-8B88-73F93230C365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/>
              <a:t>Reporte Twitter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0154CC33-AF1F-42E5-85B4-999AD0D26C82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/>
              <a:t>Socialad</a:t>
            </a:r>
          </a:p>
        </p:txBody>
      </p:sp>
    </p:spTree>
    <p:extLst>
      <p:ext uri="{BB962C8B-B14F-4D97-AF65-F5344CB8AC3E}">
        <p14:creationId xmlns:p14="http://schemas.microsoft.com/office/powerpoint/2010/main" val="286172086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6F78FAC-75D6-43F7-9503-D8A562BCCBF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Key Metrics Table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C9AAAAA1-3C37-4E65-91DE-20604C1878BC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623816326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10513">
                  <a:extLst>
                    <a:ext uri="{9D8B030D-6E8A-4147-A177-3AD203B41FA5}">
                      <a16:colId xmlns:a16="http://schemas.microsoft.com/office/drawing/2014/main" val="4147423473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91238656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710841074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4235646673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70550170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427278584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10749269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556685951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71819850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86688402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41081700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59493886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414417963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24497334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Followers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+/-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Own 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Retweeted 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Replies to Users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All Retweets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Retweets on Own 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Likes on Own 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Replies on Own 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Mentions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Response 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1772906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@BHDLeon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60565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656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278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171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366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378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0.0080%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97.8%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29120426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CF6B0E2-2225-476A-9C23-10B53B7080B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08/10/2017 - 07/11/2017</a:t>
            </a:r>
          </a:p>
        </p:txBody>
      </p:sp>
    </p:spTree>
    <p:extLst>
      <p:ext uri="{BB962C8B-B14F-4D97-AF65-F5344CB8AC3E}">
        <p14:creationId xmlns:p14="http://schemas.microsoft.com/office/powerpoint/2010/main" val="412572298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B3FA44E-BCA9-4B53-8BE3-A828A3418A1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Key Metrics Radar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B1023361-4796-4698-A425-687E0D0E6018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8523595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EEB1A3B-847A-4730-8BCB-ED1C3F2A02E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08/10/2017 - 07/11/2017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2A3ED66-D9A9-47B7-95A0-DCD515EC786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7496346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6A7775B-74C4-4DD2-85DD-FBB3B3A1EF3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Followers Total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8ED77F63-BD8A-419F-84A5-E1E7D535DEB7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964197134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F432F6B-20F9-43A7-A7AD-0D136D07EC6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08/10/2017 - 07/11/2017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CE6EB52-8E61-4697-B564-BDB1B82A6E0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4965334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C93DEAE-F409-4B40-9351-1E2261D6530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Followers Change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2AAA7CEE-5950-4A09-8C98-BFB661FD1FA0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675749197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951ECD5-73B3-4B08-B590-64DBA21021D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08/10/2017 - 07/11/2017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7D15404-0B08-4788-B5C9-D935FB9248E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2393590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5B06A1E-0FFB-4774-9AF0-825F572AD82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Followers Change Per Weekday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14D56D7D-851E-4157-9C3C-E9DAE0FF489B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724226479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5E41F66-1927-4313-871E-BA772BAE31C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08/10/2017 - 07/11/2017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85EAC42-E375-46AA-A36A-3B9A9187C99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8072365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0FE1B77-ABF4-45D1-8939-1A9C603DFF7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Own Tweets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2FCEF99A-8D4E-43F5-962B-C3DBC2D6AACC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917396463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54950A5-95FE-4080-ABB5-46095972B7F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08/10/2017 - 07/11/2017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57479E2-75A4-4B89-AC0D-9C3474604AA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5933153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1D65318-2713-405D-AC83-F1CF1DFE9A6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Tweet Type Distribution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C1571183-5498-43D2-BF68-34515BAC7063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682163506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72F1262-20E2-4C6F-A53B-2E3FC1B1AEC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08/10/2017 - 07/11/2017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8634E9F-338B-4BF7-AE75-6737C42E79F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7637839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29AB05C-FB4C-4A2A-8181-E19AA6F2E18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Own Tweets By Weekday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3B825422-7AD7-454A-9687-EB997E3D9153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58630451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E7EA814-7C4E-4E01-B6EF-5905A53C949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08/10/2017 - 07/11/2017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BED5DEC-2D0D-4116-BD1F-D3744F6BA7D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9119816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000119B-9322-4C2A-BC53-34E0E496FCB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Interaction Rate By Weekday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454F5546-444D-4F58-BBB4-46130122C086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647867163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D42C9C5-9434-412F-B95E-725F41E9CC5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08/10/2017 - 07/11/2017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A2FB6EF-62A5-4531-80D8-7ECA3273A64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8311940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A5B6C4A-60A6-4283-8473-7B906FF7E3C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Own Tweets By Hour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EFF2CB56-AA65-4B99-8B28-691BC854F551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384219646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C5C34D2-4D7D-4C95-A4B6-898654DCA12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08/10/2017 - 07/11/2017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63DB632-788A-4F9B-B2D9-272D0177507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4788144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4DA9D54-0064-4109-80B4-766DC46AF87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Interaction Rate By Hour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D623364C-6397-45A3-AA77-4C08ECE488E8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840755587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5FB8258-EE64-42E5-8775-9D42CFF5EE4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08/10/2017 - 07/11/2017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4FC938B-E04D-4F22-AB31-2F6E691FE89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9357433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4C8D1AF-BE31-4F51-9901-BB1178B2E11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Own and Retweeted Tweets Table - 1 of 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09A79E54-5C36-44B8-8FD5-C5F42C651D8A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91493320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14800">
                  <a:extLst>
                    <a:ext uri="{9D8B030D-6E8A-4147-A177-3AD203B41FA5}">
                      <a16:colId xmlns:a16="http://schemas.microsoft.com/office/drawing/2014/main" val="352163309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4257849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44573453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2209701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52635605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05953664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Tweet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Retweeted Tweet?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Replies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9480101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@BHDLeon - 2017-10-29 13:00:04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Nuestra sucursal ubicada en la av. 27 de Febrero esquina av. Núñez de Cáceres se traslada al 3 piso de Downtown Center a partir del lunes 30 https://t.co/Slo5OSHwNf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0.0298%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9615789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@BHDLeon - 2017-10-26 19:00:33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La nueva ley 155-17 trae consigo lineamientos obligatorios al establecer relaciones comerciales con diferentes sectores. #BHDLeonNegocios https://t.co/pBtZxXkD9S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0.0216%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3307134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@BHDLeon - 2017-10-14 23:29:36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RT @AryNaim: @BHDLeon @StevenPuig on stage with @JimYongKim @IvankaTrump and HE Reem Bint Ebrahim Al Hashimy : #BankingOnWomen, with @IFC_L…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Yes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3926520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@BHDLeon - 2017-11-04 16:26:57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Este lunes 6 de noviembre tenemos un horario especial por el Día de la Constitución. https://t.co/5TJLgaVVTt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0.0149%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6053211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@BHDLeon - 2017-10-12 20:31:33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. @StevenPuig, da la bienvenida a clientes en la conferencia de @vgovindarajan: "El desafío de un futuro exitoso a través de la innovación" https://t.co/7CT75yodt7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0.0267%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82310277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FDC2DED-BA51-4A24-9BDE-BD331D759DF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08/10/2017 - 07/11/2017</a:t>
            </a:r>
          </a:p>
        </p:txBody>
      </p:sp>
    </p:spTree>
    <p:extLst>
      <p:ext uri="{BB962C8B-B14F-4D97-AF65-F5344CB8AC3E}">
        <p14:creationId xmlns:p14="http://schemas.microsoft.com/office/powerpoint/2010/main" val="3941827884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88B1052-DA5E-45E0-8318-87E20DE9174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Own and Retweeted Tweets Table - 2 of 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554F1B41-8357-4720-AB46-6046B70760BC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146156011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14800">
                  <a:extLst>
                    <a:ext uri="{9D8B030D-6E8A-4147-A177-3AD203B41FA5}">
                      <a16:colId xmlns:a16="http://schemas.microsoft.com/office/drawing/2014/main" val="382390452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65791387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64979426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88737810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62430141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429455945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Tweet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Retweeted Tweet?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Replies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8170269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@BHDLeon - 2017-10-25 01:10:36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Luis Molina Achécar habla sobre riesgo reputacional en el #2doCongresoSIB @SuperdeBancosRD BHDLeón #MejoraTuMundo #GenteBHDLeón https://t.co/mMRGV34fBy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0.0232%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0933743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@BHDLeon - 2017-10-09 15:45:03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Sigue estos consejos de seguridad y reporta cualquier situación de fraude a prevencion_defraude@bhdleon.com.do.#PrevencionBHDLeon https://t.co/vrz7GfXVTg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0.0167%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7775174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@BHDLeon - 2017-10-19 12:00:06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Reduce el riesgo de cáncer de mama con buenos hábitos de vida y chequeos médicos regulares para prevenir a tiempo. #MujerMujerSalud https://t.co/M176gUVbm8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0.0166%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162062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@BHDLeon - 2017-10-31 11:45:36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RT @GBAforWomen: We are thrilled to announce the publication of our Case Study on @BHDLeon and its gender intelligent business model: https…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Yes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5388592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@BHDLeon - 2017-10-19 22:00:07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En el mes mundial de la sensibilización sobre el #CáncerDeMama encendemos una luz rosada por la prevención y la lucha contra esta enfermedad https://t.co/Vq3yLQDiLq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0.0150%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95797033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E731E79-8744-4639-843F-9721E2F4D3A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08/10/2017 - 07/11/2017</a:t>
            </a:r>
          </a:p>
        </p:txBody>
      </p:sp>
    </p:spTree>
    <p:extLst>
      <p:ext uri="{BB962C8B-B14F-4D97-AF65-F5344CB8AC3E}">
        <p14:creationId xmlns:p14="http://schemas.microsoft.com/office/powerpoint/2010/main" val="1937106476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1A91593-C1EE-4B84-839B-DD3C0737DD8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Own and Retweeted Tweets Table - 3 of 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76986E7A-8995-44F4-89AA-5204ADE7F245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951623798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14800">
                  <a:extLst>
                    <a:ext uri="{9D8B030D-6E8A-4147-A177-3AD203B41FA5}">
                      <a16:colId xmlns:a16="http://schemas.microsoft.com/office/drawing/2014/main" val="295239392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49481819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45733304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24060248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63664153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5646549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Tweet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Retweeted Tweet?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Replies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7838370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@BHDLeon - 2017-10-27 14:03:41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En breve, taller sobre la Ley Contra el Lavado de Activos dirigido al empresariado dominicano #BHDLeón #GenteBHDLeón #MejoraTuMundo https://t.co/zPNaKH2glx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0.0099%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1977085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@BHDLeon - 2017-10-12 21:20:40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. @VGovindarajan explica a los clientes cómo las grandes empresas pueden mantener el liderazgo en innovación #BHDLeónNegocios #3BoxSolution https://t.co/GutcpIublg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0.0183%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1298556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@BHDLeon - 2017-11-02 10:44:31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¡Felicidades campeones! @astros #MLB https://t.co/kcURE7DIWY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0.0198%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8764233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@BHDLeon - 2017-10-27 14:15:10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#GenteBHDLeón imparte taller sobre Ley Contra el Lavado de Activos #NegociosResponsables #EducaciónBHDLeón #MejoraTuMundo https://t.co/VVSJ1Vw7om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0.0199%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8024767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@BHDLeon - 2017-10-20 17:00:04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Deposita fácil y rápido en nuestros Cajeros de Depósitos. Conócelos haciendo clic aquí.
https://t.co/LjR8U3gPJ3 . https://t.co/itRvS8Okf8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0.0100%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8829086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@BHDLeon - 2017-10-28 15:30:04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Nuestra sucursal ubicada en la av. 27 de Febrero esquina av. Núñez de Cáceres se traslada al 3 piso de Downtown Center a partir del lunes 30 https://t.co/wa99EKBGIR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0.0066%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69570370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8BD0F6E-5A1D-4968-8DD3-CC8C0E556DA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08/10/2017 - 07/11/2017</a:t>
            </a:r>
          </a:p>
        </p:txBody>
      </p:sp>
    </p:spTree>
    <p:extLst>
      <p:ext uri="{BB962C8B-B14F-4D97-AF65-F5344CB8AC3E}">
        <p14:creationId xmlns:p14="http://schemas.microsoft.com/office/powerpoint/2010/main" val="3105901749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06325A1-E23B-4A5D-820A-AE233C93FBA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Own and Retweeted Tweets Table - 4 of 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BEF8E9B6-613A-44DA-9767-A196527809FC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855830441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14800">
                  <a:extLst>
                    <a:ext uri="{9D8B030D-6E8A-4147-A177-3AD203B41FA5}">
                      <a16:colId xmlns:a16="http://schemas.microsoft.com/office/drawing/2014/main" val="174602457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36303726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41648296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43179968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79371854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26536294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Tweet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Retweeted Tweet?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Replies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7050649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@BHDLeon - 2017-10-25 13:00:12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Al valorar las diferencias de talento y capacidades de nuestros colaboradores enriquecemos nuestro ambiente de trabajo.  #NegociosBHDLeon https://t.co/TrnpzBROYv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0.0116%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4520755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@BHDLeon - 2017-10-23 21:00:07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Inscríbete gratis llenando el formulario disponible aquí https://t.co/oIH9YQPDLW o llamando al 809-562-6601 ext. 1183 
#BHDLeónNegocios https://t.co/IWIJyVfSoo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0.0066%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7807246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@BHDLeon - 2017-10-29 12:00:06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Sucursales disponibles el día de hoy: https://t.co/0MGzHohvl2 https://t.co/ISHsPKsnLu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0.0116%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5880753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@BHDLeon - 2017-10-19 16:00:06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De lunes a jueves te devolvemos RD$100* por cada RD$500 que consumas en tus lugares de comida favoritos con tus Tarjetas #BHDLeón. https://t.co/jpbj622DLM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0.0067%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7438133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@BHDLeon - 2017-10-17 19:30:04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En el mes mundial de la sensibilización sobre el #CáncerDeMama encendemos una luz rosada por la prevención y la lucha contra esta enfermedad https://t.co/TlVheTXlgm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0.0250%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8791368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@BHDLeon - 2017-11-04 12:00:03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Sucursales disponibles el día de hoy: https://t.co/Cq1YGbn7gH https://t.co/L60CZjlHqL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0.0083%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95865843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F38D86A-7DE4-435F-A6EA-482A0BF8AD6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08/10/2017 - 07/11/2017</a:t>
            </a:r>
          </a:p>
        </p:txBody>
      </p:sp>
    </p:spTree>
    <p:extLst>
      <p:ext uri="{BB962C8B-B14F-4D97-AF65-F5344CB8AC3E}">
        <p14:creationId xmlns:p14="http://schemas.microsoft.com/office/powerpoint/2010/main" val="3172732866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CF19B5A-022F-4D76-8A7E-0D539D1D3D2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Own and Retweeted Tweets Table - 5 of 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ADA7C8A5-75E1-4905-BDE0-DB270DC76CFE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268176607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14800">
                  <a:extLst>
                    <a:ext uri="{9D8B030D-6E8A-4147-A177-3AD203B41FA5}">
                      <a16:colId xmlns:a16="http://schemas.microsoft.com/office/drawing/2014/main" val="134343462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87806771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86598570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423105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02097702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49751643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Tweet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Retweeted Tweet?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Replies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2237065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@BHDLeon - 2017-10-31 19:28:22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RT @UNICEFRD: Donando tus Estrellas @BHDLeon  ayudas a mejorar la calidad de los servicios de salud materna y neonatal en los hospitales de…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Yes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8842750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@BHDLeon - 2017-10-23 17:00:17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Próximamente abriremos nuestras puertas en el 3er piso de Downtown Center. Crecemos para mejorar tu mundo. #BHD León https://t.co/VkShIm2wAM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0.0083%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2218425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@BHDLeon - 2017-11-06 12:00:05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Este lunes 6 de noviembre tenemos un horario especial por el Día de la Constitución. https://t.co/JmShgMRkXJ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0.0033%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1381908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94B1DD1-B256-46F6-AEC8-80483D80ABE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08/10/2017 - 07/11/2017</a:t>
            </a:r>
          </a:p>
        </p:txBody>
      </p:sp>
    </p:spTree>
    <p:extLst>
      <p:ext uri="{BB962C8B-B14F-4D97-AF65-F5344CB8AC3E}">
        <p14:creationId xmlns:p14="http://schemas.microsoft.com/office/powerpoint/2010/main" val="1262437562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98EBE4E-3C74-4E15-BBBE-DF9786A0F03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Mentions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3F9C5B3A-8080-4AAA-A851-10455DFD31FB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000418736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9E351C2-7690-45AD-93DA-61DE787D1BD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08/10/2017 - 07/11/2017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889685F-3E26-4014-8CA3-8A3FEFB3F00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07372721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30479DC-20A3-49AD-9BFD-D440995593E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Mentions Table - 1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0C446A3A-3315-4CA7-BA28-5BD1C6D2DECE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585981790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937760">
                  <a:extLst>
                    <a:ext uri="{9D8B030D-6E8A-4147-A177-3AD203B41FA5}">
                      <a16:colId xmlns:a16="http://schemas.microsoft.com/office/drawing/2014/main" val="2570862933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158732445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45701023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50786129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Mention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Response Time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497384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@BHDLeon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mentioned by </a:t>
                      </a: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@sincortapisatv - 2017-10-14 14:18:39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#SinCortapisa FUNDO rechaza campaña del @BHDLeon por incentivar el consumo de comida chatarra… https://t.co/b67wPJn4Ds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3628772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@BHDLeon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mentioned by </a:t>
                      </a: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@edwindelacruzr - 2017-11-01 13:37:38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PRECAUCIÓN: No utilice cajero del @BHDLeon con tarjetas de @BanreservasRD debita de la cuenta y no entrega el diner… https://t.co/Qhq6rRsoAE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9764729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@BHDLeon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mentioned by </a:t>
                      </a: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@Argentarium - 2017-10-24 17:56:55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#Infórmate | @intecrd y @BHDLeon firman acuerdo para financiamiento de carreras universitarias:… https://t.co/qTFJwJeOfL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0232252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@BHDLeon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mentioned by </a:t>
                      </a: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@LAPSEU - 2017-10-20 11:52:43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#ff get ready &amp;amp; treat yourself 4 super wkend with a big SMILE @BHDLeon @Harvard @UN_Women @RafaelPaz01 @GlobalShapersSD @guadalupevaldez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4087316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@BHDLeon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mentioned by </a:t>
                      </a: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@Argentarium - 2017-10-30 20:27:13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#Infórmate | @BHDLeon lanza plataforma de internet banking para empresas: https://t.co/izEigczhGK https://t.co/14t5j1CNX6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0090805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@BHDLeon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mentioned by </a:t>
                      </a: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@GBAforWomen - 2017-10-31 11:45:07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We are thrilled to announce the publication of our Case Study on @BHDLeon and its gender intelligent business model: https://t.co/OBQ7AvjjBB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8843202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@BHDLeon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mentioned by </a:t>
                      </a: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@UNPHURD - 2017-10-09 16:10:07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Aprovecha estos talleres totalmente gratis. ¡No te los puedes perder! @BHDLeon https://t.co/LneNfAsseo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10369427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6BCC757-275C-43A4-B999-1A4775E15D5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08/10/2017 - 07/11/2017</a:t>
            </a:r>
          </a:p>
        </p:txBody>
      </p:sp>
    </p:spTree>
    <p:extLst>
      <p:ext uri="{BB962C8B-B14F-4D97-AF65-F5344CB8AC3E}">
        <p14:creationId xmlns:p14="http://schemas.microsoft.com/office/powerpoint/2010/main" val="525420772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9B9E5B4-CCDE-41A1-9E67-8ABBB7B11B7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Mentions Table - 2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9D301F8A-35AE-4A60-8051-AA54BA6435AF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870063615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937760">
                  <a:extLst>
                    <a:ext uri="{9D8B030D-6E8A-4147-A177-3AD203B41FA5}">
                      <a16:colId xmlns:a16="http://schemas.microsoft.com/office/drawing/2014/main" val="2583212412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289122523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407254725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420930337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Mention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Response Time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9202463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@BHDLeon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mentioned by </a:t>
                      </a: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@faRosario - 2017-11-02 01:57:22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Atn. @BHDLeon queremos este horario en @MegacentroRD https://t.co/jvZ9QMzavz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3973177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@BHDLeon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mentioned by </a:t>
                      </a: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@AryNaim - 2017-10-14 15:57:28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@BHDLeon @StevenPuig on stage with @JimYongKim @IvankaTrump and HE Reem Bint Ebrahim Al Hashimy : #BankingOnWomen,… https://t.co/WALkDEJq8G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7677283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@BHDLeon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mentioned by </a:t>
                      </a: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@rostrosdeportad - 2017-10-20 13:27:58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Banco BHD León participa en la asamblea anual del Banco Mundial https://t.co/q3KPns1u15 @BHDLeon @BancoMundial https://t.co/So0umMYKkb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3906723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@BHDLeon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mentioned by </a:t>
                      </a: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@Richarina - 2017-10-20 18:10:31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Me duplican las transaciones y luego me dicen que son 1 a 40 días para devolverme MI DINERO @BHDLeon @ProConsumidorRD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0494558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@BHDLeon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mentioned by </a:t>
                      </a: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@Argentarium - 2017-10-19 22:06:06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#Infórmate | Seleccionan programa Mujer Mujer del @BHDLeon como ejemplo mundial: @BancoMundial… https://t.co/Mr7ANZBJOB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2365784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@BHDLeon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mentioned by </a:t>
                      </a: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@aba_rd - 2017-10-30 20:30:22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#NoticiasABA | Nuevo servicio para empresas del @BHDLeon https://t.co/xeJtZsLjMR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0289338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@BHDLeon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mentioned by </a:t>
                      </a: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@MegacentroRD - 2017-10-17 16:10:08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Sabias que puedes comprar en todas nuestras tiendas en cuotas del @BHDLeon. ¡Fácil y rápido!
#MegacentroRD https://t.co/ESkHIO9mhb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95948285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9B9E5A8-ADD9-493C-8A97-EF83F5F0230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08/10/2017 - 07/11/2017</a:t>
            </a:r>
          </a:p>
        </p:txBody>
      </p:sp>
    </p:spTree>
    <p:extLst>
      <p:ext uri="{BB962C8B-B14F-4D97-AF65-F5344CB8AC3E}">
        <p14:creationId xmlns:p14="http://schemas.microsoft.com/office/powerpoint/2010/main" val="3312587399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44A08D0-F3FC-468B-8A74-18C395BDE14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Mentions Table - 3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1A923620-7619-4BBE-BB21-8D301A4CC8EF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781359011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937760">
                  <a:extLst>
                    <a:ext uri="{9D8B030D-6E8A-4147-A177-3AD203B41FA5}">
                      <a16:colId xmlns:a16="http://schemas.microsoft.com/office/drawing/2014/main" val="3088092398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14728142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94985855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85936169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Mention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Response Time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9763305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@BHDLeon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mentioned by </a:t>
                      </a: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@SoldelaMananaRD - 2017-10-20 16:26:57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#FranciscoGuzmán, Vicepresidente de Segmento #PYMES anuncia la 6ta. Temporada @BHDLeon para Negocios que culmina el… https://t.co/E22s9s8M4O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7473243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@BHDLeon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mentioned by </a:t>
                      </a: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@neftalibrito - 2017-10-19 17:55:12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@rcavada @AliciaOrtegah @DiputadosRD @nuriapiera @BanreservasRD @Popularenlinea @BHDLeon @ScotiabankRD @AsocPopular… https://t.co/Gbro62Fi2z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8773331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@BHDLeon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mentioned by </a:t>
                      </a: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@LAPSEU - 2017-10-13 12:03:52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#ff spread the word of optimism all over with a huge  SMILE have a super wkend @RipleysLondon @AsocPopular @BHDLeon @Harvard @UN_Women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3717755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@BHDLeon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mentioned by </a:t>
                      </a: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@SuperdeBancosRD - 2017-10-09 15:15:12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@ProConsumidorRD @bohemhippiex @BHDLeon Debes acudir a #ProUsuario cuando consideres que cualquier… https://t.co/bx2ogmOo6t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3918206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@BHDLeon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mentioned by </a:t>
                      </a: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@jvaldez56 - 2017-10-17 23:25:54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Waoo que abuso, cuando el cajero del @BHDLeon t dice q no tienes suficientes fondos y tienes cuenta con ellos, creo… https://t.co/sUgsSaHzr3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18/10/2017 12:15:12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3575526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@BHDLeon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mentioned by </a:t>
                      </a: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@UNPHURD - 2017-10-23 16:10:09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Aprovecha estos talleres totalmente gratis. ¡No te los puedes perder! @BHDLeon https://t.co/ti7ilnMfGP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7964792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2F7A008-FF99-4049-BC04-9CD0C79445A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08/10/2017 - 07/11/2017</a:t>
            </a:r>
          </a:p>
        </p:txBody>
      </p:sp>
    </p:spTree>
    <p:extLst>
      <p:ext uri="{BB962C8B-B14F-4D97-AF65-F5344CB8AC3E}">
        <p14:creationId xmlns:p14="http://schemas.microsoft.com/office/powerpoint/2010/main" val="344114630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CA03020-250A-4EEB-8A33-7BC497D7790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Key Influencers - 1 of 2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23AE1A06-D22D-4E51-B845-F1B0A230EC3B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177277814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91840">
                  <a:extLst>
                    <a:ext uri="{9D8B030D-6E8A-4147-A177-3AD203B41FA5}">
                      <a16:colId xmlns:a16="http://schemas.microsoft.com/office/drawing/2014/main" val="3644688750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420501502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195263557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On Profiles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Mentions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5756799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@Argentarium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@BHDLeon (17)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167601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@losdesencantaos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@BHDLeon (15)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2824881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@NeidyDReyes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@BHDLeon (13)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3602060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@victor_anthonio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@BHDLeon (11)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4352527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@Anaccamacho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@BHDLeon (11)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1842804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@Joan_rosariom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@BHDLeon (10)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920404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@Indhimer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@BHDLeon (8)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8121768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@Richarina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@BHDLeon (8)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9456128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@iamnasb24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@BHDLeon (7)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6536521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@_cinthialeticia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@BHDLeon (7)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43221994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0E38699-79F8-4CA7-8A66-0BDD264A216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08/10/2017 - 07/11/2017</a:t>
            </a:r>
          </a:p>
        </p:txBody>
      </p:sp>
    </p:spTree>
    <p:extLst>
      <p:ext uri="{BB962C8B-B14F-4D97-AF65-F5344CB8AC3E}">
        <p14:creationId xmlns:p14="http://schemas.microsoft.com/office/powerpoint/2010/main" val="2097413895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DDB4F24-4BA6-474C-8FE2-2960D6C9D6F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Key Influencers - 2 of 2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D2913888-8FBB-48B8-80D6-22264432DD24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742342272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91840">
                  <a:extLst>
                    <a:ext uri="{9D8B030D-6E8A-4147-A177-3AD203B41FA5}">
                      <a16:colId xmlns:a16="http://schemas.microsoft.com/office/drawing/2014/main" val="1412542203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191514924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110210390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On Profiles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Mentions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5015089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@adrian_aguzman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@BHDLeon (7)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3092402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@juangu11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@BHDLeon (7)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8035259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@SuperdeBancosRD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@BHDLeon (6)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9882013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@padillacury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@BHDLeon (6)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2825233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@Josepbri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@BHDLeon (6)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9718393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@IsabelArias05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@BHDLeon (6)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9881731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@luisgabrielver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@BHDLeon (5)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8232044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@rodiven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@BHDLeon (5)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4254316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@jesusfricas1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@BHDLeon (4)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356901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@CristiJz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@BHDLeon (4)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02436454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16EDA1B-6279-4A22-83DF-B315D295DE6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08/10/2017 - 07/11/2017</a:t>
            </a:r>
          </a:p>
        </p:txBody>
      </p:sp>
    </p:spTree>
    <p:extLst>
      <p:ext uri="{BB962C8B-B14F-4D97-AF65-F5344CB8AC3E}">
        <p14:creationId xmlns:p14="http://schemas.microsoft.com/office/powerpoint/2010/main" val="1411410368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8EA99D4-CE48-46AC-B96B-C7C6E6002C6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Response Times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7F8BD6A9-CD23-4A4D-8D0E-552BCC6123CC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28591599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C0580C1-3022-4CB9-A20C-43EE898EBE9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08/10/2017 - 07/11/2017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967B41D-35CD-4939-B7F2-6D84C4580CA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19339120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CA016F8-49A8-40A1-A3FE-A7CB7033463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Questions Table - 1 of 2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F9620732-DCBC-42D9-B43C-E5A9214A6F36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225371912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937760">
                  <a:extLst>
                    <a:ext uri="{9D8B030D-6E8A-4147-A177-3AD203B41FA5}">
                      <a16:colId xmlns:a16="http://schemas.microsoft.com/office/drawing/2014/main" val="4025819647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161377030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419086642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0334445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Question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Response Time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8222226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@BHDLeon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asked by </a:t>
                      </a: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@zaetard - 2017-11-05 19:03:16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@BHDLeon Porqué me bloquean mi cuenta? Tiesto de Banco.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05/11/2017 23:36:39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9901242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@BHDLeon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asked by </a:t>
                      </a: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@Henryquez1 - 2017-11-04 14:21:10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@BHDLeon Saludos, Por favor decirme de  que se trata este cargo? https://t.co/nqceCMvxYV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04/11/2017 14:27:27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912087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@BHDLeon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asked by </a:t>
                      </a: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@elizvargasr - 2017-11-04 13:24:01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@BHDLeon ¿Dónde consigo más información ?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04/11/2017 13:44:52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4550940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@BHDLeon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asked by </a:t>
                      </a: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@Idrialis - 2017-11-03 23:17:12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@BHDLeon Hola. ¿Cuál es el balance mínimo en una cuenta de ahorro conjunta Fulana Y Fulano?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04/11/2017 12:41:05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2463622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@BHDLeon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asked by </a:t>
                      </a: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@victor_anthonio - 2017-11-03 23:05:49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@BHDLeon Ya que no tienen sucursal en la prol. 27 de Febrero, por que no ponen un cajero para depósitos en La Sirena Las Caobas?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04/11/2017 12:44:46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967174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@BHDLeon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asked by </a:t>
                      </a: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@famarte - 2017-11-03 01:39:13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¿Cómo es posible que el @BHDLeon no tenga el más mínimo sentido de cuidado al cliente? 
Tan inconsistentes.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03/11/2017 13:04:42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2739413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@BHDLeon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asked by </a:t>
                      </a: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@maximohr - 2017-11-02 19:04:46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@BHDLeon quiero una tarjeta de crédito con ustedes,se puede solicitar vía internet,que no tenga que ir al banco?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02/11/2017 19:17:08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2565341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@BHDLeon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asked by </a:t>
                      </a: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@lemieses - 2017-11-02 17:12:39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@BHDLeon Hola, que pasa por favor con el sistema y las tarjetas de crédito... ? SOS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93134185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5A3C90D-E8A4-4720-9513-A2B9B7C412A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08/10/2017 - 07/11/2017</a:t>
            </a:r>
          </a:p>
        </p:txBody>
      </p:sp>
    </p:spTree>
    <p:extLst>
      <p:ext uri="{BB962C8B-B14F-4D97-AF65-F5344CB8AC3E}">
        <p14:creationId xmlns:p14="http://schemas.microsoft.com/office/powerpoint/2010/main" val="2153874333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1B712FC-57C8-4037-8412-82DF1C71C96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Questions Table - 2 of 2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DDBDA621-AD36-444E-8A1F-2077BAE34F4E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606222829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937760">
                  <a:extLst>
                    <a:ext uri="{9D8B030D-6E8A-4147-A177-3AD203B41FA5}">
                      <a16:colId xmlns:a16="http://schemas.microsoft.com/office/drawing/2014/main" val="3655833169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425822454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29681240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43366183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Question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Response Time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9474379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@BHDLeon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asked by </a:t>
                      </a: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@FedericoJovine - 2017-11-02 16:33:11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@BHDLeon puede explicar por qué la acreditación de un cheque del propio banco dura 3 Días? Cómo se llama la obra? Burocracia o ineficiencia?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02/11/2017 17:51:29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6857955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@BHDLeon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asked by </a:t>
                      </a: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@Indhimer - 2017-11-02 13:20:47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@BHDLeon Porque de verdad quiero saber si es mi tarjeta que presenta ese problema, porque la CINCO me ha dado agua de beber por Dios???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02/11/2017 13:28:52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85973411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522F282-3AE5-45C6-91B7-66AD37AFDEE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08/10/2017 - 07/11/2017</a:t>
            </a:r>
          </a:p>
        </p:txBody>
      </p:sp>
    </p:spTree>
    <p:extLst>
      <p:ext uri="{BB962C8B-B14F-4D97-AF65-F5344CB8AC3E}">
        <p14:creationId xmlns:p14="http://schemas.microsoft.com/office/powerpoint/2010/main" val="2060095140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1271</Words>
  <Application>Microsoft Office PowerPoint</Application>
  <PresentationFormat>On-screen Show (4:3)</PresentationFormat>
  <Paragraphs>478</Paragraphs>
  <Slides>26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26</vt:i4>
      </vt:variant>
    </vt:vector>
  </HeadingPairs>
  <TitlesOfParts>
    <vt:vector size="29" baseType="lpstr">
      <vt:lpstr>Arial</vt:lpstr>
      <vt:lpstr>Calibri</vt:lpstr>
      <vt:lpstr>quintly_template</vt:lpstr>
      <vt:lpstr>Reporte Twitter</vt:lpstr>
      <vt:lpstr>Twitter Key Metrics Table</vt:lpstr>
      <vt:lpstr>Twitter Key Metrics Radar</vt:lpstr>
      <vt:lpstr>Twitter Followers Total</vt:lpstr>
      <vt:lpstr>Twitter Followers Change</vt:lpstr>
      <vt:lpstr>Twitter Followers Change Per Weekday</vt:lpstr>
      <vt:lpstr>Twitter Own Tweets</vt:lpstr>
      <vt:lpstr>Twitter Tweet Type Distribution</vt:lpstr>
      <vt:lpstr>Twitter Own Tweets By Weekday</vt:lpstr>
      <vt:lpstr>Twitter Interaction Rate By Weekday</vt:lpstr>
      <vt:lpstr>Twitter Own Tweets By Hour</vt:lpstr>
      <vt:lpstr>Twitter Interaction Rate By Hour</vt:lpstr>
      <vt:lpstr>Twitter Own and Retweeted Tweets Table - 1 of 5</vt:lpstr>
      <vt:lpstr>Twitter Own and Retweeted Tweets Table - 2 of 5</vt:lpstr>
      <vt:lpstr>Twitter Own and Retweeted Tweets Table - 3 of 5</vt:lpstr>
      <vt:lpstr>Twitter Own and Retweeted Tweets Table - 4 of 5</vt:lpstr>
      <vt:lpstr>Twitter Own and Retweeted Tweets Table - 5 of 5</vt:lpstr>
      <vt:lpstr>Twitter Mentions</vt:lpstr>
      <vt:lpstr>Twitter Mentions Table - 1 of 3</vt:lpstr>
      <vt:lpstr>Twitter Mentions Table - 2 of 3</vt:lpstr>
      <vt:lpstr>Twitter Mentions Table - 3 of 3</vt:lpstr>
      <vt:lpstr>Twitter Key Influencers - 1 of 2</vt:lpstr>
      <vt:lpstr>Twitter Key Influencers - 2 of 2</vt:lpstr>
      <vt:lpstr>Twitter Response Times</vt:lpstr>
      <vt:lpstr>Twitter Questions Table - 1 of 2</vt:lpstr>
      <vt:lpstr>Twitter Questions Table - 2 of 2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Reporte Twitter</dc:title>
  <dc:creator>Administrator</dc:creator>
  <cp:lastModifiedBy>Administrator</cp:lastModifiedBy>
  <cp:revision>1</cp:revision>
  <dcterms:created xsi:type="dcterms:W3CDTF">2017-12-01T22:57:32Z</dcterms:created>
  <dcterms:modified xsi:type="dcterms:W3CDTF">2017-12-01T22:58:18Z</dcterms:modified>
</cp:coreProperties>
</file>