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145361</c:v>
                </c:pt>
                <c:pt idx="1">
                  <c:v>145406</c:v>
                </c:pt>
                <c:pt idx="2">
                  <c:v>145475</c:v>
                </c:pt>
                <c:pt idx="3">
                  <c:v>145604</c:v>
                </c:pt>
                <c:pt idx="4">
                  <c:v>145673</c:v>
                </c:pt>
                <c:pt idx="5">
                  <c:v>146063</c:v>
                </c:pt>
                <c:pt idx="6">
                  <c:v>146128</c:v>
                </c:pt>
                <c:pt idx="7">
                  <c:v>146175</c:v>
                </c:pt>
                <c:pt idx="8">
                  <c:v>146265</c:v>
                </c:pt>
                <c:pt idx="9">
                  <c:v>146318</c:v>
                </c:pt>
                <c:pt idx="10">
                  <c:v>146406</c:v>
                </c:pt>
                <c:pt idx="11">
                  <c:v>146497</c:v>
                </c:pt>
                <c:pt idx="12">
                  <c:v>146593</c:v>
                </c:pt>
                <c:pt idx="13">
                  <c:v>146669</c:v>
                </c:pt>
                <c:pt idx="14">
                  <c:v>146747</c:v>
                </c:pt>
                <c:pt idx="15">
                  <c:v>146848</c:v>
                </c:pt>
                <c:pt idx="16">
                  <c:v>146954</c:v>
                </c:pt>
                <c:pt idx="17">
                  <c:v>147035</c:v>
                </c:pt>
                <c:pt idx="18">
                  <c:v>147122</c:v>
                </c:pt>
                <c:pt idx="19">
                  <c:v>147207</c:v>
                </c:pt>
                <c:pt idx="20">
                  <c:v>147291</c:v>
                </c:pt>
                <c:pt idx="21">
                  <c:v>147340</c:v>
                </c:pt>
                <c:pt idx="22">
                  <c:v>147414</c:v>
                </c:pt>
                <c:pt idx="23">
                  <c:v>147499</c:v>
                </c:pt>
                <c:pt idx="24">
                  <c:v>147535</c:v>
                </c:pt>
                <c:pt idx="25">
                  <c:v>147564</c:v>
                </c:pt>
                <c:pt idx="26">
                  <c:v>147602</c:v>
                </c:pt>
                <c:pt idx="27">
                  <c:v>147618</c:v>
                </c:pt>
                <c:pt idx="28">
                  <c:v>147636</c:v>
                </c:pt>
                <c:pt idx="29">
                  <c:v>147654</c:v>
                </c:pt>
                <c:pt idx="30">
                  <c:v>147686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69-40E2-8CA5-B6508832A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479688"/>
        <c:axId val="290482640"/>
      </c:lineChart>
      <c:catAx>
        <c:axId val="29047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82640"/>
        <c:crosses val="autoZero"/>
        <c:auto val="1"/>
        <c:lblAlgn val="ctr"/>
        <c:lblOffset val="100"/>
        <c:noMultiLvlLbl val="0"/>
      </c:catAx>
      <c:valAx>
        <c:axId val="29048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7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E-40AD-9708-F2F8F8E94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8447160"/>
        <c:axId val="175789592"/>
      </c:radarChart>
      <c:catAx>
        <c:axId val="17844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89592"/>
        <c:crosses val="autoZero"/>
        <c:auto val="1"/>
        <c:lblAlgn val="ctr"/>
        <c:lblOffset val="100"/>
        <c:noMultiLvlLbl val="0"/>
      </c:catAx>
      <c:valAx>
        <c:axId val="17578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44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1.8846770255119001E-2</c:v>
                </c:pt>
                <c:pt idx="2">
                  <c:v>5.1109277594426003E-2</c:v>
                </c:pt>
                <c:pt idx="3">
                  <c:v>1.1131037041618001E-2</c:v>
                </c:pt>
                <c:pt idx="4">
                  <c:v>1.3847118654929999E-2</c:v>
                </c:pt>
                <c:pt idx="5">
                  <c:v>1.0009049277429001E-2</c:v>
                </c:pt>
                <c:pt idx="6">
                  <c:v>2.0762745701998001E-2</c:v>
                </c:pt>
                <c:pt idx="7">
                  <c:v>8.8949100587747999E-3</c:v>
                </c:pt>
                <c:pt idx="8">
                  <c:v>1.3130898645876E-2</c:v>
                </c:pt>
                <c:pt idx="9">
                  <c:v>3.3358169675510002E-2</c:v>
                </c:pt>
                <c:pt idx="10">
                  <c:v>1.2127464779109001E-2</c:v>
                </c:pt>
                <c:pt idx="11">
                  <c:v>1.3656444817721001E-2</c:v>
                </c:pt>
                <c:pt idx="12">
                  <c:v>9.0074721075437993E-3</c:v>
                </c:pt>
                <c:pt idx="13">
                  <c:v>1.2503040512125E-2</c:v>
                </c:pt>
                <c:pt idx="14">
                  <c:v>1.4314147831066E-2</c:v>
                </c:pt>
                <c:pt idx="15">
                  <c:v>2.9178616275082999E-2</c:v>
                </c:pt>
                <c:pt idx="16">
                  <c:v>1.2933880640704E-2</c:v>
                </c:pt>
                <c:pt idx="17">
                  <c:v>0.14257141690913999</c:v>
                </c:pt>
                <c:pt idx="18">
                  <c:v>2.3524932348822001E-2</c:v>
                </c:pt>
                <c:pt idx="19">
                  <c:v>4.2054367161051001E-2</c:v>
                </c:pt>
                <c:pt idx="20">
                  <c:v>2.1731896311690001E-2</c:v>
                </c:pt>
                <c:pt idx="21">
                  <c:v>1.9346298747582001E-2</c:v>
                </c:pt>
                <c:pt idx="22">
                  <c:v>4.6140171125752E-2</c:v>
                </c:pt>
                <c:pt idx="23">
                  <c:v>9.0422453703704001E-3</c:v>
                </c:pt>
                <c:pt idx="24">
                  <c:v>8.8125436390381999E-3</c:v>
                </c:pt>
                <c:pt idx="25">
                  <c:v>1.3825915458593E-2</c:v>
                </c:pt>
                <c:pt idx="26">
                  <c:v>1.2874111516909001E-2</c:v>
                </c:pt>
                <c:pt idx="27">
                  <c:v>1.2533026217736E-2</c:v>
                </c:pt>
                <c:pt idx="28">
                  <c:v>1.1515508680661E-2</c:v>
                </c:pt>
                <c:pt idx="29">
                  <c:v>9.4822039351146001E-3</c:v>
                </c:pt>
                <c:pt idx="30">
                  <c:v>1.3374415927406E-2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FC-4073-9002-416AFDC0A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685816"/>
        <c:axId val="251686472"/>
      </c:lineChart>
      <c:catAx>
        <c:axId val="25168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86472"/>
        <c:crosses val="autoZero"/>
        <c:auto val="1"/>
        <c:lblAlgn val="ctr"/>
        <c:lblOffset val="100"/>
        <c:noMultiLvlLbl val="0"/>
      </c:catAx>
      <c:valAx>
        <c:axId val="25168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8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</c:v>
                </c:pt>
                <c:pt idx="1">
                  <c:v>69</c:v>
                </c:pt>
                <c:pt idx="2">
                  <c:v>84</c:v>
                </c:pt>
                <c:pt idx="3">
                  <c:v>69</c:v>
                </c:pt>
                <c:pt idx="4">
                  <c:v>152</c:v>
                </c:pt>
                <c:pt idx="5">
                  <c:v>60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57-4EA3-AB4A-F9BABDAD2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501448"/>
        <c:axId val="292499480"/>
      </c:barChart>
      <c:catAx>
        <c:axId val="29250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99480"/>
        <c:crosses val="autoZero"/>
        <c:auto val="1"/>
        <c:lblAlgn val="ctr"/>
        <c:lblOffset val="100"/>
        <c:noMultiLvlLbl val="0"/>
      </c:catAx>
      <c:valAx>
        <c:axId val="2924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0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51</c:v>
                </c:pt>
                <c:pt idx="1">
                  <c:v>45</c:v>
                </c:pt>
                <c:pt idx="2">
                  <c:v>69</c:v>
                </c:pt>
                <c:pt idx="3">
                  <c:v>129</c:v>
                </c:pt>
                <c:pt idx="4">
                  <c:v>69</c:v>
                </c:pt>
                <c:pt idx="5">
                  <c:v>390</c:v>
                </c:pt>
                <c:pt idx="6">
                  <c:v>65</c:v>
                </c:pt>
                <c:pt idx="7">
                  <c:v>47</c:v>
                </c:pt>
                <c:pt idx="8">
                  <c:v>90</c:v>
                </c:pt>
                <c:pt idx="9">
                  <c:v>53</c:v>
                </c:pt>
                <c:pt idx="10">
                  <c:v>88</c:v>
                </c:pt>
                <c:pt idx="11">
                  <c:v>91</c:v>
                </c:pt>
                <c:pt idx="12">
                  <c:v>96</c:v>
                </c:pt>
                <c:pt idx="13">
                  <c:v>76</c:v>
                </c:pt>
                <c:pt idx="14">
                  <c:v>78</c:v>
                </c:pt>
                <c:pt idx="15">
                  <c:v>101</c:v>
                </c:pt>
                <c:pt idx="16">
                  <c:v>106</c:v>
                </c:pt>
                <c:pt idx="17">
                  <c:v>81</c:v>
                </c:pt>
                <c:pt idx="18">
                  <c:v>87</c:v>
                </c:pt>
                <c:pt idx="19">
                  <c:v>85</c:v>
                </c:pt>
                <c:pt idx="20">
                  <c:v>84</c:v>
                </c:pt>
                <c:pt idx="21">
                  <c:v>49</c:v>
                </c:pt>
                <c:pt idx="22">
                  <c:v>74</c:v>
                </c:pt>
                <c:pt idx="23">
                  <c:v>85</c:v>
                </c:pt>
                <c:pt idx="24">
                  <c:v>36</c:v>
                </c:pt>
                <c:pt idx="25">
                  <c:v>29</c:v>
                </c:pt>
                <c:pt idx="26">
                  <c:v>38</c:v>
                </c:pt>
                <c:pt idx="27">
                  <c:v>16</c:v>
                </c:pt>
                <c:pt idx="28">
                  <c:v>18</c:v>
                </c:pt>
                <c:pt idx="29">
                  <c:v>18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28-4AB4-957E-A22D4186B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99152"/>
        <c:axId val="251682536"/>
      </c:lineChart>
      <c:catAx>
        <c:axId val="29249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82536"/>
        <c:crosses val="autoZero"/>
        <c:auto val="1"/>
        <c:lblAlgn val="ctr"/>
        <c:lblOffset val="100"/>
        <c:noMultiLvlLbl val="0"/>
      </c:catAx>
      <c:valAx>
        <c:axId val="25168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9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  <c:pt idx="7">
                  <c:v>1</c:v>
                </c:pt>
                <c:pt idx="8">
                  <c:v>5</c:v>
                </c:pt>
                <c:pt idx="9">
                  <c:v>5</c:v>
                </c:pt>
                <c:pt idx="10">
                  <c:v>4</c:v>
                </c:pt>
                <c:pt idx="11">
                  <c:v>7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6</c:v>
                </c:pt>
                <c:pt idx="16">
                  <c:v>6</c:v>
                </c:pt>
                <c:pt idx="17">
                  <c:v>7</c:v>
                </c:pt>
                <c:pt idx="18">
                  <c:v>5</c:v>
                </c:pt>
                <c:pt idx="19">
                  <c:v>9</c:v>
                </c:pt>
                <c:pt idx="20">
                  <c:v>2</c:v>
                </c:pt>
                <c:pt idx="21">
                  <c:v>2</c:v>
                </c:pt>
                <c:pt idx="22">
                  <c:v>4</c:v>
                </c:pt>
                <c:pt idx="23">
                  <c:v>9</c:v>
                </c:pt>
                <c:pt idx="24">
                  <c:v>2</c:v>
                </c:pt>
                <c:pt idx="25">
                  <c:v>5</c:v>
                </c:pt>
                <c:pt idx="26">
                  <c:v>5</c:v>
                </c:pt>
                <c:pt idx="27">
                  <c:v>2</c:v>
                </c:pt>
                <c:pt idx="28">
                  <c:v>1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5-443E-9CB6-831645D6A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624240"/>
        <c:axId val="354624568"/>
      </c:lineChart>
      <c:catAx>
        <c:axId val="35462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24568"/>
        <c:crosses val="autoZero"/>
        <c:auto val="1"/>
        <c:lblAlgn val="ctr"/>
        <c:lblOffset val="100"/>
        <c:noMultiLvlLbl val="0"/>
      </c:catAx>
      <c:valAx>
        <c:axId val="35462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2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30</c:v>
                </c:pt>
                <c:pt idx="2">
                  <c:v>18</c:v>
                </c:pt>
                <c:pt idx="3">
                  <c:v>23</c:v>
                </c:pt>
                <c:pt idx="4">
                  <c:v>24</c:v>
                </c:pt>
                <c:pt idx="5">
                  <c:v>10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6D-4202-8AA9-CE405622E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620304"/>
        <c:axId val="354620632"/>
      </c:barChart>
      <c:catAx>
        <c:axId val="35462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20632"/>
        <c:crosses val="autoZero"/>
        <c:auto val="1"/>
        <c:lblAlgn val="ctr"/>
        <c:lblOffset val="100"/>
        <c:noMultiLvlLbl val="0"/>
      </c:catAx>
      <c:valAx>
        <c:axId val="35462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2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2.3857361464841999E-2</c:v>
                </c:pt>
                <c:pt idx="1">
                  <c:v>2.2817805623234998E-2</c:v>
                </c:pt>
                <c:pt idx="2">
                  <c:v>6.2371701977770998E-2</c:v>
                </c:pt>
                <c:pt idx="3">
                  <c:v>1.5904907643228001E-2</c:v>
                </c:pt>
                <c:pt idx="4">
                  <c:v>2.2493624436664E-2</c:v>
                </c:pt>
                <c:pt idx="5">
                  <c:v>1.6857421701711998E-2</c:v>
                </c:pt>
                <c:pt idx="6">
                  <c:v>1.4741712905140999E-2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C-4790-82E5-501D53462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638672"/>
        <c:axId val="247769584"/>
      </c:barChart>
      <c:catAx>
        <c:axId val="35463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69584"/>
        <c:crosses val="autoZero"/>
        <c:auto val="1"/>
        <c:lblAlgn val="ctr"/>
        <c:lblOffset val="100"/>
        <c:noMultiLvlLbl val="0"/>
      </c:catAx>
      <c:valAx>
        <c:axId val="24776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3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A4-4EAA-9827-8EC9BC9AEE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A4-4EAA-9827-8EC9BC9AEE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A4-4EAA-9827-8EC9BC9AEE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A4-4EAA-9827-8EC9BC9AEE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A4-4EAA-9827-8EC9BC9AE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403272"/>
        <c:axId val="362398352"/>
      </c:barChart>
      <c:catAx>
        <c:axId val="36240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8352"/>
        <c:crosses val="autoZero"/>
        <c:auto val="1"/>
        <c:lblAlgn val="ctr"/>
        <c:lblOffset val="100"/>
        <c:noMultiLvlLbl val="0"/>
      </c:catAx>
      <c:valAx>
        <c:axId val="36239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0.17883104561557001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1.1603541127728E-2</c:v>
                </c:pt>
                <c:pt idx="11">
                  <c:v>0</c:v>
                </c:pt>
                <c:pt idx="12">
                  <c:v>1.5633902751924E-2</c:v>
                </c:pt>
                <c:pt idx="13">
                  <c:v>1.3378200359027001E-2</c:v>
                </c:pt>
                <c:pt idx="14">
                  <c:v>3.0292718014124E-2</c:v>
                </c:pt>
                <c:pt idx="15">
                  <c:v>9.4583486503326993E-3</c:v>
                </c:pt>
                <c:pt idx="16">
                  <c:v>2.3455286343749E-2</c:v>
                </c:pt>
                <c:pt idx="17">
                  <c:v>1.2286102370535E-2</c:v>
                </c:pt>
                <c:pt idx="18">
                  <c:v>2.2353880701946001E-2</c:v>
                </c:pt>
                <c:pt idx="19">
                  <c:v>8.3692509310397997E-2</c:v>
                </c:pt>
                <c:pt idx="20">
                  <c:v>1.0124658434978E-2</c:v>
                </c:pt>
                <c:pt idx="21">
                  <c:v>1.7064031070188002E-2</c:v>
                </c:pt>
                <c:pt idx="22">
                  <c:v>8.1907349136900991E-3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97-4F8C-84EE-142E4BDB0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406552"/>
        <c:axId val="362403600"/>
      </c:lineChart>
      <c:catAx>
        <c:axId val="36240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3600"/>
        <c:crosses val="autoZero"/>
        <c:auto val="1"/>
        <c:lblAlgn val="ctr"/>
        <c:lblOffset val="100"/>
        <c:noMultiLvlLbl val="0"/>
      </c:catAx>
      <c:valAx>
        <c:axId val="36240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21</c:v>
                </c:pt>
                <c:pt idx="13">
                  <c:v>15</c:v>
                </c:pt>
                <c:pt idx="14">
                  <c:v>21</c:v>
                </c:pt>
                <c:pt idx="15">
                  <c:v>14</c:v>
                </c:pt>
                <c:pt idx="16">
                  <c:v>11</c:v>
                </c:pt>
                <c:pt idx="17">
                  <c:v>8</c:v>
                </c:pt>
                <c:pt idx="18">
                  <c:v>8</c:v>
                </c:pt>
                <c:pt idx="19">
                  <c:v>13</c:v>
                </c:pt>
                <c:pt idx="20">
                  <c:v>12</c:v>
                </c:pt>
                <c:pt idx="21">
                  <c:v>4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7A-44C5-904F-4D1FF3E1A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401304"/>
        <c:axId val="362400320"/>
      </c:lineChart>
      <c:catAx>
        <c:axId val="36240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0320"/>
        <c:crosses val="autoZero"/>
        <c:auto val="1"/>
        <c:lblAlgn val="ctr"/>
        <c:lblOffset val="100"/>
        <c:noMultiLvlLbl val="0"/>
      </c:catAx>
      <c:valAx>
        <c:axId val="36240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6.4572521539423998E-3</c:v>
                </c:pt>
                <c:pt idx="1">
                  <c:v>1.3586310433607E-2</c:v>
                </c:pt>
                <c:pt idx="2">
                  <c:v>2.0792346230117002E-2</c:v>
                </c:pt>
                <c:pt idx="3">
                  <c:v>0</c:v>
                </c:pt>
                <c:pt idx="4">
                  <c:v>7.989462212699E-2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17-46FA-BCA4-4203AF0B9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413768"/>
        <c:axId val="362408520"/>
      </c:barChart>
      <c:catAx>
        <c:axId val="36241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8520"/>
        <c:crosses val="autoZero"/>
        <c:auto val="1"/>
        <c:lblAlgn val="ctr"/>
        <c:lblOffset val="100"/>
        <c:noMultiLvlLbl val="0"/>
      </c:catAx>
      <c:valAx>
        <c:axId val="36240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1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95-4FD3-BEB5-F8C335E101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95-4FD3-BEB5-F8C335E101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95-4FD3-BEB5-F8C335E101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95-4FD3-BEB5-F8C335E101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95-4FD3-BEB5-F8C335E101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95-4FD3-BEB5-F8C335E101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95-4FD3-BEB5-F8C335E101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E95-4FD3-BEB5-F8C335E10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796800"/>
        <c:axId val="293798112"/>
      </c:barChart>
      <c:catAx>
        <c:axId val="29379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8112"/>
        <c:crosses val="autoZero"/>
        <c:auto val="1"/>
        <c:lblAlgn val="ctr"/>
        <c:lblOffset val="100"/>
        <c:noMultiLvlLbl val="0"/>
      </c:catAx>
      <c:valAx>
        <c:axId val="29379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2-4651-BF3C-EB7E8B146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065496"/>
        <c:axId val="299068776"/>
      </c:barChart>
      <c:catAx>
        <c:axId val="29906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68776"/>
        <c:crosses val="autoZero"/>
        <c:auto val="1"/>
        <c:lblAlgn val="ctr"/>
        <c:lblOffset val="100"/>
        <c:noMultiLvlLbl val="0"/>
      </c:catAx>
      <c:valAx>
        <c:axId val="29906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6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8B291-473C-4D87-BA2C-857E909AA1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AAFAC-9F61-486F-B3CE-43B4E1264A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0555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42AD0-F8A8-4E03-B8DD-644758453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C80A1-2617-4DE6-9D5C-2EA2D69169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909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34431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6053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27250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1994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292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8737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9253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516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0746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7925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1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54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5A7CB-BBFF-4ECC-9D8C-3FBC2F68B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75658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EF56-E0F9-438F-8395-3E357838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FE0865-6A5D-405B-9844-DEFC4FB48B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2459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96C18-04BE-4010-BC53-81064B5B8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7EC72-5FC8-45DA-A03B-03A4A4CF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1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02AFE-929B-4612-93DD-9C73E9FC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EA9B41-1CF2-41D4-AD3D-8E81C9254A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666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E15E2-9775-4A4F-BA44-D96DABE09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34DE4-3D95-4772-B9FB-220EFFA97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550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CC7DE-2957-4111-B4E2-83DC4B3B5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0F4BAA-DDF7-4894-A910-794EAE7BA7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3595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5B739-C7AD-415E-95FB-E4257511E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59D4A-F586-40E5-9066-95E6AEBC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87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0EA1A-12CE-4AC9-8890-5C563C12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3E017-A3DD-4732-8484-A42AEDC5E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4506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C4363-746A-42F6-8031-390A862D0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A94AA-EA3D-4DF3-ADED-0C0B6017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66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5F041-0AA7-4DFB-95E8-B2FF8341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EE78BC-2D18-406C-8E7F-AE4B3963D7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038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868FB-2718-4D72-BDA8-61C94FDCE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EA999-65B4-4454-A434-22624A6D7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425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B610-C91E-4519-AB97-8CC08D55F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400DD-E073-4DFC-9D3C-39D3A1DF19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691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4023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616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635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2300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6558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529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804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624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78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- 2017-10-25 01:06:41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 Molina Achécar, nuestro presidente, promueve el conocimiento al dictar la conferencia magistral “La gestión del riesgo reputacional: Reflexiones y experiencias”, que se presenta en el Segundo Congreso Internacional de Gestión Integral de Riesgos del Sector Bancario de República Dominicana organizado por la Superintendencia de Bancos #2doCongresoSIB #BHDLeón #MejoraTuMundo #GenteBHDLeón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47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- 2017-10-25 19:12:04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04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- 2017-10-25 19:12:04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15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- 2017-10-10 19:11:19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10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- 2017-10-27 16:41:04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Luisa Nuño, vicepresidenta de Gestión Judicial y Reestructuración, y Michelle Cruz, vicepresidenta de Cumplimiento, promueven el conocimiento al presentar la nueva Ley Contra el Lavado de Activos y el Financiamiento del Terrorismo y explicar su impacto para República Dominicana al empresariado dominicano #BHDLeón #GenteBHDLeón #EducaciónBHDLeón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18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EEBC2-F3A9-482B-A7C8-31A9A369E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44593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14EE5-7814-42B6-9B83-B7B2C9B9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81275-D523-486A-807C-3D7FD60C1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349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2893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699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620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035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175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36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878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067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2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- 2017-10-27 14:13:59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Josefina Navarro, vicepresidenta de Comunicación Corporativa y Responsabilidad Social, da la bienvenida al empresariado dominicano al taller sobre la Ley Contra el Lavado de Activos y el Financiamiento del Terrorismo, impartido por Michelle Cruz, vicepresidenta de Cumplimiento, y Luisa Nuño, vicepresidenta de Gestión Judicial y Reestructuración #GenteBHDLeón #EducaciónBHDLeón #CompromisoSocialBHDLeón #MejoraTuMundo
Las empresas #BHDLeón son #NegociosResponsables que apoyan el programa mundial contra el lavado de activos #29deoctubre #DíadelaPrevencióndeLavadodeActivos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37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- 2017-10-23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tu #PrestamoPersonal y consolida tus deudas. Aprovecha nuestras tasas fijas. Llámanos al 809-243-5000 o visita cualquiera de nuestras sucursales.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64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- 2017-10-30 18:00:12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tu #PrestamoPersonal y consolida tus deudas. Aprovecha nuestras tasas fijas. Llámanos al 809-243-5000 o visita cualquiera de nuestras sucursales.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39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B6166-256C-4643-BBD1-378A2FD43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243314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67EAF-DF9C-438E-BC27-ED81250DB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59BD46-EB95-40DC-8ED6-8BF48C52C9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833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23628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192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756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393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38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564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35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772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88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- 2017-10-17 14:15:02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tu #PrestamoPersonal y realiza eso que siempre haz querido. Aprovecha nuestras tasas fijas. Llámanos al 809-243-5000 o visita cualquiera de nuestras sucursales.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01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- 2017-10-30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Colabora con UNICEF República Dominicana en el desarrollo de la iniciativa Hospital Amigo del Bebé. Donando tus Estrellas BHD León ayudas a mejorar la calidad de los servicios de salud materna y neonatal en los hospitales de nuestro país que forman parte de esta causa.
Comienza hoy a dar vida con tus Estrellas llamando al 809-243-5000 y gratis desde el interior al 1-809-200-2445.
Conoce más en : unicef.org/republicadominicana.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56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- 2017-10-17 19:30:03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#DefiéndeteDelCáncerDeMama #MujerMujerBHDLeón con chequeos preventivos y sana nutrición. En el mes mundial de la sensibilización sobre el #CáncerDeMama encendemos una luz rosada por la prevención y la lucha contra esta enfermedad #MujerMujerSalud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228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B541F-C05A-4CDA-A084-8943AA145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215685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8CBB-AFE5-44A0-9F4F-4CA9081A3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D218B-A9F4-4009-9112-2076D8F8C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29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42880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616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790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982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229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6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927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250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0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- 2017-10-26 19:01:10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nueva ley 155-17 de Lavado de Activos, trae consigo lineamientos obligatorios al establecer relaciones comerciales con diferentes sectores. 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6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- 2017-10-16 19:15:03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el principal activo de tu negocio es el capital humano? Te invitamos a participar de nuestros Talleres de Capacitación durante la Temporada BHD León para Negocios Pyme junto a tu equipo de colaboradores para que juntos alcancen las metas que se han trazado. #BHDLeonNegocios
Más información en http://negocios.bhdleon.com.do/propuesta-no-financiera/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494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4935F-63BA-4ECC-9A13-5F693E743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86282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A9E73-3FF5-4D70-9F49-554BFFFD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F04F66-C55A-4B39-9195-204F66875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751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91276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100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3064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738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569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8596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794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53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7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- 2017-10-26 12:00:11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Mujer, desarrolla una actitud empresarial para crear o desarrollar tu negocio. #BHDLeónNegocios
Participa de nuestros Talleres de Capacitación gratuitamente en el Centro MIPYMES UNPHU durante la Temporada BHD León para Negocios Pyme llenando el formulario disponible en este enlace
http://negocios.bhdleon.com.do/propuesta-no-financiera/
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36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- 2017-10-14 14:45:02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Cuotas BHD León, el límite adicional de tu tarjeta de crédito, puedes tener hoy mismo el efectivo que necesitas acreditado directamente en tu cuenta. Elige entre 24, 36 o 48 cuotas para pagar sobre cualquier monto desembolsado.
Es fácil, rápido y sin papeleos.
Lo puedes solicitar a través de Internet Banking, Móvil Banking, llamando a nuestro Centro de Contacto o en tu sucursal más cercana.
Conoce más aquí http://bit.ly/2hDj1ad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17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052E2-AD51-468D-877B-A8BC98EBB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878254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3B8F-BBB9-4647-B976-D399B9E2F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F54DB-2C16-43B0-93BE-1B02D4361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08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38223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9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806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6394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539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984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921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226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00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- 2017-10-09 13:49:42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deseas obtener un certificado de estos talleres, regístrate previamente en http://negocios.bhdleon.com.do/propuesta-no-financiera/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3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- 2017-10-23 21:00:06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esta semana, participa de nuestros Talleres de Capacitación gratuitamente en el Centro MIPYMES UNPHU durante la Temporada BHD León para Negocios Pyme llenando el formulario disponible en este enlace
http://negocios.bhdleon.com.do/propuesta-no-financiera/
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43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- 2017-10-28 12:00:08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761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86A77-2FF6-4F15-B754-747E89DB4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93384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AE64E-2643-4A22-A18D-B6FAE0179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92B73-D00C-4577-9341-C7B3F8E5FB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248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1972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112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398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8256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906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194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601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770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- 2017-10-12 12:00:08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#MujerMujer, te invitamos a aprender a adquirir una actitud empresarial para crear o desarrollar tu negocio. #MujerMujerNegocios
Participa de nuestros Talleres de Capacitación gratuitamente en el Centro MIPYMES UNPHU durante la Temporada BHD León para Negocios Pyme llenando el formulario disponible aquí https://goo.gl/9dSUcQ
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19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- 2017-10-19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#DefiéndeteDelCáncerDeMama #MujerMujerBHDLeón con rutinas de ejercicios y manejo del estrés. En el mes mundial de la sensibilización sobre el #CáncerDeMama encendemos una luz rosada por la prevención y la lucha contra esta enfermedad #MujerMujerSalud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16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- 2017-11-02 14:21:03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Utilízala en tus compras y pagos del día a día.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757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F0710-618A-4F0E-9099-B51197B06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504940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8225-A70C-49E5-96CC-619B501E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D5BA1-1DC0-4AAC-B4B8-9C6E588F5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654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43784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155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959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9050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643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341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1552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640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2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- 2017-10-29 12:00:10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37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- 2017-10-27 13:00:21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Posiciona tu negocios en los medios digitales para atraer y retener clientes.#BHDLeónNegocios
Participa de nuestros Talleres de Capacitación gratuitamente en el Centro MIPYMES UNPHU durante la Temporada BHD León para Negocios Pyme llenando el formulario disponible en este enlace
http://negocios.bhdleon.com.do/propuesta-no-financiera/
Más información en centropymes@unphu.edu.do o llamando al 809-562-6601 ext. 1183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0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- 2017-10-09 15:45:03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Tarjeta es de uso personal. Sigue estos consejos de seguridad y reporta cualquier situación de fraude a prevencion_defraude@bhdleon.com.do.#PrevencionBHDLeon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18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- 2017-10-24 17:00:07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partir de ahora cuando llames al 809-243-5000, te atenderá una voz femenina, presentándote un mejorado menú de opciones de auto atención más rápido y fácil para realizar tus transacciones.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926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C280A-DCC5-4CE8-A556-44729F485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606600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2EC33-6635-4A1E-8E38-01B697C6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2142E2-89F1-4304-905E-B7B17F644A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058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FA40D-A075-4857-91DD-3BD79CE4B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1B5B2-69FD-41DF-BEA6-67C283B52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252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85C40-DC26-4EC3-BFE9-1D0F7B69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3EFCA9-6FEE-42CB-AD5B-14580E5B33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582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54CA7-E3AB-462C-B32C-81CEF46DA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43B79-8450-4B54-BDCD-6648AA3ED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836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1EB9F-10B2-4EE0-B9CA-8347853BC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CD1AF-87AF-4DD4-8E2A-B3ED9D4E20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6381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DD0FC-DFEE-4259-95C3-8D56FE2FA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D8D98-1B43-45D4-BEED-D7601560B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495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32A58-6B14-4651-8CCB-0BD32FA08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1DA005-8D66-4776-A58A-8BBE293AC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286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D3F00-0E49-4593-996C-03EEC41F7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77B86-9443-42D6-A5FA-744A3A1C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11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6FFF-7B29-4E8C-978A-D6498D98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B090A-DACF-4142-A7C5-995E76F82B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930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E1C5F-5AB8-424F-A4ED-AA77F160B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7CC78-1E0B-4437-AB7E-6814FC0CC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30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0F8D4-81BA-417F-90B0-4B29D7425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1A46C4-57BD-47BD-B6A7-207001B558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6987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C37CD-1A89-4EB1-BDB2-F95B89B2A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1B21-E59D-4CC4-A652-757BA19D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75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F72CE-33E1-4B89-9426-EB0DB38B5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EB1463-C349-4893-8E6E-6542D36F56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520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3EAF6-457F-418A-9198-1EA9F3DC8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E44C1-77E5-43F7-B668-4A18728AB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28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FB202-02D3-46DB-992B-F798780E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DA9EBC-D6C4-4D9B-ABBC-B60B2B2620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169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00596-480D-4FE7-960A-69875D2EF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553D7-FDCD-472A-B3AF-63C621C71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791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F0714-AD23-4F11-ACD8-E74667D3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9E955-81F4-4552-A4DC-0C28F3369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425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520129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154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977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16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501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53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Guillermina Rodriguez Bello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0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Julita Liranzo Vargas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1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Angelita Brito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0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Rafael Peña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1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Lenin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72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 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65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Romero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5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Parra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53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Isaury Rosa De Veloz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38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Vanessa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013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BF025-33A6-433A-9D23-662EF4A08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353461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D303D-6E13-4E55-BC10-6604F42F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BD275-1460-4174-9564-43E7BECAF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0064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1825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5236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951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671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597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5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Karina Fuentes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6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Ramon Contreras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99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Santana Peña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56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Diosmeri de la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02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Hoblin Acosta Duarte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0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1E054-257D-4A50-8CDA-CB0AC4AD2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589527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4E2E-D9E4-4FF1-BBCD-9225530BC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5B2728-2D21-4662-926E-424BE9B1C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6902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BBADE-0B5F-4A3D-8DE6-2EE9DA4CE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899DC-642B-499B-A8C7-C09256CD1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093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929</Words>
  <Application>Microsoft Office PowerPoint</Application>
  <PresentationFormat>On-screen Show (4:3)</PresentationFormat>
  <Paragraphs>435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2017-12-01T22:53:24Z</dcterms:created>
  <dcterms:modified xsi:type="dcterms:W3CDTF">2017-12-01T22:54:21Z</dcterms:modified>
</cp:coreProperties>
</file>