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Sheet1!$A$2:$A$21</c:f>
              <c:numCache>
                <c:formatCode>m/d/yyyy</c:formatCode>
                <c:ptCount val="2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numCache>
            </c:numRef>
          </c:cat>
          <c:val>
            <c:numRef>
              <c:f>Sheet1!$B$2:$B$21</c:f>
              <c:numCache>
                <c:formatCode>General</c:formatCode>
                <c:ptCount val="20"/>
                <c:pt idx="0">
                  <c:v>63403</c:v>
                </c:pt>
                <c:pt idx="1">
                  <c:v>63407</c:v>
                </c:pt>
                <c:pt idx="2">
                  <c:v>63414</c:v>
                </c:pt>
                <c:pt idx="3">
                  <c:v>63422</c:v>
                </c:pt>
                <c:pt idx="4">
                  <c:v>63421</c:v>
                </c:pt>
                <c:pt idx="5">
                  <c:v>63422</c:v>
                </c:pt>
                <c:pt idx="6">
                  <c:v>63423</c:v>
                </c:pt>
                <c:pt idx="7">
                  <c:v>63425</c:v>
                </c:pt>
                <c:pt idx="8">
                  <c:v>63451</c:v>
                </c:pt>
                <c:pt idx="9">
                  <c:v>63460</c:v>
                </c:pt>
                <c:pt idx="10">
                  <c:v>63463</c:v>
                </c:pt>
                <c:pt idx="11">
                  <c:v>63470</c:v>
                </c:pt>
                <c:pt idx="12">
                  <c:v>63471</c:v>
                </c:pt>
                <c:pt idx="13">
                  <c:v>63480</c:v>
                </c:pt>
                <c:pt idx="14">
                  <c:v>63488</c:v>
                </c:pt>
                <c:pt idx="15">
                  <c:v>63494</c:v>
                </c:pt>
                <c:pt idx="16">
                  <c:v>63493</c:v>
                </c:pt>
                <c:pt idx="17">
                  <c:v>63493</c:v>
                </c:pt>
                <c:pt idx="18">
                  <c:v>63493</c:v>
                </c:pt>
                <c:pt idx="19">
                  <c:v>63495</c:v>
                </c:pt>
              </c:numCache>
            </c:numRef>
          </c:val>
          <c:smooth val="0"/>
          <c:extLst>
            <c:ext xmlns:c16="http://schemas.microsoft.com/office/drawing/2014/chart" uri="{C3380CC4-5D6E-409C-BE32-E72D297353CC}">
              <c16:uniqueId val="{00000000-0E02-4602-AC00-AB2E31284237}"/>
            </c:ext>
          </c:extLst>
        </c:ser>
        <c:dLbls>
          <c:showLegendKey val="0"/>
          <c:showVal val="0"/>
          <c:showCatName val="0"/>
          <c:showSerName val="0"/>
          <c:showPercent val="0"/>
          <c:showBubbleSize val="0"/>
        </c:dLbls>
        <c:smooth val="0"/>
        <c:axId val="292516016"/>
        <c:axId val="292522904"/>
      </c:lineChart>
      <c:dateAx>
        <c:axId val="29251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22904"/>
        <c:crosses val="autoZero"/>
        <c:auto val="1"/>
        <c:lblOffset val="100"/>
        <c:baseTimeUnit val="days"/>
      </c:dateAx>
      <c:valAx>
        <c:axId val="29252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1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5AFF-4AC5-AC54-0D60ECCA0D39}"/>
            </c:ext>
          </c:extLst>
        </c:ser>
        <c:dLbls>
          <c:showLegendKey val="0"/>
          <c:showVal val="0"/>
          <c:showCatName val="0"/>
          <c:showSerName val="0"/>
          <c:showPercent val="0"/>
          <c:showBubbleSize val="0"/>
        </c:dLbls>
        <c:axId val="292521920"/>
        <c:axId val="292518312"/>
      </c:radarChart>
      <c:catAx>
        <c:axId val="29252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18312"/>
        <c:crosses val="autoZero"/>
        <c:auto val="1"/>
        <c:lblAlgn val="ctr"/>
        <c:lblOffset val="100"/>
        <c:noMultiLvlLbl val="0"/>
      </c:catAx>
      <c:valAx>
        <c:axId val="29251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2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Sheet1!$A$2:$A$21</c:f>
              <c:numCache>
                <c:formatCode>m/d/yyyy</c:formatCode>
                <c:ptCount val="2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numCache>
            </c:numRef>
          </c:cat>
          <c:val>
            <c:numRef>
              <c:f>Sheet1!$B$2:$B$21</c:f>
              <c:numCache>
                <c:formatCode>General</c:formatCode>
                <c:ptCount val="20"/>
                <c:pt idx="0">
                  <c:v>0.30601782474959</c:v>
                </c:pt>
                <c:pt idx="1">
                  <c:v>0</c:v>
                </c:pt>
                <c:pt idx="2">
                  <c:v>0.27677022551648001</c:v>
                </c:pt>
                <c:pt idx="3">
                  <c:v>0.66857989845153998</c:v>
                </c:pt>
                <c:pt idx="4">
                  <c:v>0</c:v>
                </c:pt>
                <c:pt idx="5">
                  <c:v>0</c:v>
                </c:pt>
                <c:pt idx="6">
                  <c:v>0.32480842609819999</c:v>
                </c:pt>
                <c:pt idx="7">
                  <c:v>0.63382946518668004</c:v>
                </c:pt>
                <c:pt idx="8">
                  <c:v>1.2799899114096001</c:v>
                </c:pt>
                <c:pt idx="9">
                  <c:v>0</c:v>
                </c:pt>
                <c:pt idx="10">
                  <c:v>0.25527489324151997</c:v>
                </c:pt>
                <c:pt idx="11">
                  <c:v>0.31828065420855001</c:v>
                </c:pt>
                <c:pt idx="12">
                  <c:v>0</c:v>
                </c:pt>
                <c:pt idx="13">
                  <c:v>0.51437573847971996</c:v>
                </c:pt>
                <c:pt idx="14">
                  <c:v>0</c:v>
                </c:pt>
                <c:pt idx="15">
                  <c:v>0.23467893087208999</c:v>
                </c:pt>
                <c:pt idx="16">
                  <c:v>0.21734679413478999</c:v>
                </c:pt>
                <c:pt idx="17">
                  <c:v>0</c:v>
                </c:pt>
                <c:pt idx="18">
                  <c:v>0</c:v>
                </c:pt>
                <c:pt idx="19">
                  <c:v>0</c:v>
                </c:pt>
              </c:numCache>
            </c:numRef>
          </c:val>
          <c:smooth val="0"/>
          <c:extLst>
            <c:ext xmlns:c16="http://schemas.microsoft.com/office/drawing/2014/chart" uri="{C3380CC4-5D6E-409C-BE32-E72D297353CC}">
              <c16:uniqueId val="{00000000-258C-495D-BAF3-27E65360938F}"/>
            </c:ext>
          </c:extLst>
        </c:ser>
        <c:dLbls>
          <c:showLegendKey val="0"/>
          <c:showVal val="0"/>
          <c:showCatName val="0"/>
          <c:showSerName val="0"/>
          <c:showPercent val="0"/>
          <c:showBubbleSize val="0"/>
        </c:dLbls>
        <c:smooth val="0"/>
        <c:axId val="293513456"/>
        <c:axId val="293516408"/>
      </c:lineChart>
      <c:dateAx>
        <c:axId val="293513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16408"/>
        <c:crosses val="autoZero"/>
        <c:auto val="1"/>
        <c:lblOffset val="100"/>
        <c:baseTimeUnit val="days"/>
      </c:dateAx>
      <c:valAx>
        <c:axId val="29351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5</c:v>
                </c:pt>
                <c:pt idx="2">
                  <c:v>8</c:v>
                </c:pt>
                <c:pt idx="3">
                  <c:v>12</c:v>
                </c:pt>
                <c:pt idx="4">
                  <c:v>5</c:v>
                </c:pt>
                <c:pt idx="5">
                  <c:v>4</c:v>
                </c:pt>
                <c:pt idx="6">
                  <c:v>2</c:v>
                </c:pt>
              </c:numCache>
            </c:numRef>
          </c:val>
          <c:extLst>
            <c:ext xmlns:c16="http://schemas.microsoft.com/office/drawing/2014/chart" uri="{C3380CC4-5D6E-409C-BE32-E72D297353CC}">
              <c16:uniqueId val="{00000000-E775-42A8-9688-F07CEA354DD3}"/>
            </c:ext>
          </c:extLst>
        </c:ser>
        <c:dLbls>
          <c:showLegendKey val="0"/>
          <c:showVal val="0"/>
          <c:showCatName val="0"/>
          <c:showSerName val="0"/>
          <c:showPercent val="0"/>
          <c:showBubbleSize val="0"/>
        </c:dLbls>
        <c:gapWidth val="219"/>
        <c:overlap val="-27"/>
        <c:axId val="293515424"/>
        <c:axId val="293511160"/>
      </c:barChart>
      <c:catAx>
        <c:axId val="29351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11160"/>
        <c:crosses val="autoZero"/>
        <c:auto val="1"/>
        <c:lblAlgn val="ctr"/>
        <c:lblOffset val="100"/>
        <c:noMultiLvlLbl val="0"/>
      </c:catAx>
      <c:valAx>
        <c:axId val="29351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1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Sheet1!$A$2:$A$21</c:f>
              <c:numCache>
                <c:formatCode>m/d/yyyy</c:formatCode>
                <c:ptCount val="2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numCache>
            </c:numRef>
          </c:cat>
          <c:val>
            <c:numRef>
              <c:f>Sheet1!$B$2:$B$21</c:f>
              <c:numCache>
                <c:formatCode>General</c:formatCode>
                <c:ptCount val="20"/>
                <c:pt idx="0">
                  <c:v>15</c:v>
                </c:pt>
                <c:pt idx="1">
                  <c:v>4</c:v>
                </c:pt>
                <c:pt idx="2">
                  <c:v>7</c:v>
                </c:pt>
                <c:pt idx="3">
                  <c:v>8</c:v>
                </c:pt>
                <c:pt idx="4">
                  <c:v>-1</c:v>
                </c:pt>
                <c:pt idx="5">
                  <c:v>1</c:v>
                </c:pt>
                <c:pt idx="6">
                  <c:v>1</c:v>
                </c:pt>
                <c:pt idx="7">
                  <c:v>2</c:v>
                </c:pt>
                <c:pt idx="8">
                  <c:v>26</c:v>
                </c:pt>
                <c:pt idx="9">
                  <c:v>9</c:v>
                </c:pt>
                <c:pt idx="10">
                  <c:v>3</c:v>
                </c:pt>
                <c:pt idx="11">
                  <c:v>7</c:v>
                </c:pt>
                <c:pt idx="12">
                  <c:v>1</c:v>
                </c:pt>
                <c:pt idx="13">
                  <c:v>9</c:v>
                </c:pt>
                <c:pt idx="14">
                  <c:v>8</c:v>
                </c:pt>
                <c:pt idx="15">
                  <c:v>6</c:v>
                </c:pt>
                <c:pt idx="16">
                  <c:v>-1</c:v>
                </c:pt>
                <c:pt idx="17">
                  <c:v>0</c:v>
                </c:pt>
                <c:pt idx="18">
                  <c:v>0</c:v>
                </c:pt>
                <c:pt idx="19">
                  <c:v>2</c:v>
                </c:pt>
              </c:numCache>
            </c:numRef>
          </c:val>
          <c:smooth val="0"/>
          <c:extLst>
            <c:ext xmlns:c16="http://schemas.microsoft.com/office/drawing/2014/chart" uri="{C3380CC4-5D6E-409C-BE32-E72D297353CC}">
              <c16:uniqueId val="{00000000-1F00-400F-B7E8-E82C9C9DCD22}"/>
            </c:ext>
          </c:extLst>
        </c:ser>
        <c:dLbls>
          <c:showLegendKey val="0"/>
          <c:showVal val="0"/>
          <c:showCatName val="0"/>
          <c:showSerName val="0"/>
          <c:showPercent val="0"/>
          <c:showBubbleSize val="0"/>
        </c:dLbls>
        <c:smooth val="0"/>
        <c:axId val="294402600"/>
        <c:axId val="294403256"/>
      </c:lineChart>
      <c:dateAx>
        <c:axId val="29440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03256"/>
        <c:crosses val="autoZero"/>
        <c:auto val="1"/>
        <c:lblOffset val="100"/>
        <c:baseTimeUnit val="days"/>
      </c:dateAx>
      <c:valAx>
        <c:axId val="29440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0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Sheet1!$A$2:$A$21</c:f>
              <c:numCache>
                <c:formatCode>m/d/yyyy</c:formatCode>
                <c:ptCount val="2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numCache>
            </c:numRef>
          </c:cat>
          <c:val>
            <c:numRef>
              <c:f>Sheet1!$B$2:$B$21</c:f>
              <c:numCache>
                <c:formatCode>General</c:formatCode>
                <c:ptCount val="20"/>
                <c:pt idx="0">
                  <c:v>2</c:v>
                </c:pt>
                <c:pt idx="1">
                  <c:v>0</c:v>
                </c:pt>
                <c:pt idx="2">
                  <c:v>2</c:v>
                </c:pt>
                <c:pt idx="3">
                  <c:v>1</c:v>
                </c:pt>
                <c:pt idx="4">
                  <c:v>0</c:v>
                </c:pt>
                <c:pt idx="5">
                  <c:v>0</c:v>
                </c:pt>
                <c:pt idx="6">
                  <c:v>1</c:v>
                </c:pt>
                <c:pt idx="7">
                  <c:v>1</c:v>
                </c:pt>
                <c:pt idx="8">
                  <c:v>1</c:v>
                </c:pt>
                <c:pt idx="9">
                  <c:v>0</c:v>
                </c:pt>
                <c:pt idx="10">
                  <c:v>1</c:v>
                </c:pt>
                <c:pt idx="11">
                  <c:v>1</c:v>
                </c:pt>
                <c:pt idx="12">
                  <c:v>0</c:v>
                </c:pt>
                <c:pt idx="13">
                  <c:v>2</c:v>
                </c:pt>
                <c:pt idx="14">
                  <c:v>0</c:v>
                </c:pt>
                <c:pt idx="15">
                  <c:v>1</c:v>
                </c:pt>
                <c:pt idx="16">
                  <c:v>1</c:v>
                </c:pt>
                <c:pt idx="17">
                  <c:v>0</c:v>
                </c:pt>
                <c:pt idx="18">
                  <c:v>0</c:v>
                </c:pt>
                <c:pt idx="19">
                  <c:v>0</c:v>
                </c:pt>
              </c:numCache>
            </c:numRef>
          </c:val>
          <c:smooth val="0"/>
          <c:extLst>
            <c:ext xmlns:c16="http://schemas.microsoft.com/office/drawing/2014/chart" uri="{C3380CC4-5D6E-409C-BE32-E72D297353CC}">
              <c16:uniqueId val="{00000000-2337-49FF-936A-0EED09707998}"/>
            </c:ext>
          </c:extLst>
        </c:ser>
        <c:dLbls>
          <c:showLegendKey val="0"/>
          <c:showVal val="0"/>
          <c:showCatName val="0"/>
          <c:showSerName val="0"/>
          <c:showPercent val="0"/>
          <c:showBubbleSize val="0"/>
        </c:dLbls>
        <c:smooth val="0"/>
        <c:axId val="338356672"/>
        <c:axId val="338349456"/>
      </c:lineChart>
      <c:dateAx>
        <c:axId val="338356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49456"/>
        <c:crosses val="autoZero"/>
        <c:auto val="1"/>
        <c:lblOffset val="100"/>
        <c:baseTimeUnit val="days"/>
      </c:dateAx>
      <c:valAx>
        <c:axId val="33834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5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2</c:v>
                </c:pt>
                <c:pt idx="4">
                  <c:v>3</c:v>
                </c:pt>
                <c:pt idx="5">
                  <c:v>2</c:v>
                </c:pt>
                <c:pt idx="6">
                  <c:v>1</c:v>
                </c:pt>
              </c:numCache>
            </c:numRef>
          </c:val>
          <c:extLst>
            <c:ext xmlns:c16="http://schemas.microsoft.com/office/drawing/2014/chart" uri="{C3380CC4-5D6E-409C-BE32-E72D297353CC}">
              <c16:uniqueId val="{00000000-0053-4DA1-B09D-B0CAC3FC2ECB}"/>
            </c:ext>
          </c:extLst>
        </c:ser>
        <c:dLbls>
          <c:showLegendKey val="0"/>
          <c:showVal val="0"/>
          <c:showCatName val="0"/>
          <c:showSerName val="0"/>
          <c:showPercent val="0"/>
          <c:showBubbleSize val="0"/>
        </c:dLbls>
        <c:gapWidth val="219"/>
        <c:overlap val="-27"/>
        <c:axId val="338370120"/>
        <c:axId val="338370448"/>
      </c:barChart>
      <c:catAx>
        <c:axId val="33837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70448"/>
        <c:crosses val="autoZero"/>
        <c:auto val="1"/>
        <c:lblAlgn val="ctr"/>
        <c:lblOffset val="100"/>
        <c:noMultiLvlLbl val="0"/>
      </c:catAx>
      <c:valAx>
        <c:axId val="33837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7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0.45128108139346002</c:v>
                </c:pt>
                <c:pt idx="2">
                  <c:v>0.41503149511156001</c:v>
                </c:pt>
                <c:pt idx="3">
                  <c:v>0.75730113949786004</c:v>
                </c:pt>
                <c:pt idx="4">
                  <c:v>0.25689924191083002</c:v>
                </c:pt>
                <c:pt idx="5">
                  <c:v>0.46178820785197999</c:v>
                </c:pt>
                <c:pt idx="6">
                  <c:v>0.31836593169317001</c:v>
                </c:pt>
              </c:numCache>
            </c:numRef>
          </c:val>
          <c:extLst>
            <c:ext xmlns:c16="http://schemas.microsoft.com/office/drawing/2014/chart" uri="{C3380CC4-5D6E-409C-BE32-E72D297353CC}">
              <c16:uniqueId val="{00000000-0770-47F2-8474-85C3845FDB17}"/>
            </c:ext>
          </c:extLst>
        </c:ser>
        <c:dLbls>
          <c:showLegendKey val="0"/>
          <c:showVal val="0"/>
          <c:showCatName val="0"/>
          <c:showSerName val="0"/>
          <c:showPercent val="0"/>
          <c:showBubbleSize val="0"/>
        </c:dLbls>
        <c:gapWidth val="219"/>
        <c:overlap val="-27"/>
        <c:axId val="334537920"/>
        <c:axId val="334539232"/>
      </c:barChart>
      <c:catAx>
        <c:axId val="33453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39232"/>
        <c:crosses val="autoZero"/>
        <c:auto val="1"/>
        <c:lblAlgn val="ctr"/>
        <c:lblOffset val="100"/>
        <c:noMultiLvlLbl val="0"/>
      </c:catAx>
      <c:valAx>
        <c:axId val="33453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3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11</c:v>
                </c:pt>
              </c:numCache>
            </c:numRef>
          </c:val>
          <c:extLst>
            <c:ext xmlns:c16="http://schemas.microsoft.com/office/drawing/2014/chart" uri="{C3380CC4-5D6E-409C-BE32-E72D297353CC}">
              <c16:uniqueId val="{00000000-E367-4BA5-9116-7B30C3B6A2B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3</c:v>
                </c:pt>
              </c:numCache>
            </c:numRef>
          </c:val>
          <c:extLst>
            <c:ext xmlns:c16="http://schemas.microsoft.com/office/drawing/2014/chart" uri="{C3380CC4-5D6E-409C-BE32-E72D297353CC}">
              <c16:uniqueId val="{00000001-E367-4BA5-9116-7B30C3B6A2BB}"/>
            </c:ext>
          </c:extLst>
        </c:ser>
        <c:dLbls>
          <c:showLegendKey val="0"/>
          <c:showVal val="0"/>
          <c:showCatName val="0"/>
          <c:showSerName val="0"/>
          <c:showPercent val="0"/>
          <c:showBubbleSize val="0"/>
        </c:dLbls>
        <c:gapWidth val="150"/>
        <c:overlap val="100"/>
        <c:axId val="342034224"/>
        <c:axId val="342031600"/>
      </c:barChart>
      <c:catAx>
        <c:axId val="34203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31600"/>
        <c:crosses val="autoZero"/>
        <c:auto val="1"/>
        <c:lblAlgn val="ctr"/>
        <c:lblOffset val="100"/>
        <c:noMultiLvlLbl val="0"/>
      </c:catAx>
      <c:valAx>
        <c:axId val="342031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3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0.19072238071969999</c:v>
                </c:pt>
                <c:pt idx="11">
                  <c:v>0</c:v>
                </c:pt>
                <c:pt idx="12">
                  <c:v>0</c:v>
                </c:pt>
                <c:pt idx="13">
                  <c:v>0.31839604054032999</c:v>
                </c:pt>
                <c:pt idx="14">
                  <c:v>0</c:v>
                </c:pt>
                <c:pt idx="15">
                  <c:v>0.75737275980013996</c:v>
                </c:pt>
                <c:pt idx="16">
                  <c:v>0.66831644153018999</c:v>
                </c:pt>
                <c:pt idx="17">
                  <c:v>0</c:v>
                </c:pt>
                <c:pt idx="18">
                  <c:v>0.25534731964125001</c:v>
                </c:pt>
                <c:pt idx="19">
                  <c:v>0.30473548434552999</c:v>
                </c:pt>
                <c:pt idx="20">
                  <c:v>0</c:v>
                </c:pt>
                <c:pt idx="21">
                  <c:v>0.36253014516968002</c:v>
                </c:pt>
                <c:pt idx="22">
                  <c:v>0.27032139085478002</c:v>
                </c:pt>
                <c:pt idx="23">
                  <c:v>0.68092618571000996</c:v>
                </c:pt>
              </c:numCache>
            </c:numRef>
          </c:val>
          <c:smooth val="0"/>
          <c:extLst>
            <c:ext xmlns:c16="http://schemas.microsoft.com/office/drawing/2014/chart" uri="{C3380CC4-5D6E-409C-BE32-E72D297353CC}">
              <c16:uniqueId val="{00000000-ED57-497F-82FE-ABF74197F93A}"/>
            </c:ext>
          </c:extLst>
        </c:ser>
        <c:dLbls>
          <c:showLegendKey val="0"/>
          <c:showVal val="0"/>
          <c:showCatName val="0"/>
          <c:showSerName val="0"/>
          <c:showPercent val="0"/>
          <c:showBubbleSize val="0"/>
        </c:dLbls>
        <c:smooth val="0"/>
        <c:axId val="342036520"/>
        <c:axId val="342036848"/>
      </c:lineChart>
      <c:catAx>
        <c:axId val="34203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36848"/>
        <c:crosses val="autoZero"/>
        <c:auto val="1"/>
        <c:lblAlgn val="ctr"/>
        <c:lblOffset val="100"/>
        <c:noMultiLvlLbl val="0"/>
      </c:catAx>
      <c:valAx>
        <c:axId val="34203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3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2</c:v>
                </c:pt>
                <c:pt idx="16">
                  <c:v>1</c:v>
                </c:pt>
                <c:pt idx="17">
                  <c:v>0</c:v>
                </c:pt>
                <c:pt idx="18">
                  <c:v>1</c:v>
                </c:pt>
                <c:pt idx="19">
                  <c:v>3</c:v>
                </c:pt>
                <c:pt idx="20">
                  <c:v>0</c:v>
                </c:pt>
                <c:pt idx="21">
                  <c:v>1</c:v>
                </c:pt>
                <c:pt idx="22">
                  <c:v>2</c:v>
                </c:pt>
                <c:pt idx="23">
                  <c:v>2</c:v>
                </c:pt>
              </c:numCache>
            </c:numRef>
          </c:val>
          <c:smooth val="0"/>
          <c:extLst>
            <c:ext xmlns:c16="http://schemas.microsoft.com/office/drawing/2014/chart" uri="{C3380CC4-5D6E-409C-BE32-E72D297353CC}">
              <c16:uniqueId val="{00000000-D79C-4E81-A4E1-721549D387CC}"/>
            </c:ext>
          </c:extLst>
        </c:ser>
        <c:dLbls>
          <c:showLegendKey val="0"/>
          <c:showVal val="0"/>
          <c:showCatName val="0"/>
          <c:showSerName val="0"/>
          <c:showPercent val="0"/>
          <c:showBubbleSize val="0"/>
        </c:dLbls>
        <c:smooth val="0"/>
        <c:axId val="342045048"/>
        <c:axId val="342039472"/>
      </c:lineChart>
      <c:catAx>
        <c:axId val="34204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39472"/>
        <c:crosses val="autoZero"/>
        <c:auto val="1"/>
        <c:lblAlgn val="ctr"/>
        <c:lblOffset val="100"/>
        <c:noMultiLvlLbl val="0"/>
      </c:catAx>
      <c:valAx>
        <c:axId val="34203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4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0.45259885930544003</c:v>
                </c:pt>
                <c:pt idx="2">
                  <c:v>0.38265906911608</c:v>
                </c:pt>
                <c:pt idx="3">
                  <c:v>0</c:v>
                </c:pt>
                <c:pt idx="4">
                  <c:v>0</c:v>
                </c:pt>
                <c:pt idx="5">
                  <c:v>0</c:v>
                </c:pt>
                <c:pt idx="6">
                  <c:v>0</c:v>
                </c:pt>
              </c:numCache>
            </c:numRef>
          </c:val>
          <c:extLst>
            <c:ext xmlns:c16="http://schemas.microsoft.com/office/drawing/2014/chart" uri="{C3380CC4-5D6E-409C-BE32-E72D297353CC}">
              <c16:uniqueId val="{00000000-44F4-4938-AB04-03109ECE7096}"/>
            </c:ext>
          </c:extLst>
        </c:ser>
        <c:dLbls>
          <c:showLegendKey val="0"/>
          <c:showVal val="0"/>
          <c:showCatName val="0"/>
          <c:showSerName val="0"/>
          <c:showPercent val="0"/>
          <c:showBubbleSize val="0"/>
        </c:dLbls>
        <c:gapWidth val="219"/>
        <c:overlap val="-27"/>
        <c:axId val="342035208"/>
        <c:axId val="342035536"/>
      </c:barChart>
      <c:catAx>
        <c:axId val="34203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35536"/>
        <c:crosses val="autoZero"/>
        <c:auto val="1"/>
        <c:lblAlgn val="ctr"/>
        <c:lblOffset val="100"/>
        <c:noMultiLvlLbl val="0"/>
      </c:catAx>
      <c:valAx>
        <c:axId val="34203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3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2779</c:v>
                </c:pt>
              </c:numCache>
            </c:numRef>
          </c:val>
          <c:extLst>
            <c:ext xmlns:c16="http://schemas.microsoft.com/office/drawing/2014/chart" uri="{C3380CC4-5D6E-409C-BE32-E72D297353CC}">
              <c16:uniqueId val="{00000000-FEA5-4F7A-A813-D84A1A28388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328</c:v>
                </c:pt>
              </c:numCache>
            </c:numRef>
          </c:val>
          <c:extLst>
            <c:ext xmlns:c16="http://schemas.microsoft.com/office/drawing/2014/chart" uri="{C3380CC4-5D6E-409C-BE32-E72D297353CC}">
              <c16:uniqueId val="{00000001-FEA5-4F7A-A813-D84A1A28388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9</c:v>
                </c:pt>
              </c:numCache>
            </c:numRef>
          </c:val>
          <c:extLst>
            <c:ext xmlns:c16="http://schemas.microsoft.com/office/drawing/2014/chart" uri="{C3380CC4-5D6E-409C-BE32-E72D297353CC}">
              <c16:uniqueId val="{00000002-FEA5-4F7A-A813-D84A1A28388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Alfredo Cornejo</c:v>
                </c:pt>
              </c:strCache>
            </c:strRef>
          </c:cat>
          <c:val>
            <c:numRef>
              <c:f>Sheet1!$E$2</c:f>
              <c:numCache>
                <c:formatCode>General</c:formatCode>
                <c:ptCount val="1"/>
                <c:pt idx="0">
                  <c:v>5</c:v>
                </c:pt>
              </c:numCache>
            </c:numRef>
          </c:val>
          <c:extLst>
            <c:ext xmlns:c16="http://schemas.microsoft.com/office/drawing/2014/chart" uri="{C3380CC4-5D6E-409C-BE32-E72D297353CC}">
              <c16:uniqueId val="{00000003-FEA5-4F7A-A813-D84A1A28388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Alfredo Cornejo</c:v>
                </c:pt>
              </c:strCache>
            </c:strRef>
          </c:cat>
          <c:val>
            <c:numRef>
              <c:f>Sheet1!$F$2</c:f>
              <c:numCache>
                <c:formatCode>General</c:formatCode>
                <c:ptCount val="1"/>
                <c:pt idx="0">
                  <c:v>0</c:v>
                </c:pt>
              </c:numCache>
            </c:numRef>
          </c:val>
          <c:extLst>
            <c:ext xmlns:c16="http://schemas.microsoft.com/office/drawing/2014/chart" uri="{C3380CC4-5D6E-409C-BE32-E72D297353CC}">
              <c16:uniqueId val="{00000004-FEA5-4F7A-A813-D84A1A28388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Alfredo Cornejo</c:v>
                </c:pt>
              </c:strCache>
            </c:strRef>
          </c:cat>
          <c:val>
            <c:numRef>
              <c:f>Sheet1!$G$2</c:f>
              <c:numCache>
                <c:formatCode>General</c:formatCode>
                <c:ptCount val="1"/>
                <c:pt idx="0">
                  <c:v>2</c:v>
                </c:pt>
              </c:numCache>
            </c:numRef>
          </c:val>
          <c:extLst>
            <c:ext xmlns:c16="http://schemas.microsoft.com/office/drawing/2014/chart" uri="{C3380CC4-5D6E-409C-BE32-E72D297353CC}">
              <c16:uniqueId val="{00000005-FEA5-4F7A-A813-D84A1A28388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Alfredo Cornejo</c:v>
                </c:pt>
              </c:strCache>
            </c:strRef>
          </c:cat>
          <c:val>
            <c:numRef>
              <c:f>Sheet1!$H$2</c:f>
              <c:numCache>
                <c:formatCode>General</c:formatCode>
                <c:ptCount val="1"/>
                <c:pt idx="0">
                  <c:v>229</c:v>
                </c:pt>
              </c:numCache>
            </c:numRef>
          </c:val>
          <c:extLst>
            <c:ext xmlns:c16="http://schemas.microsoft.com/office/drawing/2014/chart" uri="{C3380CC4-5D6E-409C-BE32-E72D297353CC}">
              <c16:uniqueId val="{00000006-FEA5-4F7A-A813-D84A1A28388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Alfredo Cornejo</c:v>
                </c:pt>
              </c:strCache>
            </c:strRef>
          </c:cat>
          <c:val>
            <c:numRef>
              <c:f>Sheet1!$I$2</c:f>
              <c:numCache>
                <c:formatCode>General</c:formatCode>
                <c:ptCount val="1"/>
                <c:pt idx="0">
                  <c:v>535</c:v>
                </c:pt>
              </c:numCache>
            </c:numRef>
          </c:val>
          <c:extLst>
            <c:ext xmlns:c16="http://schemas.microsoft.com/office/drawing/2014/chart" uri="{C3380CC4-5D6E-409C-BE32-E72D297353CC}">
              <c16:uniqueId val="{00000007-FEA5-4F7A-A813-D84A1A283886}"/>
            </c:ext>
          </c:extLst>
        </c:ser>
        <c:dLbls>
          <c:showLegendKey val="0"/>
          <c:showVal val="0"/>
          <c:showCatName val="0"/>
          <c:showSerName val="0"/>
          <c:showPercent val="0"/>
          <c:showBubbleSize val="0"/>
        </c:dLbls>
        <c:gapWidth val="150"/>
        <c:overlap val="100"/>
        <c:axId val="342048984"/>
        <c:axId val="342048000"/>
      </c:barChart>
      <c:catAx>
        <c:axId val="34204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48000"/>
        <c:crosses val="autoZero"/>
        <c:auto val="1"/>
        <c:lblAlgn val="ctr"/>
        <c:lblOffset val="100"/>
        <c:noMultiLvlLbl val="0"/>
      </c:catAx>
      <c:valAx>
        <c:axId val="342048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4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183-4981-A2E2-94E58EAE3D75}"/>
            </c:ext>
          </c:extLst>
        </c:ser>
        <c:dLbls>
          <c:showLegendKey val="0"/>
          <c:showVal val="0"/>
          <c:showCatName val="0"/>
          <c:showSerName val="0"/>
          <c:showPercent val="0"/>
          <c:showBubbleSize val="0"/>
        </c:dLbls>
        <c:gapWidth val="219"/>
        <c:overlap val="-27"/>
        <c:axId val="295179952"/>
        <c:axId val="295178968"/>
      </c:barChart>
      <c:catAx>
        <c:axId val="29517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78968"/>
        <c:crosses val="autoZero"/>
        <c:auto val="1"/>
        <c:lblAlgn val="ctr"/>
        <c:lblOffset val="100"/>
        <c:noMultiLvlLbl val="0"/>
      </c:catAx>
      <c:valAx>
        <c:axId val="29517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7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410F9-4181-493E-BF10-2502798D514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22224E3F-DADF-4A13-9503-9FD06BDA919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44382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37E6-3C02-47AD-819F-E412EF2E3C1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286957C-A9E4-4E63-8A92-10423A6748BB}"/>
              </a:ext>
            </a:extLst>
          </p:cNvPr>
          <p:cNvGraphicFramePr>
            <a:graphicFrameLocks noGrp="1"/>
          </p:cNvGraphicFramePr>
          <p:nvPr>
            <p:ph type="tbl" sz="quarter" idx="13"/>
            <p:extLst>
              <p:ext uri="{D42A27DB-BD31-4B8C-83A1-F6EECF244321}">
                <p14:modId xmlns:p14="http://schemas.microsoft.com/office/powerpoint/2010/main" val="457740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26750148"/>
                    </a:ext>
                  </a:extLst>
                </a:gridCol>
                <a:gridCol w="740664">
                  <a:extLst>
                    <a:ext uri="{9D8B030D-6E8A-4147-A177-3AD203B41FA5}">
                      <a16:colId xmlns:a16="http://schemas.microsoft.com/office/drawing/2014/main" val="1945738247"/>
                    </a:ext>
                  </a:extLst>
                </a:gridCol>
                <a:gridCol w="740664">
                  <a:extLst>
                    <a:ext uri="{9D8B030D-6E8A-4147-A177-3AD203B41FA5}">
                      <a16:colId xmlns:a16="http://schemas.microsoft.com/office/drawing/2014/main" val="476038373"/>
                    </a:ext>
                  </a:extLst>
                </a:gridCol>
                <a:gridCol w="740664">
                  <a:extLst>
                    <a:ext uri="{9D8B030D-6E8A-4147-A177-3AD203B41FA5}">
                      <a16:colId xmlns:a16="http://schemas.microsoft.com/office/drawing/2014/main" val="3848329041"/>
                    </a:ext>
                  </a:extLst>
                </a:gridCol>
                <a:gridCol w="740664">
                  <a:extLst>
                    <a:ext uri="{9D8B030D-6E8A-4147-A177-3AD203B41FA5}">
                      <a16:colId xmlns:a16="http://schemas.microsoft.com/office/drawing/2014/main" val="649691116"/>
                    </a:ext>
                  </a:extLst>
                </a:gridCol>
                <a:gridCol w="740664">
                  <a:extLst>
                    <a:ext uri="{9D8B030D-6E8A-4147-A177-3AD203B41FA5}">
                      <a16:colId xmlns:a16="http://schemas.microsoft.com/office/drawing/2014/main" val="2951874533"/>
                    </a:ext>
                  </a:extLst>
                </a:gridCol>
                <a:gridCol w="740664">
                  <a:extLst>
                    <a:ext uri="{9D8B030D-6E8A-4147-A177-3AD203B41FA5}">
                      <a16:colId xmlns:a16="http://schemas.microsoft.com/office/drawing/2014/main" val="2326658910"/>
                    </a:ext>
                  </a:extLst>
                </a:gridCol>
                <a:gridCol w="740664">
                  <a:extLst>
                    <a:ext uri="{9D8B030D-6E8A-4147-A177-3AD203B41FA5}">
                      <a16:colId xmlns:a16="http://schemas.microsoft.com/office/drawing/2014/main" val="2579805903"/>
                    </a:ext>
                  </a:extLst>
                </a:gridCol>
                <a:gridCol w="740664">
                  <a:extLst>
                    <a:ext uri="{9D8B030D-6E8A-4147-A177-3AD203B41FA5}">
                      <a16:colId xmlns:a16="http://schemas.microsoft.com/office/drawing/2014/main" val="2148971128"/>
                    </a:ext>
                  </a:extLst>
                </a:gridCol>
                <a:gridCol w="740664">
                  <a:extLst>
                    <a:ext uri="{9D8B030D-6E8A-4147-A177-3AD203B41FA5}">
                      <a16:colId xmlns:a16="http://schemas.microsoft.com/office/drawing/2014/main" val="30911836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74313029"/>
                  </a:ext>
                </a:extLst>
              </a:tr>
              <a:tr h="370840">
                <a:tc>
                  <a:txBody>
                    <a:bodyPr/>
                    <a:lstStyle/>
                    <a:p>
                      <a:r>
                        <a:rPr lang="en-US" sz="1000"/>
                        <a:t>Alfredo Cornejo</a:t>
                      </a:r>
                    </a:p>
                  </a:txBody>
                  <a:tcPr/>
                </a:tc>
                <a:tc>
                  <a:txBody>
                    <a:bodyPr/>
                    <a:lstStyle/>
                    <a:p>
                      <a:r>
                        <a:rPr lang="en-US" sz="1000"/>
                        <a:t>63495</a:t>
                      </a:r>
                    </a:p>
                  </a:txBody>
                  <a:tcPr/>
                </a:tc>
                <a:tc>
                  <a:txBody>
                    <a:bodyPr/>
                    <a:lstStyle/>
                    <a:p>
                      <a:r>
                        <a:rPr lang="en-US" sz="1000"/>
                        <a:t>107</a:t>
                      </a:r>
                    </a:p>
                  </a:txBody>
                  <a:tcPr/>
                </a:tc>
                <a:tc>
                  <a:txBody>
                    <a:bodyPr/>
                    <a:lstStyle/>
                    <a:p>
                      <a:r>
                        <a:rPr lang="en-US" sz="1000"/>
                        <a:t>14</a:t>
                      </a:r>
                    </a:p>
                  </a:txBody>
                  <a:tcPr/>
                </a:tc>
                <a:tc>
                  <a:txBody>
                    <a:bodyPr/>
                    <a:lstStyle/>
                    <a:p>
                      <a:r>
                        <a:rPr lang="en-US" sz="1000"/>
                        <a:t>3123</a:t>
                      </a:r>
                    </a:p>
                  </a:txBody>
                  <a:tcPr/>
                </a:tc>
                <a:tc>
                  <a:txBody>
                    <a:bodyPr/>
                    <a:lstStyle/>
                    <a:p>
                      <a:r>
                        <a:rPr lang="en-US" sz="1000"/>
                        <a:t>229</a:t>
                      </a:r>
                    </a:p>
                  </a:txBody>
                  <a:tcPr/>
                </a:tc>
                <a:tc>
                  <a:txBody>
                    <a:bodyPr/>
                    <a:lstStyle/>
                    <a:p>
                      <a:r>
                        <a:rPr lang="en-US" sz="1000"/>
                        <a:t>535</a:t>
                      </a:r>
                    </a:p>
                  </a:txBody>
                  <a:tcPr/>
                </a:tc>
                <a:tc>
                  <a:txBody>
                    <a:bodyPr/>
                    <a:lstStyle/>
                    <a:p>
                      <a:r>
                        <a:rPr lang="en-US" sz="1000"/>
                        <a:t>0</a:t>
                      </a:r>
                    </a:p>
                  </a:txBody>
                  <a:tcPr/>
                </a:tc>
                <a:tc>
                  <a:txBody>
                    <a:bodyPr/>
                    <a:lstStyle/>
                    <a:p>
                      <a:r>
                        <a:rPr lang="en-US" sz="1000"/>
                        <a:t>0.4376%</a:t>
                      </a:r>
                    </a:p>
                  </a:txBody>
                  <a:tcPr/>
                </a:tc>
                <a:tc>
                  <a:txBody>
                    <a:bodyPr/>
                    <a:lstStyle/>
                    <a:p>
                      <a:r>
                        <a:rPr lang="en-US" sz="1000"/>
                        <a:t>0.0%</a:t>
                      </a:r>
                    </a:p>
                  </a:txBody>
                  <a:tcPr/>
                </a:tc>
                <a:extLst>
                  <a:ext uri="{0D108BD9-81ED-4DB2-BD59-A6C34878D82A}">
                    <a16:rowId xmlns:a16="http://schemas.microsoft.com/office/drawing/2014/main" val="2562674153"/>
                  </a:ext>
                </a:extLst>
              </a:tr>
            </a:tbl>
          </a:graphicData>
        </a:graphic>
      </p:graphicFrame>
      <p:sp>
        <p:nvSpPr>
          <p:cNvPr id="4" name="Text Placeholder 3">
            <a:extLst>
              <a:ext uri="{FF2B5EF4-FFF2-40B4-BE49-F238E27FC236}">
                <a16:creationId xmlns:a16="http://schemas.microsoft.com/office/drawing/2014/main" id="{F1037B45-364B-4082-B898-4D2708269CEF}"/>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1120561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BD0B5-B0E5-4FB9-AE6B-FCC609E5188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0A582B70-7BAB-4F4E-A0BF-15EB477D397A}"/>
              </a:ext>
            </a:extLst>
          </p:cNvPr>
          <p:cNvGraphicFramePr>
            <a:graphicFrameLocks noGrp="1"/>
          </p:cNvGraphicFramePr>
          <p:nvPr>
            <p:ph type="chart" sz="quarter" idx="13"/>
            <p:extLst>
              <p:ext uri="{D42A27DB-BD31-4B8C-83A1-F6EECF244321}">
                <p14:modId xmlns:p14="http://schemas.microsoft.com/office/powerpoint/2010/main" val="3948652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38677C-CD60-47BA-94A1-D6363FDF9EDB}"/>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C68F6915-DCB8-4210-94AC-1C5C1C8DFB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8893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E8A29-61D0-432B-9FAE-AC9E35E28C1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A509E29F-AD54-4865-920B-F9EE8C04170B}"/>
              </a:ext>
            </a:extLst>
          </p:cNvPr>
          <p:cNvGraphicFramePr>
            <a:graphicFrameLocks noGrp="1"/>
          </p:cNvGraphicFramePr>
          <p:nvPr>
            <p:ph type="chart" sz="quarter" idx="13"/>
            <p:extLst>
              <p:ext uri="{D42A27DB-BD31-4B8C-83A1-F6EECF244321}">
                <p14:modId xmlns:p14="http://schemas.microsoft.com/office/powerpoint/2010/main" val="3505895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446384-BD77-463D-A1F0-EE0C62EDAD32}"/>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82DC8B1B-D7B7-4A11-83C8-76AE0427F0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623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E0465-7649-4F3F-845D-47877DED085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4D9A17B-417F-499B-BAAA-AA1331F011AB}"/>
              </a:ext>
            </a:extLst>
          </p:cNvPr>
          <p:cNvGraphicFramePr>
            <a:graphicFrameLocks noGrp="1"/>
          </p:cNvGraphicFramePr>
          <p:nvPr>
            <p:ph type="chart" sz="quarter" idx="13"/>
            <p:extLst>
              <p:ext uri="{D42A27DB-BD31-4B8C-83A1-F6EECF244321}">
                <p14:modId xmlns:p14="http://schemas.microsoft.com/office/powerpoint/2010/main" val="2556980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31158C-A0C1-4EA3-948D-D72457500477}"/>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BEF3E80C-317F-4455-8AA2-7BF743AB2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6255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08D89-FB20-4772-B93B-2038981ACA6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39C5E537-2A3C-4230-AA92-D82811FD5399}"/>
              </a:ext>
            </a:extLst>
          </p:cNvPr>
          <p:cNvGraphicFramePr>
            <a:graphicFrameLocks noGrp="1"/>
          </p:cNvGraphicFramePr>
          <p:nvPr>
            <p:ph type="chart" sz="quarter" idx="13"/>
            <p:extLst>
              <p:ext uri="{D42A27DB-BD31-4B8C-83A1-F6EECF244321}">
                <p14:modId xmlns:p14="http://schemas.microsoft.com/office/powerpoint/2010/main" val="1515738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D0050F-6815-480C-AEB0-AA4C25A44072}"/>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943A0276-9102-4D3C-AFA9-2448554412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787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8D806-2B13-4F02-8724-81FCDA1EE06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C60BB6B-3095-401B-911B-6FE984AEC94A}"/>
              </a:ext>
            </a:extLst>
          </p:cNvPr>
          <p:cNvGraphicFramePr>
            <a:graphicFrameLocks noGrp="1"/>
          </p:cNvGraphicFramePr>
          <p:nvPr>
            <p:ph type="chart" sz="quarter" idx="13"/>
            <p:extLst>
              <p:ext uri="{D42A27DB-BD31-4B8C-83A1-F6EECF244321}">
                <p14:modId xmlns:p14="http://schemas.microsoft.com/office/powerpoint/2010/main" val="3453980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11FB6-E796-422E-8C2C-3EA220848D91}"/>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974C2FC3-A585-4C7D-BA4B-4818437FB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084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BC8B2-3F29-47EA-8571-6E14F954E209}"/>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ACA24839-FCDE-447F-92C9-340E650A3A8D}"/>
              </a:ext>
            </a:extLst>
          </p:cNvPr>
          <p:cNvGraphicFramePr>
            <a:graphicFrameLocks noGrp="1"/>
          </p:cNvGraphicFramePr>
          <p:nvPr>
            <p:ph type="tbl" sz="quarter" idx="13"/>
            <p:extLst>
              <p:ext uri="{D42A27DB-BD31-4B8C-83A1-F6EECF244321}">
                <p14:modId xmlns:p14="http://schemas.microsoft.com/office/powerpoint/2010/main" val="3023188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2924322"/>
                    </a:ext>
                  </a:extLst>
                </a:gridCol>
                <a:gridCol w="658368">
                  <a:extLst>
                    <a:ext uri="{9D8B030D-6E8A-4147-A177-3AD203B41FA5}">
                      <a16:colId xmlns:a16="http://schemas.microsoft.com/office/drawing/2014/main" val="1299407466"/>
                    </a:ext>
                  </a:extLst>
                </a:gridCol>
                <a:gridCol w="658368">
                  <a:extLst>
                    <a:ext uri="{9D8B030D-6E8A-4147-A177-3AD203B41FA5}">
                      <a16:colId xmlns:a16="http://schemas.microsoft.com/office/drawing/2014/main" val="1414264043"/>
                    </a:ext>
                  </a:extLst>
                </a:gridCol>
                <a:gridCol w="658368">
                  <a:extLst>
                    <a:ext uri="{9D8B030D-6E8A-4147-A177-3AD203B41FA5}">
                      <a16:colId xmlns:a16="http://schemas.microsoft.com/office/drawing/2014/main" val="2817673984"/>
                    </a:ext>
                  </a:extLst>
                </a:gridCol>
                <a:gridCol w="658368">
                  <a:extLst>
                    <a:ext uri="{9D8B030D-6E8A-4147-A177-3AD203B41FA5}">
                      <a16:colId xmlns:a16="http://schemas.microsoft.com/office/drawing/2014/main" val="556918641"/>
                    </a:ext>
                  </a:extLst>
                </a:gridCol>
                <a:gridCol w="658368">
                  <a:extLst>
                    <a:ext uri="{9D8B030D-6E8A-4147-A177-3AD203B41FA5}">
                      <a16:colId xmlns:a16="http://schemas.microsoft.com/office/drawing/2014/main" val="3654147549"/>
                    </a:ext>
                  </a:extLst>
                </a:gridCol>
                <a:gridCol w="658368">
                  <a:extLst>
                    <a:ext uri="{9D8B030D-6E8A-4147-A177-3AD203B41FA5}">
                      <a16:colId xmlns:a16="http://schemas.microsoft.com/office/drawing/2014/main" val="3646369231"/>
                    </a:ext>
                  </a:extLst>
                </a:gridCol>
                <a:gridCol w="658368">
                  <a:extLst>
                    <a:ext uri="{9D8B030D-6E8A-4147-A177-3AD203B41FA5}">
                      <a16:colId xmlns:a16="http://schemas.microsoft.com/office/drawing/2014/main" val="1895269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194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- 2017-11-09 15:21:37</a:t>
                      </a:r>
                      <a:r>
                        <a:rPr kumimoji="0" lang="es-ES" sz="1000" b="0" i="0" u="none" strike="noStrike" kern="1200" cap="none" spc="0" normalizeH="0" baseline="0" noProof="0">
                          <a:ln>
                            <a:noFill/>
                          </a:ln>
                          <a:solidFill>
                            <a:prstClr val="black"/>
                          </a:solidFill>
                          <a:effectLst/>
                          <a:uLnTx/>
                          <a:uFillTx/>
                          <a:latin typeface="+mn-lt"/>
                          <a:ea typeface="+mn-ea"/>
                          <a:cs typeface="+mn-cs"/>
                        </a:rPr>
                        <a:t>
El vino y los espumantes no tendrán impuestos internos
Entendemos que hemos sido escuchados. Macri me ha confirmado que el impuesto al vino no va al Congreso, así que queda en 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034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- 2017-11-14 23:15:02</a:t>
                      </a:r>
                      <a:r>
                        <a:rPr kumimoji="0" lang="es-ES" sz="1000" b="0" i="0" u="none" strike="noStrike" kern="1200" cap="none" spc="0" normalizeH="0" baseline="0" noProof="0">
                          <a:ln>
                            <a:noFill/>
                          </a:ln>
                          <a:solidFill>
                            <a:prstClr val="black"/>
                          </a:solidFill>
                          <a:effectLst/>
                          <a:uLnTx/>
                          <a:uFillTx/>
                          <a:latin typeface="+mn-lt"/>
                          <a:ea typeface="+mn-ea"/>
                          <a:cs typeface="+mn-cs"/>
                        </a:rPr>
                        <a:t>
Queremos que la cuota del IPV sea real y al nivel de los sueldos.
Estas casas están ubicadas en un sector vitivinicola muy importante, queremos seguir organizando mejor los recursos para que todos tengan su vivienda, estamos haciendo cumplir los contratos con las empresas y entregando las casas en tiempo y forma con optima calidad. Espero que con progreso y esfuerzo disfruten este barrio, es la única forma de que podamos crecer como sociedad.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751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Alfredo Cornejo - 2017-11-04 16:06:09</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5876697"/>
                  </a:ext>
                </a:extLst>
              </a:tr>
            </a:tbl>
          </a:graphicData>
        </a:graphic>
      </p:graphicFrame>
      <p:sp>
        <p:nvSpPr>
          <p:cNvPr id="4" name="Text Placeholder 3">
            <a:extLst>
              <a:ext uri="{FF2B5EF4-FFF2-40B4-BE49-F238E27FC236}">
                <a16:creationId xmlns:a16="http://schemas.microsoft.com/office/drawing/2014/main" id="{9B46A950-1705-47B8-89C9-0B4C6B94755E}"/>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3642261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DF304-3A73-4142-AB6F-3A9C6240A152}"/>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7B424F62-DD7E-464A-BFB5-0E919B16E7EB}"/>
              </a:ext>
            </a:extLst>
          </p:cNvPr>
          <p:cNvGraphicFramePr>
            <a:graphicFrameLocks noGrp="1"/>
          </p:cNvGraphicFramePr>
          <p:nvPr>
            <p:ph type="tbl" sz="quarter" idx="13"/>
            <p:extLst>
              <p:ext uri="{D42A27DB-BD31-4B8C-83A1-F6EECF244321}">
                <p14:modId xmlns:p14="http://schemas.microsoft.com/office/powerpoint/2010/main" val="924863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5207188"/>
                    </a:ext>
                  </a:extLst>
                </a:gridCol>
                <a:gridCol w="658368">
                  <a:extLst>
                    <a:ext uri="{9D8B030D-6E8A-4147-A177-3AD203B41FA5}">
                      <a16:colId xmlns:a16="http://schemas.microsoft.com/office/drawing/2014/main" val="3072252977"/>
                    </a:ext>
                  </a:extLst>
                </a:gridCol>
                <a:gridCol w="658368">
                  <a:extLst>
                    <a:ext uri="{9D8B030D-6E8A-4147-A177-3AD203B41FA5}">
                      <a16:colId xmlns:a16="http://schemas.microsoft.com/office/drawing/2014/main" val="2509411952"/>
                    </a:ext>
                  </a:extLst>
                </a:gridCol>
                <a:gridCol w="658368">
                  <a:extLst>
                    <a:ext uri="{9D8B030D-6E8A-4147-A177-3AD203B41FA5}">
                      <a16:colId xmlns:a16="http://schemas.microsoft.com/office/drawing/2014/main" val="1463042761"/>
                    </a:ext>
                  </a:extLst>
                </a:gridCol>
                <a:gridCol w="658368">
                  <a:extLst>
                    <a:ext uri="{9D8B030D-6E8A-4147-A177-3AD203B41FA5}">
                      <a16:colId xmlns:a16="http://schemas.microsoft.com/office/drawing/2014/main" val="729059602"/>
                    </a:ext>
                  </a:extLst>
                </a:gridCol>
                <a:gridCol w="658368">
                  <a:extLst>
                    <a:ext uri="{9D8B030D-6E8A-4147-A177-3AD203B41FA5}">
                      <a16:colId xmlns:a16="http://schemas.microsoft.com/office/drawing/2014/main" val="1862622360"/>
                    </a:ext>
                  </a:extLst>
                </a:gridCol>
                <a:gridCol w="658368">
                  <a:extLst>
                    <a:ext uri="{9D8B030D-6E8A-4147-A177-3AD203B41FA5}">
                      <a16:colId xmlns:a16="http://schemas.microsoft.com/office/drawing/2014/main" val="2295818171"/>
                    </a:ext>
                  </a:extLst>
                </a:gridCol>
                <a:gridCol w="658368">
                  <a:extLst>
                    <a:ext uri="{9D8B030D-6E8A-4147-A177-3AD203B41FA5}">
                      <a16:colId xmlns:a16="http://schemas.microsoft.com/office/drawing/2014/main" val="172816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686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- 2017-11-08 23:10:28</a:t>
                      </a:r>
                      <a:r>
                        <a:rPr kumimoji="0" lang="es-ES" sz="1000" b="0" i="0" u="none" strike="noStrike" kern="1200" cap="none" spc="0" normalizeH="0" baseline="0" noProof="0">
                          <a:ln>
                            <a:noFill/>
                          </a:ln>
                          <a:solidFill>
                            <a:prstClr val="black"/>
                          </a:solidFill>
                          <a:effectLst/>
                          <a:uLnTx/>
                          <a:uFillTx/>
                          <a:latin typeface="+mn-lt"/>
                          <a:ea typeface="+mn-ea"/>
                          <a:cs typeface="+mn-cs"/>
                        </a:rPr>
                        <a:t>
Creemos que hay una diferencia sustantiva, el vino es un producto, también industrial, pero que se hace con uva fermentada, no con agua, por lo que tiene una base agrícola muy fuerte, tanto que tiene mas de 17 mil productores en todo el país, la mayoría de ellos en Mendoza, donde la buena parte de las zonas cultivadas pertenecen a empresas familiares.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588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- 2017-11-03 21:12:39</a:t>
                      </a:r>
                      <a:r>
                        <a:rPr kumimoji="0" lang="es-ES" sz="1000" b="0" i="0" u="none" strike="noStrike" kern="1200" cap="none" spc="0" normalizeH="0" baseline="0" noProof="0">
                          <a:ln>
                            <a:noFill/>
                          </a:ln>
                          <a:solidFill>
                            <a:prstClr val="black"/>
                          </a:solidFill>
                          <a:effectLst/>
                          <a:uLnTx/>
                          <a:uFillTx/>
                          <a:latin typeface="+mn-lt"/>
                          <a:ea typeface="+mn-ea"/>
                          <a:cs typeface="+mn-cs"/>
                        </a:rPr>
                        <a:t>
Creemos que hay que restablecer en la Argentina una mayor institucionalidad y en Mendoza en particular. Es necesaria para nuestro proyecto de desarrollo, no sólo de crecimiento económico.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201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- 2017-11-07 19:17:27</a:t>
                      </a:r>
                      <a:r>
                        <a:rPr kumimoji="0" lang="es-ES" sz="1000" b="0" i="0" u="none" strike="noStrike" kern="1200" cap="none" spc="0" normalizeH="0" baseline="0" noProof="0">
                          <a:ln>
                            <a:noFill/>
                          </a:ln>
                          <a:solidFill>
                            <a:prstClr val="black"/>
                          </a:solidFill>
                          <a:effectLst/>
                          <a:uLnTx/>
                          <a:uFillTx/>
                          <a:latin typeface="+mn-lt"/>
                          <a:ea typeface="+mn-ea"/>
                          <a:cs typeface="+mn-cs"/>
                        </a:rPr>
                        <a:t>
Quiero invitarlos a Ciudades Conectadas a partir del 9 de noviembre, es muy importante la deliberación y los especialistas que van a asistir. Seguimos referenciando el polo TIC en Godoy Cruz, un proyecto que es auspicioso para la provincia. 
A modo de reflexión general, vivimos en las últimas décadas un proceso de urbanización profundo y acelerado que obliga a repensar la gobernabilidad y la forma de gestión de las ciudades. Nuestro diseño constitucional tiene facultades específicas para los municipios, para el Estado provincial y para la Nación.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2490860"/>
                  </a:ext>
                </a:extLst>
              </a:tr>
            </a:tbl>
          </a:graphicData>
        </a:graphic>
      </p:graphicFrame>
      <p:sp>
        <p:nvSpPr>
          <p:cNvPr id="4" name="Text Placeholder 3">
            <a:extLst>
              <a:ext uri="{FF2B5EF4-FFF2-40B4-BE49-F238E27FC236}">
                <a16:creationId xmlns:a16="http://schemas.microsoft.com/office/drawing/2014/main" id="{853512FF-0B4A-4A5F-B647-9E3FCAA5FF2E}"/>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3347451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CDF3-738B-463C-888A-6B8CC92F51C2}"/>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93C41F13-4F32-46A9-8E20-CC741F815BB7}"/>
              </a:ext>
            </a:extLst>
          </p:cNvPr>
          <p:cNvGraphicFramePr>
            <a:graphicFrameLocks noGrp="1"/>
          </p:cNvGraphicFramePr>
          <p:nvPr>
            <p:ph type="tbl" sz="quarter" idx="13"/>
            <p:extLst>
              <p:ext uri="{D42A27DB-BD31-4B8C-83A1-F6EECF244321}">
                <p14:modId xmlns:p14="http://schemas.microsoft.com/office/powerpoint/2010/main" val="116570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0509417"/>
                    </a:ext>
                  </a:extLst>
                </a:gridCol>
                <a:gridCol w="658368">
                  <a:extLst>
                    <a:ext uri="{9D8B030D-6E8A-4147-A177-3AD203B41FA5}">
                      <a16:colId xmlns:a16="http://schemas.microsoft.com/office/drawing/2014/main" val="2091235562"/>
                    </a:ext>
                  </a:extLst>
                </a:gridCol>
                <a:gridCol w="658368">
                  <a:extLst>
                    <a:ext uri="{9D8B030D-6E8A-4147-A177-3AD203B41FA5}">
                      <a16:colId xmlns:a16="http://schemas.microsoft.com/office/drawing/2014/main" val="2613887511"/>
                    </a:ext>
                  </a:extLst>
                </a:gridCol>
                <a:gridCol w="658368">
                  <a:extLst>
                    <a:ext uri="{9D8B030D-6E8A-4147-A177-3AD203B41FA5}">
                      <a16:colId xmlns:a16="http://schemas.microsoft.com/office/drawing/2014/main" val="3140696176"/>
                    </a:ext>
                  </a:extLst>
                </a:gridCol>
                <a:gridCol w="658368">
                  <a:extLst>
                    <a:ext uri="{9D8B030D-6E8A-4147-A177-3AD203B41FA5}">
                      <a16:colId xmlns:a16="http://schemas.microsoft.com/office/drawing/2014/main" val="3696083030"/>
                    </a:ext>
                  </a:extLst>
                </a:gridCol>
                <a:gridCol w="658368">
                  <a:extLst>
                    <a:ext uri="{9D8B030D-6E8A-4147-A177-3AD203B41FA5}">
                      <a16:colId xmlns:a16="http://schemas.microsoft.com/office/drawing/2014/main" val="2792640600"/>
                    </a:ext>
                  </a:extLst>
                </a:gridCol>
                <a:gridCol w="658368">
                  <a:extLst>
                    <a:ext uri="{9D8B030D-6E8A-4147-A177-3AD203B41FA5}">
                      <a16:colId xmlns:a16="http://schemas.microsoft.com/office/drawing/2014/main" val="2615878819"/>
                    </a:ext>
                  </a:extLst>
                </a:gridCol>
                <a:gridCol w="658368">
                  <a:extLst>
                    <a:ext uri="{9D8B030D-6E8A-4147-A177-3AD203B41FA5}">
                      <a16:colId xmlns:a16="http://schemas.microsoft.com/office/drawing/2014/main" val="1682766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486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- 2017-11-01 22:43:37</a:t>
                      </a:r>
                      <a:r>
                        <a:rPr kumimoji="0" lang="es-ES" sz="1000" b="0" i="0" u="none" strike="noStrike" kern="1200" cap="none" spc="0" normalizeH="0" baseline="0" noProof="0">
                          <a:ln>
                            <a:noFill/>
                          </a:ln>
                          <a:solidFill>
                            <a:prstClr val="black"/>
                          </a:solidFill>
                          <a:effectLst/>
                          <a:uLnTx/>
                          <a:uFillTx/>
                          <a:latin typeface="+mn-lt"/>
                          <a:ea typeface="+mn-ea"/>
                          <a:cs typeface="+mn-cs"/>
                        </a:rPr>
                        <a:t>
Difícilmente en un escaso tiempo como el que llevamos de gestión y en lo que nos resta, vamos a encontrar tantas modificaciones a la estructura judicial como la que estamos proponiendo en Mendoza. Estamos cambiando leyes básicas. Es una gran reforma que requiere estudio para las modificaciones.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116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- 2017-11-12 13:02:19</a:t>
                      </a:r>
                      <a:r>
                        <a:rPr kumimoji="0" lang="es-ES" sz="1000" b="0" i="0" u="none" strike="noStrike" kern="1200" cap="none" spc="0" normalizeH="0" baseline="0" noProof="0">
                          <a:ln>
                            <a:noFill/>
                          </a:ln>
                          <a:solidFill>
                            <a:prstClr val="black"/>
                          </a:solidFill>
                          <a:effectLst/>
                          <a:uLnTx/>
                          <a:uFillTx/>
                          <a:latin typeface="+mn-lt"/>
                          <a:ea typeface="+mn-ea"/>
                          <a:cs typeface="+mn-cs"/>
                        </a:rPr>
                        <a:t>
Anuncio en el almuerzo de la CAC: para 2018, una inversión de $3.000 millones en obras viales. 
El gobierno puede hacer más obras y las empresas quieren y pueden trabajar con mejor ritmo. Hoy Mendoza está sitiada… de obras. Y lo bueno es que no sólo son obras provinciales sino que muchas también son municipales. Nadie puede dudar que hoy la obra pública esté reactivada”.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958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- 2017-11-14 19:05:15</a:t>
                      </a:r>
                      <a:r>
                        <a:rPr kumimoji="0" lang="es-ES" sz="1000" b="0" i="0" u="none" strike="noStrike" kern="1200" cap="none" spc="0" normalizeH="0" baseline="0" noProof="0">
                          <a:ln>
                            <a:noFill/>
                          </a:ln>
                          <a:solidFill>
                            <a:prstClr val="black"/>
                          </a:solidFill>
                          <a:effectLst/>
                          <a:uLnTx/>
                          <a:uFillTx/>
                          <a:latin typeface="+mn-lt"/>
                          <a:ea typeface="+mn-ea"/>
                          <a:cs typeface="+mn-cs"/>
                        </a:rPr>
                        <a:t>
La Provincia continúa avanzando en “la lucha contra el crimen organizado”
Hoy recorrimos el laboratorio de Huellas Genéticas junto a las autoridades del FBI. Se espera que a fin de año comience a funcionar el CODIS, software informático que donó el Bureau Federal de Investigaciones (FBI) para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664150"/>
                  </a:ext>
                </a:extLst>
              </a:tr>
            </a:tbl>
          </a:graphicData>
        </a:graphic>
      </p:graphicFrame>
      <p:sp>
        <p:nvSpPr>
          <p:cNvPr id="4" name="Text Placeholder 3">
            <a:extLst>
              <a:ext uri="{FF2B5EF4-FFF2-40B4-BE49-F238E27FC236}">
                <a16:creationId xmlns:a16="http://schemas.microsoft.com/office/drawing/2014/main" id="{83BF5788-9784-4021-B495-DC7F997B0ED4}"/>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4171924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C44A5-960D-4139-9425-2280FF263DEF}"/>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80A6BB2A-2396-49E4-AC4C-8E39A3DD0201}"/>
              </a:ext>
            </a:extLst>
          </p:cNvPr>
          <p:cNvGraphicFramePr>
            <a:graphicFrameLocks noGrp="1"/>
          </p:cNvGraphicFramePr>
          <p:nvPr>
            <p:ph type="tbl" sz="quarter" idx="13"/>
            <p:extLst>
              <p:ext uri="{D42A27DB-BD31-4B8C-83A1-F6EECF244321}">
                <p14:modId xmlns:p14="http://schemas.microsoft.com/office/powerpoint/2010/main" val="4187998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1993046"/>
                    </a:ext>
                  </a:extLst>
                </a:gridCol>
                <a:gridCol w="658368">
                  <a:extLst>
                    <a:ext uri="{9D8B030D-6E8A-4147-A177-3AD203B41FA5}">
                      <a16:colId xmlns:a16="http://schemas.microsoft.com/office/drawing/2014/main" val="3835175663"/>
                    </a:ext>
                  </a:extLst>
                </a:gridCol>
                <a:gridCol w="658368">
                  <a:extLst>
                    <a:ext uri="{9D8B030D-6E8A-4147-A177-3AD203B41FA5}">
                      <a16:colId xmlns:a16="http://schemas.microsoft.com/office/drawing/2014/main" val="1810129786"/>
                    </a:ext>
                  </a:extLst>
                </a:gridCol>
                <a:gridCol w="658368">
                  <a:extLst>
                    <a:ext uri="{9D8B030D-6E8A-4147-A177-3AD203B41FA5}">
                      <a16:colId xmlns:a16="http://schemas.microsoft.com/office/drawing/2014/main" val="3636282084"/>
                    </a:ext>
                  </a:extLst>
                </a:gridCol>
                <a:gridCol w="658368">
                  <a:extLst>
                    <a:ext uri="{9D8B030D-6E8A-4147-A177-3AD203B41FA5}">
                      <a16:colId xmlns:a16="http://schemas.microsoft.com/office/drawing/2014/main" val="3346911467"/>
                    </a:ext>
                  </a:extLst>
                </a:gridCol>
                <a:gridCol w="658368">
                  <a:extLst>
                    <a:ext uri="{9D8B030D-6E8A-4147-A177-3AD203B41FA5}">
                      <a16:colId xmlns:a16="http://schemas.microsoft.com/office/drawing/2014/main" val="3155193028"/>
                    </a:ext>
                  </a:extLst>
                </a:gridCol>
                <a:gridCol w="658368">
                  <a:extLst>
                    <a:ext uri="{9D8B030D-6E8A-4147-A177-3AD203B41FA5}">
                      <a16:colId xmlns:a16="http://schemas.microsoft.com/office/drawing/2014/main" val="2773723339"/>
                    </a:ext>
                  </a:extLst>
                </a:gridCol>
                <a:gridCol w="658368">
                  <a:extLst>
                    <a:ext uri="{9D8B030D-6E8A-4147-A177-3AD203B41FA5}">
                      <a16:colId xmlns:a16="http://schemas.microsoft.com/office/drawing/2014/main" val="892805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185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- 2017-11-01 19:09:25</a:t>
                      </a:r>
                      <a:r>
                        <a:rPr kumimoji="0" lang="es-ES" sz="1000" b="0" i="0" u="none" strike="noStrike" kern="1200" cap="none" spc="0" normalizeH="0" baseline="0" noProof="0">
                          <a:ln>
                            <a:noFill/>
                          </a:ln>
                          <a:solidFill>
                            <a:prstClr val="black"/>
                          </a:solidFill>
                          <a:effectLst/>
                          <a:uLnTx/>
                          <a:uFillTx/>
                          <a:latin typeface="+mn-lt"/>
                          <a:ea typeface="+mn-ea"/>
                          <a:cs typeface="+mn-cs"/>
                        </a:rPr>
                        <a:t>
Sólo con cooperación y solidaridad vamos a construir más viviendas
La única manera de reducir el déficit de viviendas es a través de un sistema que “se autofinancie” mediante un círculo virtuoso donde la gente pague su cuota y esa cuota financie la vivienda de otro.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159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- 2017-11-11 18:37:31</a:t>
                      </a:r>
                      <a:r>
                        <a:rPr kumimoji="0" lang="es-ES" sz="1000" b="0" i="0" u="none" strike="noStrike" kern="1200" cap="none" spc="0" normalizeH="0" baseline="0" noProof="0">
                          <a:ln>
                            <a:noFill/>
                          </a:ln>
                          <a:solidFill>
                            <a:prstClr val="black"/>
                          </a:solidFill>
                          <a:effectLst/>
                          <a:uLnTx/>
                          <a:uFillTx/>
                          <a:latin typeface="+mn-lt"/>
                          <a:ea typeface="+mn-ea"/>
                          <a:cs typeface="+mn-cs"/>
                        </a:rPr>
                        <a:t>
CIUDADES CONECTADAS 
Esta plataforma es el lugar ideal para que este tipo de actividad pueda lograr grandes cosas en Mendoza. Esta segunda edición es un paso más de todo lo que estamos haciendo. En las dos ediciones hemos visto que muchos niños y adolescentes de nuestro sistema de educación público y privado se han entusiasmado y compenetrado con el tema; si queremos innovar debemos cambiar.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1179543"/>
                  </a:ext>
                </a:extLst>
              </a:tr>
            </a:tbl>
          </a:graphicData>
        </a:graphic>
      </p:graphicFrame>
      <p:sp>
        <p:nvSpPr>
          <p:cNvPr id="4" name="Text Placeholder 3">
            <a:extLst>
              <a:ext uri="{FF2B5EF4-FFF2-40B4-BE49-F238E27FC236}">
                <a16:creationId xmlns:a16="http://schemas.microsoft.com/office/drawing/2014/main" id="{A3890D94-C651-4004-AD5B-849FDF2E1E9E}"/>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680030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B66A-D4FA-442B-9756-161B16A09336}"/>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EBD618BF-2271-45D3-914A-ED652ACAE753}"/>
              </a:ext>
            </a:extLst>
          </p:cNvPr>
          <p:cNvGraphicFramePr>
            <a:graphicFrameLocks noGrp="1"/>
          </p:cNvGraphicFramePr>
          <p:nvPr>
            <p:ph type="tbl" sz="quarter" idx="13"/>
            <p:extLst>
              <p:ext uri="{D42A27DB-BD31-4B8C-83A1-F6EECF244321}">
                <p14:modId xmlns:p14="http://schemas.microsoft.com/office/powerpoint/2010/main" val="637847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9880669"/>
                    </a:ext>
                  </a:extLst>
                </a:gridCol>
                <a:gridCol w="658368">
                  <a:extLst>
                    <a:ext uri="{9D8B030D-6E8A-4147-A177-3AD203B41FA5}">
                      <a16:colId xmlns:a16="http://schemas.microsoft.com/office/drawing/2014/main" val="1429969503"/>
                    </a:ext>
                  </a:extLst>
                </a:gridCol>
                <a:gridCol w="658368">
                  <a:extLst>
                    <a:ext uri="{9D8B030D-6E8A-4147-A177-3AD203B41FA5}">
                      <a16:colId xmlns:a16="http://schemas.microsoft.com/office/drawing/2014/main" val="297532938"/>
                    </a:ext>
                  </a:extLst>
                </a:gridCol>
                <a:gridCol w="658368">
                  <a:extLst>
                    <a:ext uri="{9D8B030D-6E8A-4147-A177-3AD203B41FA5}">
                      <a16:colId xmlns:a16="http://schemas.microsoft.com/office/drawing/2014/main" val="4123758931"/>
                    </a:ext>
                  </a:extLst>
                </a:gridCol>
                <a:gridCol w="658368">
                  <a:extLst>
                    <a:ext uri="{9D8B030D-6E8A-4147-A177-3AD203B41FA5}">
                      <a16:colId xmlns:a16="http://schemas.microsoft.com/office/drawing/2014/main" val="1939478974"/>
                    </a:ext>
                  </a:extLst>
                </a:gridCol>
                <a:gridCol w="658368">
                  <a:extLst>
                    <a:ext uri="{9D8B030D-6E8A-4147-A177-3AD203B41FA5}">
                      <a16:colId xmlns:a16="http://schemas.microsoft.com/office/drawing/2014/main" val="3019325677"/>
                    </a:ext>
                  </a:extLst>
                </a:gridCol>
                <a:gridCol w="658368">
                  <a:extLst>
                    <a:ext uri="{9D8B030D-6E8A-4147-A177-3AD203B41FA5}">
                      <a16:colId xmlns:a16="http://schemas.microsoft.com/office/drawing/2014/main" val="74019547"/>
                    </a:ext>
                  </a:extLst>
                </a:gridCol>
                <a:gridCol w="658368">
                  <a:extLst>
                    <a:ext uri="{9D8B030D-6E8A-4147-A177-3AD203B41FA5}">
                      <a16:colId xmlns:a16="http://schemas.microsoft.com/office/drawing/2014/main" val="3605328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448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- 2017-11-16 15:54:14</a:t>
                      </a:r>
                      <a:r>
                        <a:rPr kumimoji="0" lang="es-ES" sz="1000" b="0" i="0" u="none" strike="noStrike" kern="1200" cap="none" spc="0" normalizeH="0" baseline="0" noProof="0">
                          <a:ln>
                            <a:noFill/>
                          </a:ln>
                          <a:solidFill>
                            <a:prstClr val="black"/>
                          </a:solidFill>
                          <a:effectLst/>
                          <a:uLnTx/>
                          <a:uFillTx/>
                          <a:latin typeface="+mn-lt"/>
                          <a:ea typeface="+mn-ea"/>
                          <a:cs typeface="+mn-cs"/>
                        </a:rPr>
                        <a:t>
ACUERDO POR EL PACTO FISCAL 
Todas las provincias estarán compensadas. La Nación asigna 5 mil millones de pesos en el primer año, 12 mil en el segundo y en 10 años se irán pagando a todos los que hicieron juicios y no han cobrado. Estamos saneando el sistema federal.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603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- 2017-11-17 22:21:01</a:t>
                      </a:r>
                      <a:r>
                        <a:rPr kumimoji="0" lang="es-ES" sz="1000" b="0" i="0" u="none" strike="noStrike" kern="1200" cap="none" spc="0" normalizeH="0" baseline="0" noProof="0">
                          <a:ln>
                            <a:noFill/>
                          </a:ln>
                          <a:solidFill>
                            <a:prstClr val="black"/>
                          </a:solidFill>
                          <a:effectLst/>
                          <a:uLnTx/>
                          <a:uFillTx/>
                          <a:latin typeface="+mn-lt"/>
                          <a:ea typeface="+mn-ea"/>
                          <a:cs typeface="+mn-cs"/>
                        </a:rPr>
                        <a:t>
Mendoza inauguró una oficina de conciliación que busca reducir los juicios laborales
Lo que motivó la concreción de la oficina fue el colapso de las Cámaras Laborales. Por ello trabajamos en un plan integral, junto a la Nación, que beneficie a los empleados. 
La reforma laboral será clave ya que tiene para complementar las funciones de la OCL.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0640347"/>
                  </a:ext>
                </a:extLst>
              </a:tr>
            </a:tbl>
          </a:graphicData>
        </a:graphic>
      </p:graphicFrame>
      <p:sp>
        <p:nvSpPr>
          <p:cNvPr id="4" name="Text Placeholder 3">
            <a:extLst>
              <a:ext uri="{FF2B5EF4-FFF2-40B4-BE49-F238E27FC236}">
                <a16:creationId xmlns:a16="http://schemas.microsoft.com/office/drawing/2014/main" id="{3D468DED-EBD2-4E8F-A26A-17E8545634F4}"/>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2538666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A8B04-0A64-4C0E-88B7-4D5F21F752A4}"/>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4A6BA7AA-15EC-4BA5-88A0-CC3C86D6BDFF}"/>
              </a:ext>
            </a:extLst>
          </p:cNvPr>
          <p:cNvGraphicFramePr>
            <a:graphicFrameLocks noGrp="1"/>
          </p:cNvGraphicFramePr>
          <p:nvPr>
            <p:ph type="tbl" sz="quarter" idx="13"/>
            <p:extLst>
              <p:ext uri="{D42A27DB-BD31-4B8C-83A1-F6EECF244321}">
                <p14:modId xmlns:p14="http://schemas.microsoft.com/office/powerpoint/2010/main" val="1146068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5623240"/>
                    </a:ext>
                  </a:extLst>
                </a:gridCol>
                <a:gridCol w="658368">
                  <a:extLst>
                    <a:ext uri="{9D8B030D-6E8A-4147-A177-3AD203B41FA5}">
                      <a16:colId xmlns:a16="http://schemas.microsoft.com/office/drawing/2014/main" val="1235409256"/>
                    </a:ext>
                  </a:extLst>
                </a:gridCol>
                <a:gridCol w="658368">
                  <a:extLst>
                    <a:ext uri="{9D8B030D-6E8A-4147-A177-3AD203B41FA5}">
                      <a16:colId xmlns:a16="http://schemas.microsoft.com/office/drawing/2014/main" val="3357804944"/>
                    </a:ext>
                  </a:extLst>
                </a:gridCol>
                <a:gridCol w="658368">
                  <a:extLst>
                    <a:ext uri="{9D8B030D-6E8A-4147-A177-3AD203B41FA5}">
                      <a16:colId xmlns:a16="http://schemas.microsoft.com/office/drawing/2014/main" val="3396401546"/>
                    </a:ext>
                  </a:extLst>
                </a:gridCol>
                <a:gridCol w="658368">
                  <a:extLst>
                    <a:ext uri="{9D8B030D-6E8A-4147-A177-3AD203B41FA5}">
                      <a16:colId xmlns:a16="http://schemas.microsoft.com/office/drawing/2014/main" val="1099432151"/>
                    </a:ext>
                  </a:extLst>
                </a:gridCol>
                <a:gridCol w="658368">
                  <a:extLst>
                    <a:ext uri="{9D8B030D-6E8A-4147-A177-3AD203B41FA5}">
                      <a16:colId xmlns:a16="http://schemas.microsoft.com/office/drawing/2014/main" val="3660918338"/>
                    </a:ext>
                  </a:extLst>
                </a:gridCol>
                <a:gridCol w="658368">
                  <a:extLst>
                    <a:ext uri="{9D8B030D-6E8A-4147-A177-3AD203B41FA5}">
                      <a16:colId xmlns:a16="http://schemas.microsoft.com/office/drawing/2014/main" val="3751337972"/>
                    </a:ext>
                  </a:extLst>
                </a:gridCol>
                <a:gridCol w="658368">
                  <a:extLst>
                    <a:ext uri="{9D8B030D-6E8A-4147-A177-3AD203B41FA5}">
                      <a16:colId xmlns:a16="http://schemas.microsoft.com/office/drawing/2014/main" val="1426338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502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- 2017-11-03 10:06:24</a:t>
                      </a:r>
                      <a:r>
                        <a:rPr kumimoji="0" lang="es-ES" sz="1000" b="0" i="0" u="none" strike="noStrike" kern="1200" cap="none" spc="0" normalizeH="0" baseline="0" noProof="0">
                          <a:ln>
                            <a:noFill/>
                          </a:ln>
                          <a:solidFill>
                            <a:prstClr val="black"/>
                          </a:solidFill>
                          <a:effectLst/>
                          <a:uLnTx/>
                          <a:uFillTx/>
                          <a:latin typeface="+mn-lt"/>
                          <a:ea typeface="+mn-ea"/>
                          <a:cs typeface="+mn-cs"/>
                        </a:rPr>
                        <a:t>
En San Rafael estamos realizando una fuerte apuesta al sector productivo con el Bono Fiscal
Producir y vender más son algunos de los objetivos de este emprendimiento que viene para apalancar a la producción. Su propuesta es la de generar empleo y con un agregado como lo es el poder financiar a los productores antes de la temporada de cosecha.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2411540"/>
                  </a:ext>
                </a:extLst>
              </a:tr>
            </a:tbl>
          </a:graphicData>
        </a:graphic>
      </p:graphicFrame>
      <p:sp>
        <p:nvSpPr>
          <p:cNvPr id="4" name="Text Placeholder 3">
            <a:extLst>
              <a:ext uri="{FF2B5EF4-FFF2-40B4-BE49-F238E27FC236}">
                <a16:creationId xmlns:a16="http://schemas.microsoft.com/office/drawing/2014/main" id="{D8030DCA-FE5E-4F1F-984F-68A48FECA917}"/>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3137725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A474-E29C-4F3B-AADE-826B38B4DE1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CB429293-30D7-465E-90BA-4C0C752B8A35}"/>
              </a:ext>
            </a:extLst>
          </p:cNvPr>
          <p:cNvGraphicFramePr>
            <a:graphicFrameLocks noGrp="1"/>
          </p:cNvGraphicFramePr>
          <p:nvPr>
            <p:ph type="chart" sz="quarter" idx="13"/>
            <p:extLst>
              <p:ext uri="{D42A27DB-BD31-4B8C-83A1-F6EECF244321}">
                <p14:modId xmlns:p14="http://schemas.microsoft.com/office/powerpoint/2010/main" val="2555946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854716-5286-409F-9127-957C9E06AF26}"/>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ED601D8D-C67C-44BF-904B-D5D521974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6487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B5A69-40C8-41DF-B894-3425FA4E59C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BA774F5-E7E7-48CF-A495-5D1BC3B374D0}"/>
              </a:ext>
            </a:extLst>
          </p:cNvPr>
          <p:cNvGraphicFramePr>
            <a:graphicFrameLocks noGrp="1"/>
          </p:cNvGraphicFramePr>
          <p:nvPr>
            <p:ph type="chart" sz="quarter" idx="13"/>
            <p:extLst>
              <p:ext uri="{D42A27DB-BD31-4B8C-83A1-F6EECF244321}">
                <p14:modId xmlns:p14="http://schemas.microsoft.com/office/powerpoint/2010/main" val="335337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7301B6-B98A-4351-97FE-439D8DD07453}"/>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B6D780BD-3048-4227-A0E3-33928AD5EA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0561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222B8-E0E2-4D4C-BC7B-C923889402F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A4524B22-F936-4CDC-BB75-EC9BD7C7871E}"/>
              </a:ext>
            </a:extLst>
          </p:cNvPr>
          <p:cNvGraphicFramePr>
            <a:graphicFrameLocks noGrp="1"/>
          </p:cNvGraphicFramePr>
          <p:nvPr>
            <p:ph type="chart" sz="quarter" idx="13"/>
            <p:extLst>
              <p:ext uri="{D42A27DB-BD31-4B8C-83A1-F6EECF244321}">
                <p14:modId xmlns:p14="http://schemas.microsoft.com/office/powerpoint/2010/main" val="3429048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61212C-504D-4288-A73A-24E4831011B5}"/>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A73E7011-7A57-4CD3-A076-9DDA633CE3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800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6ECA0-67E1-4016-8D42-539F6839A2E4}"/>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17D69259-CC77-4A1E-B27A-104FE5C9CE5D}"/>
              </a:ext>
            </a:extLst>
          </p:cNvPr>
          <p:cNvGraphicFramePr>
            <a:graphicFrameLocks noGrp="1"/>
          </p:cNvGraphicFramePr>
          <p:nvPr>
            <p:ph type="chart" sz="quarter" idx="13"/>
            <p:extLst>
              <p:ext uri="{D42A27DB-BD31-4B8C-83A1-F6EECF244321}">
                <p14:modId xmlns:p14="http://schemas.microsoft.com/office/powerpoint/2010/main" val="985607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7ACC6E-FB79-4290-8C2C-EC06FFD2B4DC}"/>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E6FCA9B8-8C62-4FC1-AAC6-3535EE0E40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067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C837-B44A-4C24-A22F-E5FD15063FB8}"/>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4C88573-55B2-41B3-9F58-E1AB2555A526}"/>
              </a:ext>
            </a:extLst>
          </p:cNvPr>
          <p:cNvGraphicFramePr>
            <a:graphicFrameLocks noGrp="1"/>
          </p:cNvGraphicFramePr>
          <p:nvPr>
            <p:ph type="chart" sz="quarter" idx="13"/>
            <p:extLst>
              <p:ext uri="{D42A27DB-BD31-4B8C-83A1-F6EECF244321}">
                <p14:modId xmlns:p14="http://schemas.microsoft.com/office/powerpoint/2010/main" val="1470253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67D853-F0B1-46D1-8CED-DC2312E174FD}"/>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9BDC3DA0-3E5C-4091-9215-6C64850CC6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71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3161C-675C-48D5-8EC1-8FE991667F6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83BEA9AB-5BCA-4B93-A0DA-392653A0C4DF}"/>
              </a:ext>
            </a:extLst>
          </p:cNvPr>
          <p:cNvGraphicFramePr>
            <a:graphicFrameLocks noGrp="1"/>
          </p:cNvGraphicFramePr>
          <p:nvPr>
            <p:ph type="chart" sz="quarter" idx="13"/>
            <p:extLst>
              <p:ext uri="{D42A27DB-BD31-4B8C-83A1-F6EECF244321}">
                <p14:modId xmlns:p14="http://schemas.microsoft.com/office/powerpoint/2010/main" val="896993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2CF13B-03F4-4ABD-8B38-21078F8FDE2B}"/>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3E7AC39F-6B5F-4237-80D4-CD9BDFCFBF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341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EC30-AE3E-4C4B-A3B7-6E6E8121793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A1759B1-BD62-4707-9D2A-58EE4CAD8CAE}"/>
              </a:ext>
            </a:extLst>
          </p:cNvPr>
          <p:cNvGraphicFramePr>
            <a:graphicFrameLocks noGrp="1"/>
          </p:cNvGraphicFramePr>
          <p:nvPr>
            <p:ph type="chart" sz="quarter" idx="13"/>
            <p:extLst>
              <p:ext uri="{D42A27DB-BD31-4B8C-83A1-F6EECF244321}">
                <p14:modId xmlns:p14="http://schemas.microsoft.com/office/powerpoint/2010/main" val="3252624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5B8E87-8039-4B66-A655-AFF1ABA5DE63}"/>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2A212073-5CB9-4616-B96B-5DCABCFE69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740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A27D5-AE33-4C2E-8F76-9EA3BFBD2A4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5D98436-34EB-40ED-A0CF-5452D33C08B2}"/>
              </a:ext>
            </a:extLst>
          </p:cNvPr>
          <p:cNvGraphicFramePr>
            <a:graphicFrameLocks noGrp="1"/>
          </p:cNvGraphicFramePr>
          <p:nvPr>
            <p:ph type="chart" sz="quarter" idx="13"/>
            <p:extLst>
              <p:ext uri="{D42A27DB-BD31-4B8C-83A1-F6EECF244321}">
                <p14:modId xmlns:p14="http://schemas.microsoft.com/office/powerpoint/2010/main" val="974172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E465A-7387-4361-969F-92D86BBF1057}"/>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FD5B409D-A64F-4705-BEA5-083E594875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170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9F64F-2E54-40DE-BC66-72A7969CCF6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1DB30ADB-5FB3-4572-B890-F7BC7CE40A86}"/>
              </a:ext>
            </a:extLst>
          </p:cNvPr>
          <p:cNvGraphicFramePr>
            <a:graphicFrameLocks noGrp="1"/>
          </p:cNvGraphicFramePr>
          <p:nvPr>
            <p:ph type="tbl" sz="quarter" idx="13"/>
            <p:extLst>
              <p:ext uri="{D42A27DB-BD31-4B8C-83A1-F6EECF244321}">
                <p14:modId xmlns:p14="http://schemas.microsoft.com/office/powerpoint/2010/main" val="54126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0972251"/>
                    </a:ext>
                  </a:extLst>
                </a:gridCol>
                <a:gridCol w="2468880">
                  <a:extLst>
                    <a:ext uri="{9D8B030D-6E8A-4147-A177-3AD203B41FA5}">
                      <a16:colId xmlns:a16="http://schemas.microsoft.com/office/drawing/2014/main" val="4201742294"/>
                    </a:ext>
                  </a:extLst>
                </a:gridCol>
                <a:gridCol w="822960">
                  <a:extLst>
                    <a:ext uri="{9D8B030D-6E8A-4147-A177-3AD203B41FA5}">
                      <a16:colId xmlns:a16="http://schemas.microsoft.com/office/drawing/2014/main" val="2398397635"/>
                    </a:ext>
                  </a:extLst>
                </a:gridCol>
                <a:gridCol w="822960">
                  <a:extLst>
                    <a:ext uri="{9D8B030D-6E8A-4147-A177-3AD203B41FA5}">
                      <a16:colId xmlns:a16="http://schemas.microsoft.com/office/drawing/2014/main" val="2151622539"/>
                    </a:ext>
                  </a:extLst>
                </a:gridCol>
                <a:gridCol w="822960">
                  <a:extLst>
                    <a:ext uri="{9D8B030D-6E8A-4147-A177-3AD203B41FA5}">
                      <a16:colId xmlns:a16="http://schemas.microsoft.com/office/drawing/2014/main" val="192887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7538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Matilde Velázquez Berón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7762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2507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Eufrasia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8483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María Peralta 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1707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Nené Cornejo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7246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Leal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49531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Mariel Pacheco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8512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5542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Hector Roberto Cabral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4972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Antonia Irusta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60848767"/>
                  </a:ext>
                </a:extLst>
              </a:tr>
            </a:tbl>
          </a:graphicData>
        </a:graphic>
      </p:graphicFrame>
      <p:sp>
        <p:nvSpPr>
          <p:cNvPr id="4" name="Text Placeholder 3">
            <a:extLst>
              <a:ext uri="{FF2B5EF4-FFF2-40B4-BE49-F238E27FC236}">
                <a16:creationId xmlns:a16="http://schemas.microsoft.com/office/drawing/2014/main" id="{3B799D0F-6815-4B4C-A3BC-D0A4C178CD93}"/>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3220924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5259E-6053-490E-BAF3-41FE46997A0E}"/>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8BF4EE1-36F8-443A-B5E1-215A70F1E7D6}"/>
              </a:ext>
            </a:extLst>
          </p:cNvPr>
          <p:cNvGraphicFramePr>
            <a:graphicFrameLocks noGrp="1"/>
          </p:cNvGraphicFramePr>
          <p:nvPr>
            <p:ph type="tbl" sz="quarter" idx="13"/>
            <p:extLst>
              <p:ext uri="{D42A27DB-BD31-4B8C-83A1-F6EECF244321}">
                <p14:modId xmlns:p14="http://schemas.microsoft.com/office/powerpoint/2010/main" val="4038145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6497953"/>
                    </a:ext>
                  </a:extLst>
                </a:gridCol>
                <a:gridCol w="2468880">
                  <a:extLst>
                    <a:ext uri="{9D8B030D-6E8A-4147-A177-3AD203B41FA5}">
                      <a16:colId xmlns:a16="http://schemas.microsoft.com/office/drawing/2014/main" val="2289426361"/>
                    </a:ext>
                  </a:extLst>
                </a:gridCol>
                <a:gridCol w="822960">
                  <a:extLst>
                    <a:ext uri="{9D8B030D-6E8A-4147-A177-3AD203B41FA5}">
                      <a16:colId xmlns:a16="http://schemas.microsoft.com/office/drawing/2014/main" val="1097667287"/>
                    </a:ext>
                  </a:extLst>
                </a:gridCol>
                <a:gridCol w="822960">
                  <a:extLst>
                    <a:ext uri="{9D8B030D-6E8A-4147-A177-3AD203B41FA5}">
                      <a16:colId xmlns:a16="http://schemas.microsoft.com/office/drawing/2014/main" val="617694935"/>
                    </a:ext>
                  </a:extLst>
                </a:gridCol>
                <a:gridCol w="822960">
                  <a:extLst>
                    <a:ext uri="{9D8B030D-6E8A-4147-A177-3AD203B41FA5}">
                      <a16:colId xmlns:a16="http://schemas.microsoft.com/office/drawing/2014/main" val="409228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52872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Enrique Davila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5295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Carolina Lauretti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3544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Roxana Isaguirre Heredia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5733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Carmen Calvo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4303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Verito Dominguez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65900126"/>
                  </a:ext>
                </a:extLst>
              </a:tr>
            </a:tbl>
          </a:graphicData>
        </a:graphic>
      </p:graphicFrame>
      <p:sp>
        <p:nvSpPr>
          <p:cNvPr id="4" name="Text Placeholder 3">
            <a:extLst>
              <a:ext uri="{FF2B5EF4-FFF2-40B4-BE49-F238E27FC236}">
                <a16:creationId xmlns:a16="http://schemas.microsoft.com/office/drawing/2014/main" id="{6D41E146-AADA-452F-B649-CB7150129C39}"/>
              </a:ext>
            </a:extLst>
          </p:cNvPr>
          <p:cNvSpPr>
            <a:spLocks noGrp="1"/>
          </p:cNvSpPr>
          <p:nvPr>
            <p:ph type="body" sz="quarter" idx="14"/>
          </p:nvPr>
        </p:nvSpPr>
        <p:spPr/>
        <p:txBody>
          <a:bodyPr/>
          <a:lstStyle/>
          <a:p>
            <a:r>
              <a:rPr lang="en-US"/>
              <a:t>11/01/2017 - 11/20/2017</a:t>
            </a:r>
          </a:p>
        </p:txBody>
      </p:sp>
    </p:spTree>
    <p:extLst>
      <p:ext uri="{BB962C8B-B14F-4D97-AF65-F5344CB8AC3E}">
        <p14:creationId xmlns:p14="http://schemas.microsoft.com/office/powerpoint/2010/main" val="1239741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3ADC4-7191-48D5-A2A7-6DBFB677627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D7C58F6-214A-44CF-9C41-11AE1B71F0C7}"/>
              </a:ext>
            </a:extLst>
          </p:cNvPr>
          <p:cNvGraphicFramePr>
            <a:graphicFrameLocks noGrp="1"/>
          </p:cNvGraphicFramePr>
          <p:nvPr>
            <p:ph type="chart" sz="quarter" idx="13"/>
            <p:extLst>
              <p:ext uri="{D42A27DB-BD31-4B8C-83A1-F6EECF244321}">
                <p14:modId xmlns:p14="http://schemas.microsoft.com/office/powerpoint/2010/main" val="4015166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2F099-099F-4750-8E6C-C8C3A0A0E4AF}"/>
              </a:ext>
            </a:extLst>
          </p:cNvPr>
          <p:cNvSpPr>
            <a:spLocks noGrp="1"/>
          </p:cNvSpPr>
          <p:nvPr>
            <p:ph type="body" sz="quarter" idx="14"/>
          </p:nvPr>
        </p:nvSpPr>
        <p:spPr/>
        <p:txBody>
          <a:bodyPr/>
          <a:lstStyle/>
          <a:p>
            <a:r>
              <a:rPr lang="en-US"/>
              <a:t>11/01/2017 - 11/20/2017</a:t>
            </a:r>
          </a:p>
        </p:txBody>
      </p:sp>
      <p:sp>
        <p:nvSpPr>
          <p:cNvPr id="5" name="Footer Placeholder 4">
            <a:extLst>
              <a:ext uri="{FF2B5EF4-FFF2-40B4-BE49-F238E27FC236}">
                <a16:creationId xmlns:a16="http://schemas.microsoft.com/office/drawing/2014/main" id="{909D5372-2BD2-448A-AFDF-3791C4BAE9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91900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688</Words>
  <Application>Microsoft Office PowerPoint</Application>
  <PresentationFormat>On-screen Show (4:3)</PresentationFormat>
  <Paragraphs>327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2017-11-22T13:58:48Z</dcterms:created>
  <dcterms:modified xsi:type="dcterms:W3CDTF">2017-11-22T13:59:20Z</dcterms:modified>
</cp:coreProperties>
</file>