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Lst>
  <p:sldSz cx="9144000" cy="6858000" type="screen4x3"/>
  <p:notesSz cx="6858000" cy="9144000"/>
  <p:embeddedFontLst>
    <p:embeddedFont>
      <p:font typeface="Calibri" panose="020F050202020403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gruporamosrd (Grupo Ramos)</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100</c:v>
                </c:pt>
                <c:pt idx="2">
                  <c:v>100</c:v>
                </c:pt>
                <c:pt idx="3">
                  <c:v>100</c:v>
                </c:pt>
                <c:pt idx="4">
                  <c:v>100</c:v>
                </c:pt>
                <c:pt idx="5">
                  <c:v>100</c:v>
                </c:pt>
                <c:pt idx="6">
                  <c:v>100</c:v>
                </c:pt>
                <c:pt idx="7">
                  <c:v>100</c:v>
                </c:pt>
              </c:numCache>
            </c:numRef>
          </c:val>
          <c:extLst>
            <c:ext xmlns:c16="http://schemas.microsoft.com/office/drawing/2014/chart" uri="{C3380CC4-5D6E-409C-BE32-E72D297353CC}">
              <c16:uniqueId val="{00000000-ECD6-4AAC-A3F8-80A4FDBCC2FE}"/>
            </c:ext>
          </c:extLst>
        </c:ser>
        <c:dLbls>
          <c:showLegendKey val="0"/>
          <c:showVal val="0"/>
          <c:showCatName val="0"/>
          <c:showSerName val="0"/>
          <c:showPercent val="0"/>
          <c:showBubbleSize val="0"/>
        </c:dLbls>
        <c:axId val="290977856"/>
        <c:axId val="290978184"/>
      </c:radarChart>
      <c:catAx>
        <c:axId val="290977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978184"/>
        <c:crosses val="autoZero"/>
        <c:auto val="1"/>
        <c:lblAlgn val="ctr"/>
        <c:lblOffset val="100"/>
        <c:noMultiLvlLbl val="0"/>
      </c:catAx>
      <c:valAx>
        <c:axId val="290978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977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gruporamosrd (Grupo Ramos)</c:v>
                </c:pt>
              </c:strCache>
            </c:strRef>
          </c:tx>
          <c:spPr>
            <a:ln w="28575" cap="rnd">
              <a:solidFill>
                <a:schemeClr val="accent1"/>
              </a:solidFill>
              <a:round/>
            </a:ln>
            <a:effectLst/>
          </c:spPr>
          <c:marker>
            <c:symbol val="none"/>
          </c:marker>
          <c:cat>
            <c:strRef>
              <c:f>Sheet1!$A$2:$A$32</c:f>
              <c:strCache>
                <c:ptCount val="31"/>
                <c:pt idx="0">
                  <c:v>1/10/2017</c:v>
                </c:pt>
                <c:pt idx="1">
                  <c:v>2/10/2017</c:v>
                </c:pt>
                <c:pt idx="2">
                  <c:v>3/10/2017</c:v>
                </c:pt>
                <c:pt idx="3">
                  <c:v>4/10/2017</c:v>
                </c:pt>
                <c:pt idx="4">
                  <c:v>5/10/2017</c:v>
                </c:pt>
                <c:pt idx="5">
                  <c:v>6/10/2017</c:v>
                </c:pt>
                <c:pt idx="6">
                  <c:v>7/10/2017</c:v>
                </c:pt>
                <c:pt idx="7">
                  <c:v>8/10/2017</c:v>
                </c:pt>
                <c:pt idx="8">
                  <c:v>9/10/2017</c:v>
                </c:pt>
                <c:pt idx="9">
                  <c:v>10/10/2017</c:v>
                </c:pt>
                <c:pt idx="10">
                  <c:v>11/10/2017</c:v>
                </c:pt>
                <c:pt idx="11">
                  <c:v>12/10/2017</c:v>
                </c:pt>
                <c:pt idx="12">
                  <c:v>13/10/2017</c:v>
                </c:pt>
                <c:pt idx="13">
                  <c:v>14/10/2017</c:v>
                </c:pt>
                <c:pt idx="14">
                  <c:v>15/10/2017</c:v>
                </c:pt>
                <c:pt idx="15">
                  <c:v>16/10/2017</c:v>
                </c:pt>
                <c:pt idx="16">
                  <c:v>17/10/2017</c:v>
                </c:pt>
                <c:pt idx="17">
                  <c:v>18/10/2017</c:v>
                </c:pt>
                <c:pt idx="18">
                  <c:v>19/10/2017</c:v>
                </c:pt>
                <c:pt idx="19">
                  <c:v>20/10/2017</c:v>
                </c:pt>
                <c:pt idx="20">
                  <c:v>21/10/2017</c:v>
                </c:pt>
                <c:pt idx="21">
                  <c:v>22/10/2017</c:v>
                </c:pt>
                <c:pt idx="22">
                  <c:v>23/10/2017</c:v>
                </c:pt>
                <c:pt idx="23">
                  <c:v>24/10/2017</c:v>
                </c:pt>
                <c:pt idx="24">
                  <c:v>25/10/2017</c:v>
                </c:pt>
                <c:pt idx="25">
                  <c:v>26/10/2017</c:v>
                </c:pt>
                <c:pt idx="26">
                  <c:v>27/10/2017</c:v>
                </c:pt>
                <c:pt idx="27">
                  <c:v>28/10/2017</c:v>
                </c:pt>
                <c:pt idx="28">
                  <c:v>29/10/2017</c:v>
                </c:pt>
                <c:pt idx="29">
                  <c:v>30/10/2017</c:v>
                </c:pt>
                <c:pt idx="30">
                  <c:v>31/10/2017</c:v>
                </c:pt>
              </c:strCache>
            </c:strRef>
          </c:cat>
          <c:val>
            <c:numRef>
              <c:f>Sheet1!$B$2:$B$32</c:f>
              <c:numCache>
                <c:formatCode>General</c:formatCode>
                <c:ptCount val="31"/>
                <c:pt idx="0">
                  <c:v>1954</c:v>
                </c:pt>
                <c:pt idx="1">
                  <c:v>1958</c:v>
                </c:pt>
                <c:pt idx="2">
                  <c:v>1961</c:v>
                </c:pt>
                <c:pt idx="3">
                  <c:v>1968</c:v>
                </c:pt>
                <c:pt idx="4">
                  <c:v>1971</c:v>
                </c:pt>
                <c:pt idx="5">
                  <c:v>1975</c:v>
                </c:pt>
                <c:pt idx="6">
                  <c:v>1982</c:v>
                </c:pt>
                <c:pt idx="7">
                  <c:v>1986</c:v>
                </c:pt>
                <c:pt idx="8">
                  <c:v>1991</c:v>
                </c:pt>
                <c:pt idx="9">
                  <c:v>1993</c:v>
                </c:pt>
                <c:pt idx="10">
                  <c:v>2001</c:v>
                </c:pt>
                <c:pt idx="11">
                  <c:v>2004</c:v>
                </c:pt>
                <c:pt idx="12">
                  <c:v>2002</c:v>
                </c:pt>
                <c:pt idx="13">
                  <c:v>2004</c:v>
                </c:pt>
                <c:pt idx="14">
                  <c:v>2006</c:v>
                </c:pt>
                <c:pt idx="15">
                  <c:v>2009</c:v>
                </c:pt>
                <c:pt idx="16">
                  <c:v>2010</c:v>
                </c:pt>
                <c:pt idx="17">
                  <c:v>2011</c:v>
                </c:pt>
                <c:pt idx="18">
                  <c:v>2017</c:v>
                </c:pt>
                <c:pt idx="19">
                  <c:v>2022</c:v>
                </c:pt>
                <c:pt idx="20">
                  <c:v>2023</c:v>
                </c:pt>
                <c:pt idx="21">
                  <c:v>2028</c:v>
                </c:pt>
                <c:pt idx="22">
                  <c:v>2031</c:v>
                </c:pt>
                <c:pt idx="23">
                  <c:v>2031</c:v>
                </c:pt>
                <c:pt idx="24">
                  <c:v>2033</c:v>
                </c:pt>
                <c:pt idx="25">
                  <c:v>2039</c:v>
                </c:pt>
                <c:pt idx="26">
                  <c:v>2045</c:v>
                </c:pt>
                <c:pt idx="27">
                  <c:v>2046</c:v>
                </c:pt>
                <c:pt idx="28">
                  <c:v>2053</c:v>
                </c:pt>
                <c:pt idx="29">
                  <c:v>2056</c:v>
                </c:pt>
                <c:pt idx="30">
                  <c:v>2059</c:v>
                </c:pt>
              </c:numCache>
            </c:numRef>
          </c:val>
          <c:smooth val="0"/>
          <c:extLst>
            <c:ext xmlns:c16="http://schemas.microsoft.com/office/drawing/2014/chart" uri="{C3380CC4-5D6E-409C-BE32-E72D297353CC}">
              <c16:uniqueId val="{00000000-FA95-48B2-B758-BB16D805EB9A}"/>
            </c:ext>
          </c:extLst>
        </c:ser>
        <c:dLbls>
          <c:showLegendKey val="0"/>
          <c:showVal val="0"/>
          <c:showCatName val="0"/>
          <c:showSerName val="0"/>
          <c:showPercent val="0"/>
          <c:showBubbleSize val="0"/>
        </c:dLbls>
        <c:smooth val="0"/>
        <c:axId val="290982120"/>
        <c:axId val="290980152"/>
      </c:lineChart>
      <c:catAx>
        <c:axId val="290982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980152"/>
        <c:crosses val="autoZero"/>
        <c:auto val="1"/>
        <c:lblAlgn val="ctr"/>
        <c:lblOffset val="100"/>
        <c:noMultiLvlLbl val="0"/>
      </c:catAx>
      <c:valAx>
        <c:axId val="290980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982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gruporamosrd (Grupo Ramos)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2</c:v>
                </c:pt>
                <c:pt idx="2">
                  <c:v>5</c:v>
                </c:pt>
                <c:pt idx="3">
                  <c:v>5</c:v>
                </c:pt>
                <c:pt idx="4">
                  <c:v>3</c:v>
                </c:pt>
                <c:pt idx="5">
                  <c:v>3</c:v>
                </c:pt>
                <c:pt idx="6">
                  <c:v>5</c:v>
                </c:pt>
              </c:numCache>
            </c:numRef>
          </c:val>
          <c:extLst>
            <c:ext xmlns:c16="http://schemas.microsoft.com/office/drawing/2014/chart" uri="{C3380CC4-5D6E-409C-BE32-E72D297353CC}">
              <c16:uniqueId val="{00000000-B3E6-4AC8-BBB1-7ACE9B55B166}"/>
            </c:ext>
          </c:extLst>
        </c:ser>
        <c:dLbls>
          <c:showLegendKey val="0"/>
          <c:showVal val="0"/>
          <c:showCatName val="0"/>
          <c:showSerName val="0"/>
          <c:showPercent val="0"/>
          <c:showBubbleSize val="0"/>
        </c:dLbls>
        <c:gapWidth val="219"/>
        <c:overlap val="-27"/>
        <c:axId val="292793848"/>
        <c:axId val="292798440"/>
      </c:barChart>
      <c:catAx>
        <c:axId val="292793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798440"/>
        <c:crosses val="autoZero"/>
        <c:auto val="1"/>
        <c:lblAlgn val="ctr"/>
        <c:lblOffset val="100"/>
        <c:noMultiLvlLbl val="0"/>
      </c:catAx>
      <c:valAx>
        <c:axId val="292798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793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gruporamosrd (Grupo Ramos)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c:v>
                </c:pt>
                <c:pt idx="1">
                  <c:v>0</c:v>
                </c:pt>
                <c:pt idx="2">
                  <c:v>0</c:v>
                </c:pt>
                <c:pt idx="3">
                  <c:v>0</c:v>
                </c:pt>
                <c:pt idx="4">
                  <c:v>0</c:v>
                </c:pt>
                <c:pt idx="5">
                  <c:v>0</c:v>
                </c:pt>
                <c:pt idx="6">
                  <c:v>0</c:v>
                </c:pt>
                <c:pt idx="7">
                  <c:v>0</c:v>
                </c:pt>
                <c:pt idx="8">
                  <c:v>0</c:v>
                </c:pt>
                <c:pt idx="9">
                  <c:v>0</c:v>
                </c:pt>
                <c:pt idx="10">
                  <c:v>0</c:v>
                </c:pt>
                <c:pt idx="11">
                  <c:v>0</c:v>
                </c:pt>
                <c:pt idx="12">
                  <c:v>2</c:v>
                </c:pt>
                <c:pt idx="13">
                  <c:v>0</c:v>
                </c:pt>
                <c:pt idx="14">
                  <c:v>0</c:v>
                </c:pt>
                <c:pt idx="15">
                  <c:v>0</c:v>
                </c:pt>
                <c:pt idx="16">
                  <c:v>2</c:v>
                </c:pt>
                <c:pt idx="17">
                  <c:v>2</c:v>
                </c:pt>
                <c:pt idx="18">
                  <c:v>0</c:v>
                </c:pt>
                <c:pt idx="19">
                  <c:v>1</c:v>
                </c:pt>
                <c:pt idx="20">
                  <c:v>1</c:v>
                </c:pt>
                <c:pt idx="21">
                  <c:v>0</c:v>
                </c:pt>
                <c:pt idx="22">
                  <c:v>1</c:v>
                </c:pt>
                <c:pt idx="23">
                  <c:v>0</c:v>
                </c:pt>
              </c:numCache>
            </c:numRef>
          </c:val>
          <c:smooth val="0"/>
          <c:extLst>
            <c:ext xmlns:c16="http://schemas.microsoft.com/office/drawing/2014/chart" uri="{C3380CC4-5D6E-409C-BE32-E72D297353CC}">
              <c16:uniqueId val="{00000000-E1E7-4218-93BE-21304499166E}"/>
            </c:ext>
          </c:extLst>
        </c:ser>
        <c:dLbls>
          <c:showLegendKey val="0"/>
          <c:showVal val="0"/>
          <c:showCatName val="0"/>
          <c:showSerName val="0"/>
          <c:showPercent val="0"/>
          <c:showBubbleSize val="0"/>
        </c:dLbls>
        <c:smooth val="0"/>
        <c:axId val="292797128"/>
        <c:axId val="292798112"/>
      </c:lineChart>
      <c:catAx>
        <c:axId val="292797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798112"/>
        <c:crosses val="autoZero"/>
        <c:auto val="1"/>
        <c:lblAlgn val="ctr"/>
        <c:lblOffset val="100"/>
        <c:noMultiLvlLbl val="0"/>
      </c:catAx>
      <c:valAx>
        <c:axId val="292798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797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gruporamosrd (Grupo Ramos)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3.8403990024938</c:v>
                </c:pt>
                <c:pt idx="1">
                  <c:v>0</c:v>
                </c:pt>
                <c:pt idx="2">
                  <c:v>0</c:v>
                </c:pt>
                <c:pt idx="3">
                  <c:v>0</c:v>
                </c:pt>
                <c:pt idx="4">
                  <c:v>0</c:v>
                </c:pt>
                <c:pt idx="5">
                  <c:v>0</c:v>
                </c:pt>
                <c:pt idx="6">
                  <c:v>0</c:v>
                </c:pt>
                <c:pt idx="7">
                  <c:v>0</c:v>
                </c:pt>
                <c:pt idx="8">
                  <c:v>0</c:v>
                </c:pt>
                <c:pt idx="9">
                  <c:v>0</c:v>
                </c:pt>
                <c:pt idx="10">
                  <c:v>0</c:v>
                </c:pt>
                <c:pt idx="11">
                  <c:v>0</c:v>
                </c:pt>
                <c:pt idx="12">
                  <c:v>2.4189526184539001</c:v>
                </c:pt>
                <c:pt idx="13">
                  <c:v>0</c:v>
                </c:pt>
                <c:pt idx="14">
                  <c:v>0</c:v>
                </c:pt>
                <c:pt idx="15">
                  <c:v>0</c:v>
                </c:pt>
                <c:pt idx="16">
                  <c:v>1.3466334164589</c:v>
                </c:pt>
                <c:pt idx="17">
                  <c:v>2.0199501246882998</c:v>
                </c:pt>
                <c:pt idx="18">
                  <c:v>0</c:v>
                </c:pt>
                <c:pt idx="19">
                  <c:v>2.2942643391520998</c:v>
                </c:pt>
                <c:pt idx="20">
                  <c:v>3.9401496259352</c:v>
                </c:pt>
                <c:pt idx="21">
                  <c:v>4.8628428927681</c:v>
                </c:pt>
                <c:pt idx="22">
                  <c:v>3.0174563591022001</c:v>
                </c:pt>
                <c:pt idx="23">
                  <c:v>0</c:v>
                </c:pt>
              </c:numCache>
            </c:numRef>
          </c:val>
          <c:smooth val="0"/>
          <c:extLst>
            <c:ext xmlns:c16="http://schemas.microsoft.com/office/drawing/2014/chart" uri="{C3380CC4-5D6E-409C-BE32-E72D297353CC}">
              <c16:uniqueId val="{00000000-E5D1-4104-BF3E-8A8E39F761E9}"/>
            </c:ext>
          </c:extLst>
        </c:ser>
        <c:dLbls>
          <c:showLegendKey val="0"/>
          <c:showVal val="0"/>
          <c:showCatName val="0"/>
          <c:showSerName val="0"/>
          <c:showPercent val="0"/>
          <c:showBubbleSize val="0"/>
        </c:dLbls>
        <c:smooth val="0"/>
        <c:axId val="242350576"/>
        <c:axId val="242356152"/>
      </c:lineChart>
      <c:catAx>
        <c:axId val="242350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356152"/>
        <c:crosses val="autoZero"/>
        <c:auto val="1"/>
        <c:lblAlgn val="ctr"/>
        <c:lblOffset val="100"/>
        <c:noMultiLvlLbl val="0"/>
      </c:catAx>
      <c:valAx>
        <c:axId val="242356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350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gruporamosrd (Grupo Ramos)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1</c:v>
                </c:pt>
                <c:pt idx="2">
                  <c:v>4</c:v>
                </c:pt>
                <c:pt idx="3">
                  <c:v>2</c:v>
                </c:pt>
                <c:pt idx="4">
                  <c:v>2</c:v>
                </c:pt>
                <c:pt idx="5">
                  <c:v>0</c:v>
                </c:pt>
                <c:pt idx="6">
                  <c:v>0</c:v>
                </c:pt>
              </c:numCache>
            </c:numRef>
          </c:val>
          <c:extLst>
            <c:ext xmlns:c16="http://schemas.microsoft.com/office/drawing/2014/chart" uri="{C3380CC4-5D6E-409C-BE32-E72D297353CC}">
              <c16:uniqueId val="{00000000-D81F-4184-A808-067B74F1D483}"/>
            </c:ext>
          </c:extLst>
        </c:ser>
        <c:dLbls>
          <c:showLegendKey val="0"/>
          <c:showVal val="0"/>
          <c:showCatName val="0"/>
          <c:showSerName val="0"/>
          <c:showPercent val="0"/>
          <c:showBubbleSize val="0"/>
        </c:dLbls>
        <c:gapWidth val="219"/>
        <c:overlap val="-27"/>
        <c:axId val="242350904"/>
        <c:axId val="242349264"/>
      </c:barChart>
      <c:catAx>
        <c:axId val="242350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349264"/>
        <c:crosses val="autoZero"/>
        <c:auto val="1"/>
        <c:lblAlgn val="ctr"/>
        <c:lblOffset val="100"/>
        <c:noMultiLvlLbl val="0"/>
      </c:catAx>
      <c:valAx>
        <c:axId val="242349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350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gruporamosrd (Grupo Ramos)</c:v>
                </c:pt>
              </c:strCache>
            </c:strRef>
          </c:tx>
          <c:spPr>
            <a:solidFill>
              <a:schemeClr val="accent1"/>
            </a:solidFill>
            <a:ln>
              <a:noFill/>
            </a:ln>
            <a:effectLst/>
          </c:spPr>
          <c:invertIfNegative val="0"/>
          <c:cat>
            <c:strRef>
              <c:f>Sheet1!$A$2:$A$4</c:f>
              <c:strCache>
                <c:ptCount val="3"/>
                <c:pt idx="0">
                  <c:v>Images</c:v>
                </c:pt>
                <c:pt idx="1">
                  <c:v>Videos</c:v>
                </c:pt>
                <c:pt idx="2">
                  <c:v>Carousels</c:v>
                </c:pt>
              </c:strCache>
            </c:strRef>
          </c:cat>
          <c:val>
            <c:numRef>
              <c:f>Sheet1!$B$2:$B$4</c:f>
              <c:numCache>
                <c:formatCode>General</c:formatCode>
                <c:ptCount val="3"/>
                <c:pt idx="0">
                  <c:v>2.3582078841491998</c:v>
                </c:pt>
                <c:pt idx="1">
                  <c:v>2.8126971800571998</c:v>
                </c:pt>
                <c:pt idx="2">
                  <c:v>4.2089253574432997</c:v>
                </c:pt>
              </c:numCache>
            </c:numRef>
          </c:val>
          <c:extLst>
            <c:ext xmlns:c16="http://schemas.microsoft.com/office/drawing/2014/chart" uri="{C3380CC4-5D6E-409C-BE32-E72D297353CC}">
              <c16:uniqueId val="{00000000-DAB3-4529-9C7E-42559A50948C}"/>
            </c:ext>
          </c:extLst>
        </c:ser>
        <c:dLbls>
          <c:showLegendKey val="0"/>
          <c:showVal val="0"/>
          <c:showCatName val="0"/>
          <c:showSerName val="0"/>
          <c:showPercent val="0"/>
          <c:showBubbleSize val="0"/>
        </c:dLbls>
        <c:gapWidth val="219"/>
        <c:overlap val="-27"/>
        <c:axId val="291908768"/>
        <c:axId val="291905160"/>
      </c:barChart>
      <c:catAx>
        <c:axId val="291908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905160"/>
        <c:crosses val="autoZero"/>
        <c:auto val="1"/>
        <c:lblAlgn val="ctr"/>
        <c:lblOffset val="100"/>
        <c:noMultiLvlLbl val="0"/>
      </c:catAx>
      <c:valAx>
        <c:axId val="291905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908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gruporamosrd (Grupo Ramos)</c:v>
                </c:pt>
              </c:strCache>
            </c:strRef>
          </c:cat>
          <c:val>
            <c:numRef>
              <c:f>Sheet1!$B$2</c:f>
              <c:numCache>
                <c:formatCode>General</c:formatCode>
                <c:ptCount val="1"/>
                <c:pt idx="0">
                  <c:v>3</c:v>
                </c:pt>
              </c:numCache>
            </c:numRef>
          </c:val>
          <c:extLst>
            <c:ext xmlns:c16="http://schemas.microsoft.com/office/drawing/2014/chart" uri="{C3380CC4-5D6E-409C-BE32-E72D297353CC}">
              <c16:uniqueId val="{00000000-CF2E-44B6-956C-E2760F984913}"/>
            </c:ext>
          </c:extLst>
        </c:ser>
        <c:ser>
          <c:idx val="1"/>
          <c:order val="1"/>
          <c:tx>
            <c:strRef>
              <c:f>Sheet1!$C$1</c:f>
              <c:strCache>
                <c:ptCount val="1"/>
                <c:pt idx="0">
                  <c:v>Images</c:v>
                </c:pt>
              </c:strCache>
            </c:strRef>
          </c:tx>
          <c:spPr>
            <a:solidFill>
              <a:schemeClr val="accent2"/>
            </a:solidFill>
            <a:ln>
              <a:noFill/>
            </a:ln>
            <a:effectLst/>
          </c:spPr>
          <c:invertIfNegative val="0"/>
          <c:cat>
            <c:strRef>
              <c:f>Sheet1!$A$2</c:f>
              <c:strCache>
                <c:ptCount val="1"/>
                <c:pt idx="0">
                  <c:v>gruporamosrd (Grupo Ramos)</c:v>
                </c:pt>
              </c:strCache>
            </c:strRef>
          </c:cat>
          <c:val>
            <c:numRef>
              <c:f>Sheet1!$C$2</c:f>
              <c:numCache>
                <c:formatCode>General</c:formatCode>
                <c:ptCount val="1"/>
                <c:pt idx="0">
                  <c:v>7</c:v>
                </c:pt>
              </c:numCache>
            </c:numRef>
          </c:val>
          <c:extLst>
            <c:ext xmlns:c16="http://schemas.microsoft.com/office/drawing/2014/chart" uri="{C3380CC4-5D6E-409C-BE32-E72D297353CC}">
              <c16:uniqueId val="{00000001-CF2E-44B6-956C-E2760F984913}"/>
            </c:ext>
          </c:extLst>
        </c:ser>
        <c:ser>
          <c:idx val="2"/>
          <c:order val="2"/>
          <c:tx>
            <c:strRef>
              <c:f>Sheet1!$D$1</c:f>
              <c:strCache>
                <c:ptCount val="1"/>
                <c:pt idx="0">
                  <c:v>Videos</c:v>
                </c:pt>
              </c:strCache>
            </c:strRef>
          </c:tx>
          <c:spPr>
            <a:solidFill>
              <a:schemeClr val="accent3"/>
            </a:solidFill>
            <a:ln>
              <a:noFill/>
            </a:ln>
            <a:effectLst/>
          </c:spPr>
          <c:invertIfNegative val="0"/>
          <c:cat>
            <c:strRef>
              <c:f>Sheet1!$A$2</c:f>
              <c:strCache>
                <c:ptCount val="1"/>
                <c:pt idx="0">
                  <c:v>gruporamosrd (Grupo Ramos)</c:v>
                </c:pt>
              </c:strCache>
            </c:strRef>
          </c:cat>
          <c:val>
            <c:numRef>
              <c:f>Sheet1!$D$2</c:f>
              <c:numCache>
                <c:formatCode>General</c:formatCode>
                <c:ptCount val="1"/>
                <c:pt idx="0">
                  <c:v>3</c:v>
                </c:pt>
              </c:numCache>
            </c:numRef>
          </c:val>
          <c:extLst>
            <c:ext xmlns:c16="http://schemas.microsoft.com/office/drawing/2014/chart" uri="{C3380CC4-5D6E-409C-BE32-E72D297353CC}">
              <c16:uniqueId val="{00000002-CF2E-44B6-956C-E2760F984913}"/>
            </c:ext>
          </c:extLst>
        </c:ser>
        <c:dLbls>
          <c:showLegendKey val="0"/>
          <c:showVal val="0"/>
          <c:showCatName val="0"/>
          <c:showSerName val="0"/>
          <c:showPercent val="0"/>
          <c:showBubbleSize val="0"/>
        </c:dLbls>
        <c:gapWidth val="150"/>
        <c:overlap val="100"/>
        <c:axId val="291905816"/>
        <c:axId val="291907784"/>
      </c:barChart>
      <c:catAx>
        <c:axId val="291905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907784"/>
        <c:crosses val="autoZero"/>
        <c:auto val="1"/>
        <c:lblAlgn val="ctr"/>
        <c:lblOffset val="100"/>
        <c:noMultiLvlLbl val="0"/>
      </c:catAx>
      <c:valAx>
        <c:axId val="2919077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905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gruporamosrd (Grupo Ramos)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2.6545363908274999</c:v>
                </c:pt>
                <c:pt idx="1">
                  <c:v>3.1904287138584002</c:v>
                </c:pt>
                <c:pt idx="2">
                  <c:v>3.6764705882353002</c:v>
                </c:pt>
                <c:pt idx="3">
                  <c:v>1.3459621136590001</c:v>
                </c:pt>
                <c:pt idx="4">
                  <c:v>3.0907278165503</c:v>
                </c:pt>
              </c:numCache>
            </c:numRef>
          </c:val>
          <c:extLst>
            <c:ext xmlns:c16="http://schemas.microsoft.com/office/drawing/2014/chart" uri="{C3380CC4-5D6E-409C-BE32-E72D297353CC}">
              <c16:uniqueId val="{00000000-A4C0-423A-B929-C368A8ADBEC0}"/>
            </c:ext>
          </c:extLst>
        </c:ser>
        <c:dLbls>
          <c:showLegendKey val="0"/>
          <c:showVal val="0"/>
          <c:showCatName val="0"/>
          <c:showSerName val="0"/>
          <c:showPercent val="0"/>
          <c:showBubbleSize val="0"/>
        </c:dLbls>
        <c:gapWidth val="219"/>
        <c:overlap val="-27"/>
        <c:axId val="291910080"/>
        <c:axId val="291911720"/>
      </c:barChart>
      <c:catAx>
        <c:axId val="291910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911720"/>
        <c:crosses val="autoZero"/>
        <c:auto val="1"/>
        <c:lblAlgn val="ctr"/>
        <c:lblOffset val="100"/>
        <c:noMultiLvlLbl val="0"/>
      </c:catAx>
      <c:valAx>
        <c:axId val="291911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910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gruporamosrd (Grupo Ramos)</c:v>
                </c:pt>
              </c:strCache>
            </c:strRef>
          </c:cat>
          <c:val>
            <c:numRef>
              <c:f>Sheet1!$B$2</c:f>
              <c:numCache>
                <c:formatCode>General</c:formatCode>
                <c:ptCount val="1"/>
                <c:pt idx="0">
                  <c:v>720</c:v>
                </c:pt>
              </c:numCache>
            </c:numRef>
          </c:val>
          <c:extLst>
            <c:ext xmlns:c16="http://schemas.microsoft.com/office/drawing/2014/chart" uri="{C3380CC4-5D6E-409C-BE32-E72D297353CC}">
              <c16:uniqueId val="{00000000-ECAE-43EA-9FF1-94546B289C7C}"/>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gruporamosrd (Grupo Ramos)</c:v>
                </c:pt>
              </c:strCache>
            </c:strRef>
          </c:cat>
          <c:val>
            <c:numRef>
              <c:f>Sheet1!$C$2</c:f>
              <c:numCache>
                <c:formatCode>General</c:formatCode>
                <c:ptCount val="1"/>
                <c:pt idx="0">
                  <c:v>30</c:v>
                </c:pt>
              </c:numCache>
            </c:numRef>
          </c:val>
          <c:extLst>
            <c:ext xmlns:c16="http://schemas.microsoft.com/office/drawing/2014/chart" uri="{C3380CC4-5D6E-409C-BE32-E72D297353CC}">
              <c16:uniqueId val="{00000001-ECAE-43EA-9FF1-94546B289C7C}"/>
            </c:ext>
          </c:extLst>
        </c:ser>
        <c:dLbls>
          <c:showLegendKey val="0"/>
          <c:showVal val="0"/>
          <c:showCatName val="0"/>
          <c:showSerName val="0"/>
          <c:showPercent val="0"/>
          <c:showBubbleSize val="0"/>
        </c:dLbls>
        <c:gapWidth val="150"/>
        <c:overlap val="100"/>
        <c:axId val="244619336"/>
        <c:axId val="244615072"/>
      </c:barChart>
      <c:catAx>
        <c:axId val="244619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615072"/>
        <c:crosses val="autoZero"/>
        <c:auto val="1"/>
        <c:lblAlgn val="ctr"/>
        <c:lblOffset val="100"/>
        <c:noMultiLvlLbl val="0"/>
      </c:catAx>
      <c:valAx>
        <c:axId val="2446150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619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11/21/2017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11/21/2017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E9D7F-FE65-4C1F-A1A9-A0CECBD9DA02}"/>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2CFD272E-E3C6-42E2-A2B8-0B6CC615493A}"/>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9781367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B3645-74BA-4741-AFB0-296AC462EC84}"/>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E8863BCA-5788-41F8-B791-7687B3C064AC}"/>
              </a:ext>
            </a:extLst>
          </p:cNvPr>
          <p:cNvGraphicFramePr>
            <a:graphicFrameLocks noGrp="1"/>
          </p:cNvGraphicFramePr>
          <p:nvPr>
            <p:ph type="tbl" sz="quarter" idx="13"/>
            <p:extLst>
              <p:ext uri="{D42A27DB-BD31-4B8C-83A1-F6EECF244321}">
                <p14:modId xmlns:p14="http://schemas.microsoft.com/office/powerpoint/2010/main" val="18985642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18798407"/>
                    </a:ext>
                  </a:extLst>
                </a:gridCol>
                <a:gridCol w="699516">
                  <a:extLst>
                    <a:ext uri="{9D8B030D-6E8A-4147-A177-3AD203B41FA5}">
                      <a16:colId xmlns:a16="http://schemas.microsoft.com/office/drawing/2014/main" val="3478535267"/>
                    </a:ext>
                  </a:extLst>
                </a:gridCol>
                <a:gridCol w="699516">
                  <a:extLst>
                    <a:ext uri="{9D8B030D-6E8A-4147-A177-3AD203B41FA5}">
                      <a16:colId xmlns:a16="http://schemas.microsoft.com/office/drawing/2014/main" val="3513208189"/>
                    </a:ext>
                  </a:extLst>
                </a:gridCol>
                <a:gridCol w="658368">
                  <a:extLst>
                    <a:ext uri="{9D8B030D-6E8A-4147-A177-3AD203B41FA5}">
                      <a16:colId xmlns:a16="http://schemas.microsoft.com/office/drawing/2014/main" val="2131137438"/>
                    </a:ext>
                  </a:extLst>
                </a:gridCol>
                <a:gridCol w="658368">
                  <a:extLst>
                    <a:ext uri="{9D8B030D-6E8A-4147-A177-3AD203B41FA5}">
                      <a16:colId xmlns:a16="http://schemas.microsoft.com/office/drawing/2014/main" val="1820610799"/>
                    </a:ext>
                  </a:extLst>
                </a:gridCol>
                <a:gridCol w="658368">
                  <a:extLst>
                    <a:ext uri="{9D8B030D-6E8A-4147-A177-3AD203B41FA5}">
                      <a16:colId xmlns:a16="http://schemas.microsoft.com/office/drawing/2014/main" val="475073445"/>
                    </a:ext>
                  </a:extLst>
                </a:gridCol>
                <a:gridCol w="699516">
                  <a:extLst>
                    <a:ext uri="{9D8B030D-6E8A-4147-A177-3AD203B41FA5}">
                      <a16:colId xmlns:a16="http://schemas.microsoft.com/office/drawing/2014/main" val="2394742374"/>
                    </a:ext>
                  </a:extLst>
                </a:gridCol>
                <a:gridCol w="699516">
                  <a:extLst>
                    <a:ext uri="{9D8B030D-6E8A-4147-A177-3AD203B41FA5}">
                      <a16:colId xmlns:a16="http://schemas.microsoft.com/office/drawing/2014/main" val="323775075"/>
                    </a:ext>
                  </a:extLst>
                </a:gridCol>
                <a:gridCol w="699516">
                  <a:extLst>
                    <a:ext uri="{9D8B030D-6E8A-4147-A177-3AD203B41FA5}">
                      <a16:colId xmlns:a16="http://schemas.microsoft.com/office/drawing/2014/main" val="912921524"/>
                    </a:ext>
                  </a:extLst>
                </a:gridCol>
                <a:gridCol w="658368">
                  <a:extLst>
                    <a:ext uri="{9D8B030D-6E8A-4147-A177-3AD203B41FA5}">
                      <a16:colId xmlns:a16="http://schemas.microsoft.com/office/drawing/2014/main" val="114803981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546263156"/>
                  </a:ext>
                </a:extLst>
              </a:tr>
              <a:tr h="370840">
                <a:tc>
                  <a:txBody>
                    <a:bodyPr/>
                    <a:lstStyle/>
                    <a:p>
                      <a:r>
                        <a:rPr lang="en-US" sz="1000"/>
                        <a:t>gruporamosrd (Grupo Ramos)</a:t>
                      </a:r>
                    </a:p>
                  </a:txBody>
                  <a:tcPr/>
                </a:tc>
                <a:tc>
                  <a:txBody>
                    <a:bodyPr/>
                    <a:lstStyle/>
                    <a:p>
                      <a:r>
                        <a:rPr lang="en-US" sz="1000"/>
                        <a:t>2059</a:t>
                      </a:r>
                    </a:p>
                  </a:txBody>
                  <a:tcPr/>
                </a:tc>
                <a:tc>
                  <a:txBody>
                    <a:bodyPr/>
                    <a:lstStyle/>
                    <a:p>
                      <a:r>
                        <a:rPr lang="en-US" sz="1000"/>
                        <a:t>111</a:t>
                      </a:r>
                    </a:p>
                  </a:txBody>
                  <a:tcPr/>
                </a:tc>
                <a:tc>
                  <a:txBody>
                    <a:bodyPr/>
                    <a:lstStyle/>
                    <a:p>
                      <a:r>
                        <a:rPr lang="en-US" sz="1000"/>
                        <a:t>7</a:t>
                      </a:r>
                    </a:p>
                  </a:txBody>
                  <a:tcPr/>
                </a:tc>
                <a:tc>
                  <a:txBody>
                    <a:bodyPr/>
                    <a:lstStyle/>
                    <a:p>
                      <a:r>
                        <a:rPr lang="en-US" sz="1000"/>
                        <a:t>3</a:t>
                      </a:r>
                    </a:p>
                  </a:txBody>
                  <a:tcPr/>
                </a:tc>
                <a:tc>
                  <a:txBody>
                    <a:bodyPr/>
                    <a:lstStyle/>
                    <a:p>
                      <a:r>
                        <a:rPr lang="en-US" sz="1000"/>
                        <a:t>3</a:t>
                      </a:r>
                    </a:p>
                  </a:txBody>
                  <a:tcPr/>
                </a:tc>
                <a:tc>
                  <a:txBody>
                    <a:bodyPr/>
                    <a:lstStyle/>
                    <a:p>
                      <a:r>
                        <a:rPr lang="en-US" sz="1000"/>
                        <a:t>13</a:t>
                      </a:r>
                    </a:p>
                  </a:txBody>
                  <a:tcPr/>
                </a:tc>
                <a:tc>
                  <a:txBody>
                    <a:bodyPr/>
                    <a:lstStyle/>
                    <a:p>
                      <a:r>
                        <a:rPr lang="en-US" sz="1000"/>
                        <a:t>720</a:t>
                      </a:r>
                    </a:p>
                  </a:txBody>
                  <a:tcPr/>
                </a:tc>
                <a:tc>
                  <a:txBody>
                    <a:bodyPr/>
                    <a:lstStyle/>
                    <a:p>
                      <a:r>
                        <a:rPr lang="en-US" sz="1000"/>
                        <a:t>30</a:t>
                      </a:r>
                    </a:p>
                  </a:txBody>
                  <a:tcPr/>
                </a:tc>
                <a:tc>
                  <a:txBody>
                    <a:bodyPr/>
                    <a:lstStyle/>
                    <a:p>
                      <a:r>
                        <a:rPr lang="en-US" sz="1000"/>
                        <a:t>2.8803%</a:t>
                      </a:r>
                    </a:p>
                  </a:txBody>
                  <a:tcPr/>
                </a:tc>
                <a:extLst>
                  <a:ext uri="{0D108BD9-81ED-4DB2-BD59-A6C34878D82A}">
                    <a16:rowId xmlns:a16="http://schemas.microsoft.com/office/drawing/2014/main" val="2136088906"/>
                  </a:ext>
                </a:extLst>
              </a:tr>
            </a:tbl>
          </a:graphicData>
        </a:graphic>
      </p:graphicFrame>
      <p:sp>
        <p:nvSpPr>
          <p:cNvPr id="4" name="Text Placeholder 3">
            <a:extLst>
              <a:ext uri="{FF2B5EF4-FFF2-40B4-BE49-F238E27FC236}">
                <a16:creationId xmlns:a16="http://schemas.microsoft.com/office/drawing/2014/main" id="{653AD913-4CF8-4CDD-83DC-BDD3CA6EAA94}"/>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23103498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B5124-B9EC-45EE-9A4A-6E3210523385}"/>
              </a:ext>
            </a:extLst>
          </p:cNvPr>
          <p:cNvSpPr>
            <a:spLocks noGrp="1"/>
          </p:cNvSpPr>
          <p:nvPr>
            <p:ph type="title"/>
          </p:nvPr>
        </p:nvSpPr>
        <p:spPr/>
        <p:txBody>
          <a:bodyPr/>
          <a:lstStyle/>
          <a:p>
            <a:r>
              <a:rPr lang="en-US"/>
              <a:t>Instagram Key Metrics Radar</a:t>
            </a:r>
          </a:p>
        </p:txBody>
      </p:sp>
      <p:graphicFrame>
        <p:nvGraphicFramePr>
          <p:cNvPr id="6" name="Chart Placeholder 5">
            <a:extLst>
              <a:ext uri="{FF2B5EF4-FFF2-40B4-BE49-F238E27FC236}">
                <a16:creationId xmlns:a16="http://schemas.microsoft.com/office/drawing/2014/main" id="{A07CF3FC-FA8B-43AA-B766-919A272B5E17}"/>
              </a:ext>
            </a:extLst>
          </p:cNvPr>
          <p:cNvGraphicFramePr>
            <a:graphicFrameLocks noGrp="1"/>
          </p:cNvGraphicFramePr>
          <p:nvPr>
            <p:ph type="chart" sz="quarter" idx="13"/>
            <p:extLst>
              <p:ext uri="{D42A27DB-BD31-4B8C-83A1-F6EECF244321}">
                <p14:modId xmlns:p14="http://schemas.microsoft.com/office/powerpoint/2010/main" val="9301969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BBB1C4-26C8-462E-B683-C8943093C914}"/>
              </a:ext>
            </a:extLst>
          </p:cNvPr>
          <p:cNvSpPr>
            <a:spLocks noGrp="1"/>
          </p:cNvSpPr>
          <p:nvPr>
            <p:ph type="body" sz="quarter" idx="14"/>
          </p:nvPr>
        </p:nvSpPr>
        <p:spPr/>
        <p:txBody>
          <a:bodyPr/>
          <a:lstStyle/>
          <a:p>
            <a:r>
              <a:rPr lang="en-US"/>
              <a:t>01/10/2017 - 31/10/2017</a:t>
            </a:r>
          </a:p>
        </p:txBody>
      </p:sp>
      <p:sp>
        <p:nvSpPr>
          <p:cNvPr id="5" name="Footer Placeholder 4">
            <a:extLst>
              <a:ext uri="{FF2B5EF4-FFF2-40B4-BE49-F238E27FC236}">
                <a16:creationId xmlns:a16="http://schemas.microsoft.com/office/drawing/2014/main" id="{47592CD9-5265-4CE9-AFCC-9388D99384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71745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1D4BD-7B4D-45B1-8E7A-998610E407CC}"/>
              </a:ext>
            </a:extLst>
          </p:cNvPr>
          <p:cNvSpPr>
            <a:spLocks noGrp="1"/>
          </p:cNvSpPr>
          <p:nvPr>
            <p:ph type="title"/>
          </p:nvPr>
        </p:nvSpPr>
        <p:spPr/>
        <p:txBody>
          <a:bodyPr/>
          <a:lstStyle/>
          <a:p>
            <a:r>
              <a:rPr lang="en-US"/>
              <a:t>Instagram Followers Total</a:t>
            </a:r>
          </a:p>
        </p:txBody>
      </p:sp>
      <p:graphicFrame>
        <p:nvGraphicFramePr>
          <p:cNvPr id="6" name="Chart Placeholder 5">
            <a:extLst>
              <a:ext uri="{FF2B5EF4-FFF2-40B4-BE49-F238E27FC236}">
                <a16:creationId xmlns:a16="http://schemas.microsoft.com/office/drawing/2014/main" id="{165654F0-BAC4-453E-87DA-3E231811338E}"/>
              </a:ext>
            </a:extLst>
          </p:cNvPr>
          <p:cNvGraphicFramePr>
            <a:graphicFrameLocks noGrp="1"/>
          </p:cNvGraphicFramePr>
          <p:nvPr>
            <p:ph type="chart" sz="quarter" idx="13"/>
            <p:extLst>
              <p:ext uri="{D42A27DB-BD31-4B8C-83A1-F6EECF244321}">
                <p14:modId xmlns:p14="http://schemas.microsoft.com/office/powerpoint/2010/main" val="29856683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2CFBEA-8014-4CEC-8630-3E82FC16E5A4}"/>
              </a:ext>
            </a:extLst>
          </p:cNvPr>
          <p:cNvSpPr>
            <a:spLocks noGrp="1"/>
          </p:cNvSpPr>
          <p:nvPr>
            <p:ph type="body" sz="quarter" idx="14"/>
          </p:nvPr>
        </p:nvSpPr>
        <p:spPr/>
        <p:txBody>
          <a:bodyPr/>
          <a:lstStyle/>
          <a:p>
            <a:r>
              <a:rPr lang="en-US"/>
              <a:t>01/10/2017 - 31/10/2017</a:t>
            </a:r>
          </a:p>
        </p:txBody>
      </p:sp>
      <p:sp>
        <p:nvSpPr>
          <p:cNvPr id="5" name="Footer Placeholder 4">
            <a:extLst>
              <a:ext uri="{FF2B5EF4-FFF2-40B4-BE49-F238E27FC236}">
                <a16:creationId xmlns:a16="http://schemas.microsoft.com/office/drawing/2014/main" id="{2D83E8CD-8E31-4634-8C3D-2FA7413904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43422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0F1C89-FD42-46E8-9083-983288558E66}"/>
              </a:ext>
            </a:extLst>
          </p:cNvPr>
          <p:cNvSpPr>
            <a:spLocks noGrp="1"/>
          </p:cNvSpPr>
          <p:nvPr>
            <p:ph type="title"/>
          </p:nvPr>
        </p:nvSpPr>
        <p:spPr/>
        <p:txBody>
          <a:bodyPr/>
          <a:lstStyle/>
          <a:p>
            <a:r>
              <a:rPr lang="en-US"/>
              <a:t>Instagram Followers Change Per Weekday</a:t>
            </a:r>
          </a:p>
        </p:txBody>
      </p:sp>
      <p:graphicFrame>
        <p:nvGraphicFramePr>
          <p:cNvPr id="6" name="Chart Placeholder 5">
            <a:extLst>
              <a:ext uri="{FF2B5EF4-FFF2-40B4-BE49-F238E27FC236}">
                <a16:creationId xmlns:a16="http://schemas.microsoft.com/office/drawing/2014/main" id="{47C45D18-C077-470B-B89C-BDBEA0199845}"/>
              </a:ext>
            </a:extLst>
          </p:cNvPr>
          <p:cNvGraphicFramePr>
            <a:graphicFrameLocks noGrp="1"/>
          </p:cNvGraphicFramePr>
          <p:nvPr>
            <p:ph type="chart" sz="quarter" idx="13"/>
            <p:extLst>
              <p:ext uri="{D42A27DB-BD31-4B8C-83A1-F6EECF244321}">
                <p14:modId xmlns:p14="http://schemas.microsoft.com/office/powerpoint/2010/main" val="14617265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8719A8-2922-4962-B3C2-E6BEFFC7E775}"/>
              </a:ext>
            </a:extLst>
          </p:cNvPr>
          <p:cNvSpPr>
            <a:spLocks noGrp="1"/>
          </p:cNvSpPr>
          <p:nvPr>
            <p:ph type="body" sz="quarter" idx="14"/>
          </p:nvPr>
        </p:nvSpPr>
        <p:spPr/>
        <p:txBody>
          <a:bodyPr/>
          <a:lstStyle/>
          <a:p>
            <a:r>
              <a:rPr lang="en-US"/>
              <a:t>01/10/2017 - 31/10/2017</a:t>
            </a:r>
          </a:p>
        </p:txBody>
      </p:sp>
      <p:sp>
        <p:nvSpPr>
          <p:cNvPr id="5" name="Footer Placeholder 4">
            <a:extLst>
              <a:ext uri="{FF2B5EF4-FFF2-40B4-BE49-F238E27FC236}">
                <a16:creationId xmlns:a16="http://schemas.microsoft.com/office/drawing/2014/main" id="{4AA4DAEA-9AB5-44C1-AD0D-B41860EC85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95602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FF8DC-9AC9-4938-8483-5CB06C5811E4}"/>
              </a:ext>
            </a:extLst>
          </p:cNvPr>
          <p:cNvSpPr>
            <a:spLocks noGrp="1"/>
          </p:cNvSpPr>
          <p:nvPr>
            <p:ph type="title"/>
          </p:nvPr>
        </p:nvSpPr>
        <p:spPr/>
        <p:txBody>
          <a:bodyPr/>
          <a:lstStyle/>
          <a:p>
            <a:r>
              <a:rPr lang="en-US"/>
              <a:t>Instagram Posts By Hour</a:t>
            </a:r>
          </a:p>
        </p:txBody>
      </p:sp>
      <p:graphicFrame>
        <p:nvGraphicFramePr>
          <p:cNvPr id="6" name="Chart Placeholder 5">
            <a:extLst>
              <a:ext uri="{FF2B5EF4-FFF2-40B4-BE49-F238E27FC236}">
                <a16:creationId xmlns:a16="http://schemas.microsoft.com/office/drawing/2014/main" id="{4793511C-9D2E-4A43-BF08-C0CCA24DE715}"/>
              </a:ext>
            </a:extLst>
          </p:cNvPr>
          <p:cNvGraphicFramePr>
            <a:graphicFrameLocks noGrp="1"/>
          </p:cNvGraphicFramePr>
          <p:nvPr>
            <p:ph type="chart" sz="quarter" idx="13"/>
            <p:extLst>
              <p:ext uri="{D42A27DB-BD31-4B8C-83A1-F6EECF244321}">
                <p14:modId xmlns:p14="http://schemas.microsoft.com/office/powerpoint/2010/main" val="17205724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7FD6D3-9EFE-4272-AD67-9AB657FCDB49}"/>
              </a:ext>
            </a:extLst>
          </p:cNvPr>
          <p:cNvSpPr>
            <a:spLocks noGrp="1"/>
          </p:cNvSpPr>
          <p:nvPr>
            <p:ph type="body" sz="quarter" idx="14"/>
          </p:nvPr>
        </p:nvSpPr>
        <p:spPr/>
        <p:txBody>
          <a:bodyPr/>
          <a:lstStyle/>
          <a:p>
            <a:r>
              <a:rPr lang="en-US"/>
              <a:t>01/10/2017 - 31/10/2017</a:t>
            </a:r>
          </a:p>
        </p:txBody>
      </p:sp>
      <p:sp>
        <p:nvSpPr>
          <p:cNvPr id="5" name="Footer Placeholder 4">
            <a:extLst>
              <a:ext uri="{FF2B5EF4-FFF2-40B4-BE49-F238E27FC236}">
                <a16:creationId xmlns:a16="http://schemas.microsoft.com/office/drawing/2014/main" id="{5EB576CE-01C5-4C49-B2F5-21BC2537E3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6779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F846E-1D45-4B1B-9805-641753FBF66E}"/>
              </a:ext>
            </a:extLst>
          </p:cNvPr>
          <p:cNvSpPr>
            <a:spLocks noGrp="1"/>
          </p:cNvSpPr>
          <p:nvPr>
            <p:ph type="title"/>
          </p:nvPr>
        </p:nvSpPr>
        <p:spPr/>
        <p:txBody>
          <a:bodyPr/>
          <a:lstStyle/>
          <a:p>
            <a:r>
              <a:rPr lang="en-US"/>
              <a:t>Instagram Interaction Rate By Hour</a:t>
            </a:r>
          </a:p>
        </p:txBody>
      </p:sp>
      <p:graphicFrame>
        <p:nvGraphicFramePr>
          <p:cNvPr id="6" name="Chart Placeholder 5">
            <a:extLst>
              <a:ext uri="{FF2B5EF4-FFF2-40B4-BE49-F238E27FC236}">
                <a16:creationId xmlns:a16="http://schemas.microsoft.com/office/drawing/2014/main" id="{C8063CEA-612E-4B8C-9A69-68524E759D92}"/>
              </a:ext>
            </a:extLst>
          </p:cNvPr>
          <p:cNvGraphicFramePr>
            <a:graphicFrameLocks noGrp="1"/>
          </p:cNvGraphicFramePr>
          <p:nvPr>
            <p:ph type="chart" sz="quarter" idx="13"/>
            <p:extLst>
              <p:ext uri="{D42A27DB-BD31-4B8C-83A1-F6EECF244321}">
                <p14:modId xmlns:p14="http://schemas.microsoft.com/office/powerpoint/2010/main" val="34112028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F9C30E-53B7-46EA-8238-C3B40DB43BB0}"/>
              </a:ext>
            </a:extLst>
          </p:cNvPr>
          <p:cNvSpPr>
            <a:spLocks noGrp="1"/>
          </p:cNvSpPr>
          <p:nvPr>
            <p:ph type="body" sz="quarter" idx="14"/>
          </p:nvPr>
        </p:nvSpPr>
        <p:spPr/>
        <p:txBody>
          <a:bodyPr/>
          <a:lstStyle/>
          <a:p>
            <a:r>
              <a:rPr lang="en-US"/>
              <a:t>01/10/2017 - 31/10/2017</a:t>
            </a:r>
          </a:p>
        </p:txBody>
      </p:sp>
      <p:sp>
        <p:nvSpPr>
          <p:cNvPr id="5" name="Footer Placeholder 4">
            <a:extLst>
              <a:ext uri="{FF2B5EF4-FFF2-40B4-BE49-F238E27FC236}">
                <a16:creationId xmlns:a16="http://schemas.microsoft.com/office/drawing/2014/main" id="{046E7441-2DFC-4E96-A882-BFE590C8D5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94145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CB46F-B66A-4D2D-9501-49981EAC5572}"/>
              </a:ext>
            </a:extLst>
          </p:cNvPr>
          <p:cNvSpPr>
            <a:spLocks noGrp="1"/>
          </p:cNvSpPr>
          <p:nvPr>
            <p:ph type="title"/>
          </p:nvPr>
        </p:nvSpPr>
        <p:spPr/>
        <p:txBody>
          <a:bodyPr/>
          <a:lstStyle/>
          <a:p>
            <a:r>
              <a:rPr lang="en-US"/>
              <a:t>Instagram Posts By Weekday</a:t>
            </a:r>
          </a:p>
        </p:txBody>
      </p:sp>
      <p:graphicFrame>
        <p:nvGraphicFramePr>
          <p:cNvPr id="6" name="Chart Placeholder 5">
            <a:extLst>
              <a:ext uri="{FF2B5EF4-FFF2-40B4-BE49-F238E27FC236}">
                <a16:creationId xmlns:a16="http://schemas.microsoft.com/office/drawing/2014/main" id="{6F40B81C-3DC2-4568-9233-3C2D318C243A}"/>
              </a:ext>
            </a:extLst>
          </p:cNvPr>
          <p:cNvGraphicFramePr>
            <a:graphicFrameLocks noGrp="1"/>
          </p:cNvGraphicFramePr>
          <p:nvPr>
            <p:ph type="chart" sz="quarter" idx="13"/>
            <p:extLst>
              <p:ext uri="{D42A27DB-BD31-4B8C-83A1-F6EECF244321}">
                <p14:modId xmlns:p14="http://schemas.microsoft.com/office/powerpoint/2010/main" val="14407923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F49B6A-8B67-410F-BB8A-571497072BA9}"/>
              </a:ext>
            </a:extLst>
          </p:cNvPr>
          <p:cNvSpPr>
            <a:spLocks noGrp="1"/>
          </p:cNvSpPr>
          <p:nvPr>
            <p:ph type="body" sz="quarter" idx="14"/>
          </p:nvPr>
        </p:nvSpPr>
        <p:spPr/>
        <p:txBody>
          <a:bodyPr/>
          <a:lstStyle/>
          <a:p>
            <a:r>
              <a:rPr lang="en-US"/>
              <a:t>01/10/2017 - 31/10/2017</a:t>
            </a:r>
          </a:p>
        </p:txBody>
      </p:sp>
      <p:sp>
        <p:nvSpPr>
          <p:cNvPr id="5" name="Footer Placeholder 4">
            <a:extLst>
              <a:ext uri="{FF2B5EF4-FFF2-40B4-BE49-F238E27FC236}">
                <a16:creationId xmlns:a16="http://schemas.microsoft.com/office/drawing/2014/main" id="{F34D8A21-FC8D-4DAF-B996-6A0A402155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743381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551BD-3FB5-4A54-9E04-D2DF08DB8550}"/>
              </a:ext>
            </a:extLst>
          </p:cNvPr>
          <p:cNvSpPr>
            <a:spLocks noGrp="1"/>
          </p:cNvSpPr>
          <p:nvPr>
            <p:ph type="title"/>
          </p:nvPr>
        </p:nvSpPr>
        <p:spPr/>
        <p:txBody>
          <a:bodyPr/>
          <a:lstStyle/>
          <a:p>
            <a:r>
              <a:rPr lang="en-US"/>
              <a:t>Instagram Interaction Rate By Post Type</a:t>
            </a:r>
          </a:p>
        </p:txBody>
      </p:sp>
      <p:graphicFrame>
        <p:nvGraphicFramePr>
          <p:cNvPr id="6" name="Chart Placeholder 5">
            <a:extLst>
              <a:ext uri="{FF2B5EF4-FFF2-40B4-BE49-F238E27FC236}">
                <a16:creationId xmlns:a16="http://schemas.microsoft.com/office/drawing/2014/main" id="{F939AA90-6684-429B-84A4-6E3061D68996}"/>
              </a:ext>
            </a:extLst>
          </p:cNvPr>
          <p:cNvGraphicFramePr>
            <a:graphicFrameLocks noGrp="1"/>
          </p:cNvGraphicFramePr>
          <p:nvPr>
            <p:ph type="chart" sz="quarter" idx="13"/>
            <p:extLst>
              <p:ext uri="{D42A27DB-BD31-4B8C-83A1-F6EECF244321}">
                <p14:modId xmlns:p14="http://schemas.microsoft.com/office/powerpoint/2010/main" val="9585452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4658DC-DDE3-43F3-8AA1-13A882DE28C2}"/>
              </a:ext>
            </a:extLst>
          </p:cNvPr>
          <p:cNvSpPr>
            <a:spLocks noGrp="1"/>
          </p:cNvSpPr>
          <p:nvPr>
            <p:ph type="body" sz="quarter" idx="14"/>
          </p:nvPr>
        </p:nvSpPr>
        <p:spPr/>
        <p:txBody>
          <a:bodyPr/>
          <a:lstStyle/>
          <a:p>
            <a:r>
              <a:rPr lang="en-US"/>
              <a:t>01/10/2017 - 31/10/2017</a:t>
            </a:r>
          </a:p>
        </p:txBody>
      </p:sp>
      <p:sp>
        <p:nvSpPr>
          <p:cNvPr id="5" name="Footer Placeholder 4">
            <a:extLst>
              <a:ext uri="{FF2B5EF4-FFF2-40B4-BE49-F238E27FC236}">
                <a16:creationId xmlns:a16="http://schemas.microsoft.com/office/drawing/2014/main" id="{50C74E8E-7528-4772-8835-30B4365AF2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11737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5D3A0-D481-475E-B416-CC3903DB9DF0}"/>
              </a:ext>
            </a:extLst>
          </p:cNvPr>
          <p:cNvSpPr>
            <a:spLocks noGrp="1"/>
          </p:cNvSpPr>
          <p:nvPr>
            <p:ph type="title"/>
          </p:nvPr>
        </p:nvSpPr>
        <p:spPr/>
        <p:txBody>
          <a:bodyPr/>
          <a:lstStyle/>
          <a:p>
            <a:r>
              <a:rPr lang="en-US"/>
              <a:t>Instagram Posts Type Distribution</a:t>
            </a:r>
          </a:p>
        </p:txBody>
      </p:sp>
      <p:graphicFrame>
        <p:nvGraphicFramePr>
          <p:cNvPr id="6" name="Chart Placeholder 5">
            <a:extLst>
              <a:ext uri="{FF2B5EF4-FFF2-40B4-BE49-F238E27FC236}">
                <a16:creationId xmlns:a16="http://schemas.microsoft.com/office/drawing/2014/main" id="{9066BDA2-3568-4295-A9FB-FAAD9F5F1689}"/>
              </a:ext>
            </a:extLst>
          </p:cNvPr>
          <p:cNvGraphicFramePr>
            <a:graphicFrameLocks noGrp="1"/>
          </p:cNvGraphicFramePr>
          <p:nvPr>
            <p:ph type="chart" sz="quarter" idx="13"/>
            <p:extLst>
              <p:ext uri="{D42A27DB-BD31-4B8C-83A1-F6EECF244321}">
                <p14:modId xmlns:p14="http://schemas.microsoft.com/office/powerpoint/2010/main" val="27206195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97414D-E4A9-4FD2-8497-8DF52D7A4800}"/>
              </a:ext>
            </a:extLst>
          </p:cNvPr>
          <p:cNvSpPr>
            <a:spLocks noGrp="1"/>
          </p:cNvSpPr>
          <p:nvPr>
            <p:ph type="body" sz="quarter" idx="14"/>
          </p:nvPr>
        </p:nvSpPr>
        <p:spPr/>
        <p:txBody>
          <a:bodyPr/>
          <a:lstStyle/>
          <a:p>
            <a:r>
              <a:rPr lang="en-US"/>
              <a:t>01/10/2017 - 31/10/2017</a:t>
            </a:r>
          </a:p>
        </p:txBody>
      </p:sp>
      <p:sp>
        <p:nvSpPr>
          <p:cNvPr id="5" name="Footer Placeholder 4">
            <a:extLst>
              <a:ext uri="{FF2B5EF4-FFF2-40B4-BE49-F238E27FC236}">
                <a16:creationId xmlns:a16="http://schemas.microsoft.com/office/drawing/2014/main" id="{7935799E-E4A7-4419-8E3E-8B5B08CA2C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55260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0F2CC-E2EB-4593-8B9C-C5F7AAB0DFCD}"/>
              </a:ext>
            </a:extLst>
          </p:cNvPr>
          <p:cNvSpPr>
            <a:spLocks noGrp="1"/>
          </p:cNvSpPr>
          <p:nvPr>
            <p:ph type="title"/>
          </p:nvPr>
        </p:nvSpPr>
        <p:spPr/>
        <p:txBody>
          <a:bodyPr/>
          <a:lstStyle/>
          <a:p>
            <a:r>
              <a:rPr lang="en-US"/>
              <a:t>Instagram Interaction Rate By Weekday</a:t>
            </a:r>
          </a:p>
        </p:txBody>
      </p:sp>
      <p:graphicFrame>
        <p:nvGraphicFramePr>
          <p:cNvPr id="6" name="Chart Placeholder 5">
            <a:extLst>
              <a:ext uri="{FF2B5EF4-FFF2-40B4-BE49-F238E27FC236}">
                <a16:creationId xmlns:a16="http://schemas.microsoft.com/office/drawing/2014/main" id="{A4D8AB2C-2C75-4981-B31A-0225471EB998}"/>
              </a:ext>
            </a:extLst>
          </p:cNvPr>
          <p:cNvGraphicFramePr>
            <a:graphicFrameLocks noGrp="1"/>
          </p:cNvGraphicFramePr>
          <p:nvPr>
            <p:ph type="chart" sz="quarter" idx="13"/>
            <p:extLst>
              <p:ext uri="{D42A27DB-BD31-4B8C-83A1-F6EECF244321}">
                <p14:modId xmlns:p14="http://schemas.microsoft.com/office/powerpoint/2010/main" val="17750478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E15E1F-6F45-4E25-8589-7176743E9C97}"/>
              </a:ext>
            </a:extLst>
          </p:cNvPr>
          <p:cNvSpPr>
            <a:spLocks noGrp="1"/>
          </p:cNvSpPr>
          <p:nvPr>
            <p:ph type="body" sz="quarter" idx="14"/>
          </p:nvPr>
        </p:nvSpPr>
        <p:spPr/>
        <p:txBody>
          <a:bodyPr/>
          <a:lstStyle/>
          <a:p>
            <a:r>
              <a:rPr lang="en-US"/>
              <a:t>01/10/2017 - 31/10/2017</a:t>
            </a:r>
          </a:p>
        </p:txBody>
      </p:sp>
      <p:sp>
        <p:nvSpPr>
          <p:cNvPr id="5" name="Footer Placeholder 4">
            <a:extLst>
              <a:ext uri="{FF2B5EF4-FFF2-40B4-BE49-F238E27FC236}">
                <a16:creationId xmlns:a16="http://schemas.microsoft.com/office/drawing/2014/main" id="{E7354ADD-C3D2-4BCC-ADFA-69ED107B10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35118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814A6-7FAE-43F6-ABE1-11957FE9BB1B}"/>
              </a:ext>
            </a:extLst>
          </p:cNvPr>
          <p:cNvSpPr>
            <a:spLocks noGrp="1"/>
          </p:cNvSpPr>
          <p:nvPr>
            <p:ph type="title"/>
          </p:nvPr>
        </p:nvSpPr>
        <p:spPr/>
        <p:txBody>
          <a:bodyPr/>
          <a:lstStyle/>
          <a:p>
            <a:r>
              <a:rPr lang="en-US"/>
              <a:t>Instagram Interactions Distribution</a:t>
            </a:r>
          </a:p>
        </p:txBody>
      </p:sp>
      <p:graphicFrame>
        <p:nvGraphicFramePr>
          <p:cNvPr id="6" name="Chart Placeholder 5">
            <a:extLst>
              <a:ext uri="{FF2B5EF4-FFF2-40B4-BE49-F238E27FC236}">
                <a16:creationId xmlns:a16="http://schemas.microsoft.com/office/drawing/2014/main" id="{2F83D2A3-02C2-4205-B5C3-A4546C722840}"/>
              </a:ext>
            </a:extLst>
          </p:cNvPr>
          <p:cNvGraphicFramePr>
            <a:graphicFrameLocks noGrp="1"/>
          </p:cNvGraphicFramePr>
          <p:nvPr>
            <p:ph type="chart" sz="quarter" idx="13"/>
            <p:extLst>
              <p:ext uri="{D42A27DB-BD31-4B8C-83A1-F6EECF244321}">
                <p14:modId xmlns:p14="http://schemas.microsoft.com/office/powerpoint/2010/main" val="34836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01FD75-2548-41FD-BDF5-64BDF3DD21AA}"/>
              </a:ext>
            </a:extLst>
          </p:cNvPr>
          <p:cNvSpPr>
            <a:spLocks noGrp="1"/>
          </p:cNvSpPr>
          <p:nvPr>
            <p:ph type="body" sz="quarter" idx="14"/>
          </p:nvPr>
        </p:nvSpPr>
        <p:spPr/>
        <p:txBody>
          <a:bodyPr/>
          <a:lstStyle/>
          <a:p>
            <a:r>
              <a:rPr lang="en-US"/>
              <a:t>01/10/2017 - 31/10/2017</a:t>
            </a:r>
          </a:p>
        </p:txBody>
      </p:sp>
      <p:sp>
        <p:nvSpPr>
          <p:cNvPr id="5" name="Footer Placeholder 4">
            <a:extLst>
              <a:ext uri="{FF2B5EF4-FFF2-40B4-BE49-F238E27FC236}">
                <a16:creationId xmlns:a16="http://schemas.microsoft.com/office/drawing/2014/main" id="{8F229F4B-7C95-4C69-9EAC-872484E20C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93816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9AA6-093D-464C-B714-E260F4722B6C}"/>
              </a:ext>
            </a:extLst>
          </p:cNvPr>
          <p:cNvSpPr>
            <a:spLocks noGrp="1"/>
          </p:cNvSpPr>
          <p:nvPr>
            <p:ph type="title"/>
          </p:nvPr>
        </p:nvSpPr>
        <p:spPr/>
        <p:txBody>
          <a:bodyPr/>
          <a:lstStyle/>
          <a:p>
            <a:r>
              <a:rPr lang="en-US"/>
              <a:t>Instagram Posts Table - 1 of 5</a:t>
            </a:r>
          </a:p>
        </p:txBody>
      </p:sp>
      <p:graphicFrame>
        <p:nvGraphicFramePr>
          <p:cNvPr id="5" name="Table Placeholder 4">
            <a:extLst>
              <a:ext uri="{FF2B5EF4-FFF2-40B4-BE49-F238E27FC236}">
                <a16:creationId xmlns:a16="http://schemas.microsoft.com/office/drawing/2014/main" id="{9EAF3F79-4EE8-474A-8861-05E29B247527}"/>
              </a:ext>
            </a:extLst>
          </p:cNvPr>
          <p:cNvGraphicFramePr>
            <a:graphicFrameLocks noGrp="1"/>
          </p:cNvGraphicFramePr>
          <p:nvPr>
            <p:ph type="tbl" sz="quarter" idx="13"/>
            <p:extLst>
              <p:ext uri="{D42A27DB-BD31-4B8C-83A1-F6EECF244321}">
                <p14:modId xmlns:p14="http://schemas.microsoft.com/office/powerpoint/2010/main" val="2324333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134844908"/>
                    </a:ext>
                  </a:extLst>
                </a:gridCol>
                <a:gridCol w="987552">
                  <a:extLst>
                    <a:ext uri="{9D8B030D-6E8A-4147-A177-3AD203B41FA5}">
                      <a16:colId xmlns:a16="http://schemas.microsoft.com/office/drawing/2014/main" val="3448715605"/>
                    </a:ext>
                  </a:extLst>
                </a:gridCol>
                <a:gridCol w="987552">
                  <a:extLst>
                    <a:ext uri="{9D8B030D-6E8A-4147-A177-3AD203B41FA5}">
                      <a16:colId xmlns:a16="http://schemas.microsoft.com/office/drawing/2014/main" val="677547219"/>
                    </a:ext>
                  </a:extLst>
                </a:gridCol>
                <a:gridCol w="987552">
                  <a:extLst>
                    <a:ext uri="{9D8B030D-6E8A-4147-A177-3AD203B41FA5}">
                      <a16:colId xmlns:a16="http://schemas.microsoft.com/office/drawing/2014/main" val="1920490103"/>
                    </a:ext>
                  </a:extLst>
                </a:gridCol>
                <a:gridCol w="987552">
                  <a:extLst>
                    <a:ext uri="{9D8B030D-6E8A-4147-A177-3AD203B41FA5}">
                      <a16:colId xmlns:a16="http://schemas.microsoft.com/office/drawing/2014/main" val="26518337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02979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gruporamosrd (Grupo Ramos) - 2017-10-18 21:12:18</a:t>
                      </a:r>
                      <a:r>
                        <a:rPr kumimoji="0" lang="es-ES" sz="1000" b="0" i="0" u="none" strike="noStrike" kern="1200" cap="none" spc="0" normalizeH="0" baseline="0" noProof="0">
                          <a:ln>
                            <a:noFill/>
                          </a:ln>
                          <a:solidFill>
                            <a:prstClr val="black"/>
                          </a:solidFill>
                          <a:effectLst/>
                          <a:uLnTx/>
                          <a:uFillTx/>
                          <a:latin typeface="+mn-lt"/>
                          <a:ea typeface="+mn-ea"/>
                          <a:cs typeface="+mn-cs"/>
                        </a:rPr>
                        <a:t>
#EmpacadoresSolidarios es un programa en el que nuestros ejecutivos sirven a nuestros clientes empacando sus compras y, a la vez, contribuyen a la reducción del hambre y la pérdida de alimentos en el país. El tiempo que pasa cada ejecutivo sirviendo en las @tiendalasirena y en los @superpolard se contabiliza y se transforma en un aporte significativo para @bancodealimentosrd. #RSC #ejecutivos #clientes #somossolidarios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4350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gruporamosrd (Grupo Ramos) - 2017-10-04 20:28:37</a:t>
                      </a:r>
                      <a:r>
                        <a:rPr kumimoji="0" lang="es-ES" sz="1000" b="0" i="0" u="none" strike="noStrike" kern="1200" cap="none" spc="0" normalizeH="0" baseline="0" noProof="0">
                          <a:ln>
                            <a:noFill/>
                          </a:ln>
                          <a:solidFill>
                            <a:prstClr val="black"/>
                          </a:solidFill>
                          <a:effectLst/>
                          <a:uLnTx/>
                          <a:uFillTx/>
                          <a:latin typeface="+mn-lt"/>
                          <a:ea typeface="+mn-ea"/>
                          <a:cs typeface="+mn-cs"/>
                        </a:rPr>
                        <a:t>
Durante todo el mes de octubre @tiendalasirena y @arspalic pondrán a la disposición de todas las interesadas consultorios móviles donde estarán haciendo evaluaciones, consultas ginecológicas y tamizajes de mamas sin ningún costo. Las unidades se colocarán en todas las tiendas La Sirena a nivel nacional.  #Repost @arspalic (@get_repost)
・・・
ARS Palic da formal inicio a la Jornada de prevención contra el Cáncer de mamá en las Tiendas la Sirena.
#ARSPalic #ProtegeTuSalud #CáncerDeMama #PrimerraDamaDO #PrimeraDamaRD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16387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gruporamosrd (Grupo Ramos) - 2017-10-06 00:13:33</a:t>
                      </a:r>
                      <a:r>
                        <a:rPr kumimoji="0" lang="es-ES" sz="1000" b="0" i="0" u="none" strike="noStrike" kern="1200" cap="none" spc="0" normalizeH="0" baseline="0" noProof="0">
                          <a:ln>
                            <a:noFill/>
                          </a:ln>
                          <a:solidFill>
                            <a:prstClr val="black"/>
                          </a:solidFill>
                          <a:effectLst/>
                          <a:uLnTx/>
                          <a:uFillTx/>
                          <a:latin typeface="+mn-lt"/>
                          <a:ea typeface="+mn-ea"/>
                          <a:cs typeface="+mn-cs"/>
                        </a:rPr>
                        <a:t>
#Repost @tiendalasirena (@get_repost)
・・・
¡En esta bienvenida a la navidad cantamos, bailamos, reímos y te contamos llenos de emoción todo lo que traemos para ti! ¡Esta navidad sera perfecta!
#PerfectoParaNavidad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16563383"/>
                  </a:ext>
                </a:extLst>
              </a:tr>
            </a:tbl>
          </a:graphicData>
        </a:graphic>
      </p:graphicFrame>
      <p:sp>
        <p:nvSpPr>
          <p:cNvPr id="4" name="Text Placeholder 3">
            <a:extLst>
              <a:ext uri="{FF2B5EF4-FFF2-40B4-BE49-F238E27FC236}">
                <a16:creationId xmlns:a16="http://schemas.microsoft.com/office/drawing/2014/main" id="{1CEABB13-903A-40A4-AE16-9DA2CCE44E71}"/>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39673151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C5997-1873-401F-BE8E-DC159C5F8DE2}"/>
              </a:ext>
            </a:extLst>
          </p:cNvPr>
          <p:cNvSpPr>
            <a:spLocks noGrp="1"/>
          </p:cNvSpPr>
          <p:nvPr>
            <p:ph type="title"/>
          </p:nvPr>
        </p:nvSpPr>
        <p:spPr/>
        <p:txBody>
          <a:bodyPr/>
          <a:lstStyle/>
          <a:p>
            <a:r>
              <a:rPr lang="en-US"/>
              <a:t>Instagram Posts Table - 2 of 5</a:t>
            </a:r>
          </a:p>
        </p:txBody>
      </p:sp>
      <p:graphicFrame>
        <p:nvGraphicFramePr>
          <p:cNvPr id="5" name="Table Placeholder 4">
            <a:extLst>
              <a:ext uri="{FF2B5EF4-FFF2-40B4-BE49-F238E27FC236}">
                <a16:creationId xmlns:a16="http://schemas.microsoft.com/office/drawing/2014/main" id="{E950C8C6-DF44-4FBF-89A8-3ED587F8FF3D}"/>
              </a:ext>
            </a:extLst>
          </p:cNvPr>
          <p:cNvGraphicFramePr>
            <a:graphicFrameLocks noGrp="1"/>
          </p:cNvGraphicFramePr>
          <p:nvPr>
            <p:ph type="tbl" sz="quarter" idx="13"/>
            <p:extLst>
              <p:ext uri="{D42A27DB-BD31-4B8C-83A1-F6EECF244321}">
                <p14:modId xmlns:p14="http://schemas.microsoft.com/office/powerpoint/2010/main" val="31679098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772795775"/>
                    </a:ext>
                  </a:extLst>
                </a:gridCol>
                <a:gridCol w="987552">
                  <a:extLst>
                    <a:ext uri="{9D8B030D-6E8A-4147-A177-3AD203B41FA5}">
                      <a16:colId xmlns:a16="http://schemas.microsoft.com/office/drawing/2014/main" val="2175203079"/>
                    </a:ext>
                  </a:extLst>
                </a:gridCol>
                <a:gridCol w="987552">
                  <a:extLst>
                    <a:ext uri="{9D8B030D-6E8A-4147-A177-3AD203B41FA5}">
                      <a16:colId xmlns:a16="http://schemas.microsoft.com/office/drawing/2014/main" val="1138084807"/>
                    </a:ext>
                  </a:extLst>
                </a:gridCol>
                <a:gridCol w="987552">
                  <a:extLst>
                    <a:ext uri="{9D8B030D-6E8A-4147-A177-3AD203B41FA5}">
                      <a16:colId xmlns:a16="http://schemas.microsoft.com/office/drawing/2014/main" val="3496811007"/>
                    </a:ext>
                  </a:extLst>
                </a:gridCol>
                <a:gridCol w="987552">
                  <a:extLst>
                    <a:ext uri="{9D8B030D-6E8A-4147-A177-3AD203B41FA5}">
                      <a16:colId xmlns:a16="http://schemas.microsoft.com/office/drawing/2014/main" val="16348186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28423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gruporamosrd (Grupo Ramos) - 2017-10-02 21:33:45</a:t>
                      </a:r>
                      <a:r>
                        <a:rPr kumimoji="0" lang="es-ES" sz="1000" b="0" i="0" u="none" strike="noStrike" kern="1200" cap="none" spc="0" normalizeH="0" baseline="0" noProof="0">
                          <a:ln>
                            <a:noFill/>
                          </a:ln>
                          <a:solidFill>
                            <a:prstClr val="black"/>
                          </a:solidFill>
                          <a:effectLst/>
                          <a:uLnTx/>
                          <a:uFillTx/>
                          <a:latin typeface="+mn-lt"/>
                          <a:ea typeface="+mn-ea"/>
                          <a:cs typeface="+mn-cs"/>
                        </a:rPr>
                        <a:t>
Hoy firmamos junto a @reefcheckdr un convenio que da inicio formal al proceso de Certificación Gastronómica Ambiental Marina AQUA CHECK, la cual integra prácticas sostenibles que promueven el respeto a las vedas y los recursos acuíferos en establecimientos que comercializan o sirven alimentos. El acuerdo fue firmado por Juan Garza, Vicepresidente Comercial de Grupo Ramos, y Rubén Torres, Presidente de @reefcheckdr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55348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gruporamosrd (Grupo Ramos) - 2017-10-24 22:20:24</a:t>
                      </a:r>
                      <a:r>
                        <a:rPr kumimoji="0" lang="es-ES" sz="1000" b="0" i="0" u="none" strike="noStrike" kern="1200" cap="none" spc="0" normalizeH="0" baseline="0" noProof="0">
                          <a:ln>
                            <a:noFill/>
                          </a:ln>
                          <a:solidFill>
                            <a:prstClr val="black"/>
                          </a:solidFill>
                          <a:effectLst/>
                          <a:uLnTx/>
                          <a:uFillTx/>
                          <a:latin typeface="+mn-lt"/>
                          <a:ea typeface="+mn-ea"/>
                          <a:cs typeface="+mn-cs"/>
                        </a:rPr>
                        <a:t>
El pasado viernes hicimos entrega de los donativos que recibimos de parte de clientes y colaboradores en nuestras tiendas La Sirena, Súper Pola y Aprezio para los damnificados a causa de los huracanes Irma y María. Gracias a su solidaridad, más de 900 familias de San Francisco de Macorís, El Seibo, Moca y Miches recibieron alimentos, ropa, calzado y otros artículos de primera necesidad. También agradecemos a las instituciones receptoras que se unieron a esta iniciativa haciendo llegar estos donativos: Fundación Tropicalia en Miches, Parroquia Nuestra Señora del Rosario de Moca y Casa del Pobre Divino Niño en San Francisco de Macorís. Nuestro compromiso es aportar al bienestar del país #solidaridad #gruporamos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37748439"/>
                  </a:ext>
                </a:extLst>
              </a:tr>
            </a:tbl>
          </a:graphicData>
        </a:graphic>
      </p:graphicFrame>
      <p:sp>
        <p:nvSpPr>
          <p:cNvPr id="4" name="Text Placeholder 3">
            <a:extLst>
              <a:ext uri="{FF2B5EF4-FFF2-40B4-BE49-F238E27FC236}">
                <a16:creationId xmlns:a16="http://schemas.microsoft.com/office/drawing/2014/main" id="{032E3575-0AD3-468D-999A-99D2221AE11D}"/>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16511968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3538A-3768-493E-A988-E38789E0E6CD}"/>
              </a:ext>
            </a:extLst>
          </p:cNvPr>
          <p:cNvSpPr>
            <a:spLocks noGrp="1"/>
          </p:cNvSpPr>
          <p:nvPr>
            <p:ph type="title"/>
          </p:nvPr>
        </p:nvSpPr>
        <p:spPr/>
        <p:txBody>
          <a:bodyPr/>
          <a:lstStyle/>
          <a:p>
            <a:r>
              <a:rPr lang="en-US"/>
              <a:t>Instagram Posts Table - 3 of 5</a:t>
            </a:r>
          </a:p>
        </p:txBody>
      </p:sp>
      <p:graphicFrame>
        <p:nvGraphicFramePr>
          <p:cNvPr id="5" name="Table Placeholder 4">
            <a:extLst>
              <a:ext uri="{FF2B5EF4-FFF2-40B4-BE49-F238E27FC236}">
                <a16:creationId xmlns:a16="http://schemas.microsoft.com/office/drawing/2014/main" id="{569042FE-2A1F-4D66-A302-CE34516201B8}"/>
              </a:ext>
            </a:extLst>
          </p:cNvPr>
          <p:cNvGraphicFramePr>
            <a:graphicFrameLocks noGrp="1"/>
          </p:cNvGraphicFramePr>
          <p:nvPr>
            <p:ph type="tbl" sz="quarter" idx="13"/>
            <p:extLst>
              <p:ext uri="{D42A27DB-BD31-4B8C-83A1-F6EECF244321}">
                <p14:modId xmlns:p14="http://schemas.microsoft.com/office/powerpoint/2010/main" val="1027403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588639867"/>
                    </a:ext>
                  </a:extLst>
                </a:gridCol>
                <a:gridCol w="987552">
                  <a:extLst>
                    <a:ext uri="{9D8B030D-6E8A-4147-A177-3AD203B41FA5}">
                      <a16:colId xmlns:a16="http://schemas.microsoft.com/office/drawing/2014/main" val="701254012"/>
                    </a:ext>
                  </a:extLst>
                </a:gridCol>
                <a:gridCol w="987552">
                  <a:extLst>
                    <a:ext uri="{9D8B030D-6E8A-4147-A177-3AD203B41FA5}">
                      <a16:colId xmlns:a16="http://schemas.microsoft.com/office/drawing/2014/main" val="3925606440"/>
                    </a:ext>
                  </a:extLst>
                </a:gridCol>
                <a:gridCol w="987552">
                  <a:extLst>
                    <a:ext uri="{9D8B030D-6E8A-4147-A177-3AD203B41FA5}">
                      <a16:colId xmlns:a16="http://schemas.microsoft.com/office/drawing/2014/main" val="422355552"/>
                    </a:ext>
                  </a:extLst>
                </a:gridCol>
                <a:gridCol w="987552">
                  <a:extLst>
                    <a:ext uri="{9D8B030D-6E8A-4147-A177-3AD203B41FA5}">
                      <a16:colId xmlns:a16="http://schemas.microsoft.com/office/drawing/2014/main" val="1622616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53024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gruporamosrd (Grupo Ramos) - 2017-10-16 22:23:24</a:t>
                      </a:r>
                      <a:r>
                        <a:rPr kumimoji="0" lang="es-ES" sz="1000" b="0" i="0" u="none" strike="noStrike" kern="1200" cap="none" spc="0" normalizeH="0" baseline="0" noProof="0">
                          <a:ln>
                            <a:noFill/>
                          </a:ln>
                          <a:solidFill>
                            <a:prstClr val="black"/>
                          </a:solidFill>
                          <a:effectLst/>
                          <a:uLnTx/>
                          <a:uFillTx/>
                          <a:latin typeface="+mn-lt"/>
                          <a:ea typeface="+mn-ea"/>
                          <a:cs typeface="+mn-cs"/>
                        </a:rPr>
                        <a:t>
El equipo de Voluntarios de nuestra empresa se unió a la 4ta Misión Odontológica de @opsonrisard, colaborando con el personal de esta fundación y con las personas que se acercaron a @unibeenlinea para ser evaluados. Los voluntarios realizaron labores de registro médico, auxiliares de alimentos y bebidas, así como en la clínica apoyando en la distribución y acomodamiento de los pacientes. Recuerden que esta iniciativa de @opsonrisard continuará hasta el 20 de octubre en la Clínica Odontológica de @unibeenlinea y que en esta se realizarán Empastes, Endodoncia (Tratamiento de Canal), Higiene (Limpieza), Cirugía Oral (Extracciones) y Odontopediatría. #gruporamos #rse #somossolidarios #voluntarios #operacionsonrisard #sonrisas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93712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gruporamosrd (Grupo Ramos) - 2017-10-16 12:28:31</a:t>
                      </a:r>
                      <a:r>
                        <a:rPr kumimoji="0" lang="es-ES" sz="1000" b="0" i="0" u="none" strike="noStrike" kern="1200" cap="none" spc="0" normalizeH="0" baseline="0" noProof="0">
                          <a:ln>
                            <a:noFill/>
                          </a:ln>
                          <a:solidFill>
                            <a:prstClr val="black"/>
                          </a:solidFill>
                          <a:effectLst/>
                          <a:uLnTx/>
                          <a:uFillTx/>
                          <a:latin typeface="+mn-lt"/>
                          <a:ea typeface="+mn-ea"/>
                          <a:cs typeface="+mn-cs"/>
                        </a:rPr>
                        <a:t>
En Grupo Ramos donamos a @bancodealimentosrd productos no comercializables, pero aptos para el consumo, que de otra forma serían desperdiciados. Todos podemos contribuir al desarrollo sostenible y apoyar los esfuerzos del país por alcanzar los Objetivos de Desarrollo Sostenible (ODS) en el marco de la agenda 2030, en especial de ODS2 "Hambre Cero". #DiaMundialDeLaAlimentacion #ODS #ODS2030 #JuntosCeroHambre #CeroHambreEnNuestroPais #BancoDeAlimentosRD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16512993"/>
                  </a:ext>
                </a:extLst>
              </a:tr>
            </a:tbl>
          </a:graphicData>
        </a:graphic>
      </p:graphicFrame>
      <p:sp>
        <p:nvSpPr>
          <p:cNvPr id="4" name="Text Placeholder 3">
            <a:extLst>
              <a:ext uri="{FF2B5EF4-FFF2-40B4-BE49-F238E27FC236}">
                <a16:creationId xmlns:a16="http://schemas.microsoft.com/office/drawing/2014/main" id="{C1F0CEEE-C5FF-4C55-B53D-CFFB24AB3349}"/>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19079429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5E354-0FE0-49ED-877D-C67DD2C75C33}"/>
              </a:ext>
            </a:extLst>
          </p:cNvPr>
          <p:cNvSpPr>
            <a:spLocks noGrp="1"/>
          </p:cNvSpPr>
          <p:nvPr>
            <p:ph type="title"/>
          </p:nvPr>
        </p:nvSpPr>
        <p:spPr/>
        <p:txBody>
          <a:bodyPr/>
          <a:lstStyle/>
          <a:p>
            <a:r>
              <a:rPr lang="en-US"/>
              <a:t>Instagram Posts Table - 4 of 5</a:t>
            </a:r>
          </a:p>
        </p:txBody>
      </p:sp>
      <p:graphicFrame>
        <p:nvGraphicFramePr>
          <p:cNvPr id="5" name="Table Placeholder 4">
            <a:extLst>
              <a:ext uri="{FF2B5EF4-FFF2-40B4-BE49-F238E27FC236}">
                <a16:creationId xmlns:a16="http://schemas.microsoft.com/office/drawing/2014/main" id="{0340BFB8-8012-48D3-B6BD-EF15ACF3D0DF}"/>
              </a:ext>
            </a:extLst>
          </p:cNvPr>
          <p:cNvGraphicFramePr>
            <a:graphicFrameLocks noGrp="1"/>
          </p:cNvGraphicFramePr>
          <p:nvPr>
            <p:ph type="tbl" sz="quarter" idx="13"/>
            <p:extLst>
              <p:ext uri="{D42A27DB-BD31-4B8C-83A1-F6EECF244321}">
                <p14:modId xmlns:p14="http://schemas.microsoft.com/office/powerpoint/2010/main" val="135530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529499763"/>
                    </a:ext>
                  </a:extLst>
                </a:gridCol>
                <a:gridCol w="987552">
                  <a:extLst>
                    <a:ext uri="{9D8B030D-6E8A-4147-A177-3AD203B41FA5}">
                      <a16:colId xmlns:a16="http://schemas.microsoft.com/office/drawing/2014/main" val="132175199"/>
                    </a:ext>
                  </a:extLst>
                </a:gridCol>
                <a:gridCol w="987552">
                  <a:extLst>
                    <a:ext uri="{9D8B030D-6E8A-4147-A177-3AD203B41FA5}">
                      <a16:colId xmlns:a16="http://schemas.microsoft.com/office/drawing/2014/main" val="510221246"/>
                    </a:ext>
                  </a:extLst>
                </a:gridCol>
                <a:gridCol w="987552">
                  <a:extLst>
                    <a:ext uri="{9D8B030D-6E8A-4147-A177-3AD203B41FA5}">
                      <a16:colId xmlns:a16="http://schemas.microsoft.com/office/drawing/2014/main" val="3573278792"/>
                    </a:ext>
                  </a:extLst>
                </a:gridCol>
                <a:gridCol w="987552">
                  <a:extLst>
                    <a:ext uri="{9D8B030D-6E8A-4147-A177-3AD203B41FA5}">
                      <a16:colId xmlns:a16="http://schemas.microsoft.com/office/drawing/2014/main" val="2507623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01513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gruporamosrd (Grupo Ramos) - 2017-10-13 17:26:05</a:t>
                      </a:r>
                      <a:r>
                        <a:rPr kumimoji="0" lang="es-ES" sz="1000" b="0" i="0" u="none" strike="noStrike" kern="1200" cap="none" spc="0" normalizeH="0" baseline="0" noProof="0">
                          <a:ln>
                            <a:noFill/>
                          </a:ln>
                          <a:solidFill>
                            <a:prstClr val="black"/>
                          </a:solidFill>
                          <a:effectLst/>
                          <a:uLnTx/>
                          <a:uFillTx/>
                          <a:latin typeface="+mn-lt"/>
                          <a:ea typeface="+mn-ea"/>
                          <a:cs typeface="+mn-cs"/>
                        </a:rPr>
                        <a:t>
¡Ayudemos a cambiar vidas, una sonrisa a la vez! Respalda junto a nosotros la 4ta Misión Odontológica de @Opsonrisard. Este año se realizará del 14 al 20 de octubre en la Clínica Odontológica de @unibeenlinea y se llevarán a cabo empastes, Endodoncia (Tratamiento de Canal), Higiene (Limpieza), Cirugía Oral (Extracciones) y Odontopediatría. La fecha de evaluación de pacientes es mañana sábado 14 de octubre, y del 16 al 20 se realizarán los tratamientos. #gruporamos #rse #somossolidarios #voluntarios #operacionsonrisard #sonrisas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4661787"/>
                  </a:ext>
                </a:extLst>
              </a:tr>
            </a:tbl>
          </a:graphicData>
        </a:graphic>
      </p:graphicFrame>
      <p:sp>
        <p:nvSpPr>
          <p:cNvPr id="4" name="Text Placeholder 3">
            <a:extLst>
              <a:ext uri="{FF2B5EF4-FFF2-40B4-BE49-F238E27FC236}">
                <a16:creationId xmlns:a16="http://schemas.microsoft.com/office/drawing/2014/main" id="{B1F5838B-9458-4738-BC4D-240E7EA2B87D}"/>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36613411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B6542-1F50-48F1-8F07-9C8CA600D9F3}"/>
              </a:ext>
            </a:extLst>
          </p:cNvPr>
          <p:cNvSpPr>
            <a:spLocks noGrp="1"/>
          </p:cNvSpPr>
          <p:nvPr>
            <p:ph type="title"/>
          </p:nvPr>
        </p:nvSpPr>
        <p:spPr/>
        <p:txBody>
          <a:bodyPr/>
          <a:lstStyle/>
          <a:p>
            <a:r>
              <a:rPr lang="en-US"/>
              <a:t>Instagram Posts Table - 5 of 5</a:t>
            </a:r>
          </a:p>
        </p:txBody>
      </p:sp>
      <p:graphicFrame>
        <p:nvGraphicFramePr>
          <p:cNvPr id="5" name="Table Placeholder 4">
            <a:extLst>
              <a:ext uri="{FF2B5EF4-FFF2-40B4-BE49-F238E27FC236}">
                <a16:creationId xmlns:a16="http://schemas.microsoft.com/office/drawing/2014/main" id="{FDC77D3E-0AB0-491E-BA0D-4DD120E0E24D}"/>
              </a:ext>
            </a:extLst>
          </p:cNvPr>
          <p:cNvGraphicFramePr>
            <a:graphicFrameLocks noGrp="1"/>
          </p:cNvGraphicFramePr>
          <p:nvPr>
            <p:ph type="tbl" sz="quarter" idx="13"/>
            <p:extLst>
              <p:ext uri="{D42A27DB-BD31-4B8C-83A1-F6EECF244321}">
                <p14:modId xmlns:p14="http://schemas.microsoft.com/office/powerpoint/2010/main" val="205947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78166262"/>
                    </a:ext>
                  </a:extLst>
                </a:gridCol>
                <a:gridCol w="987552">
                  <a:extLst>
                    <a:ext uri="{9D8B030D-6E8A-4147-A177-3AD203B41FA5}">
                      <a16:colId xmlns:a16="http://schemas.microsoft.com/office/drawing/2014/main" val="1148237562"/>
                    </a:ext>
                  </a:extLst>
                </a:gridCol>
                <a:gridCol w="987552">
                  <a:extLst>
                    <a:ext uri="{9D8B030D-6E8A-4147-A177-3AD203B41FA5}">
                      <a16:colId xmlns:a16="http://schemas.microsoft.com/office/drawing/2014/main" val="2742105960"/>
                    </a:ext>
                  </a:extLst>
                </a:gridCol>
                <a:gridCol w="987552">
                  <a:extLst>
                    <a:ext uri="{9D8B030D-6E8A-4147-A177-3AD203B41FA5}">
                      <a16:colId xmlns:a16="http://schemas.microsoft.com/office/drawing/2014/main" val="1498863661"/>
                    </a:ext>
                  </a:extLst>
                </a:gridCol>
                <a:gridCol w="987552">
                  <a:extLst>
                    <a:ext uri="{9D8B030D-6E8A-4147-A177-3AD203B41FA5}">
                      <a16:colId xmlns:a16="http://schemas.microsoft.com/office/drawing/2014/main" val="31622076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25594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gruporamosrd (Grupo Ramos) - 2017-10-11 19:25:03</a:t>
                      </a:r>
                      <a:r>
                        <a:rPr kumimoji="0" lang="es-ES" sz="1000" b="0" i="0" u="none" strike="noStrike" kern="1200" cap="none" spc="0" normalizeH="0" baseline="0" noProof="0">
                          <a:ln>
                            <a:noFill/>
                          </a:ln>
                          <a:solidFill>
                            <a:prstClr val="black"/>
                          </a:solidFill>
                          <a:effectLst/>
                          <a:uLnTx/>
                          <a:uFillTx/>
                          <a:latin typeface="+mn-lt"/>
                          <a:ea typeface="+mn-ea"/>
                          <a:cs typeface="+mn-cs"/>
                        </a:rPr>
                        <a:t>
Apoyamos la campaña de @unicefrd contra el matrimonio infantil o las uniones tempranas. Les invitamos a seguir las redes de #unicef y ver esta telenovela. #Repost @unicefrd (@get_repost)
・・・
Lanzamos la telenovela “La Peor Novela”. Una campaña en contra del matrimonio infantil que invita a toda la sociedad dominicana a reflexionar, hacer conciencia y reconocer que el matrimonio infantil y las uniones tempranas es un problema para las niñas y para el país.
En República Dominicana, 1 de cada 3 niñas se casan antes de cumplir los 18 años. Entre las más pobres, se casan 2 de cada 3. Además, 1 de cada 10 niñas se casa antes de cumplir los 15 años. Esta cifra es de las más altas de la región. ¿Por qué preocupa tanto a UNICEF que las niñas se casen antes de los 18 años? Porque no salen de la pobreza.
Muchas de las niñas que se casan dejan la escuela (una probabilidad de un 21%). Muchas de las niñas que se casan sufren violencia física o sexual de sus parejas (25%). Muchas de las niñas que 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84825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gruporamosrd (Grupo Ramos) - 2017-10-04 12:58:20</a:t>
                      </a:r>
                      <a:r>
                        <a:rPr kumimoji="0" lang="es-ES" sz="1000" b="0" i="0" u="none" strike="noStrike" kern="1200" cap="none" spc="0" normalizeH="0" baseline="0" noProof="0">
                          <a:ln>
                            <a:noFill/>
                          </a:ln>
                          <a:solidFill>
                            <a:prstClr val="black"/>
                          </a:solidFill>
                          <a:effectLst/>
                          <a:uLnTx/>
                          <a:uFillTx/>
                          <a:latin typeface="+mn-lt"/>
                          <a:ea typeface="+mn-ea"/>
                          <a:cs typeface="+mn-cs"/>
                        </a:rPr>
                        <a:t>
Recuerden que nos encontramos recibiendo donaciones en las áreas de Servicio al Cliente de nuestras tiendas La Sirena, Súper Pola, Aprezio a nivel nacional. Únete a nosotros y ayudemos a los damnificados de los huracanes Irma y María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29696982"/>
                  </a:ext>
                </a:extLst>
              </a:tr>
            </a:tbl>
          </a:graphicData>
        </a:graphic>
      </p:graphicFrame>
      <p:sp>
        <p:nvSpPr>
          <p:cNvPr id="4" name="Text Placeholder 3">
            <a:extLst>
              <a:ext uri="{FF2B5EF4-FFF2-40B4-BE49-F238E27FC236}">
                <a16:creationId xmlns:a16="http://schemas.microsoft.com/office/drawing/2014/main" id="{B694B531-CCB6-465A-A44F-8B2170F1400B}"/>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151080927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343</Words>
  <Application>Microsoft Office PowerPoint</Application>
  <PresentationFormat>On-screen Show (4:3)</PresentationFormat>
  <Paragraphs>139</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quintly_template</vt:lpstr>
      <vt:lpstr>Reporte Instagram</vt:lpstr>
      <vt:lpstr>Instagram Key Metrics Table</vt:lpstr>
      <vt:lpstr>Instagram Key Metrics Radar</vt:lpstr>
      <vt:lpstr>Instagram Followers Total</vt:lpstr>
      <vt:lpstr>Instagram Followers Change Per Weekday</vt:lpstr>
      <vt:lpstr>Instagram Posts By Hour</vt:lpstr>
      <vt:lpstr>Instagram Interaction Rate By Hour</vt:lpstr>
      <vt:lpstr>Instagram Posts By Weekday</vt:lpstr>
      <vt:lpstr>Instagram Interaction Rate By Post Type</vt:lpstr>
      <vt:lpstr>Instagram Posts Type Distribution</vt:lpstr>
      <vt:lpstr>Instagram Interaction Rate By Weekday</vt:lpstr>
      <vt:lpstr>Instagram Interactions Distribution</vt:lpstr>
      <vt:lpstr>Instagram Posts Table - 1 of 5</vt:lpstr>
      <vt:lpstr>Instagram Posts Table - 2 of 5</vt:lpstr>
      <vt:lpstr>Instagram Posts Table - 3 of 5</vt:lpstr>
      <vt:lpstr>Instagram Posts Table - 4 of 5</vt:lpstr>
      <vt:lpstr>Instagram Posts Table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2017-11-21T13:51:08Z</dcterms:created>
  <dcterms:modified xsi:type="dcterms:W3CDTF">2017-11-21T13:51:32Z</dcterms:modified>
</cp:coreProperties>
</file>