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22463</c:v>
                </c:pt>
                <c:pt idx="1">
                  <c:v>22462</c:v>
                </c:pt>
                <c:pt idx="2">
                  <c:v>22462</c:v>
                </c:pt>
                <c:pt idx="3">
                  <c:v>22463</c:v>
                </c:pt>
                <c:pt idx="4">
                  <c:v>22464</c:v>
                </c:pt>
                <c:pt idx="5">
                  <c:v>22464</c:v>
                </c:pt>
                <c:pt idx="6">
                  <c:v>22465</c:v>
                </c:pt>
                <c:pt idx="7">
                  <c:v>22465</c:v>
                </c:pt>
                <c:pt idx="8">
                  <c:v>22468</c:v>
                </c:pt>
                <c:pt idx="9">
                  <c:v>22472</c:v>
                </c:pt>
                <c:pt idx="10">
                  <c:v>22472</c:v>
                </c:pt>
                <c:pt idx="11">
                  <c:v>22476</c:v>
                </c:pt>
                <c:pt idx="12">
                  <c:v>22477</c:v>
                </c:pt>
                <c:pt idx="13">
                  <c:v>22477</c:v>
                </c:pt>
                <c:pt idx="14">
                  <c:v>22476</c:v>
                </c:pt>
                <c:pt idx="15">
                  <c:v>22478</c:v>
                </c:pt>
                <c:pt idx="16">
                  <c:v>22478</c:v>
                </c:pt>
                <c:pt idx="17">
                  <c:v>22479</c:v>
                </c:pt>
                <c:pt idx="18">
                  <c:v>22479</c:v>
                </c:pt>
                <c:pt idx="19">
                  <c:v>22480</c:v>
                </c:pt>
                <c:pt idx="20">
                  <c:v>22480</c:v>
                </c:pt>
                <c:pt idx="21">
                  <c:v>22482</c:v>
                </c:pt>
                <c:pt idx="22">
                  <c:v>22481</c:v>
                </c:pt>
                <c:pt idx="23">
                  <c:v>22481</c:v>
                </c:pt>
                <c:pt idx="24">
                  <c:v>22484</c:v>
                </c:pt>
                <c:pt idx="25">
                  <c:v>22485</c:v>
                </c:pt>
                <c:pt idx="26">
                  <c:v>22491</c:v>
                </c:pt>
                <c:pt idx="27">
                  <c:v>22495</c:v>
                </c:pt>
                <c:pt idx="28">
                  <c:v>22494</c:v>
                </c:pt>
                <c:pt idx="29">
                  <c:v>22495</c:v>
                </c:pt>
                <c:pt idx="30">
                  <c:v>22501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0B-4228-8DEA-49790BAAC8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084640"/>
        <c:axId val="254085296"/>
      </c:lineChart>
      <c:catAx>
        <c:axId val="25408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85296"/>
        <c:crosses val="autoZero"/>
        <c:auto val="1"/>
        <c:lblAlgn val="ctr"/>
        <c:lblOffset val="100"/>
        <c:noMultiLvlLbl val="0"/>
      </c:catAx>
      <c:valAx>
        <c:axId val="25408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08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E8-4626-BCEC-85FC957569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220328"/>
        <c:axId val="253219672"/>
      </c:radarChart>
      <c:catAx>
        <c:axId val="25322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19672"/>
        <c:crosses val="autoZero"/>
        <c:auto val="1"/>
        <c:lblAlgn val="ctr"/>
        <c:lblOffset val="100"/>
        <c:noMultiLvlLbl val="0"/>
      </c:catAx>
      <c:valAx>
        <c:axId val="25321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2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0.26711779894934001</c:v>
                </c:pt>
                <c:pt idx="2">
                  <c:v>0</c:v>
                </c:pt>
                <c:pt idx="3">
                  <c:v>0.24263200071231</c:v>
                </c:pt>
                <c:pt idx="4">
                  <c:v>6.2324711748208E-2</c:v>
                </c:pt>
                <c:pt idx="5">
                  <c:v>0.22257834757834999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0.16462003915286999</c:v>
                </c:pt>
                <c:pt idx="13">
                  <c:v>0</c:v>
                </c:pt>
                <c:pt idx="14">
                  <c:v>0</c:v>
                </c:pt>
                <c:pt idx="15">
                  <c:v>0.20242914979757001</c:v>
                </c:pt>
                <c:pt idx="16">
                  <c:v>0</c:v>
                </c:pt>
                <c:pt idx="17">
                  <c:v>0.47157220393273003</c:v>
                </c:pt>
                <c:pt idx="18">
                  <c:v>7.1177543485029998E-2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0.15123882389573001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3.1119409620343E-2</c:v>
                </c:pt>
                <c:pt idx="30">
                  <c:v>4.0003555871632998E-2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43-4124-84BB-EEF6B2E59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224920"/>
        <c:axId val="253225248"/>
      </c:lineChart>
      <c:catAx>
        <c:axId val="25322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25248"/>
        <c:crosses val="autoZero"/>
        <c:auto val="1"/>
        <c:lblAlgn val="ctr"/>
        <c:lblOffset val="100"/>
        <c:noMultiLvlLbl val="0"/>
      </c:catAx>
      <c:valAx>
        <c:axId val="25322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2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E2-43BF-A942-B2D1BEFBD2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853632"/>
        <c:axId val="298850680"/>
      </c:barChart>
      <c:catAx>
        <c:axId val="29885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0680"/>
        <c:crosses val="autoZero"/>
        <c:auto val="1"/>
        <c:lblAlgn val="ctr"/>
        <c:lblOffset val="100"/>
        <c:noMultiLvlLbl val="0"/>
      </c:catAx>
      <c:valAx>
        <c:axId val="29885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-3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0</c:v>
                </c:pt>
                <c:pt idx="11">
                  <c:v>4</c:v>
                </c:pt>
                <c:pt idx="12">
                  <c:v>1</c:v>
                </c:pt>
                <c:pt idx="13">
                  <c:v>0</c:v>
                </c:pt>
                <c:pt idx="14">
                  <c:v>-1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-1</c:v>
                </c:pt>
                <c:pt idx="23">
                  <c:v>0</c:v>
                </c:pt>
                <c:pt idx="24">
                  <c:v>3</c:v>
                </c:pt>
                <c:pt idx="25">
                  <c:v>1</c:v>
                </c:pt>
                <c:pt idx="26">
                  <c:v>6</c:v>
                </c:pt>
                <c:pt idx="27">
                  <c:v>4</c:v>
                </c:pt>
                <c:pt idx="28">
                  <c:v>-1</c:v>
                </c:pt>
                <c:pt idx="29">
                  <c:v>1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F8-4623-BB50-7421CD342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56584"/>
        <c:axId val="253220000"/>
      </c:lineChart>
      <c:catAx>
        <c:axId val="29885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20000"/>
        <c:crosses val="autoZero"/>
        <c:auto val="1"/>
        <c:lblAlgn val="ctr"/>
        <c:lblOffset val="100"/>
        <c:noMultiLvlLbl val="0"/>
      </c:catAx>
      <c:valAx>
        <c:axId val="25322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5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1/10/2017</c:v>
                </c:pt>
                <c:pt idx="1">
                  <c:v>2/10/2017</c:v>
                </c:pt>
                <c:pt idx="2">
                  <c:v>3/10/2017</c:v>
                </c:pt>
                <c:pt idx="3">
                  <c:v>4/10/2017</c:v>
                </c:pt>
                <c:pt idx="4">
                  <c:v>5/10/2017</c:v>
                </c:pt>
                <c:pt idx="5">
                  <c:v>6/10/2017</c:v>
                </c:pt>
                <c:pt idx="6">
                  <c:v>7/10/2017</c:v>
                </c:pt>
                <c:pt idx="7">
                  <c:v>8/10/2017</c:v>
                </c:pt>
                <c:pt idx="8">
                  <c:v>9/10/2017</c:v>
                </c:pt>
                <c:pt idx="9">
                  <c:v>10/10/2017</c:v>
                </c:pt>
                <c:pt idx="10">
                  <c:v>11/10/2017</c:v>
                </c:pt>
                <c:pt idx="11">
                  <c:v>12/10/2017</c:v>
                </c:pt>
                <c:pt idx="12">
                  <c:v>13/10/2017</c:v>
                </c:pt>
                <c:pt idx="13">
                  <c:v>14/10/2017</c:v>
                </c:pt>
                <c:pt idx="14">
                  <c:v>15/10/2017</c:v>
                </c:pt>
                <c:pt idx="15">
                  <c:v>16/10/2017</c:v>
                </c:pt>
                <c:pt idx="16">
                  <c:v>17/10/2017</c:v>
                </c:pt>
                <c:pt idx="17">
                  <c:v>18/10/2017</c:v>
                </c:pt>
                <c:pt idx="18">
                  <c:v>19/10/2017</c:v>
                </c:pt>
                <c:pt idx="19">
                  <c:v>20/10/2017</c:v>
                </c:pt>
                <c:pt idx="20">
                  <c:v>21/10/2017</c:v>
                </c:pt>
                <c:pt idx="21">
                  <c:v>22/10/2017</c:v>
                </c:pt>
                <c:pt idx="22">
                  <c:v>23/10/2017</c:v>
                </c:pt>
                <c:pt idx="23">
                  <c:v>24/10/2017</c:v>
                </c:pt>
                <c:pt idx="24">
                  <c:v>25/10/2017</c:v>
                </c:pt>
                <c:pt idx="25">
                  <c:v>26/10/2017</c:v>
                </c:pt>
                <c:pt idx="26">
                  <c:v>27/10/2017</c:v>
                </c:pt>
                <c:pt idx="27">
                  <c:v>28/10/2017</c:v>
                </c:pt>
                <c:pt idx="28">
                  <c:v>29/10/2017</c:v>
                </c:pt>
                <c:pt idx="29">
                  <c:v>30/10/2017</c:v>
                </c:pt>
                <c:pt idx="30">
                  <c:v>31/10/2017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EB-45A6-89EB-5EFA6F9E17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280024"/>
        <c:axId val="342277400"/>
      </c:lineChart>
      <c:catAx>
        <c:axId val="34228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77400"/>
        <c:crosses val="autoZero"/>
        <c:auto val="1"/>
        <c:lblAlgn val="ctr"/>
        <c:lblOffset val="100"/>
        <c:noMultiLvlLbl val="0"/>
      </c:catAx>
      <c:valAx>
        <c:axId val="34227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1B-4EB7-A4B5-3A6E714C15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279368"/>
        <c:axId val="342275760"/>
      </c:barChart>
      <c:catAx>
        <c:axId val="34227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75760"/>
        <c:crosses val="autoZero"/>
        <c:auto val="1"/>
        <c:lblAlgn val="ctr"/>
        <c:lblOffset val="100"/>
        <c:noMultiLvlLbl val="0"/>
      </c:catAx>
      <c:valAx>
        <c:axId val="34227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7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0.17569611244551001</c:v>
                </c:pt>
                <c:pt idx="1">
                  <c:v>9.5632061204519003E-2</c:v>
                </c:pt>
                <c:pt idx="2">
                  <c:v>0.31877353734840003</c:v>
                </c:pt>
                <c:pt idx="3">
                  <c:v>6.6720042700827001E-2</c:v>
                </c:pt>
                <c:pt idx="4">
                  <c:v>0.19348812383239999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81-4B16-93F8-F9B7C79527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293472"/>
        <c:axId val="342287240"/>
      </c:barChart>
      <c:catAx>
        <c:axId val="342293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7240"/>
        <c:crosses val="autoZero"/>
        <c:auto val="1"/>
        <c:lblAlgn val="ctr"/>
        <c:lblOffset val="100"/>
        <c:noMultiLvlLbl val="0"/>
      </c:catAx>
      <c:valAx>
        <c:axId val="34228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9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54-4D2A-A705-36CA3C9B2B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54-4D2A-A705-36CA3C9B2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285272"/>
        <c:axId val="342291504"/>
      </c:barChart>
      <c:catAx>
        <c:axId val="34228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91504"/>
        <c:crosses val="autoZero"/>
        <c:auto val="1"/>
        <c:lblAlgn val="ctr"/>
        <c:lblOffset val="100"/>
        <c:noMultiLvlLbl val="0"/>
      </c:catAx>
      <c:valAx>
        <c:axId val="34229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0.22239025041141999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0.18680781034558999</c:v>
                </c:pt>
                <c:pt idx="13">
                  <c:v>0</c:v>
                </c:pt>
                <c:pt idx="14">
                  <c:v>4.0030245074056003E-2</c:v>
                </c:pt>
                <c:pt idx="15">
                  <c:v>0</c:v>
                </c:pt>
                <c:pt idx="16">
                  <c:v>6.6717075123427005E-2</c:v>
                </c:pt>
                <c:pt idx="17">
                  <c:v>9.7851710181025994E-2</c:v>
                </c:pt>
                <c:pt idx="18">
                  <c:v>0</c:v>
                </c:pt>
                <c:pt idx="19">
                  <c:v>0</c:v>
                </c:pt>
                <c:pt idx="20">
                  <c:v>0.35285919731946003</c:v>
                </c:pt>
                <c:pt idx="21">
                  <c:v>0</c:v>
                </c:pt>
                <c:pt idx="22">
                  <c:v>0.17346439532090999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8A-4C72-B70B-41F5DF024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285600"/>
        <c:axId val="342294128"/>
      </c:lineChart>
      <c:catAx>
        <c:axId val="34228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94128"/>
        <c:crosses val="autoZero"/>
        <c:auto val="1"/>
        <c:lblAlgn val="ctr"/>
        <c:lblOffset val="100"/>
        <c:noMultiLvlLbl val="0"/>
      </c:catAx>
      <c:valAx>
        <c:axId val="3422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8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BB-409D-9254-B73B7BE15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295768"/>
        <c:axId val="249457320"/>
      </c:lineChart>
      <c:catAx>
        <c:axId val="34229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57320"/>
        <c:crosses val="autoZero"/>
        <c:auto val="1"/>
        <c:lblAlgn val="ctr"/>
        <c:lblOffset val="100"/>
        <c:noMultiLvlLbl val="0"/>
      </c:catAx>
      <c:valAx>
        <c:axId val="24945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9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0.19268026125018001</c:v>
                </c:pt>
                <c:pt idx="3">
                  <c:v>0</c:v>
                </c:pt>
                <c:pt idx="4">
                  <c:v>0.14833157165304001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E8-4623-8B1C-0B68A3797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647640"/>
        <c:axId val="346648952"/>
      </c:barChart>
      <c:catAx>
        <c:axId val="34664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48952"/>
        <c:crosses val="autoZero"/>
        <c:auto val="1"/>
        <c:lblAlgn val="ctr"/>
        <c:lblOffset val="100"/>
        <c:noMultiLvlLbl val="0"/>
      </c:catAx>
      <c:valAx>
        <c:axId val="34664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4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B5-45EC-8D2E-382E8DCEB4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B5-45EC-8D2E-382E8DCEB4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B5-45EC-8D2E-382E8DCEB4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B5-45EC-8D2E-382E8DCEB4F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B5-45EC-8D2E-382E8DCEB4F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B5-45EC-8D2E-382E8DCEB4F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B5-45EC-8D2E-382E8DCEB4F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B5-45EC-8D2E-382E8DCEB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639768"/>
        <c:axId val="346643376"/>
      </c:barChart>
      <c:catAx>
        <c:axId val="34663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43376"/>
        <c:crosses val="autoZero"/>
        <c:auto val="1"/>
        <c:lblAlgn val="ctr"/>
        <c:lblOffset val="100"/>
        <c:noMultiLvlLbl val="0"/>
      </c:catAx>
      <c:valAx>
        <c:axId val="34664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63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15-4F41-BFB0-06BE079858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230648"/>
        <c:axId val="299232616"/>
      </c:barChart>
      <c:catAx>
        <c:axId val="299230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32616"/>
        <c:crosses val="autoZero"/>
        <c:auto val="1"/>
        <c:lblAlgn val="ctr"/>
        <c:lblOffset val="100"/>
        <c:noMultiLvlLbl val="0"/>
      </c:catAx>
      <c:valAx>
        <c:axId val="29923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30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9F0B1-05CA-4484-AB9E-49459C4E6E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C387F3-9EDC-49CD-977C-40CB618B0C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1025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3F34-2C42-4E6F-AFFD-34662E4CE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D43E7-7500-462D-9B44-7BC3E5733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446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59097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9797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92438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05335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6951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467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2383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23208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5399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9996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15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130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3E400-566C-48A6-A0C9-4B9DFA61C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93241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C6F15-6C9B-4B91-B5CD-366B4232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101697-7037-4B70-8BA4-A632723F90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4886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200DB-A731-4096-B66C-08419DC56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0BC50-4BC5-499D-95CB-46C5B8160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3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4639A-1FDF-45EC-BE08-95AED9235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F6268-D7EC-4CB4-92E7-0D6E486D4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2826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5EADB7-5CBE-43BC-BF0B-771002B92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2B84B-8013-44CC-8A97-D76098904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51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85F35-4C22-4A33-B291-1EC1AC42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DE1E0E-BD8E-4248-AFD6-AF0A134DA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4867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F111A-1B69-40AD-A0DF-31BCBAE08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1CC09-CEEC-4AB4-A744-F0DDC7663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78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8B550-1459-4982-B10C-1C79AE93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32CA07-F70E-4353-A7AF-8DA37ACF9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794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97A44-5AFB-4F30-B20B-B28645D45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099D8-EFBA-4926-8FDB-AD1CEA5B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0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76B8-8881-4D05-BAB6-783B1569E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0937AD-0669-434D-BFBB-9C835BC7F9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1747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C793A-B109-461F-9F54-3F91D118E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59336-F0C9-44E9-995C-57781E34A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91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94A1C-68B1-4E50-89DD-BABE35711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42EDB-A95A-4091-A006-02FB6563F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5834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14542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773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408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9212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6002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471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9850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881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12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- 2017-10-18 20:57:27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#EmpacadoresSolidarios es un programa en el que nuestros ejecutivos sirven a nuestros clientes empacando sus compras y, a la vez, contribuyen a la reducción del hambre y la pérdida de alimentos en el país. El tiempo que pasa cada ejecutivo sirviendo en las Tienda La Sirena y en los Super Pola se contabiliza y se transforma en un aporte significativo para Banco de Alimentos República Dominicana . #RSC #ejecutivos #clientes #somossolidarios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96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- 2017-10-04 20:28:53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Durante todo el mes de octubre @tiendalasirena y @arspalic pondrán a la disposición de todas las interesadas consultorios móviles donde estarán haciendo evaluaciones, consultas ginecológicas y tamizajes de mamas sin ningún costo. Las unidas se colocarán en todas las tiendas La Sirena a nivel nacional.  #Repost @arspalic (@get_repost)
・・・
ARS Palic da formal inicio a la Jornada de prevención contra el Cáncer de mamá en las Tiendas la Sirena.
#ARSPalic #ProtegeTuSalud #CáncerDeMama #PrimerraDamaDO #PrimeraDamaRD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50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47A3CB-CFD7-442F-8075-80244A050C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091615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F223A-769D-4D74-8F66-F2281BAC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60CC88-079A-44CC-B33C-4694E3AB72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284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4153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300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268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768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1721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58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497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243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95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- 2017-10-02 20:03:05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Grupo Ramos y Reef Check República Dominicana firmaron un convenio que da inicio formal al proceso de Certificación Gastronómica Ambiental Marina AQUA CHECK, la cual integra prácticas sostenibles que promueven el respeto a las vedas y los recursos acuíferos en establecimientos que comercializan o sirven alimentos. El acuerdo fue firmado por Juan Garza, Vicepresidente Comercial de Grupo Ramos, y Rubén Torres Presidente de Reef Check República Dominicana.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316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- 2017-10-06 00:15:34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@tiendalasirena (@get_repost)
・・・
¡En esta bienvenida a la navidad cantamos, bailamos, reímos y te contamos llenos de emoción todo lo que traemos para ti! ¡Esta navidad sera perfecta!
#PerfectoParaNavidad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343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BC762-04AB-4CCF-A266-5C69721F6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1773203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8CDCD-EA35-45E4-9CD6-C3D6BBCDE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4614C9-2263-4291-A6DD-8F2773368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709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10356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9477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671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687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0470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17558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2610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1166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78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- 2017-10-16 12:31:32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Grupo Ramos donamos a Banco de Alimentos República Dominicana productos no comercializables, pero aptos para el consumo, que de otra forma serían desperdiciados. Todos podemos contribuir al desarrollo sostenible y apoyar los esfuerzos del país por alcanzar los Objetivos de Desarrollo Sostenible (ODS) en el marco de la agenda 2030, en especial de ODS2 "Hambre Cero". #DiaMundialDeLaAlimentacion #ODS #ODS2030 #JuntosCeroHambre #CeroHambreEnNuestroPais #BancoDeAlimentosRD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11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- 2017-10-16 22:11:02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equipo de Voluntarios de nuestra empresa se unió a la 4ta Misión Odontológica de Operación Sonrisa República Dominicana, colaborando con el personal de esta fundación y con las personas que se acercaron a Universidad Iberoamericana (UNIBE) para ser evaluados. Los voluntarios realizaron labores de registro médico, auxiliares de alimentos y bebidas, así como en la clínica apoyando en la distribución y acomodamiento de los pacientes. Recuerden que esta iniciativa de Operación Sonrisa República Dominicana continuará hasta el 20 de octubre en la Clínica Odontológica de Universidad Iberoamericana (UNIBE) y que en esta se realizarán Empastes, Endodoncia (Tratamiento de Canal), Higiene (Limpieza), Cirugía Oral (Extracciones) y Odontopediatría. #gruporamos #rse #somossolidarios #voluntarios #operacionsonrisard #sonrisas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5609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8578A-297F-4141-8E3D-0391492F1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661422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AD345-52AF-4BC6-83D9-AE2228F13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8EA62D-E813-469B-87D9-84E3D9843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5098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78858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095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515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761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1419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852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874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565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09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- 2017-10-13 17:20:06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¡Ayudemos a cambiar vidas, una sonrisa a la vez! Respalda junto a nosotros la 4ta Misión Odontológica de Operación Sonrisa. Este año se realizará del 14 al 20 de octubre en la Clínica Odontológica de UNIBE y se llevarán a cabo empastes, Endodoncia (tratamiento de canal), higiene (limpieza), cirugía oral (extracciones) y odontopediatría. La fecha de evaluación de pacientes es mañana sábado 14 de octubre, y del 16 al 20 se realizarán los tratamientos. 
#gruporamos #RSE #somossolidarios #voluntarios #operacionsonrisard #sonrisas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15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- 2017-10-04 12:55:17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Recuerden que nos encontramos recibiendo donaciones en las áreas de Servicio al Cliente de nuestras tiendas La Sirena, Súper Pola y Aprezio a nivel nacional. Únete a nosotros y ayudemos a los damnificados de los huracanes Irma y María.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292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00383-5E35-4891-9C99-D7F8C131FC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333832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4BA8-DF43-4778-AB0F-B5358CAC4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03A827-F238-45AB-80DB-13B4105A9C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33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59280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20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129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455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5007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6505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9812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45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67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- 2017-10-24 22:21:06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pasado viernes hicimos entrega de los donativos que recibimos de parte de clientes y colaboradores en nuestras tiendas La Sirena, Súper Pola y Aprezio para los damnificados a causa de los huracanes Irma y María. Gracias a su solidaridad, más de 900 familias de San Francisco de Macorís, El Seibo, Moca y Miches recibieron alimentos, ropa, calzado y otros artículos de primera necesidad. También agradecemos a las instituciones receptoras que se unieron a esta iniciativa haciendo llegar estos donativos: Fundación Tropicalia en Miches, Parroquia Nuestra Señora del Rosario de Moca y Casa del Pobre Divino Niño en San Francisco de Macorís. Nuestro compromiso es aportar al bienestar del país #solidaridad #gruporamos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58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- 2017-10-19 16:17:00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553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25CB7-3F63-4074-9BF4-24EF1AB31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1869376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DBA87-D2F3-45A4-AF30-0DD863944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289A4-31DC-4B85-B0CE-FBE43921B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158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22575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466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6812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417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877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11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9870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322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367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- 2017-10-05 16:06:01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Fundación Nido para Ángeles celebra en octubre el #mesverdiazul por la Parálisis Cerebral, a través de la campaña "Siento Como Tú". Como ya es tradición, Grupo Ramos se une a esta iniciativa. Durante todo este mes, los interesados en colaborar con esta causa pueden dirigirse a las tiendas La Sirena Churchill, Mella, Charles de Gaulle, San Francisco de Macorís, Villa Mella, San Cristóbal, Venezuela, Higüey, La Romana, Moca y Estrella Sadhalá y buscar las alcancías que estarán colocadas en las cajas. Ayudemos juntos a que esta fundación pueda construir la Casa de Ángeles que sus niños necesitan.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8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- 2017-10-31 14:12:55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8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- 2017-10-30 17:39:54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359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ED152-878A-4825-981D-FA02029AA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1647680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0669-7A70-44D0-8BAD-1C40FE74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A899F2-D1BD-4235-8215-AC934D5690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2869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C8DEA-90CD-4B49-BD0A-D1F1498226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9F5726-FF5B-45CF-ADA9-0F1981E56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49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8430A-541D-4723-B26D-33FB2921B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8BEDFC-3F4D-42D7-A83E-59EDD2809D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5042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355AF-138A-4D92-B7E8-592FD8C8D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C0684-7E18-4AD6-A079-2088402B2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0285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C2AF6-06C7-4A49-B3B9-0304766A4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21E531-B8C0-42A4-8FCB-6E0B4A049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2269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AEF53-E2DA-4036-96B9-ED9DA2032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6742B-9642-4877-A423-4D0538B26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308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A72DC-174B-4BAA-8843-DB1228534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B79FD5-B949-4F9F-B00F-F2AE13D6A6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3601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657FF-D5FF-4FEA-B37B-36DA28D93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B31BE-16E7-4E6D-AFE0-071F7AC1D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46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EFF3F-90C3-49F8-A00C-757CAB0ED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FA3C5C-C2C8-4474-9088-2DD5079BAF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28358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888EB-7D22-4E0B-ACEC-7F3C00742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0B91B-4456-4B38-BA8F-3AD32CCFA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616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4558-1BA9-46AF-B6B1-E08A2A180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8E29AF-1CA7-4CFF-822F-3744B31965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90906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D646A-58C9-4DCA-95E4-ED08982E8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DAA67-BFB0-4BE9-9FB2-4514FBCC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2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96360-5FC7-43EB-A7CA-BAB4DE0B9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FD55D3-98A0-4C70-B494-92F98BE0AD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876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85BB80-D760-40E9-A12D-7DDF6FD444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8081F7-C156-4E19-BC02-ABC498D85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783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81FD-5939-4A4F-8138-A62B2719A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353BC7-E1BE-4BE9-90C8-F326FA4E6D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7106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F8174-E0AE-47AB-AE5E-A9CDBDD80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1D7C8-5A92-4CA9-80BA-9D9EC994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764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E0FF-845B-42E4-881D-15E68836A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9D195-C3CE-4F46-85E5-219B6A598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55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02903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2428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3431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2159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778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6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Elizabeth Medina Celado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19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Nieve Almonte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15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Samuel Rodriguez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43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Michelle Mariet Bencosme Capellan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786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Michelle 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95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Doming Etienne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39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67992-F007-476F-916C-FE1BBF013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</p:spTree>
    <p:extLst>
      <p:ext uri="{BB962C8B-B14F-4D97-AF65-F5344CB8AC3E}">
        <p14:creationId xmlns:p14="http://schemas.microsoft.com/office/powerpoint/2010/main" val="2935673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AFDD6-B82A-4C0A-A4B1-E79484BC3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E2F7C7-D950-48B6-9D32-13AB1A77FF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6470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CA1B42-B966-423A-8D87-1A8836A5F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01/10/2017 - 31/10/2017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9A262-FBA4-4094-89C6-438E717B6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286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559</Words>
  <Application>Microsoft Office PowerPoint</Application>
  <PresentationFormat>On-screen Show (4:3)</PresentationFormat>
  <Paragraphs>267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2017-11-21T13:41:26Z</dcterms:created>
  <dcterms:modified xsi:type="dcterms:W3CDTF">2017-11-21T13:42:02Z</dcterms:modified>
</cp:coreProperties>
</file>