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charts/chart3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ppt/charts/chart4.xml" ContentType="application/vnd.openxmlformats-officedocument.drawingml.chart+xml"/>
  <Override PartName="/ppt/charts/style4.xml" ContentType="application/vnd.ms-office.chartstyle+xml"/>
  <Override PartName="/ppt/charts/colors4.xml" ContentType="application/vnd.ms-office.chartcolorstyle+xml"/>
  <Override PartName="/ppt/charts/chart5.xml" ContentType="application/vnd.openxmlformats-officedocument.drawingml.chart+xml"/>
  <Override PartName="/ppt/charts/style5.xml" ContentType="application/vnd.ms-office.chartstyle+xml"/>
  <Override PartName="/ppt/charts/colors5.xml" ContentType="application/vnd.ms-office.chartcolorstyle+xml"/>
  <Override PartName="/ppt/charts/chart6.xml" ContentType="application/vnd.openxmlformats-officedocument.drawingml.chart+xml"/>
  <Override PartName="/ppt/charts/style6.xml" ContentType="application/vnd.ms-office.chartstyle+xml"/>
  <Override PartName="/ppt/charts/colors6.xml" ContentType="application/vnd.ms-office.chartcolorstyle+xml"/>
  <Override PartName="/ppt/charts/chart7.xml" ContentType="application/vnd.openxmlformats-officedocument.drawingml.chart+xml"/>
  <Override PartName="/ppt/charts/style7.xml" ContentType="application/vnd.ms-office.chartstyle+xml"/>
  <Override PartName="/ppt/charts/colors7.xml" ContentType="application/vnd.ms-office.chartcolorstyle+xml"/>
  <Override PartName="/ppt/charts/chart8.xml" ContentType="application/vnd.openxmlformats-officedocument.drawingml.chart+xml"/>
  <Override PartName="/ppt/charts/style8.xml" ContentType="application/vnd.ms-office.chartstyle+xml"/>
  <Override PartName="/ppt/charts/colors8.xml" ContentType="application/vnd.ms-office.chartcolorstyle+xml"/>
  <Override PartName="/ppt/charts/chart9.xml" ContentType="application/vnd.openxmlformats-officedocument.drawingml.chart+xml"/>
  <Override PartName="/ppt/charts/style9.xml" ContentType="application/vnd.ms-office.chartstyle+xml"/>
  <Override PartName="/ppt/charts/colors9.xml" ContentType="application/vnd.ms-office.chartcolorstyle+xml"/>
  <Override PartName="/ppt/charts/chart10.xml" ContentType="application/vnd.openxmlformats-officedocument.drawingml.chart+xml"/>
  <Override PartName="/ppt/charts/style10.xml" ContentType="application/vnd.ms-office.chartstyle+xml"/>
  <Override PartName="/ppt/charts/colors10.xml" ContentType="application/vnd.ms-office.chartcolorstyle+xml"/>
  <Override PartName="/ppt/charts/chart11.xml" ContentType="application/vnd.openxmlformats-officedocument.drawingml.chart+xml"/>
  <Override PartName="/ppt/charts/style11.xml" ContentType="application/vnd.ms-office.chartstyle+xml"/>
  <Override PartName="/ppt/charts/colors11.xml" ContentType="application/vnd.ms-office.chartcolorstyle+xml"/>
  <Override PartName="/ppt/charts/chart12.xml" ContentType="application/vnd.openxmlformats-officedocument.drawingml.chart+xml"/>
  <Override PartName="/ppt/charts/style12.xml" ContentType="application/vnd.ms-office.chartstyle+xml"/>
  <Override PartName="/ppt/charts/colors12.xml" ContentType="application/vnd.ms-office.chartcolorstyle+xml"/>
  <Override PartName="/ppt/charts/chart13.xml" ContentType="application/vnd.openxmlformats-officedocument.drawingml.chart+xml"/>
  <Override PartName="/ppt/charts/style13.xml" ContentType="application/vnd.ms-office.chartstyle+xml"/>
  <Override PartName="/ppt/charts/colors13.xml" ContentType="application/vnd.ms-office.chartcolorstyle+xml"/>
  <Override PartName="/ppt/charts/chart14.xml" ContentType="application/vnd.openxmlformats-officedocument.drawingml.chart+xml"/>
  <Override PartName="/ppt/charts/style14.xml" ContentType="application/vnd.ms-office.chartstyle+xml"/>
  <Override PartName="/ppt/charts/colors14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4" r:id="rId9"/>
    <p:sldId id="265" r:id="rId10"/>
    <p:sldId id="266" r:id="rId11"/>
    <p:sldId id="267" r:id="rId12"/>
    <p:sldId id="268" r:id="rId13"/>
    <p:sldId id="269" r:id="rId14"/>
    <p:sldId id="270" r:id="rId15"/>
    <p:sldId id="271" r:id="rId16"/>
    <p:sldId id="272" r:id="rId17"/>
    <p:sldId id="273" r:id="rId18"/>
    <p:sldId id="274" r:id="rId19"/>
    <p:sldId id="275" r:id="rId20"/>
    <p:sldId id="276" r:id="rId21"/>
    <p:sldId id="277" r:id="rId22"/>
    <p:sldId id="279" r:id="rId23"/>
    <p:sldId id="280" r:id="rId24"/>
    <p:sldId id="281" r:id="rId25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26"/>
      <p:bold r:id="rId27"/>
      <p:italic r:id="rId28"/>
      <p:boldItalic r:id="rId29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00" autoAdjust="0"/>
    <p:restoredTop sz="94692" autoAdjust="0"/>
  </p:normalViewPr>
  <p:slideViewPr>
    <p:cSldViewPr snapToGrid="0">
      <p:cViewPr varScale="1">
        <p:scale>
          <a:sx n="62" d="100"/>
          <a:sy n="62" d="100"/>
        </p:scale>
        <p:origin x="90" y="360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font" Target="fonts/font1.fntdata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font" Target="fonts/font4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font" Target="fonts/font3.fntdata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font" Target="fonts/font2.fntdata"/><Relationship Id="rId30" Type="http://schemas.openxmlformats.org/officeDocument/2006/relationships/presProps" Target="presProps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.xlsx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2.xlsx"/><Relationship Id="rId2" Type="http://schemas.microsoft.com/office/2011/relationships/chartColorStyle" Target="colors3.xml"/><Relationship Id="rId1" Type="http://schemas.microsoft.com/office/2011/relationships/chartStyle" Target="style3.xml"/></Relationships>
</file>

<file path=ppt/charts/_rels/chart4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3.xlsx"/><Relationship Id="rId2" Type="http://schemas.microsoft.com/office/2011/relationships/chartColorStyle" Target="colors4.xml"/><Relationship Id="rId1" Type="http://schemas.microsoft.com/office/2011/relationships/chartStyle" Target="style4.xml"/></Relationships>
</file>

<file path=ppt/charts/_rels/chart5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4.xlsx"/><Relationship Id="rId2" Type="http://schemas.microsoft.com/office/2011/relationships/chartColorStyle" Target="colors5.xml"/><Relationship Id="rId1" Type="http://schemas.microsoft.com/office/2011/relationships/chartStyle" Target="style5.xml"/></Relationships>
</file>

<file path=ppt/charts/_rels/chart6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5.xlsx"/><Relationship Id="rId2" Type="http://schemas.microsoft.com/office/2011/relationships/chartColorStyle" Target="colors6.xml"/><Relationship Id="rId1" Type="http://schemas.microsoft.com/office/2011/relationships/chartStyle" Target="style6.xml"/></Relationships>
</file>

<file path=ppt/charts/_rels/chart7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6.xlsx"/><Relationship Id="rId2" Type="http://schemas.microsoft.com/office/2011/relationships/chartColorStyle" Target="colors7.xml"/><Relationship Id="rId1" Type="http://schemas.microsoft.com/office/2011/relationships/chartStyle" Target="style7.xml"/></Relationships>
</file>

<file path=ppt/charts/_rels/chart8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7.xlsx"/><Relationship Id="rId2" Type="http://schemas.microsoft.com/office/2011/relationships/chartColorStyle" Target="colors8.xml"/><Relationship Id="rId1" Type="http://schemas.microsoft.com/office/2011/relationships/chartStyle" Target="style8.xml"/></Relationships>
</file>

<file path=ppt/charts/_rels/chart9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8.xlsx"/><Relationship Id="rId2" Type="http://schemas.microsoft.com/office/2011/relationships/chartColorStyle" Target="colors9.xml"/><Relationship Id="rId1" Type="http://schemas.microsoft.com/office/2011/relationships/chartStyle" Target="style9.xml"/></Relationships>
</file>

<file path=ppt/charts/_rels/chart10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9.xlsx"/><Relationship Id="rId2" Type="http://schemas.microsoft.com/office/2011/relationships/chartColorStyle" Target="colors10.xml"/><Relationship Id="rId1" Type="http://schemas.microsoft.com/office/2011/relationships/chartStyle" Target="style10.xml"/></Relationships>
</file>

<file path=ppt/charts/_rels/chart1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0.xlsx"/><Relationship Id="rId2" Type="http://schemas.microsoft.com/office/2011/relationships/chartColorStyle" Target="colors11.xml"/><Relationship Id="rId1" Type="http://schemas.microsoft.com/office/2011/relationships/chartStyle" Target="style11.xml"/></Relationships>
</file>

<file path=ppt/charts/_rels/chart1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1.xlsx"/><Relationship Id="rId2" Type="http://schemas.microsoft.com/office/2011/relationships/chartColorStyle" Target="colors12.xml"/><Relationship Id="rId1" Type="http://schemas.microsoft.com/office/2011/relationships/chartStyle" Target="style12.xml"/></Relationships>
</file>

<file path=ppt/charts/_rels/chart13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2.xlsx"/><Relationship Id="rId2" Type="http://schemas.microsoft.com/office/2011/relationships/chartColorStyle" Target="colors13.xml"/><Relationship Id="rId1" Type="http://schemas.microsoft.com/office/2011/relationships/chartStyle" Target="style13.xml"/></Relationships>
</file>

<file path=ppt/charts/_rels/chart14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3.xlsx"/><Relationship Id="rId2" Type="http://schemas.microsoft.com/office/2011/relationships/chartColorStyle" Target="colors14.xml"/><Relationship Id="rId1" Type="http://schemas.microsoft.com/office/2011/relationships/chartStyle" Target="style14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Que Pasa Salta Qps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Sheet1!$A$2:$A$32</c:f>
              <c:numCache>
                <c:formatCode>m/d/yyyy</c:formatCode>
                <c:ptCount val="31"/>
                <c:pt idx="0">
                  <c:v>43009</c:v>
                </c:pt>
                <c:pt idx="1">
                  <c:v>43010</c:v>
                </c:pt>
                <c:pt idx="2">
                  <c:v>43011</c:v>
                </c:pt>
                <c:pt idx="3">
                  <c:v>43012</c:v>
                </c:pt>
                <c:pt idx="4">
                  <c:v>43013</c:v>
                </c:pt>
                <c:pt idx="5">
                  <c:v>43014</c:v>
                </c:pt>
                <c:pt idx="6">
                  <c:v>43015</c:v>
                </c:pt>
                <c:pt idx="7">
                  <c:v>43016</c:v>
                </c:pt>
                <c:pt idx="8">
                  <c:v>43017</c:v>
                </c:pt>
                <c:pt idx="9">
                  <c:v>43018</c:v>
                </c:pt>
                <c:pt idx="10">
                  <c:v>43019</c:v>
                </c:pt>
                <c:pt idx="11">
                  <c:v>43020</c:v>
                </c:pt>
                <c:pt idx="12">
                  <c:v>43021</c:v>
                </c:pt>
                <c:pt idx="13">
                  <c:v>43022</c:v>
                </c:pt>
                <c:pt idx="14">
                  <c:v>43023</c:v>
                </c:pt>
                <c:pt idx="15">
                  <c:v>43024</c:v>
                </c:pt>
                <c:pt idx="16">
                  <c:v>43025</c:v>
                </c:pt>
                <c:pt idx="17">
                  <c:v>43026</c:v>
                </c:pt>
                <c:pt idx="18">
                  <c:v>43027</c:v>
                </c:pt>
                <c:pt idx="19">
                  <c:v>43028</c:v>
                </c:pt>
                <c:pt idx="20">
                  <c:v>43029</c:v>
                </c:pt>
                <c:pt idx="21">
                  <c:v>43030</c:v>
                </c:pt>
                <c:pt idx="22">
                  <c:v>43031</c:v>
                </c:pt>
                <c:pt idx="23">
                  <c:v>43032</c:v>
                </c:pt>
                <c:pt idx="24">
                  <c:v>43033</c:v>
                </c:pt>
                <c:pt idx="25">
                  <c:v>43034</c:v>
                </c:pt>
                <c:pt idx="26">
                  <c:v>43035</c:v>
                </c:pt>
                <c:pt idx="27">
                  <c:v>43036</c:v>
                </c:pt>
                <c:pt idx="28">
                  <c:v>43037</c:v>
                </c:pt>
                <c:pt idx="29">
                  <c:v>43038</c:v>
                </c:pt>
                <c:pt idx="30">
                  <c:v>43039</c:v>
                </c:pt>
              </c:numCache>
            </c:numRef>
          </c:cat>
          <c:val>
            <c:numRef>
              <c:f>Sheet1!$B$2:$B$32</c:f>
              <c:numCache>
                <c:formatCode>General</c:formatCode>
                <c:ptCount val="31"/>
                <c:pt idx="0">
                  <c:v>394706</c:v>
                </c:pt>
                <c:pt idx="1">
                  <c:v>395263</c:v>
                </c:pt>
                <c:pt idx="2">
                  <c:v>395715</c:v>
                </c:pt>
                <c:pt idx="3">
                  <c:v>396087</c:v>
                </c:pt>
                <c:pt idx="4">
                  <c:v>396490</c:v>
                </c:pt>
                <c:pt idx="5">
                  <c:v>396837</c:v>
                </c:pt>
                <c:pt idx="6">
                  <c:v>397126</c:v>
                </c:pt>
                <c:pt idx="7">
                  <c:v>397379</c:v>
                </c:pt>
                <c:pt idx="8">
                  <c:v>397888</c:v>
                </c:pt>
                <c:pt idx="9">
                  <c:v>398417</c:v>
                </c:pt>
                <c:pt idx="10">
                  <c:v>398762</c:v>
                </c:pt>
                <c:pt idx="11">
                  <c:v>399080</c:v>
                </c:pt>
                <c:pt idx="12">
                  <c:v>399410</c:v>
                </c:pt>
                <c:pt idx="13">
                  <c:v>399686</c:v>
                </c:pt>
                <c:pt idx="14">
                  <c:v>400008</c:v>
                </c:pt>
                <c:pt idx="15">
                  <c:v>400689</c:v>
                </c:pt>
                <c:pt idx="16">
                  <c:v>401636</c:v>
                </c:pt>
                <c:pt idx="17">
                  <c:v>402440</c:v>
                </c:pt>
                <c:pt idx="18">
                  <c:v>403108</c:v>
                </c:pt>
                <c:pt idx="19">
                  <c:v>403553</c:v>
                </c:pt>
                <c:pt idx="20">
                  <c:v>404053</c:v>
                </c:pt>
                <c:pt idx="21">
                  <c:v>404497</c:v>
                </c:pt>
                <c:pt idx="22">
                  <c:v>404920</c:v>
                </c:pt>
                <c:pt idx="23">
                  <c:v>405241</c:v>
                </c:pt>
                <c:pt idx="24">
                  <c:v>405546</c:v>
                </c:pt>
                <c:pt idx="25">
                  <c:v>405893</c:v>
                </c:pt>
                <c:pt idx="26">
                  <c:v>406311</c:v>
                </c:pt>
                <c:pt idx="27">
                  <c:v>406659</c:v>
                </c:pt>
                <c:pt idx="28">
                  <c:v>407066</c:v>
                </c:pt>
                <c:pt idx="29">
                  <c:v>407415</c:v>
                </c:pt>
                <c:pt idx="30">
                  <c:v>407971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1099-4896-B8BF-670CB96B09BB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84691688"/>
        <c:axId val="284692016"/>
      </c:lineChart>
      <c:dateAx>
        <c:axId val="284691688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84692016"/>
        <c:crosses val="autoZero"/>
        <c:auto val="1"/>
        <c:lblOffset val="100"/>
        <c:baseTimeUnit val="days"/>
      </c:dateAx>
      <c:valAx>
        <c:axId val="28469201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8469168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radarChart>
        <c:radarStyle val="marker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Que Pasa Salta Qps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strRef>
              <c:f>Sheet1!$A$2:$A$7</c:f>
              <c:strCache>
                <c:ptCount val="6"/>
                <c:pt idx="0">
                  <c:v>Fans</c:v>
                </c:pt>
                <c:pt idx="1">
                  <c:v>Own Posts</c:v>
                </c:pt>
                <c:pt idx="2">
                  <c:v>Interactions Total</c:v>
                </c:pt>
                <c:pt idx="3">
                  <c:v>Response Rate</c:v>
                </c:pt>
                <c:pt idx="4">
                  <c:v>Interaction Rate</c:v>
                </c:pt>
                <c:pt idx="5">
                  <c:v>Fans Change Rate</c:v>
                </c:pt>
              </c:strCache>
            </c:strRef>
          </c:cat>
          <c:val>
            <c:numRef>
              <c:f>Sheet1!$B$2:$B$7</c:f>
              <c:numCache>
                <c:formatCode>General</c:formatCode>
                <c:ptCount val="6"/>
                <c:pt idx="0">
                  <c:v>100</c:v>
                </c:pt>
                <c:pt idx="1">
                  <c:v>100</c:v>
                </c:pt>
                <c:pt idx="2">
                  <c:v>100</c:v>
                </c:pt>
                <c:pt idx="3">
                  <c:v>0</c:v>
                </c:pt>
                <c:pt idx="4">
                  <c:v>100</c:v>
                </c:pt>
                <c:pt idx="5">
                  <c:v>100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373A-40AB-A8AB-3F988A6F3B05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171261752"/>
        <c:axId val="171262080"/>
      </c:radarChart>
      <c:catAx>
        <c:axId val="17126175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71262080"/>
        <c:crosses val="autoZero"/>
        <c:auto val="1"/>
        <c:lblAlgn val="ctr"/>
        <c:lblOffset val="100"/>
        <c:noMultiLvlLbl val="0"/>
      </c:catAx>
      <c:valAx>
        <c:axId val="17126208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7126175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Que Pasa Salta Qps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Sheet1!$A$2:$A$32</c:f>
              <c:numCache>
                <c:formatCode>m/d/yyyy</c:formatCode>
                <c:ptCount val="31"/>
                <c:pt idx="0">
                  <c:v>43009</c:v>
                </c:pt>
                <c:pt idx="1">
                  <c:v>43010</c:v>
                </c:pt>
                <c:pt idx="2">
                  <c:v>43011</c:v>
                </c:pt>
                <c:pt idx="3">
                  <c:v>43012</c:v>
                </c:pt>
                <c:pt idx="4">
                  <c:v>43013</c:v>
                </c:pt>
                <c:pt idx="5">
                  <c:v>43014</c:v>
                </c:pt>
                <c:pt idx="6">
                  <c:v>43015</c:v>
                </c:pt>
                <c:pt idx="7">
                  <c:v>43016</c:v>
                </c:pt>
                <c:pt idx="8">
                  <c:v>43017</c:v>
                </c:pt>
                <c:pt idx="9">
                  <c:v>43018</c:v>
                </c:pt>
                <c:pt idx="10">
                  <c:v>43019</c:v>
                </c:pt>
                <c:pt idx="11">
                  <c:v>43020</c:v>
                </c:pt>
                <c:pt idx="12">
                  <c:v>43021</c:v>
                </c:pt>
                <c:pt idx="13">
                  <c:v>43022</c:v>
                </c:pt>
                <c:pt idx="14">
                  <c:v>43023</c:v>
                </c:pt>
                <c:pt idx="15">
                  <c:v>43024</c:v>
                </c:pt>
                <c:pt idx="16">
                  <c:v>43025</c:v>
                </c:pt>
                <c:pt idx="17">
                  <c:v>43026</c:v>
                </c:pt>
                <c:pt idx="18">
                  <c:v>43027</c:v>
                </c:pt>
                <c:pt idx="19">
                  <c:v>43028</c:v>
                </c:pt>
                <c:pt idx="20">
                  <c:v>43029</c:v>
                </c:pt>
                <c:pt idx="21">
                  <c:v>43030</c:v>
                </c:pt>
                <c:pt idx="22">
                  <c:v>43031</c:v>
                </c:pt>
                <c:pt idx="23">
                  <c:v>43032</c:v>
                </c:pt>
                <c:pt idx="24">
                  <c:v>43033</c:v>
                </c:pt>
                <c:pt idx="25">
                  <c:v>43034</c:v>
                </c:pt>
                <c:pt idx="26">
                  <c:v>43035</c:v>
                </c:pt>
                <c:pt idx="27">
                  <c:v>43036</c:v>
                </c:pt>
                <c:pt idx="28">
                  <c:v>43037</c:v>
                </c:pt>
                <c:pt idx="29">
                  <c:v>43038</c:v>
                </c:pt>
                <c:pt idx="30">
                  <c:v>43039</c:v>
                </c:pt>
              </c:numCache>
            </c:numRef>
          </c:cat>
          <c:val>
            <c:numRef>
              <c:f>Sheet1!$B$2:$B$32</c:f>
              <c:numCache>
                <c:formatCode>General</c:formatCode>
                <c:ptCount val="31"/>
                <c:pt idx="0">
                  <c:v>0.14602796334090001</c:v>
                </c:pt>
                <c:pt idx="1">
                  <c:v>0.10247777969065</c:v>
                </c:pt>
                <c:pt idx="2">
                  <c:v>0.11408119351703</c:v>
                </c:pt>
                <c:pt idx="3">
                  <c:v>0.13086219680241001</c:v>
                </c:pt>
                <c:pt idx="4">
                  <c:v>9.4673570736433996E-2</c:v>
                </c:pt>
                <c:pt idx="5">
                  <c:v>0.11704851110217</c:v>
                </c:pt>
                <c:pt idx="6">
                  <c:v>0.11249612331424</c:v>
                </c:pt>
                <c:pt idx="7">
                  <c:v>8.3554281068837999E-2</c:v>
                </c:pt>
                <c:pt idx="8">
                  <c:v>0.10756874141717</c:v>
                </c:pt>
                <c:pt idx="9">
                  <c:v>0.12364571127118</c:v>
                </c:pt>
                <c:pt idx="10">
                  <c:v>0.11446179971277</c:v>
                </c:pt>
                <c:pt idx="11">
                  <c:v>0.10903535092930999</c:v>
                </c:pt>
                <c:pt idx="12">
                  <c:v>0.41876211159885002</c:v>
                </c:pt>
                <c:pt idx="13">
                  <c:v>9.0616285291268001E-2</c:v>
                </c:pt>
                <c:pt idx="14">
                  <c:v>8.4375296806842998E-2</c:v>
                </c:pt>
                <c:pt idx="15">
                  <c:v>0.11098122411279999</c:v>
                </c:pt>
                <c:pt idx="16">
                  <c:v>0.12580121413959</c:v>
                </c:pt>
                <c:pt idx="17">
                  <c:v>0.11379521338779</c:v>
                </c:pt>
                <c:pt idx="18">
                  <c:v>0.13141411481189</c:v>
                </c:pt>
                <c:pt idx="19">
                  <c:v>0.13222129164536001</c:v>
                </c:pt>
                <c:pt idx="20">
                  <c:v>0.18254353708856999</c:v>
                </c:pt>
                <c:pt idx="21">
                  <c:v>0.11737842942788999</c:v>
                </c:pt>
                <c:pt idx="22">
                  <c:v>0.11448723105322001</c:v>
                </c:pt>
                <c:pt idx="23">
                  <c:v>9.6621741097366001E-2</c:v>
                </c:pt>
                <c:pt idx="24">
                  <c:v>0.13763099722280001</c:v>
                </c:pt>
                <c:pt idx="25">
                  <c:v>0.24953641970592</c:v>
                </c:pt>
                <c:pt idx="26">
                  <c:v>0.13460657667286</c:v>
                </c:pt>
                <c:pt idx="27">
                  <c:v>0.26037246146844001</c:v>
                </c:pt>
                <c:pt idx="28">
                  <c:v>0.11003656514911</c:v>
                </c:pt>
                <c:pt idx="29">
                  <c:v>0.13682942194553999</c:v>
                </c:pt>
                <c:pt idx="30">
                  <c:v>0.15590888968651001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3E85-47F5-ABE0-A422E29D9D1F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171260440"/>
        <c:axId val="171260768"/>
      </c:lineChart>
      <c:dateAx>
        <c:axId val="171260440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71260768"/>
        <c:crosses val="autoZero"/>
        <c:auto val="1"/>
        <c:lblOffset val="100"/>
        <c:baseTimeUnit val="days"/>
      </c:dateAx>
      <c:valAx>
        <c:axId val="17126076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7126044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Que Pasa Salta Qps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Sheet1!$B$2:$B$8</c:f>
              <c:numCache>
                <c:formatCode>General</c:formatCode>
                <c:ptCount val="7"/>
                <c:pt idx="0">
                  <c:v>504</c:v>
                </c:pt>
                <c:pt idx="1">
                  <c:v>561</c:v>
                </c:pt>
                <c:pt idx="2">
                  <c:v>457</c:v>
                </c:pt>
                <c:pt idx="3">
                  <c:v>434</c:v>
                </c:pt>
                <c:pt idx="4">
                  <c:v>385</c:v>
                </c:pt>
                <c:pt idx="5">
                  <c:v>353</c:v>
                </c:pt>
                <c:pt idx="6">
                  <c:v>389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C0B2-4619-806D-CD6F824111A7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288943776"/>
        <c:axId val="288950664"/>
      </c:barChart>
      <c:catAx>
        <c:axId val="28894377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88950664"/>
        <c:crosses val="autoZero"/>
        <c:auto val="1"/>
        <c:lblAlgn val="ctr"/>
        <c:lblOffset val="100"/>
        <c:noMultiLvlLbl val="0"/>
      </c:catAx>
      <c:valAx>
        <c:axId val="28895066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8894377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Que Pasa Salta Qps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Sheet1!$A$2:$A$32</c:f>
              <c:numCache>
                <c:formatCode>m/d/yyyy</c:formatCode>
                <c:ptCount val="31"/>
                <c:pt idx="0">
                  <c:v>43009</c:v>
                </c:pt>
                <c:pt idx="1">
                  <c:v>43010</c:v>
                </c:pt>
                <c:pt idx="2">
                  <c:v>43011</c:v>
                </c:pt>
                <c:pt idx="3">
                  <c:v>43012</c:v>
                </c:pt>
                <c:pt idx="4">
                  <c:v>43013</c:v>
                </c:pt>
                <c:pt idx="5">
                  <c:v>43014</c:v>
                </c:pt>
                <c:pt idx="6">
                  <c:v>43015</c:v>
                </c:pt>
                <c:pt idx="7">
                  <c:v>43016</c:v>
                </c:pt>
                <c:pt idx="8">
                  <c:v>43017</c:v>
                </c:pt>
                <c:pt idx="9">
                  <c:v>43018</c:v>
                </c:pt>
                <c:pt idx="10">
                  <c:v>43019</c:v>
                </c:pt>
                <c:pt idx="11">
                  <c:v>43020</c:v>
                </c:pt>
                <c:pt idx="12">
                  <c:v>43021</c:v>
                </c:pt>
                <c:pt idx="13">
                  <c:v>43022</c:v>
                </c:pt>
                <c:pt idx="14">
                  <c:v>43023</c:v>
                </c:pt>
                <c:pt idx="15">
                  <c:v>43024</c:v>
                </c:pt>
                <c:pt idx="16">
                  <c:v>43025</c:v>
                </c:pt>
                <c:pt idx="17">
                  <c:v>43026</c:v>
                </c:pt>
                <c:pt idx="18">
                  <c:v>43027</c:v>
                </c:pt>
                <c:pt idx="19">
                  <c:v>43028</c:v>
                </c:pt>
                <c:pt idx="20">
                  <c:v>43029</c:v>
                </c:pt>
                <c:pt idx="21">
                  <c:v>43030</c:v>
                </c:pt>
                <c:pt idx="22">
                  <c:v>43031</c:v>
                </c:pt>
                <c:pt idx="23">
                  <c:v>43032</c:v>
                </c:pt>
                <c:pt idx="24">
                  <c:v>43033</c:v>
                </c:pt>
                <c:pt idx="25">
                  <c:v>43034</c:v>
                </c:pt>
                <c:pt idx="26">
                  <c:v>43035</c:v>
                </c:pt>
                <c:pt idx="27">
                  <c:v>43036</c:v>
                </c:pt>
                <c:pt idx="28">
                  <c:v>43037</c:v>
                </c:pt>
                <c:pt idx="29">
                  <c:v>43038</c:v>
                </c:pt>
                <c:pt idx="30">
                  <c:v>43039</c:v>
                </c:pt>
              </c:numCache>
            </c:numRef>
          </c:cat>
          <c:val>
            <c:numRef>
              <c:f>Sheet1!$B$2:$B$32</c:f>
              <c:numCache>
                <c:formatCode>General</c:formatCode>
                <c:ptCount val="31"/>
                <c:pt idx="0">
                  <c:v>521</c:v>
                </c:pt>
                <c:pt idx="1">
                  <c:v>557</c:v>
                </c:pt>
                <c:pt idx="2">
                  <c:v>452</c:v>
                </c:pt>
                <c:pt idx="3">
                  <c:v>372</c:v>
                </c:pt>
                <c:pt idx="4">
                  <c:v>403</c:v>
                </c:pt>
                <c:pt idx="5">
                  <c:v>347</c:v>
                </c:pt>
                <c:pt idx="6">
                  <c:v>289</c:v>
                </c:pt>
                <c:pt idx="7">
                  <c:v>253</c:v>
                </c:pt>
                <c:pt idx="8">
                  <c:v>509</c:v>
                </c:pt>
                <c:pt idx="9">
                  <c:v>529</c:v>
                </c:pt>
                <c:pt idx="10">
                  <c:v>345</c:v>
                </c:pt>
                <c:pt idx="11">
                  <c:v>318</c:v>
                </c:pt>
                <c:pt idx="12">
                  <c:v>330</c:v>
                </c:pt>
                <c:pt idx="13">
                  <c:v>276</c:v>
                </c:pt>
                <c:pt idx="14">
                  <c:v>322</c:v>
                </c:pt>
                <c:pt idx="15">
                  <c:v>681</c:v>
                </c:pt>
                <c:pt idx="16">
                  <c:v>947</c:v>
                </c:pt>
                <c:pt idx="17">
                  <c:v>804</c:v>
                </c:pt>
                <c:pt idx="18">
                  <c:v>668</c:v>
                </c:pt>
                <c:pt idx="19">
                  <c:v>445</c:v>
                </c:pt>
                <c:pt idx="20">
                  <c:v>500</c:v>
                </c:pt>
                <c:pt idx="21">
                  <c:v>444</c:v>
                </c:pt>
                <c:pt idx="22">
                  <c:v>423</c:v>
                </c:pt>
                <c:pt idx="23">
                  <c:v>321</c:v>
                </c:pt>
                <c:pt idx="24">
                  <c:v>305</c:v>
                </c:pt>
                <c:pt idx="25">
                  <c:v>347</c:v>
                </c:pt>
                <c:pt idx="26">
                  <c:v>418</c:v>
                </c:pt>
                <c:pt idx="27">
                  <c:v>348</c:v>
                </c:pt>
                <c:pt idx="28">
                  <c:v>407</c:v>
                </c:pt>
                <c:pt idx="29">
                  <c:v>349</c:v>
                </c:pt>
                <c:pt idx="30">
                  <c:v>556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9992-4E8B-B36E-C3E4E750FC2E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88542744"/>
        <c:axId val="288543072"/>
      </c:lineChart>
      <c:dateAx>
        <c:axId val="288542744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88543072"/>
        <c:crosses val="autoZero"/>
        <c:auto val="1"/>
        <c:lblOffset val="100"/>
        <c:baseTimeUnit val="days"/>
      </c:dateAx>
      <c:valAx>
        <c:axId val="28854307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8854274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Que Pasa Salta Qps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Sheet1!$A$2:$A$32</c:f>
              <c:numCache>
                <c:formatCode>m/d/yyyy</c:formatCode>
                <c:ptCount val="31"/>
                <c:pt idx="0">
                  <c:v>43009</c:v>
                </c:pt>
                <c:pt idx="1">
                  <c:v>43010</c:v>
                </c:pt>
                <c:pt idx="2">
                  <c:v>43011</c:v>
                </c:pt>
                <c:pt idx="3">
                  <c:v>43012</c:v>
                </c:pt>
                <c:pt idx="4">
                  <c:v>43013</c:v>
                </c:pt>
                <c:pt idx="5">
                  <c:v>43014</c:v>
                </c:pt>
                <c:pt idx="6">
                  <c:v>43015</c:v>
                </c:pt>
                <c:pt idx="7">
                  <c:v>43016</c:v>
                </c:pt>
                <c:pt idx="8">
                  <c:v>43017</c:v>
                </c:pt>
                <c:pt idx="9">
                  <c:v>43018</c:v>
                </c:pt>
                <c:pt idx="10">
                  <c:v>43019</c:v>
                </c:pt>
                <c:pt idx="11">
                  <c:v>43020</c:v>
                </c:pt>
                <c:pt idx="12">
                  <c:v>43021</c:v>
                </c:pt>
                <c:pt idx="13">
                  <c:v>43022</c:v>
                </c:pt>
                <c:pt idx="14">
                  <c:v>43023</c:v>
                </c:pt>
                <c:pt idx="15">
                  <c:v>43024</c:v>
                </c:pt>
                <c:pt idx="16">
                  <c:v>43025</c:v>
                </c:pt>
                <c:pt idx="17">
                  <c:v>43026</c:v>
                </c:pt>
                <c:pt idx="18">
                  <c:v>43027</c:v>
                </c:pt>
                <c:pt idx="19">
                  <c:v>43028</c:v>
                </c:pt>
                <c:pt idx="20">
                  <c:v>43029</c:v>
                </c:pt>
                <c:pt idx="21">
                  <c:v>43030</c:v>
                </c:pt>
                <c:pt idx="22">
                  <c:v>43031</c:v>
                </c:pt>
                <c:pt idx="23">
                  <c:v>43032</c:v>
                </c:pt>
                <c:pt idx="24">
                  <c:v>43033</c:v>
                </c:pt>
                <c:pt idx="25">
                  <c:v>43034</c:v>
                </c:pt>
                <c:pt idx="26">
                  <c:v>43035</c:v>
                </c:pt>
                <c:pt idx="27">
                  <c:v>43036</c:v>
                </c:pt>
                <c:pt idx="28">
                  <c:v>43037</c:v>
                </c:pt>
                <c:pt idx="29">
                  <c:v>43038</c:v>
                </c:pt>
                <c:pt idx="30">
                  <c:v>43039</c:v>
                </c:pt>
              </c:numCache>
            </c:numRef>
          </c:cat>
          <c:val>
            <c:numRef>
              <c:f>Sheet1!$B$2:$B$32</c:f>
              <c:numCache>
                <c:formatCode>General</c:formatCode>
                <c:ptCount val="31"/>
                <c:pt idx="0">
                  <c:v>26</c:v>
                </c:pt>
                <c:pt idx="1">
                  <c:v>48</c:v>
                </c:pt>
                <c:pt idx="2">
                  <c:v>56</c:v>
                </c:pt>
                <c:pt idx="3">
                  <c:v>59</c:v>
                </c:pt>
                <c:pt idx="4">
                  <c:v>50</c:v>
                </c:pt>
                <c:pt idx="5">
                  <c:v>59</c:v>
                </c:pt>
                <c:pt idx="6">
                  <c:v>34</c:v>
                </c:pt>
                <c:pt idx="7">
                  <c:v>38</c:v>
                </c:pt>
                <c:pt idx="8">
                  <c:v>59</c:v>
                </c:pt>
                <c:pt idx="9">
                  <c:v>47</c:v>
                </c:pt>
                <c:pt idx="10">
                  <c:v>56</c:v>
                </c:pt>
                <c:pt idx="11">
                  <c:v>57</c:v>
                </c:pt>
                <c:pt idx="12">
                  <c:v>53</c:v>
                </c:pt>
                <c:pt idx="13">
                  <c:v>36</c:v>
                </c:pt>
                <c:pt idx="14">
                  <c:v>43</c:v>
                </c:pt>
                <c:pt idx="15">
                  <c:v>45</c:v>
                </c:pt>
                <c:pt idx="16">
                  <c:v>48</c:v>
                </c:pt>
                <c:pt idx="17">
                  <c:v>56</c:v>
                </c:pt>
                <c:pt idx="18">
                  <c:v>53</c:v>
                </c:pt>
                <c:pt idx="19">
                  <c:v>59</c:v>
                </c:pt>
                <c:pt idx="20">
                  <c:v>43</c:v>
                </c:pt>
                <c:pt idx="21">
                  <c:v>79</c:v>
                </c:pt>
                <c:pt idx="22">
                  <c:v>59</c:v>
                </c:pt>
                <c:pt idx="23">
                  <c:v>43</c:v>
                </c:pt>
                <c:pt idx="24">
                  <c:v>56</c:v>
                </c:pt>
                <c:pt idx="25">
                  <c:v>48</c:v>
                </c:pt>
                <c:pt idx="26">
                  <c:v>50</c:v>
                </c:pt>
                <c:pt idx="27">
                  <c:v>32</c:v>
                </c:pt>
                <c:pt idx="28">
                  <c:v>33</c:v>
                </c:pt>
                <c:pt idx="29">
                  <c:v>58</c:v>
                </c:pt>
                <c:pt idx="30">
                  <c:v>54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CEED-4785-B1FD-BD92E876EDCA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63741688"/>
        <c:axId val="363748576"/>
      </c:lineChart>
      <c:dateAx>
        <c:axId val="363741688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63748576"/>
        <c:crosses val="autoZero"/>
        <c:auto val="1"/>
        <c:lblOffset val="100"/>
        <c:baseTimeUnit val="days"/>
      </c:dateAx>
      <c:valAx>
        <c:axId val="36374857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6374168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7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Que Pasa Salta Qps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Sheet1!$B$2:$B$8</c:f>
              <c:numCache>
                <c:formatCode>General</c:formatCode>
                <c:ptCount val="7"/>
                <c:pt idx="0">
                  <c:v>269</c:v>
                </c:pt>
                <c:pt idx="1">
                  <c:v>248</c:v>
                </c:pt>
                <c:pt idx="2">
                  <c:v>227</c:v>
                </c:pt>
                <c:pt idx="3">
                  <c:v>208</c:v>
                </c:pt>
                <c:pt idx="4">
                  <c:v>221</c:v>
                </c:pt>
                <c:pt idx="5">
                  <c:v>145</c:v>
                </c:pt>
                <c:pt idx="6">
                  <c:v>219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4B78-4D1E-821E-EBCBEC5E8AE5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363755792"/>
        <c:axId val="363750872"/>
      </c:barChart>
      <c:catAx>
        <c:axId val="36375579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63750872"/>
        <c:crosses val="autoZero"/>
        <c:auto val="1"/>
        <c:lblAlgn val="ctr"/>
        <c:lblOffset val="100"/>
        <c:noMultiLvlLbl val="0"/>
      </c:catAx>
      <c:valAx>
        <c:axId val="36375087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6375579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8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Que Pasa Salta Qps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Sheet1!$B$2:$B$8</c:f>
              <c:numCache>
                <c:formatCode>General</c:formatCode>
                <c:ptCount val="7"/>
                <c:pt idx="0">
                  <c:v>0.11514921250128</c:v>
                </c:pt>
                <c:pt idx="1">
                  <c:v>0.12436424354084</c:v>
                </c:pt>
                <c:pt idx="2">
                  <c:v>0.12401358864291</c:v>
                </c:pt>
                <c:pt idx="3">
                  <c:v>0.1439907068548</c:v>
                </c:pt>
                <c:pt idx="4">
                  <c:v>0.19707720209835</c:v>
                </c:pt>
                <c:pt idx="5">
                  <c:v>0.16115404317386001</c:v>
                </c:pt>
                <c:pt idx="6">
                  <c:v>0.10735550769889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BC4A-4D10-895E-F509BFA03F53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363757104"/>
        <c:axId val="363754480"/>
      </c:barChart>
      <c:catAx>
        <c:axId val="36375710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63754480"/>
        <c:crosses val="autoZero"/>
        <c:auto val="1"/>
        <c:lblAlgn val="ctr"/>
        <c:lblOffset val="100"/>
        <c:noMultiLvlLbl val="0"/>
      </c:catAx>
      <c:valAx>
        <c:axId val="36375448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6375710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9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percentStack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Link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Que Pasa Salta Qps</c:v>
                </c:pt>
              </c:strCache>
            </c:strRef>
          </c:cat>
          <c:val>
            <c:numRef>
              <c:f>Sheet1!$B$2</c:f>
              <c:numCache>
                <c:formatCode>General</c:formatCode>
                <c:ptCount val="1"/>
                <c:pt idx="0">
                  <c:v>1349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DEA8-4FBF-BC87-25ED7A37214A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Live Video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Que Pasa Salta Qps</c:v>
                </c:pt>
              </c:strCache>
            </c:strRef>
          </c:cat>
          <c:val>
            <c:numRef>
              <c:f>Sheet1!$C$2</c:f>
              <c:numCache>
                <c:formatCode>General</c:formatCode>
                <c:ptCount val="1"/>
                <c:pt idx="0">
                  <c:v>85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DEA8-4FBF-BC87-25ED7A37214A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Photo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Que Pasa Salta Qps</c:v>
                </c:pt>
              </c:strCache>
            </c:strRef>
          </c:cat>
          <c:val>
            <c:numRef>
              <c:f>Sheet1!$D$2</c:f>
              <c:numCache>
                <c:formatCode>General</c:formatCode>
                <c:ptCount val="1"/>
                <c:pt idx="0">
                  <c:v>31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DEA8-4FBF-BC87-25ED7A37214A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Status</c:v>
                </c:pt>
              </c:strCache>
            </c:strRef>
          </c:tx>
          <c:spPr>
            <a:solidFill>
              <a:schemeClr val="accent4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Que Pasa Salta Qps</c:v>
                </c:pt>
              </c:strCache>
            </c:strRef>
          </c:cat>
          <c:val>
            <c:numRef>
              <c:f>Sheet1!$E$2</c:f>
              <c:numCache>
                <c:formatCode>General</c:formatCode>
                <c:ptCount val="1"/>
                <c:pt idx="0">
                  <c:v>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DEA8-4FBF-BC87-25ED7A37214A}"/>
            </c:ext>
          </c:extLst>
        </c:ser>
        <c:ser>
          <c:idx val="4"/>
          <c:order val="4"/>
          <c:tx>
            <c:strRef>
              <c:f>Sheet1!$F$1</c:f>
              <c:strCache>
                <c:ptCount val="1"/>
                <c:pt idx="0">
                  <c:v>Video</c:v>
                </c:pt>
              </c:strCache>
            </c:strRef>
          </c:tx>
          <c:spPr>
            <a:solidFill>
              <a:schemeClr val="accent5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Que Pasa Salta Qps</c:v>
                </c:pt>
              </c:strCache>
            </c:strRef>
          </c:cat>
          <c:val>
            <c:numRef>
              <c:f>Sheet1!$F$2</c:f>
              <c:numCache>
                <c:formatCode>General</c:formatCode>
                <c:ptCount val="1"/>
                <c:pt idx="0">
                  <c:v>73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DEA8-4FBF-BC87-25ED7A37214A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363756120"/>
        <c:axId val="363756776"/>
      </c:barChart>
      <c:catAx>
        <c:axId val="36375612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63756776"/>
        <c:crosses val="autoZero"/>
        <c:auto val="1"/>
        <c:lblAlgn val="ctr"/>
        <c:lblOffset val="100"/>
        <c:noMultiLvlLbl val="0"/>
      </c:catAx>
      <c:valAx>
        <c:axId val="36375677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6375612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0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Que Pasa Salta Qps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Sheet1!$A$2:$A$25</c:f>
              <c:numCache>
                <c:formatCode>General</c:formatCode>
                <c:ptCount val="24"/>
                <c:pt idx="0">
                  <c:v>0</c:v>
                </c:pt>
                <c:pt idx="1">
                  <c:v>1</c:v>
                </c:pt>
                <c:pt idx="2">
                  <c:v>2</c:v>
                </c:pt>
                <c:pt idx="3">
                  <c:v>3</c:v>
                </c:pt>
                <c:pt idx="4">
                  <c:v>4</c:v>
                </c:pt>
                <c:pt idx="5">
                  <c:v>5</c:v>
                </c:pt>
                <c:pt idx="6">
                  <c:v>6</c:v>
                </c:pt>
                <c:pt idx="7">
                  <c:v>7</c:v>
                </c:pt>
                <c:pt idx="8">
                  <c:v>8</c:v>
                </c:pt>
                <c:pt idx="9">
                  <c:v>9</c:v>
                </c:pt>
                <c:pt idx="10">
                  <c:v>10</c:v>
                </c:pt>
                <c:pt idx="11">
                  <c:v>11</c:v>
                </c:pt>
                <c:pt idx="12">
                  <c:v>12</c:v>
                </c:pt>
                <c:pt idx="13">
                  <c:v>13</c:v>
                </c:pt>
                <c:pt idx="14">
                  <c:v>14</c:v>
                </c:pt>
                <c:pt idx="15">
                  <c:v>15</c:v>
                </c:pt>
                <c:pt idx="16">
                  <c:v>16</c:v>
                </c:pt>
                <c:pt idx="17">
                  <c:v>17</c:v>
                </c:pt>
                <c:pt idx="18">
                  <c:v>18</c:v>
                </c:pt>
                <c:pt idx="19">
                  <c:v>19</c:v>
                </c:pt>
                <c:pt idx="20">
                  <c:v>20</c:v>
                </c:pt>
                <c:pt idx="21">
                  <c:v>21</c:v>
                </c:pt>
                <c:pt idx="22">
                  <c:v>22</c:v>
                </c:pt>
                <c:pt idx="23">
                  <c:v>23</c:v>
                </c:pt>
              </c:numCache>
            </c:numRef>
          </c:cat>
          <c:val>
            <c:numRef>
              <c:f>Sheet1!$B$2:$B$25</c:f>
              <c:numCache>
                <c:formatCode>General</c:formatCode>
                <c:ptCount val="24"/>
                <c:pt idx="0">
                  <c:v>0.17718056847222999</c:v>
                </c:pt>
                <c:pt idx="1">
                  <c:v>1.8246394012038002E-2</c:v>
                </c:pt>
                <c:pt idx="2">
                  <c:v>2.5696797155390998</c:v>
                </c:pt>
                <c:pt idx="3">
                  <c:v>1.3461869255334E-2</c:v>
                </c:pt>
                <c:pt idx="4">
                  <c:v>6.9802285027659006E-2</c:v>
                </c:pt>
                <c:pt idx="5">
                  <c:v>0</c:v>
                </c:pt>
                <c:pt idx="6">
                  <c:v>0</c:v>
                </c:pt>
                <c:pt idx="7">
                  <c:v>4.1735233227744001E-2</c:v>
                </c:pt>
                <c:pt idx="8">
                  <c:v>0.10162635902434</c:v>
                </c:pt>
                <c:pt idx="9">
                  <c:v>0.16666871546115999</c:v>
                </c:pt>
                <c:pt idx="10">
                  <c:v>0.18878298054095</c:v>
                </c:pt>
                <c:pt idx="11">
                  <c:v>0.12432075864739001</c:v>
                </c:pt>
                <c:pt idx="12">
                  <c:v>0.13621565430769</c:v>
                </c:pt>
                <c:pt idx="13">
                  <c:v>0.15216274901342</c:v>
                </c:pt>
                <c:pt idx="14">
                  <c:v>9.6682668081789006E-2</c:v>
                </c:pt>
                <c:pt idx="15">
                  <c:v>0.10286221420683</c:v>
                </c:pt>
                <c:pt idx="16">
                  <c:v>0.11553086692754</c:v>
                </c:pt>
                <c:pt idx="17">
                  <c:v>0.14915139231762001</c:v>
                </c:pt>
                <c:pt idx="18">
                  <c:v>0.11996067011749</c:v>
                </c:pt>
                <c:pt idx="19">
                  <c:v>0.13347935773573999</c:v>
                </c:pt>
                <c:pt idx="20">
                  <c:v>0.12251639822795</c:v>
                </c:pt>
                <c:pt idx="21">
                  <c:v>0.11626817040732</c:v>
                </c:pt>
                <c:pt idx="22">
                  <c:v>0.15848020928480999</c:v>
                </c:pt>
                <c:pt idx="23">
                  <c:v>6.2510439181020006E-2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0126-4AEA-8F31-F360E49D5468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63737096"/>
        <c:axId val="363735456"/>
      </c:lineChart>
      <c:catAx>
        <c:axId val="36373709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63735456"/>
        <c:crosses val="autoZero"/>
        <c:auto val="1"/>
        <c:lblAlgn val="ctr"/>
        <c:lblOffset val="100"/>
        <c:noMultiLvlLbl val="0"/>
      </c:catAx>
      <c:valAx>
        <c:axId val="36373545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6373709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Que Pasa Salta Qps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Sheet1!$A$2:$A$25</c:f>
              <c:numCache>
                <c:formatCode>General</c:formatCode>
                <c:ptCount val="24"/>
                <c:pt idx="0">
                  <c:v>0</c:v>
                </c:pt>
                <c:pt idx="1">
                  <c:v>1</c:v>
                </c:pt>
                <c:pt idx="2">
                  <c:v>2</c:v>
                </c:pt>
                <c:pt idx="3">
                  <c:v>3</c:v>
                </c:pt>
                <c:pt idx="4">
                  <c:v>4</c:v>
                </c:pt>
                <c:pt idx="5">
                  <c:v>5</c:v>
                </c:pt>
                <c:pt idx="6">
                  <c:v>6</c:v>
                </c:pt>
                <c:pt idx="7">
                  <c:v>7</c:v>
                </c:pt>
                <c:pt idx="8">
                  <c:v>8</c:v>
                </c:pt>
                <c:pt idx="9">
                  <c:v>9</c:v>
                </c:pt>
                <c:pt idx="10">
                  <c:v>10</c:v>
                </c:pt>
                <c:pt idx="11">
                  <c:v>11</c:v>
                </c:pt>
                <c:pt idx="12">
                  <c:v>12</c:v>
                </c:pt>
                <c:pt idx="13">
                  <c:v>13</c:v>
                </c:pt>
                <c:pt idx="14">
                  <c:v>14</c:v>
                </c:pt>
                <c:pt idx="15">
                  <c:v>15</c:v>
                </c:pt>
                <c:pt idx="16">
                  <c:v>16</c:v>
                </c:pt>
                <c:pt idx="17">
                  <c:v>17</c:v>
                </c:pt>
                <c:pt idx="18">
                  <c:v>18</c:v>
                </c:pt>
                <c:pt idx="19">
                  <c:v>19</c:v>
                </c:pt>
                <c:pt idx="20">
                  <c:v>20</c:v>
                </c:pt>
                <c:pt idx="21">
                  <c:v>21</c:v>
                </c:pt>
                <c:pt idx="22">
                  <c:v>22</c:v>
                </c:pt>
                <c:pt idx="23">
                  <c:v>23</c:v>
                </c:pt>
              </c:numCache>
            </c:numRef>
          </c:cat>
          <c:val>
            <c:numRef>
              <c:f>Sheet1!$B$2:$B$25</c:f>
              <c:numCache>
                <c:formatCode>General</c:formatCode>
                <c:ptCount val="24"/>
                <c:pt idx="0">
                  <c:v>37</c:v>
                </c:pt>
                <c:pt idx="1">
                  <c:v>26</c:v>
                </c:pt>
                <c:pt idx="2">
                  <c:v>6</c:v>
                </c:pt>
                <c:pt idx="3">
                  <c:v>3</c:v>
                </c:pt>
                <c:pt idx="4">
                  <c:v>1</c:v>
                </c:pt>
                <c:pt idx="5">
                  <c:v>0</c:v>
                </c:pt>
                <c:pt idx="6">
                  <c:v>0</c:v>
                </c:pt>
                <c:pt idx="7">
                  <c:v>29</c:v>
                </c:pt>
                <c:pt idx="8">
                  <c:v>102</c:v>
                </c:pt>
                <c:pt idx="9">
                  <c:v>87</c:v>
                </c:pt>
                <c:pt idx="10">
                  <c:v>96</c:v>
                </c:pt>
                <c:pt idx="11">
                  <c:v>107</c:v>
                </c:pt>
                <c:pt idx="12">
                  <c:v>101</c:v>
                </c:pt>
                <c:pt idx="13">
                  <c:v>88</c:v>
                </c:pt>
                <c:pt idx="14">
                  <c:v>69</c:v>
                </c:pt>
                <c:pt idx="15">
                  <c:v>70</c:v>
                </c:pt>
                <c:pt idx="16">
                  <c:v>74</c:v>
                </c:pt>
                <c:pt idx="17">
                  <c:v>88</c:v>
                </c:pt>
                <c:pt idx="18">
                  <c:v>109</c:v>
                </c:pt>
                <c:pt idx="19">
                  <c:v>121</c:v>
                </c:pt>
                <c:pt idx="20">
                  <c:v>108</c:v>
                </c:pt>
                <c:pt idx="21">
                  <c:v>100</c:v>
                </c:pt>
                <c:pt idx="22">
                  <c:v>67</c:v>
                </c:pt>
                <c:pt idx="23">
                  <c:v>48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22AB-472B-8A64-F43558C3BE35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63732176"/>
        <c:axId val="363731848"/>
      </c:lineChart>
      <c:catAx>
        <c:axId val="36373217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63731848"/>
        <c:crosses val="autoZero"/>
        <c:auto val="1"/>
        <c:lblAlgn val="ctr"/>
        <c:lblOffset val="100"/>
        <c:noMultiLvlLbl val="0"/>
      </c:catAx>
      <c:valAx>
        <c:axId val="36373184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6373217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Que Pasa Salta Qps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Status</c:v>
                </c:pt>
                <c:pt idx="1">
                  <c:v>Link</c:v>
                </c:pt>
                <c:pt idx="2">
                  <c:v>Photo</c:v>
                </c:pt>
                <c:pt idx="3">
                  <c:v>Coverphoto</c:v>
                </c:pt>
                <c:pt idx="4">
                  <c:v>Video</c:v>
                </c:pt>
                <c:pt idx="5">
                  <c:v>Note</c:v>
                </c:pt>
                <c:pt idx="6">
                  <c:v>Misc</c:v>
                </c:pt>
              </c:strCache>
            </c:strRef>
          </c:cat>
          <c:val>
            <c:numRef>
              <c:f>Sheet1!$B$2:$B$8</c:f>
              <c:numCache>
                <c:formatCode>General</c:formatCode>
                <c:ptCount val="7"/>
                <c:pt idx="0">
                  <c:v>7.6960856573635994E-2</c:v>
                </c:pt>
                <c:pt idx="1">
                  <c:v>0.12995831441108999</c:v>
                </c:pt>
                <c:pt idx="2">
                  <c:v>9.6534040303377006E-2</c:v>
                </c:pt>
                <c:pt idx="3">
                  <c:v>0</c:v>
                </c:pt>
                <c:pt idx="4">
                  <c:v>0.20441356561002999</c:v>
                </c:pt>
                <c:pt idx="5">
                  <c:v>0</c:v>
                </c:pt>
                <c:pt idx="6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FA8B-4A52-9389-ECB584026920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363731520"/>
        <c:axId val="363734472"/>
      </c:barChart>
      <c:catAx>
        <c:axId val="36373152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63734472"/>
        <c:crosses val="autoZero"/>
        <c:auto val="1"/>
        <c:lblAlgn val="ctr"/>
        <c:lblOffset val="100"/>
        <c:noMultiLvlLbl val="0"/>
      </c:catAx>
      <c:valAx>
        <c:axId val="36373447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6373152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percentStack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Like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Que Pasa Salta Qps</c:v>
                </c:pt>
              </c:strCache>
            </c:strRef>
          </c:cat>
          <c:val>
            <c:numRef>
              <c:f>Sheet1!$B$2</c:f>
              <c:numCache>
                <c:formatCode>General</c:formatCode>
                <c:ptCount val="1"/>
                <c:pt idx="0">
                  <c:v>364667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5547-4925-9425-04003FDBC5BC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Love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Que Pasa Salta Qps</c:v>
                </c:pt>
              </c:strCache>
            </c:strRef>
          </c:cat>
          <c:val>
            <c:numRef>
              <c:f>Sheet1!$C$2</c:f>
              <c:numCache>
                <c:formatCode>General</c:formatCode>
                <c:ptCount val="1"/>
                <c:pt idx="0">
                  <c:v>27632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5547-4925-9425-04003FDBC5BC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Haha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Que Pasa Salta Qps</c:v>
                </c:pt>
              </c:strCache>
            </c:strRef>
          </c:cat>
          <c:val>
            <c:numRef>
              <c:f>Sheet1!$D$2</c:f>
              <c:numCache>
                <c:formatCode>General</c:formatCode>
                <c:ptCount val="1"/>
                <c:pt idx="0">
                  <c:v>64757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5547-4925-9425-04003FDBC5BC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Wow</c:v>
                </c:pt>
              </c:strCache>
            </c:strRef>
          </c:tx>
          <c:spPr>
            <a:solidFill>
              <a:schemeClr val="accent4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Que Pasa Salta Qps</c:v>
                </c:pt>
              </c:strCache>
            </c:strRef>
          </c:cat>
          <c:val>
            <c:numRef>
              <c:f>Sheet1!$E$2</c:f>
              <c:numCache>
                <c:formatCode>General</c:formatCode>
                <c:ptCount val="1"/>
                <c:pt idx="0">
                  <c:v>38479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5547-4925-9425-04003FDBC5BC}"/>
            </c:ext>
          </c:extLst>
        </c:ser>
        <c:ser>
          <c:idx val="4"/>
          <c:order val="4"/>
          <c:tx>
            <c:strRef>
              <c:f>Sheet1!$F$1</c:f>
              <c:strCache>
                <c:ptCount val="1"/>
                <c:pt idx="0">
                  <c:v>Sad</c:v>
                </c:pt>
              </c:strCache>
            </c:strRef>
          </c:tx>
          <c:spPr>
            <a:solidFill>
              <a:schemeClr val="accent5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Que Pasa Salta Qps</c:v>
                </c:pt>
              </c:strCache>
            </c:strRef>
          </c:cat>
          <c:val>
            <c:numRef>
              <c:f>Sheet1!$F$2</c:f>
              <c:numCache>
                <c:formatCode>General</c:formatCode>
                <c:ptCount val="1"/>
                <c:pt idx="0">
                  <c:v>37285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5547-4925-9425-04003FDBC5BC}"/>
            </c:ext>
          </c:extLst>
        </c:ser>
        <c:ser>
          <c:idx val="5"/>
          <c:order val="5"/>
          <c:tx>
            <c:strRef>
              <c:f>Sheet1!$G$1</c:f>
              <c:strCache>
                <c:ptCount val="1"/>
                <c:pt idx="0">
                  <c:v>Angry</c:v>
                </c:pt>
              </c:strCache>
            </c:strRef>
          </c:tx>
          <c:spPr>
            <a:solidFill>
              <a:schemeClr val="accent6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Que Pasa Salta Qps</c:v>
                </c:pt>
              </c:strCache>
            </c:strRef>
          </c:cat>
          <c:val>
            <c:numRef>
              <c:f>Sheet1!$G$2</c:f>
              <c:numCache>
                <c:formatCode>General</c:formatCode>
                <c:ptCount val="1"/>
                <c:pt idx="0">
                  <c:v>57607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5-5547-4925-9425-04003FDBC5BC}"/>
            </c:ext>
          </c:extLst>
        </c:ser>
        <c:ser>
          <c:idx val="6"/>
          <c:order val="6"/>
          <c:tx>
            <c:strRef>
              <c:f>Sheet1!$H$1</c:f>
              <c:strCache>
                <c:ptCount val="1"/>
                <c:pt idx="0">
                  <c:v>Comment</c:v>
                </c:pt>
              </c:strCache>
            </c:strRef>
          </c:tx>
          <c:spPr>
            <a:solidFill>
              <a:schemeClr val="accent1">
                <a:lumMod val="60000"/>
              </a:schemeClr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Que Pasa Salta Qps</c:v>
                </c:pt>
              </c:strCache>
            </c:strRef>
          </c:cat>
          <c:val>
            <c:numRef>
              <c:f>Sheet1!$H$2</c:f>
              <c:numCache>
                <c:formatCode>General</c:formatCode>
                <c:ptCount val="1"/>
                <c:pt idx="0">
                  <c:v>112947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6-5547-4925-9425-04003FDBC5BC}"/>
            </c:ext>
          </c:extLst>
        </c:ser>
        <c:ser>
          <c:idx val="7"/>
          <c:order val="7"/>
          <c:tx>
            <c:strRef>
              <c:f>Sheet1!$I$1</c:f>
              <c:strCache>
                <c:ptCount val="1"/>
                <c:pt idx="0">
                  <c:v>Share</c:v>
                </c:pt>
              </c:strCache>
            </c:strRef>
          </c:tx>
          <c:spPr>
            <a:solidFill>
              <a:schemeClr val="accent2">
                <a:lumMod val="60000"/>
              </a:schemeClr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Que Pasa Salta Qps</c:v>
                </c:pt>
              </c:strCache>
            </c:strRef>
          </c:cat>
          <c:val>
            <c:numRef>
              <c:f>Sheet1!$I$2</c:f>
              <c:numCache>
                <c:formatCode>General</c:formatCode>
                <c:ptCount val="1"/>
                <c:pt idx="0">
                  <c:v>142574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7-5547-4925-9425-04003FDBC5BC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355255344"/>
        <c:axId val="355259280"/>
      </c:barChart>
      <c:catAx>
        <c:axId val="35525534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55259280"/>
        <c:crosses val="autoZero"/>
        <c:auto val="1"/>
        <c:lblAlgn val="ctr"/>
        <c:lblOffset val="100"/>
        <c:noMultiLvlLbl val="0"/>
      </c:catAx>
      <c:valAx>
        <c:axId val="35525928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5525534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Que Pasa Salta Qps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Sheet1!$A$2:$A$6</c:f>
              <c:strCache>
                <c:ptCount val="5"/>
                <c:pt idx="0">
                  <c:v>0h - 2h</c:v>
                </c:pt>
                <c:pt idx="1">
                  <c:v>2h - 8h</c:v>
                </c:pt>
                <c:pt idx="2">
                  <c:v>8h - 24h</c:v>
                </c:pt>
                <c:pt idx="3">
                  <c:v>24h+</c:v>
                </c:pt>
                <c:pt idx="4">
                  <c:v>Not responded</c:v>
                </c:pt>
              </c:strCache>
            </c:strRef>
          </c:cat>
          <c:val>
            <c:numRef>
              <c:f>Sheet1!$B$2:$B$6</c:f>
              <c:numCache>
                <c:formatCode>General</c:formatCode>
                <c:ptCount val="5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3320-4DE6-BA61-AACF9AFE4862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364844888"/>
        <c:axId val="364851776"/>
      </c:barChart>
      <c:catAx>
        <c:axId val="36484488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64851776"/>
        <c:crosses val="autoZero"/>
        <c:auto val="1"/>
        <c:lblAlgn val="ctr"/>
        <c:lblOffset val="100"/>
        <c:noMultiLvlLbl val="0"/>
      </c:catAx>
      <c:valAx>
        <c:axId val="36485177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6484488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5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6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7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8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9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0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31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4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5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6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7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8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9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0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2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3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4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11/7/2017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11/7/2017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11/7/2017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11/7/2017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11/7/2017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11/7/2017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11/7/2017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11/7/2017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11/7/2017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11/7/2017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chart" Target="../charts/chart3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chart" Target="../charts/chart4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chart" Target="../charts/chart5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chart" Target="../charts/chart6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chart" Target="../charts/chart7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chart" Target="../charts/chart8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chart" Target="../charts/chart9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0.xm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1.xml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2.xml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3.xml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4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344E938-BAB0-4F1E-960D-456F959D83B6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/>
              <a:t>Reporte Facebook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ABBD87A0-4A11-4529-BB2E-0D8CE61BB2BF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/>
              <a:t>Socialad</a:t>
            </a:r>
          </a:p>
        </p:txBody>
      </p:sp>
    </p:spTree>
    <p:extLst>
      <p:ext uri="{BB962C8B-B14F-4D97-AF65-F5344CB8AC3E}">
        <p14:creationId xmlns:p14="http://schemas.microsoft.com/office/powerpoint/2010/main" val="156842387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FEC5576-9DEC-458E-BDA3-B8AAC9915AC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Key Metrics Table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5FFD0215-DD94-4B43-B5C7-C242D5F73F5E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509474549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563624">
                  <a:extLst>
                    <a:ext uri="{9D8B030D-6E8A-4147-A177-3AD203B41FA5}">
                      <a16:colId xmlns:a16="http://schemas.microsoft.com/office/drawing/2014/main" val="1916046642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275405278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1537027212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1877581357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3516958021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3255190262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629951719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2124338620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2462157926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100371228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Fans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+/-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User 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Response 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971466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Que Pasa Salta Qps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407971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13786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1541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590427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112947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142574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0.1369%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42950829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36276F7-89C6-4BD1-9339-59A4D0116A6E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10/01/2017 - 10/31/2017</a:t>
            </a:r>
          </a:p>
        </p:txBody>
      </p:sp>
    </p:spTree>
    <p:extLst>
      <p:ext uri="{BB962C8B-B14F-4D97-AF65-F5344CB8AC3E}">
        <p14:creationId xmlns:p14="http://schemas.microsoft.com/office/powerpoint/2010/main" val="147727861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52E1D2D-ACBF-4EB6-A493-50774D30FA1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Fans Total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C524A0D1-F51C-48CD-9FBD-D243D380B927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522250066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9ADF3E3-31DD-47DE-ABD0-38419A7B6934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10/01/2017 - 10/31/2017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789D58D-DE80-465A-975F-CCCDFE7EA4F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9685619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0E661D8-EE9A-423D-AA65-2887E93F57E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Key Metrics Radar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296AE0D7-4275-47A2-B49C-4A1762AE5E41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51002362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131A324-5446-46DA-9D2F-971711ACB05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10/01/2017 - 10/31/2017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11CCB02-AF0F-4C14-8ACF-EDCB347A049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84087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26A7919-CE99-4228-A603-D81E59FCF2D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Interaction Rate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6601E8E2-97C8-45B3-B150-F43B1517004A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831942861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D19C55C-318A-48DC-BD06-B073A8118B55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10/01/2017 - 10/31/2017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9AB9677-C7F3-4615-B80B-824BF99921D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7209962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332447D-81B6-4D51-98C6-F1664ABCFB1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Fans Change Per Weekday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647F18D8-5C39-4A88-ACCB-9BF70E46C0D0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569769246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2A3798E-B6F1-4C6C-86CC-3E396A7A75CD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10/01/2017 - 10/31/2017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683BEB9-0BF8-451E-8E37-A96C3B453FA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4134014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C1D18C7-EDFC-4B71-A029-F5A4C7CD5A0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Fans Change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F818F502-2AA7-4A4C-868A-D5F0ECA18FEB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910485132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7FC3134-AC54-4FFB-8CEA-3ED64692F374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10/01/2017 - 10/31/2017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75643E4-9723-4520-AC77-D8CD8561583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1473512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77C4BC7-08FC-4012-B220-1C270CBA388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- 1 of 6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AF985495-A345-4CFA-9369-95DDA10D64B4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478468388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621024">
                  <a:extLst>
                    <a:ext uri="{9D8B030D-6E8A-4147-A177-3AD203B41FA5}">
                      <a16:colId xmlns:a16="http://schemas.microsoft.com/office/drawing/2014/main" val="1519671856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203998988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775044669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137612361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839229612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4079623224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738677764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662526619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Sponsored?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0281006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Que Pasa Salta Qps - 2017-10-13 02:00:00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🤣🇧🇴🇨🇱 BOLIVIA GASTA A CHILE CON TODO🤣🇧🇴🇨🇱
Le escribieron una canción, al estilo ''Brasil decime que se siente''. Las burlas a los hinchas chilenos parecen no tener descanso.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60709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16638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1203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42868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15.2032%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9913902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Que Pasa Salta Qps - 2017-10-17 09:29:50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LO QUE HIZO ESTA ABUELA EN UN BOLICHE DE SALTA CONMOVIÓ A TODOS
Nadie entendía por qué entró así, hasta que la escucharon.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7713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4985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332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2396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1.9281%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8030951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Que Pasa Salta Qps - 2017-10-21 00:08:00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Salteño indignado 😡 se comunicó con #lamañanadel10 📞📺 y denunció el hecho 👈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7091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1650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624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4817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1.7550%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9141583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Que Pasa Salta Qps - 2017-10-26 22:30:00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5855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3255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1482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1.4425%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6365259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Que Pasa Salta Qps - 2017-10-31 11:34:54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DIPUTADO DE SALTA QUIERE QUE LE PIDAN PERDÓN A LOS GENDARMES
¿Estás de acuerdo con su pedido?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5619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3899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801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1.3773%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99554020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5CCB906-B510-429D-8BAE-5FAFDF8C60A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10/01/2017 - 10/31/2017</a:t>
            </a:r>
          </a:p>
        </p:txBody>
      </p:sp>
    </p:spTree>
    <p:extLst>
      <p:ext uri="{BB962C8B-B14F-4D97-AF65-F5344CB8AC3E}">
        <p14:creationId xmlns:p14="http://schemas.microsoft.com/office/powerpoint/2010/main" val="111396226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59B3AEA-7654-4B1D-8561-635E32758A7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- 2 of 6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327FDF58-A5C6-4B1F-B2F0-DF53EBC03446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819066600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621024">
                  <a:extLst>
                    <a:ext uri="{9D8B030D-6E8A-4147-A177-3AD203B41FA5}">
                      <a16:colId xmlns:a16="http://schemas.microsoft.com/office/drawing/2014/main" val="1663847032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056081076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524595361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504592261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4279290472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892100696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4166128191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103952948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Sponsored?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7048685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Que Pasa Salta Qps - 2017-10-28 19:54:59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OTRO REGALO PARA MAXI
La mamá del nene salteño nunca pensó que la familia del conductor le diría eso.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5091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4496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402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1.2519%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2278182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Que Pasa Salta Qps - 2017-10-29 17:01:30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MAXI GRABÓ UN VIDEO QUE HIZO LLORAR A TINELLI 
El nene salteño se mostró muy agradecido mientras esperaba el vuelo para regresar al norte.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4824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4162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553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1.1851%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6290328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Que Pasa Salta Qps - 2017-10-28 11:11:43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ESTO LE PEDIRÍA TINELLI A URTUBEY DESPUÉS DE CONOCER A MAXI
No lo dijo en cámara, pero se filtró después del programa.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4766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4219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360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1.1720%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7532674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Que Pasa Salta Qps - 2017-10-26 08:41:00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¿QUÉ OPINÁS?
😶😶 Las expulsiones a extranjeros acusados de delitos están en franco aumento en la administración de Cambiemos. 👥👥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4573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3853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395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1.1267%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39022605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40DF99C-6CE3-4DD6-88D5-CA9FB7DAA38D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10/01/2017 - 10/31/2017</a:t>
            </a:r>
          </a:p>
        </p:txBody>
      </p:sp>
    </p:spTree>
    <p:extLst>
      <p:ext uri="{BB962C8B-B14F-4D97-AF65-F5344CB8AC3E}">
        <p14:creationId xmlns:p14="http://schemas.microsoft.com/office/powerpoint/2010/main" val="595014685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11C5E47-F163-48C9-ABE7-6F2B57652FF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- 3 of 6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0AEA9742-7015-44F2-B2B6-92C4F1F7F04A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4226551788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621024">
                  <a:extLst>
                    <a:ext uri="{9D8B030D-6E8A-4147-A177-3AD203B41FA5}">
                      <a16:colId xmlns:a16="http://schemas.microsoft.com/office/drawing/2014/main" val="250445708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818057341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830616521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654923935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882972896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4102701479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915237800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26412423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Sponsored?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2219074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Que Pasa Salta Qps - 2017-10-28 10:04:13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EL TREMENDO REGALO QUE TINELLI LE DIO AL NENE SALTEÑO Y NADIE VIO
Es imposible no llorar al ver la reacción de Maxi, quien hasta ayer no tenía dedos.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4481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3475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255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751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1.1019%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5633229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Que Pasa Salta Qps - 2017-10-04 00:40:24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LA SALTA QUE MÁS NOS DUELE
Tenía 15 y murió mientras daba a luz a su segundo hijo. El primero lo tuvo a los 12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4127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3161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306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660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1.0419%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143581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Que Pasa Salta Qps - 2017-10-31 10:19:31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CHINOS LE DIERON UNA PALIZA A SALTEÑOS POR CHORROS
Para vos ¿Estuvieron bien o mal?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4089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3344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1.0023%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6854561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Que Pasa Salta Qps - 2017-10-22 22:10:42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SE LO DIO VUELTA: BATACAZO EN CAPITAL
Durand Cornejo le ganó a Valenzuela por más de veinte mil votos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4026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3400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447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0.9953%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95942957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79622A7-5511-462A-AB7F-23254F03D28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10/01/2017 - 10/31/2017</a:t>
            </a:r>
          </a:p>
        </p:txBody>
      </p:sp>
    </p:spTree>
    <p:extLst>
      <p:ext uri="{BB962C8B-B14F-4D97-AF65-F5344CB8AC3E}">
        <p14:creationId xmlns:p14="http://schemas.microsoft.com/office/powerpoint/2010/main" val="531640976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5BDC362-FAB7-49AC-A010-544A957F70C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- 4 of 6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F3CB3ED3-7993-425E-8E52-3348614A7BAD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375150854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621024">
                  <a:extLst>
                    <a:ext uri="{9D8B030D-6E8A-4147-A177-3AD203B41FA5}">
                      <a16:colId xmlns:a16="http://schemas.microsoft.com/office/drawing/2014/main" val="2492160878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381468790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4267402096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60546666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023384806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736505180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881745895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11477168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Sponsored?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5928726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Que Pasa Salta Qps - 2017-10-19 11:30:35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LO QUE HIZO EL CHAQUEÑO TRAS UN SINIESTRO DEJÓ A TODOS CON LA BOCA ABIERTA
Nadie esperaba que se bajara de su vehículo para hacer lo que hizo.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3791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2899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245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647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0.9404%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8379341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Que Pasa Salta Qps - 2017-10-26 19:09:39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A POCOS METROS DE LA TAVELLA‼️😱
Ocurrió al lado de la feria americana. Iban en contramano.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3638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2745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536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357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0.8963%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3210069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Que Pasa Salta Qps - 2017-10-26 10:13:19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EL POLÉMICO PEDIDO DE OLMEDO 
Además pidió castigo al mapuche que atestiguó en el caso. ¿Estás de acuerdo?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3596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2566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538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492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0.8859%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1683220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Que Pasa Salta Qps - 2017-10-21 10:49:11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MUCHOS EN SALTA IRÁN A VOTAR COMO SI FUERAN A UN VELORIO 
Es por Santiago Maldonado. Vos ¿lo harías?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3456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1945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0.8553%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10318001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C4A5DEE-78F3-40F5-9CD0-A43B40A493D5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10/01/2017 - 10/31/2017</a:t>
            </a:r>
          </a:p>
        </p:txBody>
      </p:sp>
    </p:spTree>
    <p:extLst>
      <p:ext uri="{BB962C8B-B14F-4D97-AF65-F5344CB8AC3E}">
        <p14:creationId xmlns:p14="http://schemas.microsoft.com/office/powerpoint/2010/main" val="1113439852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ADB09E7-07D5-4846-B2CF-37CECDD1896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- 5 of 6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7430B130-55EF-429E-A717-665FAAF9E8F2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980747850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621024">
                  <a:extLst>
                    <a:ext uri="{9D8B030D-6E8A-4147-A177-3AD203B41FA5}">
                      <a16:colId xmlns:a16="http://schemas.microsoft.com/office/drawing/2014/main" val="150836710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884410314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4171532592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853828593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360519814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560511509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310645277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87527065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Sponsored?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7393429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Que Pasa Salta Qps - 2017-10-26 17:37:41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EL SEX SYMBOL RECIBIÓ LA OFERTA CON LA QUE TODOS SOÑAMOS
Enterate a qué se dedicará ahora el galán del momento.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3454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2242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594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0.8510%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9760996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Que Pasa Salta Qps - 2017-10-03 00:56:41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QEPD
😪😪 El conductor se descompensó en la tarde de este lunes, fue llevado a una clínica privada y falleció horas después. 😔😔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3397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2564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499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334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0.8584%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6097907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Que Pasa Salta Qps - 2017-10-12 10:53:10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LA NOTICIA MÁS TRISTE 
Estaba internada en el hospital Garrahan, de Buenos Aires. Sufría una cardiopatia severa.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3355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2790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255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0.8407%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8784871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Que Pasa Salta Qps - 2017-10-28 00:00:00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PARA VOS ¿SE FESTEJA HALLOWEEN? ¡DEJA TU OPINIÓN!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3201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2499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661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0.7871%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42853255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A0968F2-507A-44C6-9CB8-136C03BB4A6C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10/01/2017 - 10/31/2017</a:t>
            </a:r>
          </a:p>
        </p:txBody>
      </p:sp>
    </p:spTree>
    <p:extLst>
      <p:ext uri="{BB962C8B-B14F-4D97-AF65-F5344CB8AC3E}">
        <p14:creationId xmlns:p14="http://schemas.microsoft.com/office/powerpoint/2010/main" val="1314380824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2C5D61F-D4F0-4A94-8AFD-567B2741829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- 6 of 6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1DBF419A-2A7D-44EA-964E-7A260EA127E2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4270997940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621024">
                  <a:extLst>
                    <a:ext uri="{9D8B030D-6E8A-4147-A177-3AD203B41FA5}">
                      <a16:colId xmlns:a16="http://schemas.microsoft.com/office/drawing/2014/main" val="1011309702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701155884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942803326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455813823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899841707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641799422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736251697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408436589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Sponsored?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4748617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Que Pasa Salta Qps - 2017-10-30 09:34:26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EL GESTO DE GUILLERMINA VALDÉS CON MAXI 
La pareja del conductor más importante estuvo todo el fin de semana con el nene salteño y su familia y lo que hizo es emocionante.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2803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2607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0.6880%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6395215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Que Pasa Salta Qps - 2017-10-06 22:30:00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✌️ LA LÍDER DE LA TUPAC AMARU ESTÁ CADA VEZ MÁS COMPLICADA, AHORA HABLÓ SOBRE SU INTIMIDAD EN LA CÁRCEL 😲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2803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1983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670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0.7063%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7185063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Que Pasa Salta Qps - 2017-10-26 11:29:42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SI NUNCA VISTE UNA FERRARI DE CERCA, EN SALTA PODRÁS HACERLO 
Se estacionarán frente a plaza 9 de Julio. Los detalles.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2787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344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628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0.6866%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3411215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Que Pasa Salta Qps - 2017-10-10 20:35:58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EL VIRAL DE LOS ULTIMOS DIAS
La historia de Lui y la Mary. "Mirá con quién has cu..."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2750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2054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437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259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0.6905%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40527001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3B0E8A3-061D-44E2-B9D5-F61BF09C6B2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10/01/2017 - 10/31/2017</a:t>
            </a:r>
          </a:p>
        </p:txBody>
      </p:sp>
    </p:spTree>
    <p:extLst>
      <p:ext uri="{BB962C8B-B14F-4D97-AF65-F5344CB8AC3E}">
        <p14:creationId xmlns:p14="http://schemas.microsoft.com/office/powerpoint/2010/main" val="1196324743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28A6559-6851-4CAB-96E8-754A89DA713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94903D49-D0BD-4FA8-AEFC-039A437D6397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020242355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3CC801F-55D3-4BEF-BB2C-962050DD558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10/01/2017 - 10/31/2017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6E5DDCD-1188-47D1-AD38-1B81A9859E3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33229733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A3F29E3-3BB7-43E4-B379-3EF74740CE5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By Weekday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D6E632EC-B0DD-4847-BA63-AFD51C0137A1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36992043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C1ED0E1-D57B-4B64-A9BA-5A96DBE1BC11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10/01/2017 - 10/31/2017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485A7D0-12BB-4828-BFD1-A159C7AD26C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21269004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E7EBCA3-BE51-4FAB-B95F-E336E452AB8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Interaction Rate By Weekday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6F2E9EF5-9854-4552-96F7-AE0124C4A931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044329501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3EC97A3-695D-4B85-987F-F89ED5DC454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10/01/2017 - 10/31/2017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32E5C23-C4D7-441F-84C0-C25D76AFD15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18198610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CFE2B9D-26FF-4C69-AF28-D31DFE26813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Post Type Distribution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68787371-58F9-41AD-B2F2-F662E2ECC7A1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694589137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CE303A2-A6ED-4309-9A47-F18D3695BC00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10/01/2017 - 10/31/2017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A935076-31B3-4DBE-8B23-68F2EE0EECA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19711789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DE18F49-6404-4C29-B1BA-7010E1C1BD1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Interaction Rate By Hour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2643360E-7D96-4F70-8D60-149B537A1848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82811371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824896A-0F59-41A9-A653-B34505A0B26D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10/01/2017 - 10/31/2017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B1113F7-923F-4BA4-ADAC-D2577D72716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13424194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ACB9891-DCD6-4C7E-ABEB-14B10DF42F4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By Hour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33EFF7AC-3885-46F4-9B20-23FF3F577F48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592853666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A21E4C3-FD09-43BE-ACCC-65DB7E505908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10/01/2017 - 10/31/2017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29E84D1-2D29-42C8-A02E-108946BE388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18499703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49931FE-0128-4C9C-8F5A-B7624DA9F3C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Interaction Rate By Post Type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3447ACD4-53EB-40C1-AC39-82CC0D6CE56B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720442756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26DB1ED-BC2A-4A41-8C9E-53BBCF3BCCED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10/01/2017 - 10/31/2017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19DC8F6-BC20-4B8F-9B2C-E90BB1B991C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6652094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83BF260-29B4-4851-B1CC-6C32E0353A3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Interactions Distribution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0A656AF7-2614-4629-B16D-6A756AA909E9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4233998984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30FB10B-7F19-4403-9D7C-20509EE88355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10/01/2017 - 10/31/2017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B77AAC6-50D8-4EF6-865F-80676DFE843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28426362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B160BC5-5897-43D2-BA57-813417A19C6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Key Influencers - 1 of 2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21FF4F3C-116D-45F0-BE20-0CF9E83BDFEF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4151638717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291840">
                  <a:extLst>
                    <a:ext uri="{9D8B030D-6E8A-4147-A177-3AD203B41FA5}">
                      <a16:colId xmlns:a16="http://schemas.microsoft.com/office/drawing/2014/main" val="1146137537"/>
                    </a:ext>
                  </a:extLst>
                </a:gridCol>
                <a:gridCol w="2468880">
                  <a:extLst>
                    <a:ext uri="{9D8B030D-6E8A-4147-A177-3AD203B41FA5}">
                      <a16:colId xmlns:a16="http://schemas.microsoft.com/office/drawing/2014/main" val="3806392270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799013448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005667777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864733386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On Pages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3234992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Fabian Navaarro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Que Pasa Salta Qps (641)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641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641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9496040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Silvia Mateo Clark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Que Pasa Salta Qps (293)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293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293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1470265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Ricardo Lopez Linares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Que Pasa Salta Qps (226)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226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226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5277425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Juan R Perez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Que Pasa Salta Qps (212)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212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8291698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Francus Martinez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Que Pasa Salta Qps (208)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7283088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Maria Lorena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Que Pasa Salta Qps (200)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9916111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Evangelina Lorena Apaza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Que Pasa Salta Qps (196)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740105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Katrina Velazquez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Que Pasa Salta Qps (193)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4342118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Fernando Maria Benitez Perez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Que Pasa Salta Qps (185)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5084334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Angelica Gonzalez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Que Pasa Salta Qps (173)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37529887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3EF01B9-30FD-4EC5-9149-7F4F00E87FCC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10/01/2017 - 10/31/2017</a:t>
            </a:r>
          </a:p>
        </p:txBody>
      </p:sp>
    </p:spTree>
    <p:extLst>
      <p:ext uri="{BB962C8B-B14F-4D97-AF65-F5344CB8AC3E}">
        <p14:creationId xmlns:p14="http://schemas.microsoft.com/office/powerpoint/2010/main" val="2412904020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1C6D2E3-6FC3-4537-909C-FA459EE9DC7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Key Influencers - 2 of 2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03D9E344-006F-4C10-9641-8389092D8280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4223648621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291840">
                  <a:extLst>
                    <a:ext uri="{9D8B030D-6E8A-4147-A177-3AD203B41FA5}">
                      <a16:colId xmlns:a16="http://schemas.microsoft.com/office/drawing/2014/main" val="1819257745"/>
                    </a:ext>
                  </a:extLst>
                </a:gridCol>
                <a:gridCol w="2468880">
                  <a:extLst>
                    <a:ext uri="{9D8B030D-6E8A-4147-A177-3AD203B41FA5}">
                      <a16:colId xmlns:a16="http://schemas.microsoft.com/office/drawing/2014/main" val="2115007582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993715512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243492125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5585917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On Pages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3771927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Juan Medina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Que Pasa Salta Qps (171)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6710169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Tiara Correa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Que Pasa Salta Qps (168)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6095210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Gabo Ale Sánchez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Que Pasa Salta Qps (167)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4101065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Gisel Lopez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Que Pasa Salta Qps (165)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883410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Gustavo Cardozo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Que Pasa Salta Qps (159)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159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74061127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1D7BF0B-5C26-458D-8C3B-FFFCF340A27E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10/01/2017 - 10/31/2017</a:t>
            </a:r>
          </a:p>
        </p:txBody>
      </p:sp>
    </p:spTree>
    <p:extLst>
      <p:ext uri="{BB962C8B-B14F-4D97-AF65-F5344CB8AC3E}">
        <p14:creationId xmlns:p14="http://schemas.microsoft.com/office/powerpoint/2010/main" val="2884009522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5D8B56D-DD16-4B9C-B75A-F6440CA90C2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Response Times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6290A6D2-477F-4481-AB53-192AE316B33B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949737064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8F8890A-E792-4F61-9D4C-9BDA8286EEE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10/01/2017 - 10/31/2017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26902E4-B135-4A6D-9E2A-2B534CB8EC3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71880616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923</Words>
  <Application>Microsoft Office PowerPoint</Application>
  <PresentationFormat>On-screen Show (4:3)</PresentationFormat>
  <Paragraphs>415</Paragraphs>
  <Slides>24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24</vt:i4>
      </vt:variant>
    </vt:vector>
  </HeadingPairs>
  <TitlesOfParts>
    <vt:vector size="27" baseType="lpstr">
      <vt:lpstr>Arial</vt:lpstr>
      <vt:lpstr>Calibri</vt:lpstr>
      <vt:lpstr>quintly_template</vt:lpstr>
      <vt:lpstr>Reporte Facebook</vt:lpstr>
      <vt:lpstr>Facebook Key Metrics Table</vt:lpstr>
      <vt:lpstr>Facebook Fans Total</vt:lpstr>
      <vt:lpstr>Facebook Key Metrics Radar</vt:lpstr>
      <vt:lpstr>Facebook Interaction Rate</vt:lpstr>
      <vt:lpstr>Facebook Fans Change Per Weekday</vt:lpstr>
      <vt:lpstr>Facebook Fans Change</vt:lpstr>
      <vt:lpstr>Facebook Own Posts Table - 1 of 6</vt:lpstr>
      <vt:lpstr>Facebook Own Posts Table - 2 of 6</vt:lpstr>
      <vt:lpstr>Facebook Own Posts Table - 3 of 6</vt:lpstr>
      <vt:lpstr>Facebook Own Posts Table - 4 of 6</vt:lpstr>
      <vt:lpstr>Facebook Own Posts Table - 5 of 6</vt:lpstr>
      <vt:lpstr>Facebook Own Posts Table - 6 of 6</vt:lpstr>
      <vt:lpstr>Facebook Own Posts</vt:lpstr>
      <vt:lpstr>Facebook Own Posts By Weekday</vt:lpstr>
      <vt:lpstr>Facebook Interaction Rate By Weekday</vt:lpstr>
      <vt:lpstr>Facebook Post Type Distribution</vt:lpstr>
      <vt:lpstr>Facebook Interaction Rate By Hour</vt:lpstr>
      <vt:lpstr>Facebook Own Posts By Hour</vt:lpstr>
      <vt:lpstr>Facebook Interaction Rate By Post Type</vt:lpstr>
      <vt:lpstr>Facebook Interactions Distribution</vt:lpstr>
      <vt:lpstr>Facebook Key Influencers - 1 of 2</vt:lpstr>
      <vt:lpstr>Facebook Key Influencers - 2 of 2</vt:lpstr>
      <vt:lpstr>Facebook Response Times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Reporte Facebook</dc:title>
  <dc:creator>Administrator</dc:creator>
  <cp:lastModifiedBy>Administrator</cp:lastModifiedBy>
  <cp:revision>1</cp:revision>
  <dcterms:created xsi:type="dcterms:W3CDTF">2017-11-07T17:10:48Z</dcterms:created>
  <dcterms:modified xsi:type="dcterms:W3CDTF">2017-11-07T17:11:30Z</dcterms:modified>
</cp:coreProperties>
</file>