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162867</c:v>
                </c:pt>
                <c:pt idx="1">
                  <c:v>163084</c:v>
                </c:pt>
                <c:pt idx="2">
                  <c:v>163478</c:v>
                </c:pt>
                <c:pt idx="3">
                  <c:v>163696</c:v>
                </c:pt>
                <c:pt idx="4">
                  <c:v>163838</c:v>
                </c:pt>
                <c:pt idx="5">
                  <c:v>163958</c:v>
                </c:pt>
                <c:pt idx="6">
                  <c:v>164272</c:v>
                </c:pt>
                <c:pt idx="7">
                  <c:v>164790</c:v>
                </c:pt>
                <c:pt idx="8">
                  <c:v>165312</c:v>
                </c:pt>
                <c:pt idx="9">
                  <c:v>165881</c:v>
                </c:pt>
                <c:pt idx="10">
                  <c:v>166028</c:v>
                </c:pt>
                <c:pt idx="11">
                  <c:v>166079</c:v>
                </c:pt>
                <c:pt idx="12">
                  <c:v>166123</c:v>
                </c:pt>
                <c:pt idx="13">
                  <c:v>166150</c:v>
                </c:pt>
                <c:pt idx="14">
                  <c:v>166194</c:v>
                </c:pt>
                <c:pt idx="15">
                  <c:v>166248</c:v>
                </c:pt>
                <c:pt idx="16">
                  <c:v>166351</c:v>
                </c:pt>
                <c:pt idx="17">
                  <c:v>166588</c:v>
                </c:pt>
                <c:pt idx="18">
                  <c:v>167013</c:v>
                </c:pt>
                <c:pt idx="19">
                  <c:v>167598</c:v>
                </c:pt>
                <c:pt idx="20">
                  <c:v>168337</c:v>
                </c:pt>
                <c:pt idx="21">
                  <c:v>168859</c:v>
                </c:pt>
                <c:pt idx="22">
                  <c:v>169029</c:v>
                </c:pt>
                <c:pt idx="23">
                  <c:v>169074</c:v>
                </c:pt>
                <c:pt idx="24">
                  <c:v>169137</c:v>
                </c:pt>
                <c:pt idx="25">
                  <c:v>169191</c:v>
                </c:pt>
                <c:pt idx="26">
                  <c:v>169773</c:v>
                </c:pt>
                <c:pt idx="27">
                  <c:v>171243</c:v>
                </c:pt>
                <c:pt idx="28">
                  <c:v>172078</c:v>
                </c:pt>
                <c:pt idx="29">
                  <c:v>172693</c:v>
                </c:pt>
                <c:pt idx="30">
                  <c:v>173341</c:v>
                </c:pt>
              </c:numCache>
            </c:numRef>
          </c:val>
          <c:smooth val="0"/>
          <c:extLst>
            <c:ext xmlns:c16="http://schemas.microsoft.com/office/drawing/2014/chart" uri="{C3380CC4-5D6E-409C-BE32-E72D297353CC}">
              <c16:uniqueId val="{00000000-B2F7-4C20-A8A4-74A2D9B4B29B}"/>
            </c:ext>
          </c:extLst>
        </c:ser>
        <c:dLbls>
          <c:showLegendKey val="0"/>
          <c:showVal val="0"/>
          <c:showCatName val="0"/>
          <c:showSerName val="0"/>
          <c:showPercent val="0"/>
          <c:showBubbleSize val="0"/>
        </c:dLbls>
        <c:smooth val="0"/>
        <c:axId val="226323000"/>
        <c:axId val="226323656"/>
      </c:lineChart>
      <c:dateAx>
        <c:axId val="22632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323656"/>
        <c:crosses val="autoZero"/>
        <c:auto val="1"/>
        <c:lblOffset val="100"/>
        <c:baseTimeUnit val="days"/>
      </c:dateAx>
      <c:valAx>
        <c:axId val="22632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32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367-4B19-838E-E7C1EC2F0D94}"/>
            </c:ext>
          </c:extLst>
        </c:ser>
        <c:dLbls>
          <c:showLegendKey val="0"/>
          <c:showVal val="0"/>
          <c:showCatName val="0"/>
          <c:showSerName val="0"/>
          <c:showPercent val="0"/>
          <c:showBubbleSize val="0"/>
        </c:dLbls>
        <c:axId val="285325736"/>
        <c:axId val="285326392"/>
      </c:radarChart>
      <c:catAx>
        <c:axId val="28532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26392"/>
        <c:crosses val="autoZero"/>
        <c:auto val="1"/>
        <c:lblAlgn val="ctr"/>
        <c:lblOffset val="100"/>
        <c:noMultiLvlLbl val="0"/>
      </c:catAx>
      <c:valAx>
        <c:axId val="2853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2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4.4184883241336001E-2</c:v>
                </c:pt>
                <c:pt idx="1">
                  <c:v>0.11603605221509999</c:v>
                </c:pt>
                <c:pt idx="2">
                  <c:v>6.1745201106180002E-2</c:v>
                </c:pt>
                <c:pt idx="3">
                  <c:v>4.9967128211531001E-2</c:v>
                </c:pt>
                <c:pt idx="4">
                  <c:v>5.9103278845351E-2</c:v>
                </c:pt>
                <c:pt idx="5">
                  <c:v>6.3041360731530993E-2</c:v>
                </c:pt>
                <c:pt idx="6">
                  <c:v>5.5042703795103003E-2</c:v>
                </c:pt>
                <c:pt idx="7">
                  <c:v>3.7885464340053E-2</c:v>
                </c:pt>
                <c:pt idx="8">
                  <c:v>5.1241737402379001E-2</c:v>
                </c:pt>
                <c:pt idx="9">
                  <c:v>4.6613368328777001E-2</c:v>
                </c:pt>
                <c:pt idx="10">
                  <c:v>7.6093375272666006E-2</c:v>
                </c:pt>
                <c:pt idx="11">
                  <c:v>4.2397571272058003E-2</c:v>
                </c:pt>
                <c:pt idx="12">
                  <c:v>9.1583247334557E-2</c:v>
                </c:pt>
                <c:pt idx="13">
                  <c:v>0.12671499901840999</c:v>
                </c:pt>
                <c:pt idx="14">
                  <c:v>5.4654522314536998E-2</c:v>
                </c:pt>
                <c:pt idx="15">
                  <c:v>4.6618776254764002E-2</c:v>
                </c:pt>
                <c:pt idx="16">
                  <c:v>7.9407430856986996E-2</c:v>
                </c:pt>
                <c:pt idx="17">
                  <c:v>9.7677383838771004E-2</c:v>
                </c:pt>
                <c:pt idx="18">
                  <c:v>9.0483710592502001E-2</c:v>
                </c:pt>
                <c:pt idx="19">
                  <c:v>0.20925853979258999</c:v>
                </c:pt>
                <c:pt idx="20">
                  <c:v>7.1714767101361002E-2</c:v>
                </c:pt>
                <c:pt idx="21">
                  <c:v>0.12880419122563</c:v>
                </c:pt>
                <c:pt idx="22">
                  <c:v>7.1048547485863006E-2</c:v>
                </c:pt>
                <c:pt idx="23">
                  <c:v>0.10587500731773</c:v>
                </c:pt>
                <c:pt idx="24">
                  <c:v>8.0118771464384994E-2</c:v>
                </c:pt>
                <c:pt idx="25">
                  <c:v>0.58300934920187997</c:v>
                </c:pt>
                <c:pt idx="26">
                  <c:v>0.10480240504667999</c:v>
                </c:pt>
                <c:pt idx="27">
                  <c:v>0.24671025071300001</c:v>
                </c:pt>
                <c:pt idx="28">
                  <c:v>7.3683079925434006E-2</c:v>
                </c:pt>
                <c:pt idx="29">
                  <c:v>0.1460683934217</c:v>
                </c:pt>
                <c:pt idx="30">
                  <c:v>9.4230325782218002E-2</c:v>
                </c:pt>
              </c:numCache>
            </c:numRef>
          </c:val>
          <c:smooth val="0"/>
          <c:extLst>
            <c:ext xmlns:c16="http://schemas.microsoft.com/office/drawing/2014/chart" uri="{C3380CC4-5D6E-409C-BE32-E72D297353CC}">
              <c16:uniqueId val="{00000000-5993-4E8D-A51D-D27387D0D8CD}"/>
            </c:ext>
          </c:extLst>
        </c:ser>
        <c:dLbls>
          <c:showLegendKey val="0"/>
          <c:showVal val="0"/>
          <c:showCatName val="0"/>
          <c:showSerName val="0"/>
          <c:showPercent val="0"/>
          <c:showBubbleSize val="0"/>
        </c:dLbls>
        <c:smooth val="0"/>
        <c:axId val="284639784"/>
        <c:axId val="284642408"/>
      </c:lineChart>
      <c:dateAx>
        <c:axId val="28463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2408"/>
        <c:crosses val="autoZero"/>
        <c:auto val="1"/>
        <c:lblOffset val="100"/>
        <c:baseTimeUnit val="days"/>
      </c:dateAx>
      <c:valAx>
        <c:axId val="28464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316</c:v>
                </c:pt>
                <c:pt idx="1">
                  <c:v>352</c:v>
                </c:pt>
                <c:pt idx="2">
                  <c:v>166</c:v>
                </c:pt>
                <c:pt idx="3">
                  <c:v>168</c:v>
                </c:pt>
                <c:pt idx="4">
                  <c:v>333</c:v>
                </c:pt>
                <c:pt idx="5">
                  <c:v>638</c:v>
                </c:pt>
                <c:pt idx="6">
                  <c:v>415</c:v>
                </c:pt>
              </c:numCache>
            </c:numRef>
          </c:val>
          <c:extLst>
            <c:ext xmlns:c16="http://schemas.microsoft.com/office/drawing/2014/chart" uri="{C3380CC4-5D6E-409C-BE32-E72D297353CC}">
              <c16:uniqueId val="{00000000-41C1-42A9-BE22-1556BCDCE9B2}"/>
            </c:ext>
          </c:extLst>
        </c:ser>
        <c:dLbls>
          <c:showLegendKey val="0"/>
          <c:showVal val="0"/>
          <c:showCatName val="0"/>
          <c:showSerName val="0"/>
          <c:showPercent val="0"/>
          <c:showBubbleSize val="0"/>
        </c:dLbls>
        <c:gapWidth val="219"/>
        <c:overlap val="-27"/>
        <c:axId val="284920168"/>
        <c:axId val="284923120"/>
      </c:barChart>
      <c:catAx>
        <c:axId val="28492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3120"/>
        <c:crosses val="autoZero"/>
        <c:auto val="1"/>
        <c:lblAlgn val="ctr"/>
        <c:lblOffset val="100"/>
        <c:noMultiLvlLbl val="0"/>
      </c:catAx>
      <c:valAx>
        <c:axId val="28492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154</c:v>
                </c:pt>
                <c:pt idx="1">
                  <c:v>217</c:v>
                </c:pt>
                <c:pt idx="2">
                  <c:v>394</c:v>
                </c:pt>
                <c:pt idx="3">
                  <c:v>218</c:v>
                </c:pt>
                <c:pt idx="4">
                  <c:v>142</c:v>
                </c:pt>
                <c:pt idx="5">
                  <c:v>120</c:v>
                </c:pt>
                <c:pt idx="6">
                  <c:v>314</c:v>
                </c:pt>
                <c:pt idx="7">
                  <c:v>518</c:v>
                </c:pt>
                <c:pt idx="8">
                  <c:v>522</c:v>
                </c:pt>
                <c:pt idx="9">
                  <c:v>569</c:v>
                </c:pt>
                <c:pt idx="10">
                  <c:v>147</c:v>
                </c:pt>
                <c:pt idx="11">
                  <c:v>51</c:v>
                </c:pt>
                <c:pt idx="12">
                  <c:v>44</c:v>
                </c:pt>
                <c:pt idx="13">
                  <c:v>27</c:v>
                </c:pt>
                <c:pt idx="14">
                  <c:v>44</c:v>
                </c:pt>
                <c:pt idx="15">
                  <c:v>54</c:v>
                </c:pt>
                <c:pt idx="16">
                  <c:v>103</c:v>
                </c:pt>
                <c:pt idx="17">
                  <c:v>237</c:v>
                </c:pt>
                <c:pt idx="18">
                  <c:v>425</c:v>
                </c:pt>
                <c:pt idx="19">
                  <c:v>585</c:v>
                </c:pt>
                <c:pt idx="20">
                  <c:v>739</c:v>
                </c:pt>
                <c:pt idx="21">
                  <c:v>522</c:v>
                </c:pt>
                <c:pt idx="22">
                  <c:v>170</c:v>
                </c:pt>
                <c:pt idx="23">
                  <c:v>45</c:v>
                </c:pt>
                <c:pt idx="24">
                  <c:v>63</c:v>
                </c:pt>
                <c:pt idx="25">
                  <c:v>54</c:v>
                </c:pt>
                <c:pt idx="26">
                  <c:v>582</c:v>
                </c:pt>
                <c:pt idx="27">
                  <c:v>1470</c:v>
                </c:pt>
                <c:pt idx="28">
                  <c:v>835</c:v>
                </c:pt>
                <c:pt idx="29">
                  <c:v>615</c:v>
                </c:pt>
                <c:pt idx="30">
                  <c:v>648</c:v>
                </c:pt>
              </c:numCache>
            </c:numRef>
          </c:val>
          <c:smooth val="0"/>
          <c:extLst>
            <c:ext xmlns:c16="http://schemas.microsoft.com/office/drawing/2014/chart" uri="{C3380CC4-5D6E-409C-BE32-E72D297353CC}">
              <c16:uniqueId val="{00000000-6219-470F-8A88-1C3981956FDF}"/>
            </c:ext>
          </c:extLst>
        </c:ser>
        <c:dLbls>
          <c:showLegendKey val="0"/>
          <c:showVal val="0"/>
          <c:showCatName val="0"/>
          <c:showSerName val="0"/>
          <c:showPercent val="0"/>
          <c:showBubbleSize val="0"/>
        </c:dLbls>
        <c:smooth val="0"/>
        <c:axId val="284640768"/>
        <c:axId val="284638800"/>
      </c:lineChart>
      <c:dateAx>
        <c:axId val="28464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8800"/>
        <c:crosses val="autoZero"/>
        <c:auto val="1"/>
        <c:lblOffset val="100"/>
        <c:baseTimeUnit val="days"/>
      </c:dateAx>
      <c:valAx>
        <c:axId val="2846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56</c:v>
                </c:pt>
                <c:pt idx="1">
                  <c:v>82</c:v>
                </c:pt>
                <c:pt idx="2">
                  <c:v>66</c:v>
                </c:pt>
                <c:pt idx="3">
                  <c:v>73</c:v>
                </c:pt>
                <c:pt idx="4">
                  <c:v>72</c:v>
                </c:pt>
                <c:pt idx="5">
                  <c:v>68</c:v>
                </c:pt>
                <c:pt idx="6">
                  <c:v>39</c:v>
                </c:pt>
                <c:pt idx="7">
                  <c:v>45</c:v>
                </c:pt>
                <c:pt idx="8">
                  <c:v>80</c:v>
                </c:pt>
                <c:pt idx="9">
                  <c:v>79</c:v>
                </c:pt>
                <c:pt idx="10">
                  <c:v>75</c:v>
                </c:pt>
                <c:pt idx="11">
                  <c:v>82</c:v>
                </c:pt>
                <c:pt idx="12">
                  <c:v>58</c:v>
                </c:pt>
                <c:pt idx="13">
                  <c:v>52</c:v>
                </c:pt>
                <c:pt idx="14">
                  <c:v>39</c:v>
                </c:pt>
                <c:pt idx="15">
                  <c:v>51</c:v>
                </c:pt>
                <c:pt idx="16">
                  <c:v>93</c:v>
                </c:pt>
                <c:pt idx="17">
                  <c:v>78</c:v>
                </c:pt>
                <c:pt idx="18">
                  <c:v>82</c:v>
                </c:pt>
                <c:pt idx="19">
                  <c:v>70</c:v>
                </c:pt>
                <c:pt idx="20">
                  <c:v>35</c:v>
                </c:pt>
                <c:pt idx="21">
                  <c:v>93</c:v>
                </c:pt>
                <c:pt idx="22">
                  <c:v>93</c:v>
                </c:pt>
                <c:pt idx="23">
                  <c:v>58</c:v>
                </c:pt>
                <c:pt idx="24">
                  <c:v>66</c:v>
                </c:pt>
                <c:pt idx="25">
                  <c:v>62</c:v>
                </c:pt>
                <c:pt idx="26">
                  <c:v>66</c:v>
                </c:pt>
                <c:pt idx="27">
                  <c:v>56</c:v>
                </c:pt>
                <c:pt idx="28">
                  <c:v>64</c:v>
                </c:pt>
                <c:pt idx="29">
                  <c:v>70</c:v>
                </c:pt>
                <c:pt idx="30">
                  <c:v>87</c:v>
                </c:pt>
              </c:numCache>
            </c:numRef>
          </c:val>
          <c:smooth val="0"/>
          <c:extLst>
            <c:ext xmlns:c16="http://schemas.microsoft.com/office/drawing/2014/chart" uri="{C3380CC4-5D6E-409C-BE32-E72D297353CC}">
              <c16:uniqueId val="{00000000-20A0-4B92-8AA5-87B9C848F7EC}"/>
            </c:ext>
          </c:extLst>
        </c:ser>
        <c:dLbls>
          <c:showLegendKey val="0"/>
          <c:showVal val="0"/>
          <c:showCatName val="0"/>
          <c:showSerName val="0"/>
          <c:showPercent val="0"/>
          <c:showBubbleSize val="0"/>
        </c:dLbls>
        <c:smooth val="0"/>
        <c:axId val="341863600"/>
        <c:axId val="341863928"/>
      </c:lineChart>
      <c:dateAx>
        <c:axId val="34186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63928"/>
        <c:crosses val="autoZero"/>
        <c:auto val="1"/>
        <c:lblOffset val="100"/>
        <c:baseTimeUnit val="days"/>
      </c:dateAx>
      <c:valAx>
        <c:axId val="34186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6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376</c:v>
                </c:pt>
                <c:pt idx="1">
                  <c:v>383</c:v>
                </c:pt>
                <c:pt idx="2">
                  <c:v>292</c:v>
                </c:pt>
                <c:pt idx="3">
                  <c:v>298</c:v>
                </c:pt>
                <c:pt idx="4">
                  <c:v>262</c:v>
                </c:pt>
                <c:pt idx="5">
                  <c:v>182</c:v>
                </c:pt>
                <c:pt idx="6">
                  <c:v>297</c:v>
                </c:pt>
              </c:numCache>
            </c:numRef>
          </c:val>
          <c:extLst>
            <c:ext xmlns:c16="http://schemas.microsoft.com/office/drawing/2014/chart" uri="{C3380CC4-5D6E-409C-BE32-E72D297353CC}">
              <c16:uniqueId val="{00000000-EAFD-4EA2-A709-DA37F71BF701}"/>
            </c:ext>
          </c:extLst>
        </c:ser>
        <c:dLbls>
          <c:showLegendKey val="0"/>
          <c:showVal val="0"/>
          <c:showCatName val="0"/>
          <c:showSerName val="0"/>
          <c:showPercent val="0"/>
          <c:showBubbleSize val="0"/>
        </c:dLbls>
        <c:gapWidth val="219"/>
        <c:overlap val="-27"/>
        <c:axId val="357524224"/>
        <c:axId val="357515368"/>
      </c:barChart>
      <c:catAx>
        <c:axId val="35752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15368"/>
        <c:crosses val="autoZero"/>
        <c:auto val="1"/>
        <c:lblAlgn val="ctr"/>
        <c:lblOffset val="100"/>
        <c:noMultiLvlLbl val="0"/>
      </c:catAx>
      <c:valAx>
        <c:axId val="35751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2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8.7037684877953006E-2</c:v>
                </c:pt>
                <c:pt idx="1">
                  <c:v>7.7034868008478002E-2</c:v>
                </c:pt>
                <c:pt idx="2">
                  <c:v>7.5505688259518006E-2</c:v>
                </c:pt>
                <c:pt idx="3">
                  <c:v>0.17220284215237</c:v>
                </c:pt>
                <c:pt idx="4">
                  <c:v>0.11824513941388</c:v>
                </c:pt>
                <c:pt idx="5">
                  <c:v>0.13807190525175</c:v>
                </c:pt>
                <c:pt idx="6">
                  <c:v>7.7445243532903996E-2</c:v>
                </c:pt>
              </c:numCache>
            </c:numRef>
          </c:val>
          <c:extLst>
            <c:ext xmlns:c16="http://schemas.microsoft.com/office/drawing/2014/chart" uri="{C3380CC4-5D6E-409C-BE32-E72D297353CC}">
              <c16:uniqueId val="{00000000-3CE8-4DD1-A600-C1E3341BCF8C}"/>
            </c:ext>
          </c:extLst>
        </c:ser>
        <c:dLbls>
          <c:showLegendKey val="0"/>
          <c:showVal val="0"/>
          <c:showCatName val="0"/>
          <c:showSerName val="0"/>
          <c:showPercent val="0"/>
          <c:showBubbleSize val="0"/>
        </c:dLbls>
        <c:gapWidth val="219"/>
        <c:overlap val="-27"/>
        <c:axId val="344825944"/>
        <c:axId val="344826272"/>
      </c:barChart>
      <c:catAx>
        <c:axId val="34482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26272"/>
        <c:crosses val="autoZero"/>
        <c:auto val="1"/>
        <c:lblAlgn val="ctr"/>
        <c:lblOffset val="100"/>
        <c:noMultiLvlLbl val="0"/>
      </c:catAx>
      <c:valAx>
        <c:axId val="3448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2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1818</c:v>
                </c:pt>
              </c:numCache>
            </c:numRef>
          </c:val>
          <c:extLst>
            <c:ext xmlns:c16="http://schemas.microsoft.com/office/drawing/2014/chart" uri="{C3380CC4-5D6E-409C-BE32-E72D297353CC}">
              <c16:uniqueId val="{00000000-1E00-4F03-8B78-A72EBF3CFD8A}"/>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42</c:v>
                </c:pt>
              </c:numCache>
            </c:numRef>
          </c:val>
          <c:extLst>
            <c:ext xmlns:c16="http://schemas.microsoft.com/office/drawing/2014/chart" uri="{C3380CC4-5D6E-409C-BE32-E72D297353CC}">
              <c16:uniqueId val="{00000001-1E00-4F03-8B78-A72EBF3CFD8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117</c:v>
                </c:pt>
              </c:numCache>
            </c:numRef>
          </c:val>
          <c:extLst>
            <c:ext xmlns:c16="http://schemas.microsoft.com/office/drawing/2014/chart" uri="{C3380CC4-5D6E-409C-BE32-E72D297353CC}">
              <c16:uniqueId val="{00000002-1E00-4F03-8B78-A72EBF3CFD8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1E00-4F03-8B78-A72EBF3CFD8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La Gaceta Salta</c:v>
                </c:pt>
              </c:strCache>
            </c:strRef>
          </c:cat>
          <c:val>
            <c:numRef>
              <c:f>Sheet1!$F$2</c:f>
              <c:numCache>
                <c:formatCode>General</c:formatCode>
                <c:ptCount val="1"/>
                <c:pt idx="0">
                  <c:v>117</c:v>
                </c:pt>
              </c:numCache>
            </c:numRef>
          </c:val>
          <c:extLst>
            <c:ext xmlns:c16="http://schemas.microsoft.com/office/drawing/2014/chart" uri="{C3380CC4-5D6E-409C-BE32-E72D297353CC}">
              <c16:uniqueId val="{00000004-1E00-4F03-8B78-A72EBF3CFD8A}"/>
            </c:ext>
          </c:extLst>
        </c:ser>
        <c:dLbls>
          <c:showLegendKey val="0"/>
          <c:showVal val="0"/>
          <c:showCatName val="0"/>
          <c:showSerName val="0"/>
          <c:showPercent val="0"/>
          <c:showBubbleSize val="0"/>
        </c:dLbls>
        <c:gapWidth val="150"/>
        <c:overlap val="100"/>
        <c:axId val="358477256"/>
        <c:axId val="358481848"/>
      </c:barChart>
      <c:catAx>
        <c:axId val="35847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81848"/>
        <c:crosses val="autoZero"/>
        <c:auto val="1"/>
        <c:lblAlgn val="ctr"/>
        <c:lblOffset val="100"/>
        <c:noMultiLvlLbl val="0"/>
      </c:catAx>
      <c:valAx>
        <c:axId val="358481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7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0.17783202738282999</c:v>
                </c:pt>
                <c:pt idx="1">
                  <c:v>8.3723733532194006E-2</c:v>
                </c:pt>
                <c:pt idx="2">
                  <c:v>6.4610851392490995E-2</c:v>
                </c:pt>
                <c:pt idx="3">
                  <c:v>0.13077321336118</c:v>
                </c:pt>
                <c:pt idx="4">
                  <c:v>4.7012895815852003E-2</c:v>
                </c:pt>
                <c:pt idx="5">
                  <c:v>0.13211218824202001</c:v>
                </c:pt>
                <c:pt idx="6">
                  <c:v>2.1820331391323999E-3</c:v>
                </c:pt>
                <c:pt idx="7">
                  <c:v>3.4158736959872003E-2</c:v>
                </c:pt>
                <c:pt idx="8">
                  <c:v>3.2228746151249002E-2</c:v>
                </c:pt>
                <c:pt idx="9">
                  <c:v>4.4449388351696997E-2</c:v>
                </c:pt>
                <c:pt idx="10">
                  <c:v>6.7386317532030005E-2</c:v>
                </c:pt>
                <c:pt idx="11">
                  <c:v>7.8735690325857005E-2</c:v>
                </c:pt>
                <c:pt idx="12">
                  <c:v>0.14274959979529001</c:v>
                </c:pt>
                <c:pt idx="13">
                  <c:v>4.9820715455458998E-2</c:v>
                </c:pt>
                <c:pt idx="14">
                  <c:v>0.12133882713188</c:v>
                </c:pt>
                <c:pt idx="15">
                  <c:v>9.6067516653243007E-2</c:v>
                </c:pt>
                <c:pt idx="16">
                  <c:v>8.3362572172567997E-2</c:v>
                </c:pt>
                <c:pt idx="17">
                  <c:v>8.9556819914058006E-2</c:v>
                </c:pt>
                <c:pt idx="18">
                  <c:v>9.2007626593929998E-2</c:v>
                </c:pt>
                <c:pt idx="19">
                  <c:v>7.4334359455671004E-2</c:v>
                </c:pt>
                <c:pt idx="20">
                  <c:v>0.36886915340917997</c:v>
                </c:pt>
                <c:pt idx="21">
                  <c:v>8.5504803009541996E-2</c:v>
                </c:pt>
                <c:pt idx="22">
                  <c:v>6.6896877532415994E-2</c:v>
                </c:pt>
                <c:pt idx="23">
                  <c:v>0.10329682238552999</c:v>
                </c:pt>
              </c:numCache>
            </c:numRef>
          </c:val>
          <c:smooth val="0"/>
          <c:extLst>
            <c:ext xmlns:c16="http://schemas.microsoft.com/office/drawing/2014/chart" uri="{C3380CC4-5D6E-409C-BE32-E72D297353CC}">
              <c16:uniqueId val="{00000000-8098-48FC-A0B9-532485E4BCBC}"/>
            </c:ext>
          </c:extLst>
        </c:ser>
        <c:dLbls>
          <c:showLegendKey val="0"/>
          <c:showVal val="0"/>
          <c:showCatName val="0"/>
          <c:showSerName val="0"/>
          <c:showPercent val="0"/>
          <c:showBubbleSize val="0"/>
        </c:dLbls>
        <c:smooth val="0"/>
        <c:axId val="358463808"/>
        <c:axId val="358464136"/>
      </c:lineChart>
      <c:catAx>
        <c:axId val="35846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64136"/>
        <c:crosses val="autoZero"/>
        <c:auto val="1"/>
        <c:lblAlgn val="ctr"/>
        <c:lblOffset val="100"/>
        <c:noMultiLvlLbl val="0"/>
      </c:catAx>
      <c:valAx>
        <c:axId val="35846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6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81</c:v>
                </c:pt>
                <c:pt idx="1">
                  <c:v>61</c:v>
                </c:pt>
                <c:pt idx="2">
                  <c:v>14</c:v>
                </c:pt>
                <c:pt idx="3">
                  <c:v>4</c:v>
                </c:pt>
                <c:pt idx="4">
                  <c:v>2</c:v>
                </c:pt>
                <c:pt idx="5">
                  <c:v>1</c:v>
                </c:pt>
                <c:pt idx="6">
                  <c:v>3</c:v>
                </c:pt>
                <c:pt idx="7">
                  <c:v>15</c:v>
                </c:pt>
                <c:pt idx="8">
                  <c:v>51</c:v>
                </c:pt>
                <c:pt idx="9">
                  <c:v>104</c:v>
                </c:pt>
                <c:pt idx="10">
                  <c:v>119</c:v>
                </c:pt>
                <c:pt idx="11">
                  <c:v>150</c:v>
                </c:pt>
                <c:pt idx="12">
                  <c:v>152</c:v>
                </c:pt>
                <c:pt idx="13">
                  <c:v>181</c:v>
                </c:pt>
                <c:pt idx="14">
                  <c:v>174</c:v>
                </c:pt>
                <c:pt idx="15">
                  <c:v>123</c:v>
                </c:pt>
                <c:pt idx="16">
                  <c:v>98</c:v>
                </c:pt>
                <c:pt idx="17">
                  <c:v>104</c:v>
                </c:pt>
                <c:pt idx="18">
                  <c:v>115</c:v>
                </c:pt>
                <c:pt idx="19">
                  <c:v>112</c:v>
                </c:pt>
                <c:pt idx="20">
                  <c:v>109</c:v>
                </c:pt>
                <c:pt idx="21">
                  <c:v>113</c:v>
                </c:pt>
                <c:pt idx="22">
                  <c:v>109</c:v>
                </c:pt>
                <c:pt idx="23">
                  <c:v>95</c:v>
                </c:pt>
              </c:numCache>
            </c:numRef>
          </c:val>
          <c:smooth val="0"/>
          <c:extLst>
            <c:ext xmlns:c16="http://schemas.microsoft.com/office/drawing/2014/chart" uri="{C3380CC4-5D6E-409C-BE32-E72D297353CC}">
              <c16:uniqueId val="{00000000-81AA-452D-93EE-6025A2AACA2D}"/>
            </c:ext>
          </c:extLst>
        </c:ser>
        <c:dLbls>
          <c:showLegendKey val="0"/>
          <c:showVal val="0"/>
          <c:showCatName val="0"/>
          <c:showSerName val="0"/>
          <c:showPercent val="0"/>
          <c:showBubbleSize val="0"/>
        </c:dLbls>
        <c:smooth val="0"/>
        <c:axId val="283472208"/>
        <c:axId val="283474504"/>
      </c:lineChart>
      <c:catAx>
        <c:axId val="28347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4504"/>
        <c:crosses val="autoZero"/>
        <c:auto val="1"/>
        <c:lblAlgn val="ctr"/>
        <c:lblOffset val="100"/>
        <c:noMultiLvlLbl val="0"/>
      </c:catAx>
      <c:valAx>
        <c:axId val="28347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2.7489981428991E-3</c:v>
                </c:pt>
                <c:pt idx="1">
                  <c:v>6.3945652133505004E-2</c:v>
                </c:pt>
                <c:pt idx="2">
                  <c:v>0.16354199456592999</c:v>
                </c:pt>
                <c:pt idx="3">
                  <c:v>0</c:v>
                </c:pt>
                <c:pt idx="4">
                  <c:v>0.51343119432428996</c:v>
                </c:pt>
                <c:pt idx="5">
                  <c:v>0</c:v>
                </c:pt>
                <c:pt idx="6">
                  <c:v>0</c:v>
                </c:pt>
              </c:numCache>
            </c:numRef>
          </c:val>
          <c:extLst>
            <c:ext xmlns:c16="http://schemas.microsoft.com/office/drawing/2014/chart" uri="{C3380CC4-5D6E-409C-BE32-E72D297353CC}">
              <c16:uniqueId val="{00000000-E8D3-469A-99B4-315A2206E294}"/>
            </c:ext>
          </c:extLst>
        </c:ser>
        <c:dLbls>
          <c:showLegendKey val="0"/>
          <c:showVal val="0"/>
          <c:showCatName val="0"/>
          <c:showSerName val="0"/>
          <c:showPercent val="0"/>
          <c:showBubbleSize val="0"/>
        </c:dLbls>
        <c:gapWidth val="219"/>
        <c:overlap val="-27"/>
        <c:axId val="283474176"/>
        <c:axId val="283473192"/>
      </c:barChart>
      <c:catAx>
        <c:axId val="2834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3192"/>
        <c:crosses val="autoZero"/>
        <c:auto val="1"/>
        <c:lblAlgn val="ctr"/>
        <c:lblOffset val="100"/>
        <c:noMultiLvlLbl val="0"/>
      </c:catAx>
      <c:valAx>
        <c:axId val="28347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137004</c:v>
                </c:pt>
              </c:numCache>
            </c:numRef>
          </c:val>
          <c:extLst>
            <c:ext xmlns:c16="http://schemas.microsoft.com/office/drawing/2014/chart" uri="{C3380CC4-5D6E-409C-BE32-E72D297353CC}">
              <c16:uniqueId val="{00000000-977F-4239-9EC0-AD71EB68ECB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24782</c:v>
                </c:pt>
              </c:numCache>
            </c:numRef>
          </c:val>
          <c:extLst>
            <c:ext xmlns:c16="http://schemas.microsoft.com/office/drawing/2014/chart" uri="{C3380CC4-5D6E-409C-BE32-E72D297353CC}">
              <c16:uniqueId val="{00000001-977F-4239-9EC0-AD71EB68ECB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26405</c:v>
                </c:pt>
              </c:numCache>
            </c:numRef>
          </c:val>
          <c:extLst>
            <c:ext xmlns:c16="http://schemas.microsoft.com/office/drawing/2014/chart" uri="{C3380CC4-5D6E-409C-BE32-E72D297353CC}">
              <c16:uniqueId val="{00000002-977F-4239-9EC0-AD71EB68ECB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8246</c:v>
                </c:pt>
              </c:numCache>
            </c:numRef>
          </c:val>
          <c:extLst>
            <c:ext xmlns:c16="http://schemas.microsoft.com/office/drawing/2014/chart" uri="{C3380CC4-5D6E-409C-BE32-E72D297353CC}">
              <c16:uniqueId val="{00000003-977F-4239-9EC0-AD71EB68ECB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Gaceta Salta</c:v>
                </c:pt>
              </c:strCache>
            </c:strRef>
          </c:cat>
          <c:val>
            <c:numRef>
              <c:f>Sheet1!$F$2</c:f>
              <c:numCache>
                <c:formatCode>General</c:formatCode>
                <c:ptCount val="1"/>
                <c:pt idx="0">
                  <c:v>8913</c:v>
                </c:pt>
              </c:numCache>
            </c:numRef>
          </c:val>
          <c:extLst>
            <c:ext xmlns:c16="http://schemas.microsoft.com/office/drawing/2014/chart" uri="{C3380CC4-5D6E-409C-BE32-E72D297353CC}">
              <c16:uniqueId val="{00000004-977F-4239-9EC0-AD71EB68ECB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Gaceta Salta</c:v>
                </c:pt>
              </c:strCache>
            </c:strRef>
          </c:cat>
          <c:val>
            <c:numRef>
              <c:f>Sheet1!$G$2</c:f>
              <c:numCache>
                <c:formatCode>General</c:formatCode>
                <c:ptCount val="1"/>
                <c:pt idx="0">
                  <c:v>17247</c:v>
                </c:pt>
              </c:numCache>
            </c:numRef>
          </c:val>
          <c:extLst>
            <c:ext xmlns:c16="http://schemas.microsoft.com/office/drawing/2014/chart" uri="{C3380CC4-5D6E-409C-BE32-E72D297353CC}">
              <c16:uniqueId val="{00000005-977F-4239-9EC0-AD71EB68EC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Gaceta Salta</c:v>
                </c:pt>
              </c:strCache>
            </c:strRef>
          </c:cat>
          <c:val>
            <c:numRef>
              <c:f>Sheet1!$H$2</c:f>
              <c:numCache>
                <c:formatCode>General</c:formatCode>
                <c:ptCount val="1"/>
                <c:pt idx="0">
                  <c:v>49070</c:v>
                </c:pt>
              </c:numCache>
            </c:numRef>
          </c:val>
          <c:extLst>
            <c:ext xmlns:c16="http://schemas.microsoft.com/office/drawing/2014/chart" uri="{C3380CC4-5D6E-409C-BE32-E72D297353CC}">
              <c16:uniqueId val="{00000006-977F-4239-9EC0-AD71EB68EC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Gaceta Salta</c:v>
                </c:pt>
              </c:strCache>
            </c:strRef>
          </c:cat>
          <c:val>
            <c:numRef>
              <c:f>Sheet1!$I$2</c:f>
              <c:numCache>
                <c:formatCode>General</c:formatCode>
                <c:ptCount val="1"/>
                <c:pt idx="0">
                  <c:v>89605</c:v>
                </c:pt>
              </c:numCache>
            </c:numRef>
          </c:val>
          <c:extLst>
            <c:ext xmlns:c16="http://schemas.microsoft.com/office/drawing/2014/chart" uri="{C3380CC4-5D6E-409C-BE32-E72D297353CC}">
              <c16:uniqueId val="{00000007-977F-4239-9EC0-AD71EB68ECBD}"/>
            </c:ext>
          </c:extLst>
        </c:ser>
        <c:dLbls>
          <c:showLegendKey val="0"/>
          <c:showVal val="0"/>
          <c:showCatName val="0"/>
          <c:showSerName val="0"/>
          <c:showPercent val="0"/>
          <c:showBubbleSize val="0"/>
        </c:dLbls>
        <c:gapWidth val="150"/>
        <c:overlap val="100"/>
        <c:axId val="283475816"/>
        <c:axId val="283476144"/>
      </c:barChart>
      <c:catAx>
        <c:axId val="28347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6144"/>
        <c:crosses val="autoZero"/>
        <c:auto val="1"/>
        <c:lblAlgn val="ctr"/>
        <c:lblOffset val="100"/>
        <c:noMultiLvlLbl val="0"/>
      </c:catAx>
      <c:valAx>
        <c:axId val="283476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BF2-48C2-AA7F-899A19F12154}"/>
            </c:ext>
          </c:extLst>
        </c:ser>
        <c:dLbls>
          <c:showLegendKey val="0"/>
          <c:showVal val="0"/>
          <c:showCatName val="0"/>
          <c:showSerName val="0"/>
          <c:showPercent val="0"/>
          <c:showBubbleSize val="0"/>
        </c:dLbls>
        <c:gapWidth val="219"/>
        <c:overlap val="-27"/>
        <c:axId val="226474792"/>
        <c:axId val="226472168"/>
      </c:barChart>
      <c:catAx>
        <c:axId val="22647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72168"/>
        <c:crosses val="autoZero"/>
        <c:auto val="1"/>
        <c:lblAlgn val="ctr"/>
        <c:lblOffset val="100"/>
        <c:noMultiLvlLbl val="0"/>
      </c:catAx>
      <c:valAx>
        <c:axId val="22647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7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F8EC5-CF05-43A1-8C26-12B8F98ED937}"/>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DA75989-ADBB-4B2D-9589-3F523621696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5329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ECE8C-3568-411F-9DBC-DACBDFBDE9A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7255B99-A16F-4F48-9511-BDDC8A559308}"/>
              </a:ext>
            </a:extLst>
          </p:cNvPr>
          <p:cNvGraphicFramePr>
            <a:graphicFrameLocks noGrp="1"/>
          </p:cNvGraphicFramePr>
          <p:nvPr>
            <p:ph type="tbl" sz="quarter" idx="13"/>
            <p:extLst>
              <p:ext uri="{D42A27DB-BD31-4B8C-83A1-F6EECF244321}">
                <p14:modId xmlns:p14="http://schemas.microsoft.com/office/powerpoint/2010/main" val="88439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3858533"/>
                    </a:ext>
                  </a:extLst>
                </a:gridCol>
                <a:gridCol w="740664">
                  <a:extLst>
                    <a:ext uri="{9D8B030D-6E8A-4147-A177-3AD203B41FA5}">
                      <a16:colId xmlns:a16="http://schemas.microsoft.com/office/drawing/2014/main" val="3743743889"/>
                    </a:ext>
                  </a:extLst>
                </a:gridCol>
                <a:gridCol w="740664">
                  <a:extLst>
                    <a:ext uri="{9D8B030D-6E8A-4147-A177-3AD203B41FA5}">
                      <a16:colId xmlns:a16="http://schemas.microsoft.com/office/drawing/2014/main" val="2545480179"/>
                    </a:ext>
                  </a:extLst>
                </a:gridCol>
                <a:gridCol w="740664">
                  <a:extLst>
                    <a:ext uri="{9D8B030D-6E8A-4147-A177-3AD203B41FA5}">
                      <a16:colId xmlns:a16="http://schemas.microsoft.com/office/drawing/2014/main" val="3481390211"/>
                    </a:ext>
                  </a:extLst>
                </a:gridCol>
                <a:gridCol w="740664">
                  <a:extLst>
                    <a:ext uri="{9D8B030D-6E8A-4147-A177-3AD203B41FA5}">
                      <a16:colId xmlns:a16="http://schemas.microsoft.com/office/drawing/2014/main" val="2843375101"/>
                    </a:ext>
                  </a:extLst>
                </a:gridCol>
                <a:gridCol w="740664">
                  <a:extLst>
                    <a:ext uri="{9D8B030D-6E8A-4147-A177-3AD203B41FA5}">
                      <a16:colId xmlns:a16="http://schemas.microsoft.com/office/drawing/2014/main" val="1711635820"/>
                    </a:ext>
                  </a:extLst>
                </a:gridCol>
                <a:gridCol w="740664">
                  <a:extLst>
                    <a:ext uri="{9D8B030D-6E8A-4147-A177-3AD203B41FA5}">
                      <a16:colId xmlns:a16="http://schemas.microsoft.com/office/drawing/2014/main" val="3067986815"/>
                    </a:ext>
                  </a:extLst>
                </a:gridCol>
                <a:gridCol w="740664">
                  <a:extLst>
                    <a:ext uri="{9D8B030D-6E8A-4147-A177-3AD203B41FA5}">
                      <a16:colId xmlns:a16="http://schemas.microsoft.com/office/drawing/2014/main" val="3734770583"/>
                    </a:ext>
                  </a:extLst>
                </a:gridCol>
                <a:gridCol w="740664">
                  <a:extLst>
                    <a:ext uri="{9D8B030D-6E8A-4147-A177-3AD203B41FA5}">
                      <a16:colId xmlns:a16="http://schemas.microsoft.com/office/drawing/2014/main" val="1705342784"/>
                    </a:ext>
                  </a:extLst>
                </a:gridCol>
                <a:gridCol w="740664">
                  <a:extLst>
                    <a:ext uri="{9D8B030D-6E8A-4147-A177-3AD203B41FA5}">
                      <a16:colId xmlns:a16="http://schemas.microsoft.com/office/drawing/2014/main" val="37210522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0591025"/>
                  </a:ext>
                </a:extLst>
              </a:tr>
              <a:tr h="370840">
                <a:tc>
                  <a:txBody>
                    <a:bodyPr/>
                    <a:lstStyle/>
                    <a:p>
                      <a:r>
                        <a:rPr lang="en-US" sz="1000"/>
                        <a:t>La Gaceta Salta</a:t>
                      </a:r>
                    </a:p>
                  </a:txBody>
                  <a:tcPr/>
                </a:tc>
                <a:tc>
                  <a:txBody>
                    <a:bodyPr/>
                    <a:lstStyle/>
                    <a:p>
                      <a:r>
                        <a:rPr lang="en-US" sz="1000"/>
                        <a:t>173341</a:t>
                      </a:r>
                    </a:p>
                  </a:txBody>
                  <a:tcPr/>
                </a:tc>
                <a:tc>
                  <a:txBody>
                    <a:bodyPr/>
                    <a:lstStyle/>
                    <a:p>
                      <a:r>
                        <a:rPr lang="en-US" sz="1000"/>
                        <a:t>10628</a:t>
                      </a:r>
                    </a:p>
                  </a:txBody>
                  <a:tcPr/>
                </a:tc>
                <a:tc>
                  <a:txBody>
                    <a:bodyPr/>
                    <a:lstStyle/>
                    <a:p>
                      <a:r>
                        <a:rPr lang="en-US" sz="1000"/>
                        <a:t>2096</a:t>
                      </a:r>
                    </a:p>
                  </a:txBody>
                  <a:tcPr/>
                </a:tc>
                <a:tc>
                  <a:txBody>
                    <a:bodyPr/>
                    <a:lstStyle/>
                    <a:p>
                      <a:r>
                        <a:rPr lang="en-US" sz="1000"/>
                        <a:t>222597</a:t>
                      </a:r>
                    </a:p>
                  </a:txBody>
                  <a:tcPr/>
                </a:tc>
                <a:tc>
                  <a:txBody>
                    <a:bodyPr/>
                    <a:lstStyle/>
                    <a:p>
                      <a:r>
                        <a:rPr lang="en-US" sz="1000"/>
                        <a:t>49070</a:t>
                      </a:r>
                    </a:p>
                  </a:txBody>
                  <a:tcPr/>
                </a:tc>
                <a:tc>
                  <a:txBody>
                    <a:bodyPr/>
                    <a:lstStyle/>
                    <a:p>
                      <a:r>
                        <a:rPr lang="en-US" sz="1000"/>
                        <a:t>89605</a:t>
                      </a:r>
                    </a:p>
                  </a:txBody>
                  <a:tcPr/>
                </a:tc>
                <a:tc>
                  <a:txBody>
                    <a:bodyPr/>
                    <a:lstStyle/>
                    <a:p>
                      <a:r>
                        <a:rPr lang="en-US" sz="1000"/>
                        <a:t>7</a:t>
                      </a:r>
                    </a:p>
                  </a:txBody>
                  <a:tcPr/>
                </a:tc>
                <a:tc>
                  <a:txBody>
                    <a:bodyPr/>
                    <a:lstStyle/>
                    <a:p>
                      <a:r>
                        <a:rPr lang="en-US" sz="1000"/>
                        <a:t>0.1026%</a:t>
                      </a:r>
                    </a:p>
                  </a:txBody>
                  <a:tcPr/>
                </a:tc>
                <a:tc>
                  <a:txBody>
                    <a:bodyPr/>
                    <a:lstStyle/>
                    <a:p>
                      <a:r>
                        <a:rPr lang="en-US" sz="1000"/>
                        <a:t>0.0%</a:t>
                      </a:r>
                    </a:p>
                  </a:txBody>
                  <a:tcPr/>
                </a:tc>
                <a:extLst>
                  <a:ext uri="{0D108BD9-81ED-4DB2-BD59-A6C34878D82A}">
                    <a16:rowId xmlns:a16="http://schemas.microsoft.com/office/drawing/2014/main" val="3540811531"/>
                  </a:ext>
                </a:extLst>
              </a:tr>
            </a:tbl>
          </a:graphicData>
        </a:graphic>
      </p:graphicFrame>
      <p:sp>
        <p:nvSpPr>
          <p:cNvPr id="4" name="Text Placeholder 3">
            <a:extLst>
              <a:ext uri="{FF2B5EF4-FFF2-40B4-BE49-F238E27FC236}">
                <a16:creationId xmlns:a16="http://schemas.microsoft.com/office/drawing/2014/main" id="{E3B44A5A-BABC-4461-B75A-050FABFC065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6645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D1CD-1401-49AE-BCC4-6AC4E0FF919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DFECA0C-AA60-48B3-833A-800173CEC300}"/>
              </a:ext>
            </a:extLst>
          </p:cNvPr>
          <p:cNvGraphicFramePr>
            <a:graphicFrameLocks noGrp="1"/>
          </p:cNvGraphicFramePr>
          <p:nvPr>
            <p:ph type="chart" sz="quarter" idx="13"/>
            <p:extLst>
              <p:ext uri="{D42A27DB-BD31-4B8C-83A1-F6EECF244321}">
                <p14:modId xmlns:p14="http://schemas.microsoft.com/office/powerpoint/2010/main" val="1424114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02DEA4-7D03-4A59-B3C6-AA852E5247A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65A8965-9BD7-40D0-99A2-E2C06DEFF5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68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D55A0-4A30-4A2A-B17C-91498EDB1A8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FB51136-4C0C-4DBA-AA5E-1833A50632EE}"/>
              </a:ext>
            </a:extLst>
          </p:cNvPr>
          <p:cNvGraphicFramePr>
            <a:graphicFrameLocks noGrp="1"/>
          </p:cNvGraphicFramePr>
          <p:nvPr>
            <p:ph type="chart" sz="quarter" idx="13"/>
            <p:extLst>
              <p:ext uri="{D42A27DB-BD31-4B8C-83A1-F6EECF244321}">
                <p14:modId xmlns:p14="http://schemas.microsoft.com/office/powerpoint/2010/main" val="4080585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0A77B-B3E6-4776-8286-53EA255C1C3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ADA176E-A613-4780-A60B-C80B72A41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41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6CD1-CD8B-4FD3-A71E-A2136EE4F97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ABE194C-E343-4503-8372-B9B5BAA7BA87}"/>
              </a:ext>
            </a:extLst>
          </p:cNvPr>
          <p:cNvGraphicFramePr>
            <a:graphicFrameLocks noGrp="1"/>
          </p:cNvGraphicFramePr>
          <p:nvPr>
            <p:ph type="chart" sz="quarter" idx="13"/>
            <p:extLst>
              <p:ext uri="{D42A27DB-BD31-4B8C-83A1-F6EECF244321}">
                <p14:modId xmlns:p14="http://schemas.microsoft.com/office/powerpoint/2010/main" val="4071500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42B32E-BACF-4A78-8843-7E7BD9C31C6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C752446-A98B-4CDE-B260-FF2083114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5548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482CD-43ED-446D-81A1-CBD525AFC663}"/>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2C27527-6551-4185-8750-6910DBF06F13}"/>
              </a:ext>
            </a:extLst>
          </p:cNvPr>
          <p:cNvGraphicFramePr>
            <a:graphicFrameLocks noGrp="1"/>
          </p:cNvGraphicFramePr>
          <p:nvPr>
            <p:ph type="chart" sz="quarter" idx="13"/>
            <p:extLst>
              <p:ext uri="{D42A27DB-BD31-4B8C-83A1-F6EECF244321}">
                <p14:modId xmlns:p14="http://schemas.microsoft.com/office/powerpoint/2010/main" val="35792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430ADE-5DF5-4B5A-91A1-901CB8334DE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17B0A61-9622-441B-9802-E0C901FD94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96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9672-6726-4F59-B003-630B0D2174E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BCD2A4F-9E80-4F0A-A1CF-23F0E1D76984}"/>
              </a:ext>
            </a:extLst>
          </p:cNvPr>
          <p:cNvGraphicFramePr>
            <a:graphicFrameLocks noGrp="1"/>
          </p:cNvGraphicFramePr>
          <p:nvPr>
            <p:ph type="chart" sz="quarter" idx="13"/>
            <p:extLst>
              <p:ext uri="{D42A27DB-BD31-4B8C-83A1-F6EECF244321}">
                <p14:modId xmlns:p14="http://schemas.microsoft.com/office/powerpoint/2010/main" val="3107273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773B9-0346-45E7-ACB7-30CD9AB6573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EEF20B1-5A63-45CB-BF9B-6B0C0186E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560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FD40-AA70-4D30-9F96-A61015D4E43A}"/>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5D80D950-8B1E-46F4-A525-27FB169593B8}"/>
              </a:ext>
            </a:extLst>
          </p:cNvPr>
          <p:cNvGraphicFramePr>
            <a:graphicFrameLocks noGrp="1"/>
          </p:cNvGraphicFramePr>
          <p:nvPr>
            <p:ph type="tbl" sz="quarter" idx="13"/>
            <p:extLst>
              <p:ext uri="{D42A27DB-BD31-4B8C-83A1-F6EECF244321}">
                <p14:modId xmlns:p14="http://schemas.microsoft.com/office/powerpoint/2010/main" val="369450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8735932"/>
                    </a:ext>
                  </a:extLst>
                </a:gridCol>
                <a:gridCol w="658368">
                  <a:extLst>
                    <a:ext uri="{9D8B030D-6E8A-4147-A177-3AD203B41FA5}">
                      <a16:colId xmlns:a16="http://schemas.microsoft.com/office/drawing/2014/main" val="548948700"/>
                    </a:ext>
                  </a:extLst>
                </a:gridCol>
                <a:gridCol w="658368">
                  <a:extLst>
                    <a:ext uri="{9D8B030D-6E8A-4147-A177-3AD203B41FA5}">
                      <a16:colId xmlns:a16="http://schemas.microsoft.com/office/drawing/2014/main" val="2363234658"/>
                    </a:ext>
                  </a:extLst>
                </a:gridCol>
                <a:gridCol w="658368">
                  <a:extLst>
                    <a:ext uri="{9D8B030D-6E8A-4147-A177-3AD203B41FA5}">
                      <a16:colId xmlns:a16="http://schemas.microsoft.com/office/drawing/2014/main" val="4032738563"/>
                    </a:ext>
                  </a:extLst>
                </a:gridCol>
                <a:gridCol w="658368">
                  <a:extLst>
                    <a:ext uri="{9D8B030D-6E8A-4147-A177-3AD203B41FA5}">
                      <a16:colId xmlns:a16="http://schemas.microsoft.com/office/drawing/2014/main" val="737095365"/>
                    </a:ext>
                  </a:extLst>
                </a:gridCol>
                <a:gridCol w="658368">
                  <a:extLst>
                    <a:ext uri="{9D8B030D-6E8A-4147-A177-3AD203B41FA5}">
                      <a16:colId xmlns:a16="http://schemas.microsoft.com/office/drawing/2014/main" val="2846402792"/>
                    </a:ext>
                  </a:extLst>
                </a:gridCol>
                <a:gridCol w="658368">
                  <a:extLst>
                    <a:ext uri="{9D8B030D-6E8A-4147-A177-3AD203B41FA5}">
                      <a16:colId xmlns:a16="http://schemas.microsoft.com/office/drawing/2014/main" val="1274294766"/>
                    </a:ext>
                  </a:extLst>
                </a:gridCol>
                <a:gridCol w="658368">
                  <a:extLst>
                    <a:ext uri="{9D8B030D-6E8A-4147-A177-3AD203B41FA5}">
                      <a16:colId xmlns:a16="http://schemas.microsoft.com/office/drawing/2014/main" val="367058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861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- 2017-10-26 20:37:21</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Así cantaba Luciano Pereyra cuando tenía 5 años  en un programa de televisión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03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- 2017-10-20 12:20:46</a:t>
                      </a:r>
                      <a:r>
                        <a:rPr kumimoji="0" lang="es-ES" sz="1000" b="0" i="0" u="none" strike="noStrike" kern="1200" cap="none" spc="0" normalizeH="0" baseline="0" noProof="0">
                          <a:ln>
                            <a:noFill/>
                          </a:ln>
                          <a:solidFill>
                            <a:prstClr val="black"/>
                          </a:solidFill>
                          <a:effectLst/>
                          <a:uLnTx/>
                          <a:uFillTx/>
                          <a:latin typeface="+mn-lt"/>
                          <a:ea typeface="+mn-ea"/>
                          <a:cs typeface="+mn-cs"/>
                        </a:rPr>
                        <a:t>
[ AUDIO ] Milagro Sala discutió con los policías que la trasladaron: "Sos muy feo para violarte". Escuchá algunas de las frases más fuertes.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512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- 2017-10-28 00:52:51</a:t>
                      </a:r>
                      <a:r>
                        <a:rPr kumimoji="0" lang="es-ES" sz="1000" b="0" i="0" u="none" strike="noStrike" kern="1200" cap="none" spc="0" normalizeH="0" baseline="0" noProof="0">
                          <a:ln>
                            <a:noFill/>
                          </a:ln>
                          <a:solidFill>
                            <a:prstClr val="black"/>
                          </a:solidFill>
                          <a:effectLst/>
                          <a:uLnTx/>
                          <a:uFillTx/>
                          <a:latin typeface="+mn-lt"/>
                          <a:ea typeface="+mn-ea"/>
                          <a:cs typeface="+mn-cs"/>
                        </a:rPr>
                        <a:t>
Maxi cumplió el sueño de conocer a su ídolo. El conductor le entregó varios obsequios y anunció un regalo que le cambiará la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095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- 2017-10-02 14:26:00</a:t>
                      </a:r>
                      <a:r>
                        <a:rPr kumimoji="0" lang="es-ES" sz="1000" b="0" i="0" u="none" strike="noStrike" kern="1200" cap="none" spc="0" normalizeH="0" baseline="0" noProof="0">
                          <a:ln>
                            <a:noFill/>
                          </a:ln>
                          <a:solidFill>
                            <a:prstClr val="black"/>
                          </a:solidFill>
                          <a:effectLst/>
                          <a:uLnTx/>
                          <a:uFillTx/>
                          <a:latin typeface="+mn-lt"/>
                          <a:ea typeface="+mn-ea"/>
                          <a:cs typeface="+mn-cs"/>
                        </a:rPr>
                        <a:t>
[ TREMENDO ] Mirá lo mejor de la mateada Mortal Kombat en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724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- 2017-10-17 12:10:02</a:t>
                      </a:r>
                      <a:r>
                        <a:rPr kumimoji="0" lang="es-ES" sz="1000" b="0" i="0" u="none" strike="noStrike" kern="1200" cap="none" spc="0" normalizeH="0" baseline="0" noProof="0">
                          <a:ln>
                            <a:noFill/>
                          </a:ln>
                          <a:solidFill>
                            <a:prstClr val="black"/>
                          </a:solidFill>
                          <a:effectLst/>
                          <a:uLnTx/>
                          <a:uFillTx/>
                          <a:latin typeface="+mn-lt"/>
                          <a:ea typeface="+mn-ea"/>
                          <a:cs typeface="+mn-cs"/>
                        </a:rPr>
                        <a:t>
[ ¿QUÉ TE PARECIÓ? ] "Nunca me faltes", el baile de Cristina Fernández de Kirchner que es viral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6519788"/>
                  </a:ext>
                </a:extLst>
              </a:tr>
            </a:tbl>
          </a:graphicData>
        </a:graphic>
      </p:graphicFrame>
      <p:sp>
        <p:nvSpPr>
          <p:cNvPr id="4" name="Text Placeholder 3">
            <a:extLst>
              <a:ext uri="{FF2B5EF4-FFF2-40B4-BE49-F238E27FC236}">
                <a16:creationId xmlns:a16="http://schemas.microsoft.com/office/drawing/2014/main" id="{8063F7FA-1D3B-4320-8951-F764698FE86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8467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827B2-D9B5-404C-B99C-831C02A144C5}"/>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14FFF1BF-A488-438E-97FE-4B1E9924FC55}"/>
              </a:ext>
            </a:extLst>
          </p:cNvPr>
          <p:cNvGraphicFramePr>
            <a:graphicFrameLocks noGrp="1"/>
          </p:cNvGraphicFramePr>
          <p:nvPr>
            <p:ph type="tbl" sz="quarter" idx="13"/>
            <p:extLst>
              <p:ext uri="{D42A27DB-BD31-4B8C-83A1-F6EECF244321}">
                <p14:modId xmlns:p14="http://schemas.microsoft.com/office/powerpoint/2010/main" val="286518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9849101"/>
                    </a:ext>
                  </a:extLst>
                </a:gridCol>
                <a:gridCol w="658368">
                  <a:extLst>
                    <a:ext uri="{9D8B030D-6E8A-4147-A177-3AD203B41FA5}">
                      <a16:colId xmlns:a16="http://schemas.microsoft.com/office/drawing/2014/main" val="893016830"/>
                    </a:ext>
                  </a:extLst>
                </a:gridCol>
                <a:gridCol w="658368">
                  <a:extLst>
                    <a:ext uri="{9D8B030D-6E8A-4147-A177-3AD203B41FA5}">
                      <a16:colId xmlns:a16="http://schemas.microsoft.com/office/drawing/2014/main" val="2204373564"/>
                    </a:ext>
                  </a:extLst>
                </a:gridCol>
                <a:gridCol w="658368">
                  <a:extLst>
                    <a:ext uri="{9D8B030D-6E8A-4147-A177-3AD203B41FA5}">
                      <a16:colId xmlns:a16="http://schemas.microsoft.com/office/drawing/2014/main" val="552551546"/>
                    </a:ext>
                  </a:extLst>
                </a:gridCol>
                <a:gridCol w="658368">
                  <a:extLst>
                    <a:ext uri="{9D8B030D-6E8A-4147-A177-3AD203B41FA5}">
                      <a16:colId xmlns:a16="http://schemas.microsoft.com/office/drawing/2014/main" val="2649446297"/>
                    </a:ext>
                  </a:extLst>
                </a:gridCol>
                <a:gridCol w="658368">
                  <a:extLst>
                    <a:ext uri="{9D8B030D-6E8A-4147-A177-3AD203B41FA5}">
                      <a16:colId xmlns:a16="http://schemas.microsoft.com/office/drawing/2014/main" val="603076708"/>
                    </a:ext>
                  </a:extLst>
                </a:gridCol>
                <a:gridCol w="658368">
                  <a:extLst>
                    <a:ext uri="{9D8B030D-6E8A-4147-A177-3AD203B41FA5}">
                      <a16:colId xmlns:a16="http://schemas.microsoft.com/office/drawing/2014/main" val="283900646"/>
                    </a:ext>
                  </a:extLst>
                </a:gridCol>
                <a:gridCol w="658368">
                  <a:extLst>
                    <a:ext uri="{9D8B030D-6E8A-4147-A177-3AD203B41FA5}">
                      <a16:colId xmlns:a16="http://schemas.microsoft.com/office/drawing/2014/main" val="36536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706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- 2017-10-30 14:01:58</a:t>
                      </a:r>
                      <a:r>
                        <a:rPr kumimoji="0" lang="es-ES" sz="1000" b="0" i="0" u="none" strike="noStrike" kern="1200" cap="none" spc="0" normalizeH="0" baseline="0" noProof="0">
                          <a:ln>
                            <a:noFill/>
                          </a:ln>
                          <a:solidFill>
                            <a:prstClr val="black"/>
                          </a:solidFill>
                          <a:effectLst/>
                          <a:uLnTx/>
                          <a:uFillTx/>
                          <a:latin typeface="+mn-lt"/>
                          <a:ea typeface="+mn-ea"/>
                          <a:cs typeface="+mn-cs"/>
                        </a:rPr>
                        <a:t>
[ COMPARTÍ EL VIDEO ] 
CONOCÉ AL MINI GRANADERO. Grabaron a un niño desfilando en la Plaza de Mayo y se convirtió en el viral más tierno del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0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- 2017-10-30 15:26:24</a:t>
                      </a:r>
                      <a:r>
                        <a:rPr kumimoji="0" lang="es-ES" sz="1000" b="0" i="0" u="none" strike="noStrike" kern="1200" cap="none" spc="0" normalizeH="0" baseline="0" noProof="0">
                          <a:ln>
                            <a:noFill/>
                          </a:ln>
                          <a:solidFill>
                            <a:prstClr val="black"/>
                          </a:solidFill>
                          <a:effectLst/>
                          <a:uLnTx/>
                          <a:uFillTx/>
                          <a:latin typeface="+mn-lt"/>
                          <a:ea typeface="+mn-ea"/>
                          <a:cs typeface="+mn-cs"/>
                        </a:rPr>
                        <a:t>
[ ALERTA ] Así actuaban dos motochorros al frente del Shopping. ¡Compartí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983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- 2017-10-28 12:42:00</a:t>
                      </a:r>
                      <a:r>
                        <a:rPr kumimoji="0" lang="es-ES" sz="1000" b="0" i="0" u="none" strike="noStrike" kern="1200" cap="none" spc="0" normalizeH="0" baseline="0" noProof="0">
                          <a:ln>
                            <a:noFill/>
                          </a:ln>
                          <a:solidFill>
                            <a:prstClr val="black"/>
                          </a:solidFill>
                          <a:effectLst/>
                          <a:uLnTx/>
                          <a:uFillTx/>
                          <a:latin typeface="+mn-lt"/>
                          <a:ea typeface="+mn-ea"/>
                          <a:cs typeface="+mn-cs"/>
                        </a:rPr>
                        <a:t>
[ LA HISTORIA QUE TE HARÁ EMOCIONAR ]
La historia del nene salteño que sufrió quemaduras en el 90% de su cuerpo llegó a Marcelo Tinelli y el conductor le cumplió un sueño.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307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- 2017-10-14 23:30:00</a:t>
                      </a:r>
                      <a:r>
                        <a:rPr kumimoji="0" lang="es-ES" sz="1000" b="0" i="0" u="none" strike="noStrike" kern="1200" cap="none" spc="0" normalizeH="0" baseline="0" noProof="0">
                          <a:ln>
                            <a:noFill/>
                          </a:ln>
                          <a:solidFill>
                            <a:prstClr val="black"/>
                          </a:solidFill>
                          <a:effectLst/>
                          <a:uLnTx/>
                          <a:uFillTx/>
                          <a:latin typeface="+mn-lt"/>
                          <a:ea typeface="+mn-ea"/>
                          <a:cs typeface="+mn-cs"/>
                        </a:rPr>
                        <a:t>
[ ¿DE QUIÉN ES LA BASURA?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626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- 2017-10-22 14:29:32</a:t>
                      </a:r>
                      <a:r>
                        <a:rPr kumimoji="0" lang="es-ES" sz="1000" b="0" i="0" u="none" strike="noStrike" kern="1200" cap="none" spc="0" normalizeH="0" baseline="0" noProof="0">
                          <a:ln>
                            <a:noFill/>
                          </a:ln>
                          <a:solidFill>
                            <a:prstClr val="black"/>
                          </a:solidFill>
                          <a:effectLst/>
                          <a:uLnTx/>
                          <a:uFillTx/>
                          <a:latin typeface="+mn-lt"/>
                          <a:ea typeface="+mn-ea"/>
                          <a:cs typeface="+mn-cs"/>
                        </a:rPr>
                        <a:t>
[ELECCIONES LEGISLATIVAS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12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- 2017-10-18 14:52:28</a:t>
                      </a:r>
                      <a:r>
                        <a:rPr kumimoji="0" lang="es-ES" sz="1000" b="0" i="0" u="none" strike="noStrike" kern="1200" cap="none" spc="0" normalizeH="0" baseline="0" noProof="0">
                          <a:ln>
                            <a:noFill/>
                          </a:ln>
                          <a:solidFill>
                            <a:prstClr val="black"/>
                          </a:solidFill>
                          <a:effectLst/>
                          <a:uLnTx/>
                          <a:uFillTx/>
                          <a:latin typeface="+mn-lt"/>
                          <a:ea typeface="+mn-ea"/>
                          <a:cs typeface="+mn-cs"/>
                        </a:rPr>
                        <a:t>
[ UN DESPIADADO] Este hombre ató un perro a su moto y lo arrastró varias cuadras. Mirá qué hicieron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4331971"/>
                  </a:ext>
                </a:extLst>
              </a:tr>
            </a:tbl>
          </a:graphicData>
        </a:graphic>
      </p:graphicFrame>
      <p:sp>
        <p:nvSpPr>
          <p:cNvPr id="4" name="Text Placeholder 3">
            <a:extLst>
              <a:ext uri="{FF2B5EF4-FFF2-40B4-BE49-F238E27FC236}">
                <a16:creationId xmlns:a16="http://schemas.microsoft.com/office/drawing/2014/main" id="{02552AA5-F094-44B4-AAC6-02B30AAF1E5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9740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35865-7942-4D4F-A3F9-0E119481B824}"/>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42C05BDF-D02A-43CE-B54D-F4E8886E90BB}"/>
              </a:ext>
            </a:extLst>
          </p:cNvPr>
          <p:cNvGraphicFramePr>
            <a:graphicFrameLocks noGrp="1"/>
          </p:cNvGraphicFramePr>
          <p:nvPr>
            <p:ph type="tbl" sz="quarter" idx="13"/>
            <p:extLst>
              <p:ext uri="{D42A27DB-BD31-4B8C-83A1-F6EECF244321}">
                <p14:modId xmlns:p14="http://schemas.microsoft.com/office/powerpoint/2010/main" val="375481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1471005"/>
                    </a:ext>
                  </a:extLst>
                </a:gridCol>
                <a:gridCol w="658368">
                  <a:extLst>
                    <a:ext uri="{9D8B030D-6E8A-4147-A177-3AD203B41FA5}">
                      <a16:colId xmlns:a16="http://schemas.microsoft.com/office/drawing/2014/main" val="2225671786"/>
                    </a:ext>
                  </a:extLst>
                </a:gridCol>
                <a:gridCol w="658368">
                  <a:extLst>
                    <a:ext uri="{9D8B030D-6E8A-4147-A177-3AD203B41FA5}">
                      <a16:colId xmlns:a16="http://schemas.microsoft.com/office/drawing/2014/main" val="1287825503"/>
                    </a:ext>
                  </a:extLst>
                </a:gridCol>
                <a:gridCol w="658368">
                  <a:extLst>
                    <a:ext uri="{9D8B030D-6E8A-4147-A177-3AD203B41FA5}">
                      <a16:colId xmlns:a16="http://schemas.microsoft.com/office/drawing/2014/main" val="1747218613"/>
                    </a:ext>
                  </a:extLst>
                </a:gridCol>
                <a:gridCol w="658368">
                  <a:extLst>
                    <a:ext uri="{9D8B030D-6E8A-4147-A177-3AD203B41FA5}">
                      <a16:colId xmlns:a16="http://schemas.microsoft.com/office/drawing/2014/main" val="2118478999"/>
                    </a:ext>
                  </a:extLst>
                </a:gridCol>
                <a:gridCol w="658368">
                  <a:extLst>
                    <a:ext uri="{9D8B030D-6E8A-4147-A177-3AD203B41FA5}">
                      <a16:colId xmlns:a16="http://schemas.microsoft.com/office/drawing/2014/main" val="3247288051"/>
                    </a:ext>
                  </a:extLst>
                </a:gridCol>
                <a:gridCol w="658368">
                  <a:extLst>
                    <a:ext uri="{9D8B030D-6E8A-4147-A177-3AD203B41FA5}">
                      <a16:colId xmlns:a16="http://schemas.microsoft.com/office/drawing/2014/main" val="2018162559"/>
                    </a:ext>
                  </a:extLst>
                </a:gridCol>
                <a:gridCol w="658368">
                  <a:extLst>
                    <a:ext uri="{9D8B030D-6E8A-4147-A177-3AD203B41FA5}">
                      <a16:colId xmlns:a16="http://schemas.microsoft.com/office/drawing/2014/main" val="120249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621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- 2017-10-30 20:41:00</a:t>
                      </a:r>
                      <a:r>
                        <a:rPr kumimoji="0" lang="es-ES" sz="1000" b="0" i="0" u="none" strike="noStrike" kern="1200" cap="none" spc="0" normalizeH="0" baseline="0" noProof="0">
                          <a:ln>
                            <a:noFill/>
                          </a:ln>
                          <a:solidFill>
                            <a:prstClr val="black"/>
                          </a:solidFill>
                          <a:effectLst/>
                          <a:uLnTx/>
                          <a:uFillTx/>
                          <a:latin typeface="+mn-lt"/>
                          <a:ea typeface="+mn-ea"/>
                          <a:cs typeface="+mn-cs"/>
                        </a:rPr>
                        <a:t>
[ ¿VOS LA VES EN ESAS FOTOS?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694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- 2017-10-14 10:27:35</a:t>
                      </a:r>
                      <a:r>
                        <a:rPr kumimoji="0" lang="es-ES" sz="1000" b="0" i="0" u="none" strike="noStrike" kern="1200" cap="none" spc="0" normalizeH="0" baseline="0" noProof="0">
                          <a:ln>
                            <a:noFill/>
                          </a:ln>
                          <a:solidFill>
                            <a:prstClr val="black"/>
                          </a:solidFill>
                          <a:effectLst/>
                          <a:uLnTx/>
                          <a:uFillTx/>
                          <a:latin typeface="+mn-lt"/>
                          <a:ea typeface="+mn-ea"/>
                          <a:cs typeface="+mn-cs"/>
                        </a:rPr>
                        <a:t>
[ ¿TE PARECE JUSTO?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067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- 2017-10-22 16:41:07</a:t>
                      </a:r>
                      <a:r>
                        <a:rPr kumimoji="0" lang="es-ES" sz="1000" b="0" i="0" u="none" strike="noStrike" kern="1200" cap="none" spc="0" normalizeH="0" baseline="0" noProof="0">
                          <a:ln>
                            <a:noFill/>
                          </a:ln>
                          <a:solidFill>
                            <a:prstClr val="black"/>
                          </a:solidFill>
                          <a:effectLst/>
                          <a:uLnTx/>
                          <a:uFillTx/>
                          <a:latin typeface="+mn-lt"/>
                          <a:ea typeface="+mn-ea"/>
                          <a:cs typeface="+mn-cs"/>
                        </a:rPr>
                        <a:t>
[ ¿ESTÁS DE ACUERDO CON LOS DICHOS DEL LEGISLADOR? ]
El diputado nacional por Salta expresó su apoyo a Gendarmería Nacional y preguntó: “¿qué hacía Maldonado en la ruta y armado?”.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689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- 2017-10-17 11:30:00</a:t>
                      </a:r>
                      <a:r>
                        <a:rPr kumimoji="0" lang="en-US" sz="1000" b="0" i="0" u="none" strike="noStrike" kern="1200" cap="none" spc="0" normalizeH="0" baseline="0" noProof="0">
                          <a:ln>
                            <a:noFill/>
                          </a:ln>
                          <a:solidFill>
                            <a:prstClr val="black"/>
                          </a:solidFill>
                          <a:effectLst/>
                          <a:uLnTx/>
                          <a:uFillTx/>
                          <a:latin typeface="+mn-lt"/>
                          <a:ea typeface="+mn-ea"/>
                          <a:cs typeface="+mn-cs"/>
                        </a:rPr>
                        <a:t>
[TRISTE NOTICIA]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450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- 2017-10-27 21:10:00</a:t>
                      </a:r>
                      <a:r>
                        <a:rPr kumimoji="0" lang="es-ES" sz="1000" b="0" i="0" u="none" strike="noStrike" kern="1200" cap="none" spc="0" normalizeH="0" baseline="0" noProof="0">
                          <a:ln>
                            <a:noFill/>
                          </a:ln>
                          <a:solidFill>
                            <a:prstClr val="black"/>
                          </a:solidFill>
                          <a:effectLst/>
                          <a:uLnTx/>
                          <a:uFillTx/>
                          <a:latin typeface="+mn-lt"/>
                          <a:ea typeface="+mn-ea"/>
                          <a:cs typeface="+mn-cs"/>
                        </a:rPr>
                        <a:t>
[TE VA A EMOCIONAR] 
Conocé la historia de un niño que adoptó a un abuelo que vivía en la calle. ¿Qué te pareció?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944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- 2017-10-13 13:14:03</a:t>
                      </a:r>
                      <a:r>
                        <a:rPr kumimoji="0" lang="es-ES" sz="1000" b="0" i="0" u="none" strike="noStrike" kern="1200" cap="none" spc="0" normalizeH="0" baseline="0" noProof="0">
                          <a:ln>
                            <a:noFill/>
                          </a:ln>
                          <a:solidFill>
                            <a:prstClr val="black"/>
                          </a:solidFill>
                          <a:effectLst/>
                          <a:uLnTx/>
                          <a:uFillTx/>
                          <a:latin typeface="+mn-lt"/>
                          <a:ea typeface="+mn-ea"/>
                          <a:cs typeface="+mn-cs"/>
                        </a:rPr>
                        <a:t>
[ POR DAÑO MORAL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204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- 2017-10-22 18:38:05</a:t>
                      </a:r>
                      <a:r>
                        <a:rPr kumimoji="0" lang="es-ES" sz="1000" b="0" i="0" u="none" strike="noStrike" kern="1200" cap="none" spc="0" normalizeH="0" baseline="0" noProof="0">
                          <a:ln>
                            <a:noFill/>
                          </a:ln>
                          <a:solidFill>
                            <a:prstClr val="black"/>
                          </a:solidFill>
                          <a:effectLst/>
                          <a:uLnTx/>
                          <a:uFillTx/>
                          <a:latin typeface="+mn-lt"/>
                          <a:ea typeface="+mn-ea"/>
                          <a:cs typeface="+mn-cs"/>
                        </a:rPr>
                        <a:t>
[ ¿TE PARECE BIEN LO QUE HICIERON LAS AUTORIDADES?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3983800"/>
                  </a:ext>
                </a:extLst>
              </a:tr>
            </a:tbl>
          </a:graphicData>
        </a:graphic>
      </p:graphicFrame>
      <p:sp>
        <p:nvSpPr>
          <p:cNvPr id="4" name="Text Placeholder 3">
            <a:extLst>
              <a:ext uri="{FF2B5EF4-FFF2-40B4-BE49-F238E27FC236}">
                <a16:creationId xmlns:a16="http://schemas.microsoft.com/office/drawing/2014/main" id="{89A2135B-79EE-42BD-93C4-EC5911C9260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81702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7726-0426-4FBA-840A-3738D86D2915}"/>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CBF3C93A-6681-48E1-B24E-2CAFFAF0AB93}"/>
              </a:ext>
            </a:extLst>
          </p:cNvPr>
          <p:cNvGraphicFramePr>
            <a:graphicFrameLocks noGrp="1"/>
          </p:cNvGraphicFramePr>
          <p:nvPr>
            <p:ph type="tbl" sz="quarter" idx="13"/>
            <p:extLst>
              <p:ext uri="{D42A27DB-BD31-4B8C-83A1-F6EECF244321}">
                <p14:modId xmlns:p14="http://schemas.microsoft.com/office/powerpoint/2010/main" val="112249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6501897"/>
                    </a:ext>
                  </a:extLst>
                </a:gridCol>
                <a:gridCol w="658368">
                  <a:extLst>
                    <a:ext uri="{9D8B030D-6E8A-4147-A177-3AD203B41FA5}">
                      <a16:colId xmlns:a16="http://schemas.microsoft.com/office/drawing/2014/main" val="1281116105"/>
                    </a:ext>
                  </a:extLst>
                </a:gridCol>
                <a:gridCol w="658368">
                  <a:extLst>
                    <a:ext uri="{9D8B030D-6E8A-4147-A177-3AD203B41FA5}">
                      <a16:colId xmlns:a16="http://schemas.microsoft.com/office/drawing/2014/main" val="1581692845"/>
                    </a:ext>
                  </a:extLst>
                </a:gridCol>
                <a:gridCol w="658368">
                  <a:extLst>
                    <a:ext uri="{9D8B030D-6E8A-4147-A177-3AD203B41FA5}">
                      <a16:colId xmlns:a16="http://schemas.microsoft.com/office/drawing/2014/main" val="253783094"/>
                    </a:ext>
                  </a:extLst>
                </a:gridCol>
                <a:gridCol w="658368">
                  <a:extLst>
                    <a:ext uri="{9D8B030D-6E8A-4147-A177-3AD203B41FA5}">
                      <a16:colId xmlns:a16="http://schemas.microsoft.com/office/drawing/2014/main" val="2642563797"/>
                    </a:ext>
                  </a:extLst>
                </a:gridCol>
                <a:gridCol w="658368">
                  <a:extLst>
                    <a:ext uri="{9D8B030D-6E8A-4147-A177-3AD203B41FA5}">
                      <a16:colId xmlns:a16="http://schemas.microsoft.com/office/drawing/2014/main" val="583495527"/>
                    </a:ext>
                  </a:extLst>
                </a:gridCol>
                <a:gridCol w="658368">
                  <a:extLst>
                    <a:ext uri="{9D8B030D-6E8A-4147-A177-3AD203B41FA5}">
                      <a16:colId xmlns:a16="http://schemas.microsoft.com/office/drawing/2014/main" val="3099101096"/>
                    </a:ext>
                  </a:extLst>
                </a:gridCol>
                <a:gridCol w="658368">
                  <a:extLst>
                    <a:ext uri="{9D8B030D-6E8A-4147-A177-3AD203B41FA5}">
                      <a16:colId xmlns:a16="http://schemas.microsoft.com/office/drawing/2014/main" val="376815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489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- 2017-10-28 01:10:01</a:t>
                      </a:r>
                      <a:r>
                        <a:rPr kumimoji="0" lang="en-US" sz="1000" b="0" i="0" u="none" strike="noStrike" kern="1200" cap="none" spc="0" normalizeH="0" baseline="0" noProof="0">
                          <a:ln>
                            <a:noFill/>
                          </a:ln>
                          <a:solidFill>
                            <a:prstClr val="black"/>
                          </a:solidFill>
                          <a:effectLst/>
                          <a:uLnTx/>
                          <a:uFillTx/>
                          <a:latin typeface="+mn-lt"/>
                          <a:ea typeface="+mn-ea"/>
                          <a:cs typeface="+mn-cs"/>
                        </a:rPr>
                        <a:t>
[ EMOCIONANTE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419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- 2017-10-19 16:59:00</a:t>
                      </a:r>
                      <a:r>
                        <a:rPr kumimoji="0" lang="es-ES" sz="1000" b="0" i="0" u="none" strike="noStrike" kern="1200" cap="none" spc="0" normalizeH="0" baseline="0" noProof="0">
                          <a:ln>
                            <a:noFill/>
                          </a:ln>
                          <a:solidFill>
                            <a:prstClr val="black"/>
                          </a:solidFill>
                          <a:effectLst/>
                          <a:uLnTx/>
                          <a:uFillTx/>
                          <a:latin typeface="+mn-lt"/>
                          <a:ea typeface="+mn-ea"/>
                          <a:cs typeface="+mn-cs"/>
                        </a:rPr>
                        <a:t>
[ PARA LLORAR DE LA EMOCIÓN ] Una beba de dos meses se emocionó al oír por primera vez a su mamá.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70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- 2017-10-22 19:00:33</a:t>
                      </a:r>
                      <a:r>
                        <a:rPr kumimoji="0" lang="es-ES" sz="1000" b="0" i="0" u="none" strike="noStrike" kern="1200" cap="none" spc="0" normalizeH="0" baseline="0" noProof="0">
                          <a:ln>
                            <a:noFill/>
                          </a:ln>
                          <a:solidFill>
                            <a:prstClr val="black"/>
                          </a:solidFill>
                          <a:effectLst/>
                          <a:uLnTx/>
                          <a:uFillTx/>
                          <a:latin typeface="+mn-lt"/>
                          <a:ea typeface="+mn-ea"/>
                          <a:cs typeface="+mn-cs"/>
                        </a:rPr>
                        <a:t>
[  EL CANDIDATO MENOS PENSADO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647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- 2017-10-31 15:20:01</a:t>
                      </a:r>
                      <a:r>
                        <a:rPr kumimoji="0" lang="es-ES" sz="1000" b="0" i="0" u="none" strike="noStrike" kern="1200" cap="none" spc="0" normalizeH="0" baseline="0" noProof="0">
                          <a:ln>
                            <a:noFill/>
                          </a:ln>
                          <a:solidFill>
                            <a:prstClr val="black"/>
                          </a:solidFill>
                          <a:effectLst/>
                          <a:uLnTx/>
                          <a:uFillTx/>
                          <a:latin typeface="+mn-lt"/>
                          <a:ea typeface="+mn-ea"/>
                          <a:cs typeface="+mn-cs"/>
                        </a:rPr>
                        <a:t>
[ ¿QUÉ OPINÁS DE ESTO? ] 
El presidente Mauricio Macri criticó las licencias de las que goza la Justicia, atendiendo "hasta las 13:30 horas" o "que la Justicia esté parada 45 días" al aludir a las ferias del mes de enero y de mitad de año. - COMPARTÍ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151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- 2017-10-20 15:15:00</a:t>
                      </a:r>
                      <a:r>
                        <a:rPr kumimoji="0" lang="es-ES" sz="1000" b="0" i="0" u="none" strike="noStrike" kern="1200" cap="none" spc="0" normalizeH="0" baseline="0" noProof="0">
                          <a:ln>
                            <a:noFill/>
                          </a:ln>
                          <a:solidFill>
                            <a:prstClr val="black"/>
                          </a:solidFill>
                          <a:effectLst/>
                          <a:uLnTx/>
                          <a:uFillTx/>
                          <a:latin typeface="+mn-lt"/>
                          <a:ea typeface="+mn-ea"/>
                          <a:cs typeface="+mn-cs"/>
                        </a:rPr>
                        <a:t>
[ ¿ENOJO DESMEDIDO? ]
Una abuela insultó a personas que marchaban por Santiago Maldonado en Mendoza. Les tiró gas pimienta y les dijo “indios rotosos, vayanse a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472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- 2017-10-31 10:48:35</a:t>
                      </a:r>
                      <a:r>
                        <a:rPr kumimoji="0" lang="es-ES" sz="1000" b="0" i="0" u="none" strike="noStrike" kern="1200" cap="none" spc="0" normalizeH="0" baseline="0" noProof="0">
                          <a:ln>
                            <a:noFill/>
                          </a:ln>
                          <a:solidFill>
                            <a:prstClr val="black"/>
                          </a:solidFill>
                          <a:effectLst/>
                          <a:uLnTx/>
                          <a:uFillTx/>
                          <a:latin typeface="+mn-lt"/>
                          <a:ea typeface="+mn-ea"/>
                          <a:cs typeface="+mn-cs"/>
                        </a:rPr>
                        <a:t>
[ ¿MILAGRO O ILUSIÓN?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4184070"/>
                  </a:ext>
                </a:extLst>
              </a:tr>
            </a:tbl>
          </a:graphicData>
        </a:graphic>
      </p:graphicFrame>
      <p:sp>
        <p:nvSpPr>
          <p:cNvPr id="4" name="Text Placeholder 3">
            <a:extLst>
              <a:ext uri="{FF2B5EF4-FFF2-40B4-BE49-F238E27FC236}">
                <a16:creationId xmlns:a16="http://schemas.microsoft.com/office/drawing/2014/main" id="{17321459-B689-4DA5-ABAF-4A8D0B226AB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93450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0418-F21F-45C9-866C-2C27F0A75498}"/>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2D6310AF-9673-4824-BE24-18AD959E2BCC}"/>
              </a:ext>
            </a:extLst>
          </p:cNvPr>
          <p:cNvGraphicFramePr>
            <a:graphicFrameLocks noGrp="1"/>
          </p:cNvGraphicFramePr>
          <p:nvPr>
            <p:ph type="tbl" sz="quarter" idx="13"/>
            <p:extLst>
              <p:ext uri="{D42A27DB-BD31-4B8C-83A1-F6EECF244321}">
                <p14:modId xmlns:p14="http://schemas.microsoft.com/office/powerpoint/2010/main" val="307961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7989023"/>
                    </a:ext>
                  </a:extLst>
                </a:gridCol>
                <a:gridCol w="658368">
                  <a:extLst>
                    <a:ext uri="{9D8B030D-6E8A-4147-A177-3AD203B41FA5}">
                      <a16:colId xmlns:a16="http://schemas.microsoft.com/office/drawing/2014/main" val="1126727289"/>
                    </a:ext>
                  </a:extLst>
                </a:gridCol>
                <a:gridCol w="658368">
                  <a:extLst>
                    <a:ext uri="{9D8B030D-6E8A-4147-A177-3AD203B41FA5}">
                      <a16:colId xmlns:a16="http://schemas.microsoft.com/office/drawing/2014/main" val="3174783552"/>
                    </a:ext>
                  </a:extLst>
                </a:gridCol>
                <a:gridCol w="658368">
                  <a:extLst>
                    <a:ext uri="{9D8B030D-6E8A-4147-A177-3AD203B41FA5}">
                      <a16:colId xmlns:a16="http://schemas.microsoft.com/office/drawing/2014/main" val="4091155352"/>
                    </a:ext>
                  </a:extLst>
                </a:gridCol>
                <a:gridCol w="658368">
                  <a:extLst>
                    <a:ext uri="{9D8B030D-6E8A-4147-A177-3AD203B41FA5}">
                      <a16:colId xmlns:a16="http://schemas.microsoft.com/office/drawing/2014/main" val="323012969"/>
                    </a:ext>
                  </a:extLst>
                </a:gridCol>
                <a:gridCol w="658368">
                  <a:extLst>
                    <a:ext uri="{9D8B030D-6E8A-4147-A177-3AD203B41FA5}">
                      <a16:colId xmlns:a16="http://schemas.microsoft.com/office/drawing/2014/main" val="4210118580"/>
                    </a:ext>
                  </a:extLst>
                </a:gridCol>
                <a:gridCol w="658368">
                  <a:extLst>
                    <a:ext uri="{9D8B030D-6E8A-4147-A177-3AD203B41FA5}">
                      <a16:colId xmlns:a16="http://schemas.microsoft.com/office/drawing/2014/main" val="1796278321"/>
                    </a:ext>
                  </a:extLst>
                </a:gridCol>
                <a:gridCol w="658368">
                  <a:extLst>
                    <a:ext uri="{9D8B030D-6E8A-4147-A177-3AD203B41FA5}">
                      <a16:colId xmlns:a16="http://schemas.microsoft.com/office/drawing/2014/main" val="326614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068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- 2017-10-24 11:04:56</a:t>
                      </a:r>
                      <a:r>
                        <a:rPr kumimoji="0" lang="en-US" sz="1000" b="0" i="0" u="none" strike="noStrike" kern="1200" cap="none" spc="0" normalizeH="0" baseline="0" noProof="0">
                          <a:ln>
                            <a:noFill/>
                          </a:ln>
                          <a:solidFill>
                            <a:prstClr val="black"/>
                          </a:solidFill>
                          <a:effectLst/>
                          <a:uLnTx/>
                          <a:uFillTx/>
                          <a:latin typeface="+mn-lt"/>
                          <a:ea typeface="+mn-ea"/>
                          <a:cs typeface="+mn-cs"/>
                        </a:rPr>
                        <a:t>
[ ¿TE ENTERASTE?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4628615"/>
                  </a:ext>
                </a:extLst>
              </a:tr>
            </a:tbl>
          </a:graphicData>
        </a:graphic>
      </p:graphicFrame>
      <p:sp>
        <p:nvSpPr>
          <p:cNvPr id="4" name="Text Placeholder 3">
            <a:extLst>
              <a:ext uri="{FF2B5EF4-FFF2-40B4-BE49-F238E27FC236}">
                <a16:creationId xmlns:a16="http://schemas.microsoft.com/office/drawing/2014/main" id="{90E51016-B0D3-49C3-8200-F84D17DE1E2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22052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9C48-6C91-4453-937B-F01F73C82FB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AA83DEC9-6CAF-42B4-9539-47783ACC113D}"/>
              </a:ext>
            </a:extLst>
          </p:cNvPr>
          <p:cNvGraphicFramePr>
            <a:graphicFrameLocks noGrp="1"/>
          </p:cNvGraphicFramePr>
          <p:nvPr>
            <p:ph type="chart" sz="quarter" idx="13"/>
            <p:extLst>
              <p:ext uri="{D42A27DB-BD31-4B8C-83A1-F6EECF244321}">
                <p14:modId xmlns:p14="http://schemas.microsoft.com/office/powerpoint/2010/main" val="1793202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5B17D0-9C86-4ABC-B3C4-08DBFD242D4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9FDB002-EB25-44BE-B08D-684B922577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604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E9F28-C05A-47D9-BF3B-D3929DF224B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34F1BC3-D20F-4D97-961F-17DCD47F4527}"/>
              </a:ext>
            </a:extLst>
          </p:cNvPr>
          <p:cNvGraphicFramePr>
            <a:graphicFrameLocks noGrp="1"/>
          </p:cNvGraphicFramePr>
          <p:nvPr>
            <p:ph type="chart" sz="quarter" idx="13"/>
            <p:extLst>
              <p:ext uri="{D42A27DB-BD31-4B8C-83A1-F6EECF244321}">
                <p14:modId xmlns:p14="http://schemas.microsoft.com/office/powerpoint/2010/main" val="352959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5726F-2222-429F-98F6-ACCBDDD4267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3C07523-7AD3-4244-9556-039A5F837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447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9E1C-5B88-46CE-9323-9AD4DF71EB5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B24FC97-DD9E-41D6-9ED8-2E2C731C7FC3}"/>
              </a:ext>
            </a:extLst>
          </p:cNvPr>
          <p:cNvGraphicFramePr>
            <a:graphicFrameLocks noGrp="1"/>
          </p:cNvGraphicFramePr>
          <p:nvPr>
            <p:ph type="chart" sz="quarter" idx="13"/>
            <p:extLst>
              <p:ext uri="{D42A27DB-BD31-4B8C-83A1-F6EECF244321}">
                <p14:modId xmlns:p14="http://schemas.microsoft.com/office/powerpoint/2010/main" val="3402082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560EEA-C191-4AAE-A243-CDA5AA7AD65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D093292-2AC4-4F9B-A2A4-0CDC86507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130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33-710A-4027-9DCD-69257F8079D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A8C115E-BD76-457B-9FD8-4654848406E8}"/>
              </a:ext>
            </a:extLst>
          </p:cNvPr>
          <p:cNvGraphicFramePr>
            <a:graphicFrameLocks noGrp="1"/>
          </p:cNvGraphicFramePr>
          <p:nvPr>
            <p:ph type="chart" sz="quarter" idx="13"/>
            <p:extLst>
              <p:ext uri="{D42A27DB-BD31-4B8C-83A1-F6EECF244321}">
                <p14:modId xmlns:p14="http://schemas.microsoft.com/office/powerpoint/2010/main" val="2321142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7BBA5-5E0A-40C6-AD47-3FDB068C001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2BDF04A-6B10-4C20-A52E-57CCCD201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789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715D-B678-4F7F-A673-DB6E7429980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AC13250-9721-44CC-8F31-385836F69E71}"/>
              </a:ext>
            </a:extLst>
          </p:cNvPr>
          <p:cNvGraphicFramePr>
            <a:graphicFrameLocks noGrp="1"/>
          </p:cNvGraphicFramePr>
          <p:nvPr>
            <p:ph type="chart" sz="quarter" idx="13"/>
            <p:extLst>
              <p:ext uri="{D42A27DB-BD31-4B8C-83A1-F6EECF244321}">
                <p14:modId xmlns:p14="http://schemas.microsoft.com/office/powerpoint/2010/main" val="349026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A515E-AAAE-48A8-94E8-C558CE92A4B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E7C66DC-41B1-48DF-8938-25ABBC87A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223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102BA-D390-45A7-8134-ACA6E6F0FC3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55437A1-D442-45E3-BD6D-D012795DF804}"/>
              </a:ext>
            </a:extLst>
          </p:cNvPr>
          <p:cNvGraphicFramePr>
            <a:graphicFrameLocks noGrp="1"/>
          </p:cNvGraphicFramePr>
          <p:nvPr>
            <p:ph type="chart" sz="quarter" idx="13"/>
            <p:extLst>
              <p:ext uri="{D42A27DB-BD31-4B8C-83A1-F6EECF244321}">
                <p14:modId xmlns:p14="http://schemas.microsoft.com/office/powerpoint/2010/main" val="184423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C9E55C-C600-4B88-8E6E-133DAB30F1D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FEFDBFC-C98C-4D2A-B6E2-B1C62A0F4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156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EFA14-8013-4A06-98F0-39116DEE8A7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357301C-6101-4353-B72D-B86E3B25FF69}"/>
              </a:ext>
            </a:extLst>
          </p:cNvPr>
          <p:cNvGraphicFramePr>
            <a:graphicFrameLocks noGrp="1"/>
          </p:cNvGraphicFramePr>
          <p:nvPr>
            <p:ph type="chart" sz="quarter" idx="13"/>
            <p:extLst>
              <p:ext uri="{D42A27DB-BD31-4B8C-83A1-F6EECF244321}">
                <p14:modId xmlns:p14="http://schemas.microsoft.com/office/powerpoint/2010/main" val="1477361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129286-90D9-42AF-AB4C-5CAAFD5E6D5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E2FA883-F780-414F-BC3A-FA309449E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7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D0E1-09C5-4E51-A2E3-79330BB8114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9437EA3-7FE0-4281-96D3-5734882181AC}"/>
              </a:ext>
            </a:extLst>
          </p:cNvPr>
          <p:cNvGraphicFramePr>
            <a:graphicFrameLocks noGrp="1"/>
          </p:cNvGraphicFramePr>
          <p:nvPr>
            <p:ph type="chart" sz="quarter" idx="13"/>
            <p:extLst>
              <p:ext uri="{D42A27DB-BD31-4B8C-83A1-F6EECF244321}">
                <p14:modId xmlns:p14="http://schemas.microsoft.com/office/powerpoint/2010/main" val="2259023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C15E0-EA9E-4860-BBD4-4B77D0CEE9F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C1593C8-D38E-457E-BD1F-1443D1037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344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85A18-D6B7-41B1-89BE-120CB1FC7EB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7CDA62E-DE89-462B-83E5-4F20101C8AFE}"/>
              </a:ext>
            </a:extLst>
          </p:cNvPr>
          <p:cNvGraphicFramePr>
            <a:graphicFrameLocks noGrp="1"/>
          </p:cNvGraphicFramePr>
          <p:nvPr>
            <p:ph type="tbl" sz="quarter" idx="13"/>
            <p:extLst>
              <p:ext uri="{D42A27DB-BD31-4B8C-83A1-F6EECF244321}">
                <p14:modId xmlns:p14="http://schemas.microsoft.com/office/powerpoint/2010/main" val="200635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7265409"/>
                    </a:ext>
                  </a:extLst>
                </a:gridCol>
                <a:gridCol w="2468880">
                  <a:extLst>
                    <a:ext uri="{9D8B030D-6E8A-4147-A177-3AD203B41FA5}">
                      <a16:colId xmlns:a16="http://schemas.microsoft.com/office/drawing/2014/main" val="3969857563"/>
                    </a:ext>
                  </a:extLst>
                </a:gridCol>
                <a:gridCol w="822960">
                  <a:extLst>
                    <a:ext uri="{9D8B030D-6E8A-4147-A177-3AD203B41FA5}">
                      <a16:colId xmlns:a16="http://schemas.microsoft.com/office/drawing/2014/main" val="3190829982"/>
                    </a:ext>
                  </a:extLst>
                </a:gridCol>
                <a:gridCol w="822960">
                  <a:extLst>
                    <a:ext uri="{9D8B030D-6E8A-4147-A177-3AD203B41FA5}">
                      <a16:colId xmlns:a16="http://schemas.microsoft.com/office/drawing/2014/main" val="1704860170"/>
                    </a:ext>
                  </a:extLst>
                </a:gridCol>
                <a:gridCol w="822960">
                  <a:extLst>
                    <a:ext uri="{9D8B030D-6E8A-4147-A177-3AD203B41FA5}">
                      <a16:colId xmlns:a16="http://schemas.microsoft.com/office/drawing/2014/main" val="278956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153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 Gamboni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extLst>
                  <a:ext uri="{0D108BD9-81ED-4DB2-BD59-A6C34878D82A}">
                    <a16:rowId xmlns:a16="http://schemas.microsoft.com/office/drawing/2014/main" val="129372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Galich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extLst>
                  <a:ext uri="{0D108BD9-81ED-4DB2-BD59-A6C34878D82A}">
                    <a16:rowId xmlns:a16="http://schemas.microsoft.com/office/drawing/2014/main" val="45374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 Nogales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75987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Alejandro Silvestri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203818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Myaku Salas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424737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Peti 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55079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Ileana Belen Ortuño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228249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Manueru Nihon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409157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Orlando Xd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133855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Cuellar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62963419"/>
                  </a:ext>
                </a:extLst>
              </a:tr>
            </a:tbl>
          </a:graphicData>
        </a:graphic>
      </p:graphicFrame>
      <p:sp>
        <p:nvSpPr>
          <p:cNvPr id="4" name="Text Placeholder 3">
            <a:extLst>
              <a:ext uri="{FF2B5EF4-FFF2-40B4-BE49-F238E27FC236}">
                <a16:creationId xmlns:a16="http://schemas.microsoft.com/office/drawing/2014/main" id="{C1275528-9B90-4363-8DB6-FE972BC099B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46298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6A03-1455-428C-B323-D3204E5B49B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8E39358-711D-438C-9B26-E8ACDBCB165F}"/>
              </a:ext>
            </a:extLst>
          </p:cNvPr>
          <p:cNvGraphicFramePr>
            <a:graphicFrameLocks noGrp="1"/>
          </p:cNvGraphicFramePr>
          <p:nvPr>
            <p:ph type="tbl" sz="quarter" idx="13"/>
            <p:extLst>
              <p:ext uri="{D42A27DB-BD31-4B8C-83A1-F6EECF244321}">
                <p14:modId xmlns:p14="http://schemas.microsoft.com/office/powerpoint/2010/main" val="140944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6028591"/>
                    </a:ext>
                  </a:extLst>
                </a:gridCol>
                <a:gridCol w="2468880">
                  <a:extLst>
                    <a:ext uri="{9D8B030D-6E8A-4147-A177-3AD203B41FA5}">
                      <a16:colId xmlns:a16="http://schemas.microsoft.com/office/drawing/2014/main" val="1499936842"/>
                    </a:ext>
                  </a:extLst>
                </a:gridCol>
                <a:gridCol w="822960">
                  <a:extLst>
                    <a:ext uri="{9D8B030D-6E8A-4147-A177-3AD203B41FA5}">
                      <a16:colId xmlns:a16="http://schemas.microsoft.com/office/drawing/2014/main" val="1930245582"/>
                    </a:ext>
                  </a:extLst>
                </a:gridCol>
                <a:gridCol w="822960">
                  <a:extLst>
                    <a:ext uri="{9D8B030D-6E8A-4147-A177-3AD203B41FA5}">
                      <a16:colId xmlns:a16="http://schemas.microsoft.com/office/drawing/2014/main" val="3493055492"/>
                    </a:ext>
                  </a:extLst>
                </a:gridCol>
                <a:gridCol w="822960">
                  <a:extLst>
                    <a:ext uri="{9D8B030D-6E8A-4147-A177-3AD203B41FA5}">
                      <a16:colId xmlns:a16="http://schemas.microsoft.com/office/drawing/2014/main" val="856678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7160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Granado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401658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247993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Adan Ríos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47740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Cardozo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48885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Roca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507668399"/>
                  </a:ext>
                </a:extLst>
              </a:tr>
            </a:tbl>
          </a:graphicData>
        </a:graphic>
      </p:graphicFrame>
      <p:sp>
        <p:nvSpPr>
          <p:cNvPr id="4" name="Text Placeholder 3">
            <a:extLst>
              <a:ext uri="{FF2B5EF4-FFF2-40B4-BE49-F238E27FC236}">
                <a16:creationId xmlns:a16="http://schemas.microsoft.com/office/drawing/2014/main" id="{E3F888BE-E899-4579-99AC-08A1CFB15CC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64984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AE06-BAB9-4007-A6EA-5C5D7EDD1A6E}"/>
              </a:ext>
            </a:extLst>
          </p:cNvPr>
          <p:cNvSpPr>
            <a:spLocks noGrp="1"/>
          </p:cNvSpPr>
          <p:nvPr>
            <p:ph type="title"/>
          </p:nvPr>
        </p:nvSpPr>
        <p:spPr/>
        <p:txBody>
          <a:bodyPr/>
          <a:lstStyle/>
          <a:p>
            <a:r>
              <a:rPr lang="en-US"/>
              <a:t>Facebook User Posts Table - 1 of 2</a:t>
            </a:r>
          </a:p>
        </p:txBody>
      </p:sp>
      <p:graphicFrame>
        <p:nvGraphicFramePr>
          <p:cNvPr id="5" name="Table Placeholder 4">
            <a:extLst>
              <a:ext uri="{FF2B5EF4-FFF2-40B4-BE49-F238E27FC236}">
                <a16:creationId xmlns:a16="http://schemas.microsoft.com/office/drawing/2014/main" id="{297A2F15-3464-4645-9912-73249AE05BED}"/>
              </a:ext>
            </a:extLst>
          </p:cNvPr>
          <p:cNvGraphicFramePr>
            <a:graphicFrameLocks noGrp="1"/>
          </p:cNvGraphicFramePr>
          <p:nvPr>
            <p:ph type="tbl" sz="quarter" idx="13"/>
            <p:extLst>
              <p:ext uri="{D42A27DB-BD31-4B8C-83A1-F6EECF244321}">
                <p14:modId xmlns:p14="http://schemas.microsoft.com/office/powerpoint/2010/main" val="336784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6465145"/>
                    </a:ext>
                  </a:extLst>
                </a:gridCol>
                <a:gridCol w="822960">
                  <a:extLst>
                    <a:ext uri="{9D8B030D-6E8A-4147-A177-3AD203B41FA5}">
                      <a16:colId xmlns:a16="http://schemas.microsoft.com/office/drawing/2014/main" val="244221855"/>
                    </a:ext>
                  </a:extLst>
                </a:gridCol>
                <a:gridCol w="822960">
                  <a:extLst>
                    <a:ext uri="{9D8B030D-6E8A-4147-A177-3AD203B41FA5}">
                      <a16:colId xmlns:a16="http://schemas.microsoft.com/office/drawing/2014/main" val="3079555441"/>
                    </a:ext>
                  </a:extLst>
                </a:gridCol>
                <a:gridCol w="822960">
                  <a:extLst>
                    <a:ext uri="{9D8B030D-6E8A-4147-A177-3AD203B41FA5}">
                      <a16:colId xmlns:a16="http://schemas.microsoft.com/office/drawing/2014/main" val="652211939"/>
                    </a:ext>
                  </a:extLst>
                </a:gridCol>
                <a:gridCol w="822960">
                  <a:extLst>
                    <a:ext uri="{9D8B030D-6E8A-4147-A177-3AD203B41FA5}">
                      <a16:colId xmlns:a16="http://schemas.microsoft.com/office/drawing/2014/main" val="2361025084"/>
                    </a:ext>
                  </a:extLst>
                </a:gridCol>
                <a:gridCol w="822960">
                  <a:extLst>
                    <a:ext uri="{9D8B030D-6E8A-4147-A177-3AD203B41FA5}">
                      <a16:colId xmlns:a16="http://schemas.microsoft.com/office/drawing/2014/main" val="255673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8139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Guillermo Mamani - 2017-10-31 16:45:56</a:t>
                      </a:r>
                      <a:r>
                        <a:rPr kumimoji="0" lang="es-ES" sz="1000" b="0" i="0" u="none" strike="noStrike" kern="1200" cap="none" spc="0" normalizeH="0" baseline="0" noProof="0">
                          <a:ln>
                            <a:noFill/>
                          </a:ln>
                          <a:solidFill>
                            <a:prstClr val="black"/>
                          </a:solidFill>
                          <a:effectLst/>
                          <a:uLnTx/>
                          <a:uFillTx/>
                          <a:latin typeface="+mn-lt"/>
                          <a:ea typeface="+mn-ea"/>
                          <a:cs typeface="+mn-cs"/>
                        </a:rPr>
                        <a:t>
RAPEROS JUJEÑOS LA ROMPEN EN JUJUY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788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Enrique Derlindati - 2017-10-31 09:36:01</a:t>
                      </a:r>
                      <a:r>
                        <a:rPr kumimoji="0" lang="es-ES" sz="1000" b="0" i="0" u="none" strike="noStrike" kern="1200" cap="none" spc="0" normalizeH="0" baseline="0" noProof="0">
                          <a:ln>
                            <a:noFill/>
                          </a:ln>
                          <a:solidFill>
                            <a:prstClr val="black"/>
                          </a:solidFill>
                          <a:effectLst/>
                          <a:uLnTx/>
                          <a:uFillTx/>
                          <a:latin typeface="+mn-lt"/>
                          <a:ea typeface="+mn-ea"/>
                          <a:cs typeface="+mn-cs"/>
                        </a:rPr>
                        <a:t>
Aseguran que un Clemente aparecio en los senderos del Cerro San Bernardo.
Durante un paseo matutino un "Jogger" envio una foto de un clemente (Apterus caloii) cruzando las conocidas escalinatas del Icónico Cerro San Bernardo.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203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Guada Milton Jonas - 2017-10-28 02:36:28</a:t>
                      </a:r>
                      <a:r>
                        <a:rPr kumimoji="0" lang="es-ES" sz="1000" b="0" i="0" u="none" strike="noStrike" kern="1200" cap="none" spc="0" normalizeH="0" baseline="0" noProof="0">
                          <a:ln>
                            <a:noFill/>
                          </a:ln>
                          <a:solidFill>
                            <a:prstClr val="black"/>
                          </a:solidFill>
                          <a:effectLst/>
                          <a:uLnTx/>
                          <a:uFillTx/>
                          <a:latin typeface="+mn-lt"/>
                          <a:ea typeface="+mn-ea"/>
                          <a:cs typeface="+mn-cs"/>
                        </a:rPr>
                        <a:t>
Quería ver la grabación de hoy del ipv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072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Vanesa Flores - 2017-10-19 14:01:41</a:t>
                      </a:r>
                      <a:r>
                        <a:rPr kumimoji="0" lang="es-ES" sz="1000" b="0" i="0" u="none" strike="noStrike" kern="1200" cap="none" spc="0" normalizeH="0" baseline="0" noProof="0">
                          <a:ln>
                            <a:noFill/>
                          </a:ln>
                          <a:solidFill>
                            <a:prstClr val="black"/>
                          </a:solidFill>
                          <a:effectLst/>
                          <a:uLnTx/>
                          <a:uFillTx/>
                          <a:latin typeface="+mn-lt"/>
                          <a:ea typeface="+mn-ea"/>
                          <a:cs typeface="+mn-cs"/>
                        </a:rPr>
                        <a:t>
Alguien sabe a donde puedo ir para que hagan extraccion/poda de 2 arboles (mas de 25 años de especie GREVILLEA) ya hace un año que hicimos la denuncia en la Secretaria de Ambiente y Servicios Publico hasta el dia de hoy no recibimos noticias y cuando vamos a consultar nos dicen que ya nos van a avisar cuando van a venir... ya estamos cansadas de esta situacion, ya se cayeron 6 abuelitos en lo que va del año debido a que la vereda esta levantada por la raices si hablar de las ramas que se caen... Por favor si alguien tiene algun conocido me avisa asi podemos agilizar el tramite y asi evitar una desgracia.. dejo mi cel. 03875803997
Les mando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7418253"/>
                  </a:ext>
                </a:extLst>
              </a:tr>
            </a:tbl>
          </a:graphicData>
        </a:graphic>
      </p:graphicFrame>
      <p:sp>
        <p:nvSpPr>
          <p:cNvPr id="4" name="Text Placeholder 3">
            <a:extLst>
              <a:ext uri="{FF2B5EF4-FFF2-40B4-BE49-F238E27FC236}">
                <a16:creationId xmlns:a16="http://schemas.microsoft.com/office/drawing/2014/main" id="{349378BB-3127-40BD-8F12-23237599F8F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30177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05BC-29E1-4D00-B4A3-E0CF58463DC1}"/>
              </a:ext>
            </a:extLst>
          </p:cNvPr>
          <p:cNvSpPr>
            <a:spLocks noGrp="1"/>
          </p:cNvSpPr>
          <p:nvPr>
            <p:ph type="title"/>
          </p:nvPr>
        </p:nvSpPr>
        <p:spPr/>
        <p:txBody>
          <a:bodyPr/>
          <a:lstStyle/>
          <a:p>
            <a:r>
              <a:rPr lang="en-US"/>
              <a:t>Facebook User Posts Table - 2 of 2</a:t>
            </a:r>
          </a:p>
        </p:txBody>
      </p:sp>
      <p:graphicFrame>
        <p:nvGraphicFramePr>
          <p:cNvPr id="5" name="Table Placeholder 4">
            <a:extLst>
              <a:ext uri="{FF2B5EF4-FFF2-40B4-BE49-F238E27FC236}">
                <a16:creationId xmlns:a16="http://schemas.microsoft.com/office/drawing/2014/main" id="{AE059F31-E69A-4199-A1AA-C103FBD48F39}"/>
              </a:ext>
            </a:extLst>
          </p:cNvPr>
          <p:cNvGraphicFramePr>
            <a:graphicFrameLocks noGrp="1"/>
          </p:cNvGraphicFramePr>
          <p:nvPr>
            <p:ph type="tbl" sz="quarter" idx="13"/>
            <p:extLst>
              <p:ext uri="{D42A27DB-BD31-4B8C-83A1-F6EECF244321}">
                <p14:modId xmlns:p14="http://schemas.microsoft.com/office/powerpoint/2010/main" val="124003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3147103"/>
                    </a:ext>
                  </a:extLst>
                </a:gridCol>
                <a:gridCol w="822960">
                  <a:extLst>
                    <a:ext uri="{9D8B030D-6E8A-4147-A177-3AD203B41FA5}">
                      <a16:colId xmlns:a16="http://schemas.microsoft.com/office/drawing/2014/main" val="3583792796"/>
                    </a:ext>
                  </a:extLst>
                </a:gridCol>
                <a:gridCol w="822960">
                  <a:extLst>
                    <a:ext uri="{9D8B030D-6E8A-4147-A177-3AD203B41FA5}">
                      <a16:colId xmlns:a16="http://schemas.microsoft.com/office/drawing/2014/main" val="1391139297"/>
                    </a:ext>
                  </a:extLst>
                </a:gridCol>
                <a:gridCol w="822960">
                  <a:extLst>
                    <a:ext uri="{9D8B030D-6E8A-4147-A177-3AD203B41FA5}">
                      <a16:colId xmlns:a16="http://schemas.microsoft.com/office/drawing/2014/main" val="952548743"/>
                    </a:ext>
                  </a:extLst>
                </a:gridCol>
                <a:gridCol w="822960">
                  <a:extLst>
                    <a:ext uri="{9D8B030D-6E8A-4147-A177-3AD203B41FA5}">
                      <a16:colId xmlns:a16="http://schemas.microsoft.com/office/drawing/2014/main" val="3649535393"/>
                    </a:ext>
                  </a:extLst>
                </a:gridCol>
                <a:gridCol w="822960">
                  <a:extLst>
                    <a:ext uri="{9D8B030D-6E8A-4147-A177-3AD203B41FA5}">
                      <a16:colId xmlns:a16="http://schemas.microsoft.com/office/drawing/2014/main" val="211937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5523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Jose Andres Contrera - 2017-10-14 00:54:00</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https://www.facebook.com/815831795147266/videos/1631051986958572/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387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Sandra Del Hoyo - 2017-10-02 17:02:58</a:t>
                      </a:r>
                      <a:r>
                        <a:rPr kumimoji="0" lang="es-ES" sz="1000" b="0" i="0" u="none" strike="noStrike" kern="1200" cap="none" spc="0" normalizeH="0" baseline="0" noProof="0">
                          <a:ln>
                            <a:noFill/>
                          </a:ln>
                          <a:solidFill>
                            <a:prstClr val="black"/>
                          </a:solidFill>
                          <a:effectLst/>
                          <a:uLnTx/>
                          <a:uFillTx/>
                          <a:latin typeface="+mn-lt"/>
                          <a:ea typeface="+mn-ea"/>
                          <a:cs typeface="+mn-cs"/>
                        </a:rPr>
                        <a:t>
hola, no me deja enviar mp. Quería solicitar difusión de un evento para este sábado. Muchas gracias!
https://www.facebook.com/events/1980570382156145/?acontext=%7B%22action_history%22%3A%22[%7B%5C%22surface%5C%22%3A%5C%22page%5C%22%2C%5C%22mechanism%5C%22%3A%5C%22page_upcoming_events_card%5C%22%2C%5C%22extra_data%5C%22%3A[]%7D]%22%2C%22has_source%22%3Atrue%7D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167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Rossana Bouhid - 2017-10-01 17:23:39</a:t>
                      </a:r>
                      <a:r>
                        <a:rPr kumimoji="0" lang="es-ES" sz="1000" b="0" i="0" u="none" strike="noStrike" kern="1200" cap="none" spc="0" normalizeH="0" baseline="0" noProof="0">
                          <a:ln>
                            <a:noFill/>
                          </a:ln>
                          <a:solidFill>
                            <a:prstClr val="black"/>
                          </a:solidFill>
                          <a:effectLst/>
                          <a:uLnTx/>
                          <a:uFillTx/>
                          <a:latin typeface="+mn-lt"/>
                          <a:ea typeface="+mn-ea"/>
                          <a:cs typeface="+mn-cs"/>
                        </a:rPr>
                        <a:t>
#AYUDEMOS #AAYUDAR.            por favor que los #POLÍTICO vean este pedido o alguien que se los 3 saber , se termina el tiempo para viajar a China a operarse. #SUSOJITOSQUIERENVER muchas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4761338"/>
                  </a:ext>
                </a:extLst>
              </a:tr>
            </a:tbl>
          </a:graphicData>
        </a:graphic>
      </p:graphicFrame>
      <p:sp>
        <p:nvSpPr>
          <p:cNvPr id="4" name="Text Placeholder 3">
            <a:extLst>
              <a:ext uri="{FF2B5EF4-FFF2-40B4-BE49-F238E27FC236}">
                <a16:creationId xmlns:a16="http://schemas.microsoft.com/office/drawing/2014/main" id="{C713AB10-8217-49B8-876C-872A39CDBBA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41484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D6B72-03E0-41DA-A735-3D6E77A02CB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19EA005-7F23-4561-A637-9741A82A3DC9}"/>
              </a:ext>
            </a:extLst>
          </p:cNvPr>
          <p:cNvGraphicFramePr>
            <a:graphicFrameLocks noGrp="1"/>
          </p:cNvGraphicFramePr>
          <p:nvPr>
            <p:ph type="chart" sz="quarter" idx="13"/>
            <p:extLst>
              <p:ext uri="{D42A27DB-BD31-4B8C-83A1-F6EECF244321}">
                <p14:modId xmlns:p14="http://schemas.microsoft.com/office/powerpoint/2010/main" val="1880248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CA51E-AB6C-4831-B0F6-6EF5D4983C8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8A3A8FF-863A-4E57-A4B3-E78D6F0C11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568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1029</Words>
  <Application>Microsoft Office PowerPoint</Application>
  <PresentationFormat>On-screen Show (4:3)</PresentationFormat>
  <Paragraphs>463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2</vt:lpstr>
      <vt:lpstr>Facebook User Posts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2017-11-07T17:04:27Z</dcterms:created>
  <dcterms:modified xsi:type="dcterms:W3CDTF">2017-11-07T17:05:12Z</dcterms:modified>
</cp:coreProperties>
</file>