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247437</c:v>
                </c:pt>
                <c:pt idx="1">
                  <c:v>247477</c:v>
                </c:pt>
                <c:pt idx="2">
                  <c:v>247495</c:v>
                </c:pt>
                <c:pt idx="3">
                  <c:v>247558</c:v>
                </c:pt>
                <c:pt idx="4">
                  <c:v>247583</c:v>
                </c:pt>
                <c:pt idx="5">
                  <c:v>247620</c:v>
                </c:pt>
                <c:pt idx="6">
                  <c:v>247629</c:v>
                </c:pt>
                <c:pt idx="7">
                  <c:v>247625</c:v>
                </c:pt>
                <c:pt idx="8">
                  <c:v>247673</c:v>
                </c:pt>
                <c:pt idx="9">
                  <c:v>247744</c:v>
                </c:pt>
                <c:pt idx="10">
                  <c:v>247796</c:v>
                </c:pt>
                <c:pt idx="11">
                  <c:v>247859</c:v>
                </c:pt>
                <c:pt idx="12">
                  <c:v>247887</c:v>
                </c:pt>
                <c:pt idx="13">
                  <c:v>247894</c:v>
                </c:pt>
                <c:pt idx="14">
                  <c:v>247894</c:v>
                </c:pt>
                <c:pt idx="15">
                  <c:v>247905</c:v>
                </c:pt>
                <c:pt idx="16">
                  <c:v>247919</c:v>
                </c:pt>
                <c:pt idx="17">
                  <c:v>248055</c:v>
                </c:pt>
                <c:pt idx="18">
                  <c:v>248096</c:v>
                </c:pt>
                <c:pt idx="19">
                  <c:v>248125</c:v>
                </c:pt>
                <c:pt idx="20">
                  <c:v>248211</c:v>
                </c:pt>
                <c:pt idx="21">
                  <c:v>248228</c:v>
                </c:pt>
                <c:pt idx="22">
                  <c:v>248261</c:v>
                </c:pt>
                <c:pt idx="23">
                  <c:v>248299</c:v>
                </c:pt>
                <c:pt idx="24">
                  <c:v>248343</c:v>
                </c:pt>
                <c:pt idx="25">
                  <c:v>248372</c:v>
                </c:pt>
                <c:pt idx="26">
                  <c:v>248461</c:v>
                </c:pt>
                <c:pt idx="27">
                  <c:v>248529</c:v>
                </c:pt>
                <c:pt idx="28">
                  <c:v>248540</c:v>
                </c:pt>
                <c:pt idx="29">
                  <c:v>248694</c:v>
                </c:pt>
                <c:pt idx="30">
                  <c:v>248781</c:v>
                </c:pt>
              </c:numCache>
            </c:numRef>
          </c:val>
          <c:smooth val="0"/>
          <c:extLst>
            <c:ext xmlns:c16="http://schemas.microsoft.com/office/drawing/2014/chart" uri="{C3380CC4-5D6E-409C-BE32-E72D297353CC}">
              <c16:uniqueId val="{00000000-CF97-4A21-A39B-23CB10EB4731}"/>
            </c:ext>
          </c:extLst>
        </c:ser>
        <c:dLbls>
          <c:showLegendKey val="0"/>
          <c:showVal val="0"/>
          <c:showCatName val="0"/>
          <c:showSerName val="0"/>
          <c:showPercent val="0"/>
          <c:showBubbleSize val="0"/>
        </c:dLbls>
        <c:smooth val="0"/>
        <c:axId val="286463936"/>
        <c:axId val="286457704"/>
      </c:lineChart>
      <c:dateAx>
        <c:axId val="28646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57704"/>
        <c:crosses val="autoZero"/>
        <c:auto val="1"/>
        <c:lblOffset val="100"/>
        <c:baseTimeUnit val="days"/>
      </c:dateAx>
      <c:valAx>
        <c:axId val="28645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6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999-4B2C-B5D4-61440AF8302C}"/>
            </c:ext>
          </c:extLst>
        </c:ser>
        <c:dLbls>
          <c:showLegendKey val="0"/>
          <c:showVal val="0"/>
          <c:showCatName val="0"/>
          <c:showSerName val="0"/>
          <c:showPercent val="0"/>
          <c:showBubbleSize val="0"/>
        </c:dLbls>
        <c:axId val="285821616"/>
        <c:axId val="285815712"/>
      </c:radarChart>
      <c:catAx>
        <c:axId val="28582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5712"/>
        <c:crosses val="autoZero"/>
        <c:auto val="1"/>
        <c:lblAlgn val="ctr"/>
        <c:lblOffset val="100"/>
        <c:noMultiLvlLbl val="0"/>
      </c:catAx>
      <c:valAx>
        <c:axId val="28581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2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7.1349396567751994E-2</c:v>
                </c:pt>
                <c:pt idx="1">
                  <c:v>3.9620036285694001E-2</c:v>
                </c:pt>
                <c:pt idx="2">
                  <c:v>3.9877551871495998E-2</c:v>
                </c:pt>
                <c:pt idx="3">
                  <c:v>5.3500873212742002E-2</c:v>
                </c:pt>
                <c:pt idx="4">
                  <c:v>3.9133625594020997E-2</c:v>
                </c:pt>
                <c:pt idx="5">
                  <c:v>2.2213157458976E-2</c:v>
                </c:pt>
                <c:pt idx="6">
                  <c:v>2.9820253797353001E-2</c:v>
                </c:pt>
                <c:pt idx="7">
                  <c:v>4.0512545077878999E-2</c:v>
                </c:pt>
                <c:pt idx="8">
                  <c:v>7.1798267833785998E-2</c:v>
                </c:pt>
                <c:pt idx="9">
                  <c:v>3.8319311447349E-2</c:v>
                </c:pt>
                <c:pt idx="10">
                  <c:v>5.1624123545664001E-2</c:v>
                </c:pt>
                <c:pt idx="11">
                  <c:v>6.5271820273759995E-2</c:v>
                </c:pt>
                <c:pt idx="12">
                  <c:v>4.3035375746077999E-2</c:v>
                </c:pt>
                <c:pt idx="13">
                  <c:v>2.2172319562291001E-2</c:v>
                </c:pt>
                <c:pt idx="14">
                  <c:v>5.2710701617088997E-2</c:v>
                </c:pt>
                <c:pt idx="15">
                  <c:v>5.6202051772828998E-2</c:v>
                </c:pt>
                <c:pt idx="16">
                  <c:v>5.1022752195831002E-2</c:v>
                </c:pt>
                <c:pt idx="17">
                  <c:v>8.0856052938258996E-2</c:v>
                </c:pt>
                <c:pt idx="18">
                  <c:v>6.1305384796265003E-2</c:v>
                </c:pt>
                <c:pt idx="19">
                  <c:v>5.7090696575199003E-2</c:v>
                </c:pt>
                <c:pt idx="20">
                  <c:v>3.0794080071394999E-2</c:v>
                </c:pt>
                <c:pt idx="21">
                  <c:v>2.3684696162012998E-2</c:v>
                </c:pt>
                <c:pt idx="22">
                  <c:v>3.6612092918122001E-2</c:v>
                </c:pt>
                <c:pt idx="23">
                  <c:v>7.4203671947932995E-2</c:v>
                </c:pt>
                <c:pt idx="24">
                  <c:v>5.3342374370399001E-2</c:v>
                </c:pt>
                <c:pt idx="25">
                  <c:v>7.6939934966888002E-2</c:v>
                </c:pt>
                <c:pt idx="26">
                  <c:v>6.3621286288102999E-2</c:v>
                </c:pt>
                <c:pt idx="27">
                  <c:v>4.2105325913852999E-2</c:v>
                </c:pt>
                <c:pt idx="28">
                  <c:v>5.8030614101738001E-2</c:v>
                </c:pt>
                <c:pt idx="29">
                  <c:v>6.8453101160269994E-2</c:v>
                </c:pt>
                <c:pt idx="30">
                  <c:v>2.9761019336354E-2</c:v>
                </c:pt>
              </c:numCache>
            </c:numRef>
          </c:val>
          <c:smooth val="0"/>
          <c:extLst>
            <c:ext xmlns:c16="http://schemas.microsoft.com/office/drawing/2014/chart" uri="{C3380CC4-5D6E-409C-BE32-E72D297353CC}">
              <c16:uniqueId val="{00000000-166F-4FB6-83A1-8953EA587AC5}"/>
            </c:ext>
          </c:extLst>
        </c:ser>
        <c:dLbls>
          <c:showLegendKey val="0"/>
          <c:showVal val="0"/>
          <c:showCatName val="0"/>
          <c:showSerName val="0"/>
          <c:showPercent val="0"/>
          <c:showBubbleSize val="0"/>
        </c:dLbls>
        <c:smooth val="0"/>
        <c:axId val="288404504"/>
        <c:axId val="288404832"/>
      </c:lineChart>
      <c:dateAx>
        <c:axId val="28840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04832"/>
        <c:crosses val="autoZero"/>
        <c:auto val="1"/>
        <c:lblOffset val="100"/>
        <c:baseTimeUnit val="days"/>
      </c:dateAx>
      <c:valAx>
        <c:axId val="28840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0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c:v>
                </c:pt>
                <c:pt idx="1">
                  <c:v>46</c:v>
                </c:pt>
                <c:pt idx="2">
                  <c:v>74</c:v>
                </c:pt>
                <c:pt idx="3">
                  <c:v>40</c:v>
                </c:pt>
                <c:pt idx="4">
                  <c:v>46</c:v>
                </c:pt>
                <c:pt idx="5">
                  <c:v>43</c:v>
                </c:pt>
                <c:pt idx="6">
                  <c:v>12</c:v>
                </c:pt>
              </c:numCache>
            </c:numRef>
          </c:val>
          <c:extLst>
            <c:ext xmlns:c16="http://schemas.microsoft.com/office/drawing/2014/chart" uri="{C3380CC4-5D6E-409C-BE32-E72D297353CC}">
              <c16:uniqueId val="{00000000-B917-408E-8A07-C9BEC56E4652}"/>
            </c:ext>
          </c:extLst>
        </c:ser>
        <c:dLbls>
          <c:showLegendKey val="0"/>
          <c:showVal val="0"/>
          <c:showCatName val="0"/>
          <c:showSerName val="0"/>
          <c:showPercent val="0"/>
          <c:showBubbleSize val="0"/>
        </c:dLbls>
        <c:gapWidth val="219"/>
        <c:overlap val="-27"/>
        <c:axId val="288407784"/>
        <c:axId val="288402208"/>
      </c:barChart>
      <c:catAx>
        <c:axId val="28840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02208"/>
        <c:crosses val="autoZero"/>
        <c:auto val="1"/>
        <c:lblAlgn val="ctr"/>
        <c:lblOffset val="100"/>
        <c:noMultiLvlLbl val="0"/>
      </c:catAx>
      <c:valAx>
        <c:axId val="28840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0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37</c:v>
                </c:pt>
                <c:pt idx="1">
                  <c:v>40</c:v>
                </c:pt>
                <c:pt idx="2">
                  <c:v>18</c:v>
                </c:pt>
                <c:pt idx="3">
                  <c:v>63</c:v>
                </c:pt>
                <c:pt idx="4">
                  <c:v>25</c:v>
                </c:pt>
                <c:pt idx="5">
                  <c:v>37</c:v>
                </c:pt>
                <c:pt idx="6">
                  <c:v>9</c:v>
                </c:pt>
                <c:pt idx="7">
                  <c:v>-4</c:v>
                </c:pt>
                <c:pt idx="8">
                  <c:v>48</c:v>
                </c:pt>
                <c:pt idx="9">
                  <c:v>71</c:v>
                </c:pt>
                <c:pt idx="10">
                  <c:v>52</c:v>
                </c:pt>
                <c:pt idx="11">
                  <c:v>63</c:v>
                </c:pt>
                <c:pt idx="12">
                  <c:v>28</c:v>
                </c:pt>
                <c:pt idx="13">
                  <c:v>7</c:v>
                </c:pt>
                <c:pt idx="14">
                  <c:v>0</c:v>
                </c:pt>
                <c:pt idx="15">
                  <c:v>11</c:v>
                </c:pt>
                <c:pt idx="16">
                  <c:v>14</c:v>
                </c:pt>
                <c:pt idx="17">
                  <c:v>136</c:v>
                </c:pt>
                <c:pt idx="18">
                  <c:v>41</c:v>
                </c:pt>
                <c:pt idx="19">
                  <c:v>29</c:v>
                </c:pt>
                <c:pt idx="20">
                  <c:v>86</c:v>
                </c:pt>
                <c:pt idx="21">
                  <c:v>17</c:v>
                </c:pt>
                <c:pt idx="22">
                  <c:v>33</c:v>
                </c:pt>
                <c:pt idx="23">
                  <c:v>38</c:v>
                </c:pt>
                <c:pt idx="24">
                  <c:v>44</c:v>
                </c:pt>
                <c:pt idx="25">
                  <c:v>29</c:v>
                </c:pt>
                <c:pt idx="26">
                  <c:v>89</c:v>
                </c:pt>
                <c:pt idx="27">
                  <c:v>68</c:v>
                </c:pt>
                <c:pt idx="28">
                  <c:v>11</c:v>
                </c:pt>
                <c:pt idx="29">
                  <c:v>154</c:v>
                </c:pt>
                <c:pt idx="30">
                  <c:v>87</c:v>
                </c:pt>
              </c:numCache>
            </c:numRef>
          </c:val>
          <c:smooth val="0"/>
          <c:extLst>
            <c:ext xmlns:c16="http://schemas.microsoft.com/office/drawing/2014/chart" uri="{C3380CC4-5D6E-409C-BE32-E72D297353CC}">
              <c16:uniqueId val="{00000000-5DC0-4B65-99AA-7F7BC593F01F}"/>
            </c:ext>
          </c:extLst>
        </c:ser>
        <c:dLbls>
          <c:showLegendKey val="0"/>
          <c:showVal val="0"/>
          <c:showCatName val="0"/>
          <c:showSerName val="0"/>
          <c:showPercent val="0"/>
          <c:showBubbleSize val="0"/>
        </c:dLbls>
        <c:smooth val="0"/>
        <c:axId val="290051400"/>
        <c:axId val="290049432"/>
      </c:lineChart>
      <c:dateAx>
        <c:axId val="29005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49432"/>
        <c:crosses val="autoZero"/>
        <c:auto val="1"/>
        <c:lblOffset val="100"/>
        <c:baseTimeUnit val="days"/>
      </c:dateAx>
      <c:valAx>
        <c:axId val="29004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5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32</c:v>
                </c:pt>
                <c:pt idx="1">
                  <c:v>94</c:v>
                </c:pt>
                <c:pt idx="2">
                  <c:v>81</c:v>
                </c:pt>
                <c:pt idx="3">
                  <c:v>70</c:v>
                </c:pt>
                <c:pt idx="4">
                  <c:v>77</c:v>
                </c:pt>
                <c:pt idx="5">
                  <c:v>65</c:v>
                </c:pt>
                <c:pt idx="6">
                  <c:v>19</c:v>
                </c:pt>
                <c:pt idx="7">
                  <c:v>25</c:v>
                </c:pt>
                <c:pt idx="8">
                  <c:v>78</c:v>
                </c:pt>
                <c:pt idx="9">
                  <c:v>75</c:v>
                </c:pt>
                <c:pt idx="10">
                  <c:v>77</c:v>
                </c:pt>
                <c:pt idx="11">
                  <c:v>67</c:v>
                </c:pt>
                <c:pt idx="12">
                  <c:v>52</c:v>
                </c:pt>
                <c:pt idx="13">
                  <c:v>27</c:v>
                </c:pt>
                <c:pt idx="14">
                  <c:v>9</c:v>
                </c:pt>
                <c:pt idx="15">
                  <c:v>37</c:v>
                </c:pt>
                <c:pt idx="16">
                  <c:v>59</c:v>
                </c:pt>
                <c:pt idx="17">
                  <c:v>80</c:v>
                </c:pt>
                <c:pt idx="18">
                  <c:v>72</c:v>
                </c:pt>
                <c:pt idx="19">
                  <c:v>88</c:v>
                </c:pt>
                <c:pt idx="20">
                  <c:v>19</c:v>
                </c:pt>
                <c:pt idx="21">
                  <c:v>119</c:v>
                </c:pt>
                <c:pt idx="22">
                  <c:v>71</c:v>
                </c:pt>
                <c:pt idx="23">
                  <c:v>73</c:v>
                </c:pt>
                <c:pt idx="24">
                  <c:v>63</c:v>
                </c:pt>
                <c:pt idx="25">
                  <c:v>70</c:v>
                </c:pt>
                <c:pt idx="26">
                  <c:v>88</c:v>
                </c:pt>
                <c:pt idx="27">
                  <c:v>27</c:v>
                </c:pt>
                <c:pt idx="28">
                  <c:v>31</c:v>
                </c:pt>
                <c:pt idx="29">
                  <c:v>86</c:v>
                </c:pt>
                <c:pt idx="30">
                  <c:v>75</c:v>
                </c:pt>
              </c:numCache>
            </c:numRef>
          </c:val>
          <c:smooth val="0"/>
          <c:extLst>
            <c:ext xmlns:c16="http://schemas.microsoft.com/office/drawing/2014/chart" uri="{C3380CC4-5D6E-409C-BE32-E72D297353CC}">
              <c16:uniqueId val="{00000000-99FF-470E-B1D0-1F009FD9D30C}"/>
            </c:ext>
          </c:extLst>
        </c:ser>
        <c:dLbls>
          <c:showLegendKey val="0"/>
          <c:showVal val="0"/>
          <c:showCatName val="0"/>
          <c:showSerName val="0"/>
          <c:showPercent val="0"/>
          <c:showBubbleSize val="0"/>
        </c:dLbls>
        <c:smooth val="0"/>
        <c:axId val="364214336"/>
        <c:axId val="364209416"/>
      </c:lineChart>
      <c:dateAx>
        <c:axId val="36421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09416"/>
        <c:crosses val="autoZero"/>
        <c:auto val="1"/>
        <c:lblOffset val="100"/>
        <c:baseTimeUnit val="days"/>
      </c:dateAx>
      <c:valAx>
        <c:axId val="36420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1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366</c:v>
                </c:pt>
                <c:pt idx="1">
                  <c:v>363</c:v>
                </c:pt>
                <c:pt idx="2">
                  <c:v>290</c:v>
                </c:pt>
                <c:pt idx="3">
                  <c:v>286</c:v>
                </c:pt>
                <c:pt idx="4">
                  <c:v>293</c:v>
                </c:pt>
                <c:pt idx="5">
                  <c:v>92</c:v>
                </c:pt>
                <c:pt idx="6">
                  <c:v>216</c:v>
                </c:pt>
              </c:numCache>
            </c:numRef>
          </c:val>
          <c:extLst>
            <c:ext xmlns:c16="http://schemas.microsoft.com/office/drawing/2014/chart" uri="{C3380CC4-5D6E-409C-BE32-E72D297353CC}">
              <c16:uniqueId val="{00000000-B0BE-42CF-B4DA-60F25523C569}"/>
            </c:ext>
          </c:extLst>
        </c:ser>
        <c:dLbls>
          <c:showLegendKey val="0"/>
          <c:showVal val="0"/>
          <c:showCatName val="0"/>
          <c:showSerName val="0"/>
          <c:showPercent val="0"/>
          <c:showBubbleSize val="0"/>
        </c:dLbls>
        <c:gapWidth val="219"/>
        <c:overlap val="-27"/>
        <c:axId val="364206464"/>
        <c:axId val="364206792"/>
      </c:barChart>
      <c:catAx>
        <c:axId val="36420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06792"/>
        <c:crosses val="autoZero"/>
        <c:auto val="1"/>
        <c:lblAlgn val="ctr"/>
        <c:lblOffset val="100"/>
        <c:noMultiLvlLbl val="0"/>
      </c:catAx>
      <c:valAx>
        <c:axId val="36420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0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5.4322369815118003E-2</c:v>
                </c:pt>
                <c:pt idx="1">
                  <c:v>4.6164060990389E-2</c:v>
                </c:pt>
                <c:pt idx="2">
                  <c:v>6.0464248124538003E-2</c:v>
                </c:pt>
                <c:pt idx="3">
                  <c:v>6.0068342960136002E-2</c:v>
                </c:pt>
                <c:pt idx="4">
                  <c:v>4.8826662761084001E-2</c:v>
                </c:pt>
                <c:pt idx="5">
                  <c:v>3.1385223920692998E-2</c:v>
                </c:pt>
                <c:pt idx="6">
                  <c:v>3.8812093191417998E-2</c:v>
                </c:pt>
              </c:numCache>
            </c:numRef>
          </c:val>
          <c:extLst>
            <c:ext xmlns:c16="http://schemas.microsoft.com/office/drawing/2014/chart" uri="{C3380CC4-5D6E-409C-BE32-E72D297353CC}">
              <c16:uniqueId val="{00000000-C684-4716-A3E6-2D2B8C4A7C35}"/>
            </c:ext>
          </c:extLst>
        </c:ser>
        <c:dLbls>
          <c:showLegendKey val="0"/>
          <c:showVal val="0"/>
          <c:showCatName val="0"/>
          <c:showSerName val="0"/>
          <c:showPercent val="0"/>
          <c:showBubbleSize val="0"/>
        </c:dLbls>
        <c:gapWidth val="219"/>
        <c:overlap val="-27"/>
        <c:axId val="364205480"/>
        <c:axId val="364212040"/>
      </c:barChart>
      <c:catAx>
        <c:axId val="36420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12040"/>
        <c:crosses val="autoZero"/>
        <c:auto val="1"/>
        <c:lblAlgn val="ctr"/>
        <c:lblOffset val="100"/>
        <c:noMultiLvlLbl val="0"/>
      </c:catAx>
      <c:valAx>
        <c:axId val="36421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0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Informatesalta</c:v>
                </c:pt>
              </c:strCache>
            </c:strRef>
          </c:cat>
          <c:val>
            <c:numRef>
              <c:f>Sheet1!$B$2</c:f>
              <c:numCache>
                <c:formatCode>General</c:formatCode>
                <c:ptCount val="1"/>
                <c:pt idx="0">
                  <c:v>1698</c:v>
                </c:pt>
              </c:numCache>
            </c:numRef>
          </c:val>
          <c:extLst>
            <c:ext xmlns:c16="http://schemas.microsoft.com/office/drawing/2014/chart" uri="{C3380CC4-5D6E-409C-BE32-E72D297353CC}">
              <c16:uniqueId val="{00000000-35E4-4F98-8106-4E645166C916}"/>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Informatesalta</c:v>
                </c:pt>
              </c:strCache>
            </c:strRef>
          </c:cat>
          <c:val>
            <c:numRef>
              <c:f>Sheet1!$C$2</c:f>
              <c:numCache>
                <c:formatCode>General</c:formatCode>
                <c:ptCount val="1"/>
                <c:pt idx="0">
                  <c:v>57</c:v>
                </c:pt>
              </c:numCache>
            </c:numRef>
          </c:val>
          <c:extLst>
            <c:ext xmlns:c16="http://schemas.microsoft.com/office/drawing/2014/chart" uri="{C3380CC4-5D6E-409C-BE32-E72D297353CC}">
              <c16:uniqueId val="{00000001-35E4-4F98-8106-4E645166C91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Informatesalta</c:v>
                </c:pt>
              </c:strCache>
            </c:strRef>
          </c:cat>
          <c:val>
            <c:numRef>
              <c:f>Sheet1!$D$2</c:f>
              <c:numCache>
                <c:formatCode>General</c:formatCode>
                <c:ptCount val="1"/>
                <c:pt idx="0">
                  <c:v>142</c:v>
                </c:pt>
              </c:numCache>
            </c:numRef>
          </c:val>
          <c:extLst>
            <c:ext xmlns:c16="http://schemas.microsoft.com/office/drawing/2014/chart" uri="{C3380CC4-5D6E-409C-BE32-E72D297353CC}">
              <c16:uniqueId val="{00000002-35E4-4F98-8106-4E645166C91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Informatesalta</c:v>
                </c:pt>
              </c:strCache>
            </c:strRef>
          </c:cat>
          <c:val>
            <c:numRef>
              <c:f>Sheet1!$E$2</c:f>
              <c:numCache>
                <c:formatCode>General</c:formatCode>
                <c:ptCount val="1"/>
                <c:pt idx="0">
                  <c:v>12</c:v>
                </c:pt>
              </c:numCache>
            </c:numRef>
          </c:val>
          <c:extLst>
            <c:ext xmlns:c16="http://schemas.microsoft.com/office/drawing/2014/chart" uri="{C3380CC4-5D6E-409C-BE32-E72D297353CC}">
              <c16:uniqueId val="{00000003-35E4-4F98-8106-4E645166C916}"/>
            </c:ext>
          </c:extLst>
        </c:ser>
        <c:dLbls>
          <c:showLegendKey val="0"/>
          <c:showVal val="0"/>
          <c:showCatName val="0"/>
          <c:showSerName val="0"/>
          <c:showPercent val="0"/>
          <c:showBubbleSize val="0"/>
        </c:dLbls>
        <c:gapWidth val="150"/>
        <c:overlap val="100"/>
        <c:axId val="364220568"/>
        <c:axId val="364222864"/>
      </c:barChart>
      <c:catAx>
        <c:axId val="36422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22864"/>
        <c:crosses val="autoZero"/>
        <c:auto val="1"/>
        <c:lblAlgn val="ctr"/>
        <c:lblOffset val="100"/>
        <c:noMultiLvlLbl val="0"/>
      </c:catAx>
      <c:valAx>
        <c:axId val="364222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2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0.1236590557105</c:v>
                </c:pt>
                <c:pt idx="1">
                  <c:v>7.2029150241441006E-2</c:v>
                </c:pt>
                <c:pt idx="2">
                  <c:v>2.4184381726280998E-2</c:v>
                </c:pt>
                <c:pt idx="3">
                  <c:v>0.20693769297121001</c:v>
                </c:pt>
                <c:pt idx="4">
                  <c:v>4.1516521963449002E-2</c:v>
                </c:pt>
                <c:pt idx="5">
                  <c:v>0</c:v>
                </c:pt>
                <c:pt idx="6">
                  <c:v>0</c:v>
                </c:pt>
                <c:pt idx="7">
                  <c:v>0</c:v>
                </c:pt>
                <c:pt idx="8">
                  <c:v>6.5491902859996995E-2</c:v>
                </c:pt>
                <c:pt idx="9">
                  <c:v>3.4942415737731998E-2</c:v>
                </c:pt>
                <c:pt idx="10">
                  <c:v>5.1030113185576001E-2</c:v>
                </c:pt>
                <c:pt idx="11">
                  <c:v>7.1670327621263005E-2</c:v>
                </c:pt>
                <c:pt idx="12">
                  <c:v>5.6514960971537999E-2</c:v>
                </c:pt>
                <c:pt idx="13">
                  <c:v>4.212219783737E-2</c:v>
                </c:pt>
                <c:pt idx="14">
                  <c:v>3.8491554852289001E-2</c:v>
                </c:pt>
                <c:pt idx="15">
                  <c:v>5.7639443114303003E-2</c:v>
                </c:pt>
                <c:pt idx="16">
                  <c:v>3.1450892717186998E-2</c:v>
                </c:pt>
                <c:pt idx="17">
                  <c:v>5.3458732164722002E-2</c:v>
                </c:pt>
                <c:pt idx="18">
                  <c:v>3.7176537369178003E-2</c:v>
                </c:pt>
                <c:pt idx="19">
                  <c:v>5.5875344274096003E-2</c:v>
                </c:pt>
                <c:pt idx="20">
                  <c:v>4.3224458526039997E-2</c:v>
                </c:pt>
                <c:pt idx="21">
                  <c:v>3.3670993367721003E-2</c:v>
                </c:pt>
                <c:pt idx="22">
                  <c:v>6.2983892903198002E-2</c:v>
                </c:pt>
                <c:pt idx="23">
                  <c:v>8.7554179732951001E-2</c:v>
                </c:pt>
              </c:numCache>
            </c:numRef>
          </c:val>
          <c:smooth val="0"/>
          <c:extLst>
            <c:ext xmlns:c16="http://schemas.microsoft.com/office/drawing/2014/chart" uri="{C3380CC4-5D6E-409C-BE32-E72D297353CC}">
              <c16:uniqueId val="{00000000-EB74-4746-B262-BAB0EBACBE54}"/>
            </c:ext>
          </c:extLst>
        </c:ser>
        <c:dLbls>
          <c:showLegendKey val="0"/>
          <c:showVal val="0"/>
          <c:showCatName val="0"/>
          <c:showSerName val="0"/>
          <c:showPercent val="0"/>
          <c:showBubbleSize val="0"/>
        </c:dLbls>
        <c:smooth val="0"/>
        <c:axId val="364230080"/>
        <c:axId val="364233360"/>
      </c:lineChart>
      <c:catAx>
        <c:axId val="36423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33360"/>
        <c:crosses val="autoZero"/>
        <c:auto val="1"/>
        <c:lblAlgn val="ctr"/>
        <c:lblOffset val="100"/>
        <c:noMultiLvlLbl val="0"/>
      </c:catAx>
      <c:valAx>
        <c:axId val="36423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3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43</c:v>
                </c:pt>
                <c:pt idx="1">
                  <c:v>30</c:v>
                </c:pt>
                <c:pt idx="2">
                  <c:v>3</c:v>
                </c:pt>
                <c:pt idx="3">
                  <c:v>5</c:v>
                </c:pt>
                <c:pt idx="4">
                  <c:v>1</c:v>
                </c:pt>
                <c:pt idx="5">
                  <c:v>0</c:v>
                </c:pt>
                <c:pt idx="6">
                  <c:v>0</c:v>
                </c:pt>
                <c:pt idx="7">
                  <c:v>0</c:v>
                </c:pt>
                <c:pt idx="8">
                  <c:v>27</c:v>
                </c:pt>
                <c:pt idx="9">
                  <c:v>271</c:v>
                </c:pt>
                <c:pt idx="10">
                  <c:v>151</c:v>
                </c:pt>
                <c:pt idx="11">
                  <c:v>184</c:v>
                </c:pt>
                <c:pt idx="12">
                  <c:v>176</c:v>
                </c:pt>
                <c:pt idx="13">
                  <c:v>189</c:v>
                </c:pt>
                <c:pt idx="14">
                  <c:v>105</c:v>
                </c:pt>
                <c:pt idx="15">
                  <c:v>18</c:v>
                </c:pt>
                <c:pt idx="16">
                  <c:v>108</c:v>
                </c:pt>
                <c:pt idx="17">
                  <c:v>86</c:v>
                </c:pt>
                <c:pt idx="18">
                  <c:v>116</c:v>
                </c:pt>
                <c:pt idx="19">
                  <c:v>77</c:v>
                </c:pt>
                <c:pt idx="20">
                  <c:v>118</c:v>
                </c:pt>
                <c:pt idx="21">
                  <c:v>84</c:v>
                </c:pt>
                <c:pt idx="22">
                  <c:v>54</c:v>
                </c:pt>
                <c:pt idx="23">
                  <c:v>60</c:v>
                </c:pt>
              </c:numCache>
            </c:numRef>
          </c:val>
          <c:smooth val="0"/>
          <c:extLst>
            <c:ext xmlns:c16="http://schemas.microsoft.com/office/drawing/2014/chart" uri="{C3380CC4-5D6E-409C-BE32-E72D297353CC}">
              <c16:uniqueId val="{00000000-B66F-4B36-9C0F-F94B1DD34437}"/>
            </c:ext>
          </c:extLst>
        </c:ser>
        <c:dLbls>
          <c:showLegendKey val="0"/>
          <c:showVal val="0"/>
          <c:showCatName val="0"/>
          <c:showSerName val="0"/>
          <c:showPercent val="0"/>
          <c:showBubbleSize val="0"/>
        </c:dLbls>
        <c:smooth val="0"/>
        <c:axId val="356926816"/>
        <c:axId val="356934688"/>
      </c:lineChart>
      <c:catAx>
        <c:axId val="35692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34688"/>
        <c:crosses val="autoZero"/>
        <c:auto val="1"/>
        <c:lblAlgn val="ctr"/>
        <c:lblOffset val="100"/>
        <c:noMultiLvlLbl val="0"/>
      </c:catAx>
      <c:valAx>
        <c:axId val="35693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5.3266655183836997E-2</c:v>
                </c:pt>
                <c:pt idx="2">
                  <c:v>3.0401380517068002E-2</c:v>
                </c:pt>
                <c:pt idx="3">
                  <c:v>0</c:v>
                </c:pt>
                <c:pt idx="4">
                  <c:v>3.5140827736827002E-2</c:v>
                </c:pt>
                <c:pt idx="5">
                  <c:v>0</c:v>
                </c:pt>
                <c:pt idx="6">
                  <c:v>0</c:v>
                </c:pt>
              </c:numCache>
            </c:numRef>
          </c:val>
          <c:extLst>
            <c:ext xmlns:c16="http://schemas.microsoft.com/office/drawing/2014/chart" uri="{C3380CC4-5D6E-409C-BE32-E72D297353CC}">
              <c16:uniqueId val="{00000000-AA18-45DF-8A9D-6FA61E13239B}"/>
            </c:ext>
          </c:extLst>
        </c:ser>
        <c:dLbls>
          <c:showLegendKey val="0"/>
          <c:showVal val="0"/>
          <c:showCatName val="0"/>
          <c:showSerName val="0"/>
          <c:showPercent val="0"/>
          <c:showBubbleSize val="0"/>
        </c:dLbls>
        <c:gapWidth val="219"/>
        <c:overlap val="-27"/>
        <c:axId val="356929440"/>
        <c:axId val="356925832"/>
      </c:barChart>
      <c:catAx>
        <c:axId val="3569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5832"/>
        <c:crosses val="autoZero"/>
        <c:auto val="1"/>
        <c:lblAlgn val="ctr"/>
        <c:lblOffset val="100"/>
        <c:noMultiLvlLbl val="0"/>
      </c:catAx>
      <c:valAx>
        <c:axId val="35692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Informatesalta</c:v>
                </c:pt>
              </c:strCache>
            </c:strRef>
          </c:cat>
          <c:val>
            <c:numRef>
              <c:f>Sheet1!$B$2</c:f>
              <c:numCache>
                <c:formatCode>General</c:formatCode>
                <c:ptCount val="1"/>
                <c:pt idx="0">
                  <c:v>106149</c:v>
                </c:pt>
              </c:numCache>
            </c:numRef>
          </c:val>
          <c:extLst>
            <c:ext xmlns:c16="http://schemas.microsoft.com/office/drawing/2014/chart" uri="{C3380CC4-5D6E-409C-BE32-E72D297353CC}">
              <c16:uniqueId val="{00000000-BD7D-4521-9302-5FCDD50EF98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Informatesalta</c:v>
                </c:pt>
              </c:strCache>
            </c:strRef>
          </c:cat>
          <c:val>
            <c:numRef>
              <c:f>Sheet1!$C$2</c:f>
              <c:numCache>
                <c:formatCode>General</c:formatCode>
                <c:ptCount val="1"/>
                <c:pt idx="0">
                  <c:v>10747</c:v>
                </c:pt>
              </c:numCache>
            </c:numRef>
          </c:val>
          <c:extLst>
            <c:ext xmlns:c16="http://schemas.microsoft.com/office/drawing/2014/chart" uri="{C3380CC4-5D6E-409C-BE32-E72D297353CC}">
              <c16:uniqueId val="{00000001-BD7D-4521-9302-5FCDD50EF98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Informatesalta</c:v>
                </c:pt>
              </c:strCache>
            </c:strRef>
          </c:cat>
          <c:val>
            <c:numRef>
              <c:f>Sheet1!$D$2</c:f>
              <c:numCache>
                <c:formatCode>General</c:formatCode>
                <c:ptCount val="1"/>
                <c:pt idx="0">
                  <c:v>13681</c:v>
                </c:pt>
              </c:numCache>
            </c:numRef>
          </c:val>
          <c:extLst>
            <c:ext xmlns:c16="http://schemas.microsoft.com/office/drawing/2014/chart" uri="{C3380CC4-5D6E-409C-BE32-E72D297353CC}">
              <c16:uniqueId val="{00000002-BD7D-4521-9302-5FCDD50EF98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Informatesalta</c:v>
                </c:pt>
              </c:strCache>
            </c:strRef>
          </c:cat>
          <c:val>
            <c:numRef>
              <c:f>Sheet1!$E$2</c:f>
              <c:numCache>
                <c:formatCode>General</c:formatCode>
                <c:ptCount val="1"/>
                <c:pt idx="0">
                  <c:v>10553</c:v>
                </c:pt>
              </c:numCache>
            </c:numRef>
          </c:val>
          <c:extLst>
            <c:ext xmlns:c16="http://schemas.microsoft.com/office/drawing/2014/chart" uri="{C3380CC4-5D6E-409C-BE32-E72D297353CC}">
              <c16:uniqueId val="{00000003-BD7D-4521-9302-5FCDD50EF98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Informatesalta</c:v>
                </c:pt>
              </c:strCache>
            </c:strRef>
          </c:cat>
          <c:val>
            <c:numRef>
              <c:f>Sheet1!$F$2</c:f>
              <c:numCache>
                <c:formatCode>General</c:formatCode>
                <c:ptCount val="1"/>
                <c:pt idx="0">
                  <c:v>14849</c:v>
                </c:pt>
              </c:numCache>
            </c:numRef>
          </c:val>
          <c:extLst>
            <c:ext xmlns:c16="http://schemas.microsoft.com/office/drawing/2014/chart" uri="{C3380CC4-5D6E-409C-BE32-E72D297353CC}">
              <c16:uniqueId val="{00000004-BD7D-4521-9302-5FCDD50EF98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Informatesalta</c:v>
                </c:pt>
              </c:strCache>
            </c:strRef>
          </c:cat>
          <c:val>
            <c:numRef>
              <c:f>Sheet1!$G$2</c:f>
              <c:numCache>
                <c:formatCode>General</c:formatCode>
                <c:ptCount val="1"/>
                <c:pt idx="0">
                  <c:v>19625</c:v>
                </c:pt>
              </c:numCache>
            </c:numRef>
          </c:val>
          <c:extLst>
            <c:ext xmlns:c16="http://schemas.microsoft.com/office/drawing/2014/chart" uri="{C3380CC4-5D6E-409C-BE32-E72D297353CC}">
              <c16:uniqueId val="{00000005-BD7D-4521-9302-5FCDD50EF9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Informatesalta</c:v>
                </c:pt>
              </c:strCache>
            </c:strRef>
          </c:cat>
          <c:val>
            <c:numRef>
              <c:f>Sheet1!$H$2</c:f>
              <c:numCache>
                <c:formatCode>General</c:formatCode>
                <c:ptCount val="1"/>
                <c:pt idx="0">
                  <c:v>28509</c:v>
                </c:pt>
              </c:numCache>
            </c:numRef>
          </c:val>
          <c:extLst>
            <c:ext xmlns:c16="http://schemas.microsoft.com/office/drawing/2014/chart" uri="{C3380CC4-5D6E-409C-BE32-E72D297353CC}">
              <c16:uniqueId val="{00000006-BD7D-4521-9302-5FCDD50EF9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Informatesalta</c:v>
                </c:pt>
              </c:strCache>
            </c:strRef>
          </c:cat>
          <c:val>
            <c:numRef>
              <c:f>Sheet1!$I$2</c:f>
              <c:numCache>
                <c:formatCode>General</c:formatCode>
                <c:ptCount val="1"/>
                <c:pt idx="0">
                  <c:v>37178</c:v>
                </c:pt>
              </c:numCache>
            </c:numRef>
          </c:val>
          <c:extLst>
            <c:ext xmlns:c16="http://schemas.microsoft.com/office/drawing/2014/chart" uri="{C3380CC4-5D6E-409C-BE32-E72D297353CC}">
              <c16:uniqueId val="{00000007-BD7D-4521-9302-5FCDD50EF98F}"/>
            </c:ext>
          </c:extLst>
        </c:ser>
        <c:dLbls>
          <c:showLegendKey val="0"/>
          <c:showVal val="0"/>
          <c:showCatName val="0"/>
          <c:showSerName val="0"/>
          <c:showPercent val="0"/>
          <c:showBubbleSize val="0"/>
        </c:dLbls>
        <c:gapWidth val="150"/>
        <c:overlap val="100"/>
        <c:axId val="290058616"/>
        <c:axId val="290063536"/>
      </c:barChart>
      <c:catAx>
        <c:axId val="29005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63536"/>
        <c:crosses val="autoZero"/>
        <c:auto val="1"/>
        <c:lblAlgn val="ctr"/>
        <c:lblOffset val="100"/>
        <c:noMultiLvlLbl val="0"/>
      </c:catAx>
      <c:valAx>
        <c:axId val="290063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5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5B1-4F94-AE82-E74489366556}"/>
            </c:ext>
          </c:extLst>
        </c:ser>
        <c:dLbls>
          <c:showLegendKey val="0"/>
          <c:showVal val="0"/>
          <c:showCatName val="0"/>
          <c:showSerName val="0"/>
          <c:showPercent val="0"/>
          <c:showBubbleSize val="0"/>
        </c:dLbls>
        <c:gapWidth val="219"/>
        <c:overlap val="-27"/>
        <c:axId val="339834896"/>
        <c:axId val="339839488"/>
      </c:barChart>
      <c:catAx>
        <c:axId val="33983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39488"/>
        <c:crosses val="autoZero"/>
        <c:auto val="1"/>
        <c:lblAlgn val="ctr"/>
        <c:lblOffset val="100"/>
        <c:noMultiLvlLbl val="0"/>
      </c:catAx>
      <c:valAx>
        <c:axId val="33983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3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F1AB6-2D0A-4689-BBA1-B3F5FAFCFBF0}"/>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BCEA9B7-99F6-4589-A427-B0D0AC4470B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03793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BF6C3-3C07-48EC-A821-2340BD08DF1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CFDBA84-BD81-4CC8-BA30-8BF8D2C5D88C}"/>
              </a:ext>
            </a:extLst>
          </p:cNvPr>
          <p:cNvGraphicFramePr>
            <a:graphicFrameLocks noGrp="1"/>
          </p:cNvGraphicFramePr>
          <p:nvPr>
            <p:ph type="tbl" sz="quarter" idx="13"/>
            <p:extLst>
              <p:ext uri="{D42A27DB-BD31-4B8C-83A1-F6EECF244321}">
                <p14:modId xmlns:p14="http://schemas.microsoft.com/office/powerpoint/2010/main" val="28361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8029241"/>
                    </a:ext>
                  </a:extLst>
                </a:gridCol>
                <a:gridCol w="740664">
                  <a:extLst>
                    <a:ext uri="{9D8B030D-6E8A-4147-A177-3AD203B41FA5}">
                      <a16:colId xmlns:a16="http://schemas.microsoft.com/office/drawing/2014/main" val="486392033"/>
                    </a:ext>
                  </a:extLst>
                </a:gridCol>
                <a:gridCol w="740664">
                  <a:extLst>
                    <a:ext uri="{9D8B030D-6E8A-4147-A177-3AD203B41FA5}">
                      <a16:colId xmlns:a16="http://schemas.microsoft.com/office/drawing/2014/main" val="269300818"/>
                    </a:ext>
                  </a:extLst>
                </a:gridCol>
                <a:gridCol w="740664">
                  <a:extLst>
                    <a:ext uri="{9D8B030D-6E8A-4147-A177-3AD203B41FA5}">
                      <a16:colId xmlns:a16="http://schemas.microsoft.com/office/drawing/2014/main" val="3125936157"/>
                    </a:ext>
                  </a:extLst>
                </a:gridCol>
                <a:gridCol w="740664">
                  <a:extLst>
                    <a:ext uri="{9D8B030D-6E8A-4147-A177-3AD203B41FA5}">
                      <a16:colId xmlns:a16="http://schemas.microsoft.com/office/drawing/2014/main" val="640759219"/>
                    </a:ext>
                  </a:extLst>
                </a:gridCol>
                <a:gridCol w="740664">
                  <a:extLst>
                    <a:ext uri="{9D8B030D-6E8A-4147-A177-3AD203B41FA5}">
                      <a16:colId xmlns:a16="http://schemas.microsoft.com/office/drawing/2014/main" val="1623053552"/>
                    </a:ext>
                  </a:extLst>
                </a:gridCol>
                <a:gridCol w="740664">
                  <a:extLst>
                    <a:ext uri="{9D8B030D-6E8A-4147-A177-3AD203B41FA5}">
                      <a16:colId xmlns:a16="http://schemas.microsoft.com/office/drawing/2014/main" val="1915404510"/>
                    </a:ext>
                  </a:extLst>
                </a:gridCol>
                <a:gridCol w="740664">
                  <a:extLst>
                    <a:ext uri="{9D8B030D-6E8A-4147-A177-3AD203B41FA5}">
                      <a16:colId xmlns:a16="http://schemas.microsoft.com/office/drawing/2014/main" val="1792484861"/>
                    </a:ext>
                  </a:extLst>
                </a:gridCol>
                <a:gridCol w="740664">
                  <a:extLst>
                    <a:ext uri="{9D8B030D-6E8A-4147-A177-3AD203B41FA5}">
                      <a16:colId xmlns:a16="http://schemas.microsoft.com/office/drawing/2014/main" val="3651568812"/>
                    </a:ext>
                  </a:extLst>
                </a:gridCol>
                <a:gridCol w="740664">
                  <a:extLst>
                    <a:ext uri="{9D8B030D-6E8A-4147-A177-3AD203B41FA5}">
                      <a16:colId xmlns:a16="http://schemas.microsoft.com/office/drawing/2014/main" val="893338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27012004"/>
                  </a:ext>
                </a:extLst>
              </a:tr>
              <a:tr h="370840">
                <a:tc>
                  <a:txBody>
                    <a:bodyPr/>
                    <a:lstStyle/>
                    <a:p>
                      <a:r>
                        <a:rPr lang="en-US" sz="1000"/>
                        <a:t>Informatesalta</a:t>
                      </a:r>
                    </a:p>
                  </a:txBody>
                  <a:tcPr/>
                </a:tc>
                <a:tc>
                  <a:txBody>
                    <a:bodyPr/>
                    <a:lstStyle/>
                    <a:p>
                      <a:r>
                        <a:rPr lang="en-US" sz="1000"/>
                        <a:t>248781</a:t>
                      </a:r>
                    </a:p>
                  </a:txBody>
                  <a:tcPr/>
                </a:tc>
                <a:tc>
                  <a:txBody>
                    <a:bodyPr/>
                    <a:lstStyle/>
                    <a:p>
                      <a:r>
                        <a:rPr lang="en-US" sz="1000"/>
                        <a:t>1381</a:t>
                      </a:r>
                    </a:p>
                  </a:txBody>
                  <a:tcPr/>
                </a:tc>
                <a:tc>
                  <a:txBody>
                    <a:bodyPr/>
                    <a:lstStyle/>
                    <a:p>
                      <a:r>
                        <a:rPr lang="en-US" sz="1000"/>
                        <a:t>1909</a:t>
                      </a:r>
                    </a:p>
                  </a:txBody>
                  <a:tcPr/>
                </a:tc>
                <a:tc>
                  <a:txBody>
                    <a:bodyPr/>
                    <a:lstStyle/>
                    <a:p>
                      <a:r>
                        <a:rPr lang="en-US" sz="1000"/>
                        <a:t>175604</a:t>
                      </a:r>
                    </a:p>
                  </a:txBody>
                  <a:tcPr/>
                </a:tc>
                <a:tc>
                  <a:txBody>
                    <a:bodyPr/>
                    <a:lstStyle/>
                    <a:p>
                      <a:r>
                        <a:rPr lang="en-US" sz="1000"/>
                        <a:t>28509</a:t>
                      </a:r>
                    </a:p>
                  </a:txBody>
                  <a:tcPr/>
                </a:tc>
                <a:tc>
                  <a:txBody>
                    <a:bodyPr/>
                    <a:lstStyle/>
                    <a:p>
                      <a:r>
                        <a:rPr lang="en-US" sz="1000"/>
                        <a:t>37178</a:t>
                      </a:r>
                    </a:p>
                  </a:txBody>
                  <a:tcPr/>
                </a:tc>
                <a:tc>
                  <a:txBody>
                    <a:bodyPr/>
                    <a:lstStyle/>
                    <a:p>
                      <a:r>
                        <a:rPr lang="en-US" sz="1000"/>
                        <a:t>0</a:t>
                      </a:r>
                    </a:p>
                  </a:txBody>
                  <a:tcPr/>
                </a:tc>
                <a:tc>
                  <a:txBody>
                    <a:bodyPr/>
                    <a:lstStyle/>
                    <a:p>
                      <a:r>
                        <a:rPr lang="en-US" sz="1000"/>
                        <a:t>0.0509%</a:t>
                      </a:r>
                    </a:p>
                  </a:txBody>
                  <a:tcPr/>
                </a:tc>
                <a:tc>
                  <a:txBody>
                    <a:bodyPr/>
                    <a:lstStyle/>
                    <a:p>
                      <a:r>
                        <a:rPr lang="en-US" sz="1000"/>
                        <a:t>0.0%</a:t>
                      </a:r>
                    </a:p>
                  </a:txBody>
                  <a:tcPr/>
                </a:tc>
                <a:extLst>
                  <a:ext uri="{0D108BD9-81ED-4DB2-BD59-A6C34878D82A}">
                    <a16:rowId xmlns:a16="http://schemas.microsoft.com/office/drawing/2014/main" val="2723055087"/>
                  </a:ext>
                </a:extLst>
              </a:tr>
            </a:tbl>
          </a:graphicData>
        </a:graphic>
      </p:graphicFrame>
      <p:sp>
        <p:nvSpPr>
          <p:cNvPr id="4" name="Text Placeholder 3">
            <a:extLst>
              <a:ext uri="{FF2B5EF4-FFF2-40B4-BE49-F238E27FC236}">
                <a16:creationId xmlns:a16="http://schemas.microsoft.com/office/drawing/2014/main" id="{DCCB4087-1845-47D9-9261-DA0BDB795E9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2567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E02F8-826B-415F-8E48-EBE42987F4C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31EA6BE-3B94-4CD5-BFDD-8BAB018E92AE}"/>
              </a:ext>
            </a:extLst>
          </p:cNvPr>
          <p:cNvGraphicFramePr>
            <a:graphicFrameLocks noGrp="1"/>
          </p:cNvGraphicFramePr>
          <p:nvPr>
            <p:ph type="chart" sz="quarter" idx="13"/>
            <p:extLst>
              <p:ext uri="{D42A27DB-BD31-4B8C-83A1-F6EECF244321}">
                <p14:modId xmlns:p14="http://schemas.microsoft.com/office/powerpoint/2010/main" val="3051310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61B29-0F70-4222-8E80-9CD84678968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AD87F7B-83CE-4962-91D7-60BCBA16B1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858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52A9C-73DF-4B2D-91ED-057900C46A8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5DB04A5-E072-47EA-A0E5-EE8F6F82E8A6}"/>
              </a:ext>
            </a:extLst>
          </p:cNvPr>
          <p:cNvGraphicFramePr>
            <a:graphicFrameLocks noGrp="1"/>
          </p:cNvGraphicFramePr>
          <p:nvPr>
            <p:ph type="chart" sz="quarter" idx="13"/>
            <p:extLst>
              <p:ext uri="{D42A27DB-BD31-4B8C-83A1-F6EECF244321}">
                <p14:modId xmlns:p14="http://schemas.microsoft.com/office/powerpoint/2010/main" val="1941376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FE4E3-4BAA-4415-B54F-6CBF4A6918D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3E56427-9181-4B67-A425-6C3C0D9B0D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226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7633C-82FF-46B7-8E82-DDC75BB3C20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2CCCC01-FF06-4914-8474-01BFD496369A}"/>
              </a:ext>
            </a:extLst>
          </p:cNvPr>
          <p:cNvGraphicFramePr>
            <a:graphicFrameLocks noGrp="1"/>
          </p:cNvGraphicFramePr>
          <p:nvPr>
            <p:ph type="chart" sz="quarter" idx="13"/>
            <p:extLst>
              <p:ext uri="{D42A27DB-BD31-4B8C-83A1-F6EECF244321}">
                <p14:modId xmlns:p14="http://schemas.microsoft.com/office/powerpoint/2010/main" val="602246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B845D-D7B6-4665-B71D-7D5605151C6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A52D398-4FE2-46D9-99D2-3C4D631AFF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346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C1BB-D82E-4B92-8A42-0B5646F8AC36}"/>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4729D94-3AB4-4A00-8DCB-2FC008044584}"/>
              </a:ext>
            </a:extLst>
          </p:cNvPr>
          <p:cNvGraphicFramePr>
            <a:graphicFrameLocks noGrp="1"/>
          </p:cNvGraphicFramePr>
          <p:nvPr>
            <p:ph type="chart" sz="quarter" idx="13"/>
            <p:extLst>
              <p:ext uri="{D42A27DB-BD31-4B8C-83A1-F6EECF244321}">
                <p14:modId xmlns:p14="http://schemas.microsoft.com/office/powerpoint/2010/main" val="3399138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A92B55-CD20-4BB1-9B68-CC582F5ED75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0732666-0742-44C0-838C-351B0B4E2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4972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634F-E151-40D5-A5B9-3AC1558FBA6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89F6948-4B77-47D0-B92E-05CA098F2E1A}"/>
              </a:ext>
            </a:extLst>
          </p:cNvPr>
          <p:cNvGraphicFramePr>
            <a:graphicFrameLocks noGrp="1"/>
          </p:cNvGraphicFramePr>
          <p:nvPr>
            <p:ph type="chart" sz="quarter" idx="13"/>
            <p:extLst>
              <p:ext uri="{D42A27DB-BD31-4B8C-83A1-F6EECF244321}">
                <p14:modId xmlns:p14="http://schemas.microsoft.com/office/powerpoint/2010/main" val="32647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FF5B40-61D8-4A06-B0AC-506C771B65A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1C18FA2-3C4C-436A-8EEC-2D1A56D82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258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8751-397A-464F-95BC-846DCE452974}"/>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0E1398DE-DE09-4770-8251-9BC6D26FFF86}"/>
              </a:ext>
            </a:extLst>
          </p:cNvPr>
          <p:cNvGraphicFramePr>
            <a:graphicFrameLocks noGrp="1"/>
          </p:cNvGraphicFramePr>
          <p:nvPr>
            <p:ph type="tbl" sz="quarter" idx="13"/>
            <p:extLst>
              <p:ext uri="{D42A27DB-BD31-4B8C-83A1-F6EECF244321}">
                <p14:modId xmlns:p14="http://schemas.microsoft.com/office/powerpoint/2010/main" val="250851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0926124"/>
                    </a:ext>
                  </a:extLst>
                </a:gridCol>
                <a:gridCol w="658368">
                  <a:extLst>
                    <a:ext uri="{9D8B030D-6E8A-4147-A177-3AD203B41FA5}">
                      <a16:colId xmlns:a16="http://schemas.microsoft.com/office/drawing/2014/main" val="2841746303"/>
                    </a:ext>
                  </a:extLst>
                </a:gridCol>
                <a:gridCol w="658368">
                  <a:extLst>
                    <a:ext uri="{9D8B030D-6E8A-4147-A177-3AD203B41FA5}">
                      <a16:colId xmlns:a16="http://schemas.microsoft.com/office/drawing/2014/main" val="2519652838"/>
                    </a:ext>
                  </a:extLst>
                </a:gridCol>
                <a:gridCol w="658368">
                  <a:extLst>
                    <a:ext uri="{9D8B030D-6E8A-4147-A177-3AD203B41FA5}">
                      <a16:colId xmlns:a16="http://schemas.microsoft.com/office/drawing/2014/main" val="2674070116"/>
                    </a:ext>
                  </a:extLst>
                </a:gridCol>
                <a:gridCol w="658368">
                  <a:extLst>
                    <a:ext uri="{9D8B030D-6E8A-4147-A177-3AD203B41FA5}">
                      <a16:colId xmlns:a16="http://schemas.microsoft.com/office/drawing/2014/main" val="98720639"/>
                    </a:ext>
                  </a:extLst>
                </a:gridCol>
                <a:gridCol w="658368">
                  <a:extLst>
                    <a:ext uri="{9D8B030D-6E8A-4147-A177-3AD203B41FA5}">
                      <a16:colId xmlns:a16="http://schemas.microsoft.com/office/drawing/2014/main" val="2872429250"/>
                    </a:ext>
                  </a:extLst>
                </a:gridCol>
                <a:gridCol w="658368">
                  <a:extLst>
                    <a:ext uri="{9D8B030D-6E8A-4147-A177-3AD203B41FA5}">
                      <a16:colId xmlns:a16="http://schemas.microsoft.com/office/drawing/2014/main" val="2912542309"/>
                    </a:ext>
                  </a:extLst>
                </a:gridCol>
                <a:gridCol w="658368">
                  <a:extLst>
                    <a:ext uri="{9D8B030D-6E8A-4147-A177-3AD203B41FA5}">
                      <a16:colId xmlns:a16="http://schemas.microsoft.com/office/drawing/2014/main" val="236451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343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- 2017-10-09 18:24:53</a:t>
                      </a:r>
                      <a:r>
                        <a:rPr kumimoji="0" lang="es-ES" sz="1000" b="0" i="0" u="none" strike="noStrike" kern="1200" cap="none" spc="0" normalizeH="0" baseline="0" noProof="0">
                          <a:ln>
                            <a:noFill/>
                          </a:ln>
                          <a:solidFill>
                            <a:prstClr val="black"/>
                          </a:solidFill>
                          <a:effectLst/>
                          <a:uLnTx/>
                          <a:uFillTx/>
                          <a:latin typeface="+mn-lt"/>
                          <a:ea typeface="+mn-ea"/>
                          <a:cs typeface="+mn-cs"/>
                        </a:rPr>
                        <a:t>
ATENCIÓN: NIÑO ABANDONADO
#Solidaridad Se trata de un nene de nombre Santino Suarez, quien fue hallado por los choferes de una empresa de colectivos y entregado a la Policía. Está junto a su perrita. ¡Compartí la foto así ayudamos a que encuentre a su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926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- 2017-10-24 12:51:54</a:t>
                      </a:r>
                      <a:r>
                        <a:rPr kumimoji="0" lang="es-ES" sz="1000" b="0" i="0" u="none" strike="noStrike" kern="1200" cap="none" spc="0" normalizeH="0" baseline="0" noProof="0">
                          <a:ln>
                            <a:noFill/>
                          </a:ln>
                          <a:solidFill>
                            <a:prstClr val="black"/>
                          </a:solidFill>
                          <a:effectLst/>
                          <a:uLnTx/>
                          <a:uFillTx/>
                          <a:latin typeface="+mn-lt"/>
                          <a:ea typeface="+mn-ea"/>
                          <a:cs typeface="+mn-cs"/>
                        </a:rPr>
                        <a:t>
NOVEDOSO SISTEMA ANTIRROBO DE AUTOS
#Alarma Alumnos de la ENET Nº 2 crearon un novedoso sistema antirrobo que impide que aquel que quiera robar un vehículo pueda avanzar, ya que no solo activa el freno de manos, sino que también corta el paso de combustible y envía vía GPS una alerta al dueño del vehículo y a la policía. 
¿Qué te parece?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29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- 2017-10-12 11:07:22</a:t>
                      </a:r>
                      <a:r>
                        <a:rPr kumimoji="0" lang="es-ES" sz="1000" b="0" i="0" u="none" strike="noStrike" kern="1200" cap="none" spc="0" normalizeH="0" baseline="0" noProof="0">
                          <a:ln>
                            <a:noFill/>
                          </a:ln>
                          <a:solidFill>
                            <a:prstClr val="black"/>
                          </a:solidFill>
                          <a:effectLst/>
                          <a:uLnTx/>
                          <a:uFillTx/>
                          <a:latin typeface="+mn-lt"/>
                          <a:ea typeface="+mn-ea"/>
                          <a:cs typeface="+mn-cs"/>
                        </a:rPr>
                        <a:t>
#Mundial2018 "Vengan a comprar televisores, argentinos muertos de hambre"
Así celebró un relator chileno el gol de Ecuador, con el que Argentina se quedaba afuera del Mundial: "Los quiero muertos", tiró.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8961248"/>
                  </a:ext>
                </a:extLst>
              </a:tr>
            </a:tbl>
          </a:graphicData>
        </a:graphic>
      </p:graphicFrame>
      <p:sp>
        <p:nvSpPr>
          <p:cNvPr id="4" name="Text Placeholder 3">
            <a:extLst>
              <a:ext uri="{FF2B5EF4-FFF2-40B4-BE49-F238E27FC236}">
                <a16:creationId xmlns:a16="http://schemas.microsoft.com/office/drawing/2014/main" id="{1777235B-E0B4-4285-93C6-4C941122049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69186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9818E-A460-47D5-ABA5-A56DB553F2AE}"/>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6F5A10F3-D5CA-4045-A687-E36EEB3CED8E}"/>
              </a:ext>
            </a:extLst>
          </p:cNvPr>
          <p:cNvGraphicFramePr>
            <a:graphicFrameLocks noGrp="1"/>
          </p:cNvGraphicFramePr>
          <p:nvPr>
            <p:ph type="tbl" sz="quarter" idx="13"/>
            <p:extLst>
              <p:ext uri="{D42A27DB-BD31-4B8C-83A1-F6EECF244321}">
                <p14:modId xmlns:p14="http://schemas.microsoft.com/office/powerpoint/2010/main" val="302086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6346622"/>
                    </a:ext>
                  </a:extLst>
                </a:gridCol>
                <a:gridCol w="658368">
                  <a:extLst>
                    <a:ext uri="{9D8B030D-6E8A-4147-A177-3AD203B41FA5}">
                      <a16:colId xmlns:a16="http://schemas.microsoft.com/office/drawing/2014/main" val="480330683"/>
                    </a:ext>
                  </a:extLst>
                </a:gridCol>
                <a:gridCol w="658368">
                  <a:extLst>
                    <a:ext uri="{9D8B030D-6E8A-4147-A177-3AD203B41FA5}">
                      <a16:colId xmlns:a16="http://schemas.microsoft.com/office/drawing/2014/main" val="3368451467"/>
                    </a:ext>
                  </a:extLst>
                </a:gridCol>
                <a:gridCol w="658368">
                  <a:extLst>
                    <a:ext uri="{9D8B030D-6E8A-4147-A177-3AD203B41FA5}">
                      <a16:colId xmlns:a16="http://schemas.microsoft.com/office/drawing/2014/main" val="3424369150"/>
                    </a:ext>
                  </a:extLst>
                </a:gridCol>
                <a:gridCol w="658368">
                  <a:extLst>
                    <a:ext uri="{9D8B030D-6E8A-4147-A177-3AD203B41FA5}">
                      <a16:colId xmlns:a16="http://schemas.microsoft.com/office/drawing/2014/main" val="1106367364"/>
                    </a:ext>
                  </a:extLst>
                </a:gridCol>
                <a:gridCol w="658368">
                  <a:extLst>
                    <a:ext uri="{9D8B030D-6E8A-4147-A177-3AD203B41FA5}">
                      <a16:colId xmlns:a16="http://schemas.microsoft.com/office/drawing/2014/main" val="2650229806"/>
                    </a:ext>
                  </a:extLst>
                </a:gridCol>
                <a:gridCol w="658368">
                  <a:extLst>
                    <a:ext uri="{9D8B030D-6E8A-4147-A177-3AD203B41FA5}">
                      <a16:colId xmlns:a16="http://schemas.microsoft.com/office/drawing/2014/main" val="447611988"/>
                    </a:ext>
                  </a:extLst>
                </a:gridCol>
                <a:gridCol w="658368">
                  <a:extLst>
                    <a:ext uri="{9D8B030D-6E8A-4147-A177-3AD203B41FA5}">
                      <a16:colId xmlns:a16="http://schemas.microsoft.com/office/drawing/2014/main" val="140272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115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- 2017-10-18 00:07:47</a:t>
                      </a:r>
                      <a:r>
                        <a:rPr kumimoji="0" lang="es-ES" sz="1000" b="0" i="0" u="none" strike="noStrike" kern="1200" cap="none" spc="0" normalizeH="0" baseline="0" noProof="0">
                          <a:ln>
                            <a:noFill/>
                          </a:ln>
                          <a:solidFill>
                            <a:prstClr val="black"/>
                          </a:solidFill>
                          <a:effectLst/>
                          <a:uLnTx/>
                          <a:uFillTx/>
                          <a:latin typeface="+mn-lt"/>
                          <a:ea typeface="+mn-ea"/>
                          <a:cs typeface="+mn-cs"/>
                        </a:rPr>
                        <a:t>
#Urgente  El cuerpo hallado en el Río Chubut pertenece a Santiago Maldonado
La Fiscalía Federal de Esquel emitió un comunicado con detalles sobre el hallazgo del cadáver.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247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- 2017-10-29 22:56:46</a:t>
                      </a:r>
                      <a:r>
                        <a:rPr kumimoji="0" lang="es-ES" sz="1000" b="0" i="0" u="none" strike="noStrike" kern="1200" cap="none" spc="0" normalizeH="0" baseline="0" noProof="0">
                          <a:ln>
                            <a:noFill/>
                          </a:ln>
                          <a:solidFill>
                            <a:prstClr val="black"/>
                          </a:solidFill>
                          <a:effectLst/>
                          <a:uLnTx/>
                          <a:uFillTx/>
                          <a:latin typeface="+mn-lt"/>
                          <a:ea typeface="+mn-ea"/>
                          <a:cs typeface="+mn-cs"/>
                        </a:rPr>
                        <a:t>
#Conductor La despedida de Marcelo Tinelli y Guillermina Valdés con Maxi
El conductor y su mujer postearon en Instagram fotos junto al nene salteño de 7 años, que cumplió sus dos sueños: conoció a su ídolo y recibió dos prótesis para sus 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571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- 2017-10-26 12:44:04</a:t>
                      </a:r>
                      <a:r>
                        <a:rPr kumimoji="0" lang="es-ES" sz="1000" b="0" i="0" u="none" strike="noStrike" kern="1200" cap="none" spc="0" normalizeH="0" baseline="0" noProof="0">
                          <a:ln>
                            <a:noFill/>
                          </a:ln>
                          <a:solidFill>
                            <a:prstClr val="black"/>
                          </a:solidFill>
                          <a:effectLst/>
                          <a:uLnTx/>
                          <a:uFillTx/>
                          <a:latin typeface="+mn-lt"/>
                          <a:ea typeface="+mn-ea"/>
                          <a:cs typeface="+mn-cs"/>
                        </a:rPr>
                        <a:t>
SE SUBE EL TELÓN EN EL EX CINE FLORIDA
#Espectáculos Como buen titiritero, dar vida a lo inanimado parece ser la misión de Carlitos Melian. En este caso, el “loquito”, como le gusta autodenominarse, decidió encarar un nuevo desafío: restaurar y refuncionalizar el viejo cine de calle Florida. Mirá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4917789"/>
                  </a:ext>
                </a:extLst>
              </a:tr>
            </a:tbl>
          </a:graphicData>
        </a:graphic>
      </p:graphicFrame>
      <p:sp>
        <p:nvSpPr>
          <p:cNvPr id="4" name="Text Placeholder 3">
            <a:extLst>
              <a:ext uri="{FF2B5EF4-FFF2-40B4-BE49-F238E27FC236}">
                <a16:creationId xmlns:a16="http://schemas.microsoft.com/office/drawing/2014/main" id="{8BB48606-2552-49FB-9E35-637A42966AB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51238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122A-77F0-440B-A69D-DC3ADA1D04F7}"/>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29C3472E-1583-41E0-B6DB-9E4D27A00E5E}"/>
              </a:ext>
            </a:extLst>
          </p:cNvPr>
          <p:cNvGraphicFramePr>
            <a:graphicFrameLocks noGrp="1"/>
          </p:cNvGraphicFramePr>
          <p:nvPr>
            <p:ph type="tbl" sz="quarter" idx="13"/>
            <p:extLst>
              <p:ext uri="{D42A27DB-BD31-4B8C-83A1-F6EECF244321}">
                <p14:modId xmlns:p14="http://schemas.microsoft.com/office/powerpoint/2010/main" val="144474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3609366"/>
                    </a:ext>
                  </a:extLst>
                </a:gridCol>
                <a:gridCol w="658368">
                  <a:extLst>
                    <a:ext uri="{9D8B030D-6E8A-4147-A177-3AD203B41FA5}">
                      <a16:colId xmlns:a16="http://schemas.microsoft.com/office/drawing/2014/main" val="2229982457"/>
                    </a:ext>
                  </a:extLst>
                </a:gridCol>
                <a:gridCol w="658368">
                  <a:extLst>
                    <a:ext uri="{9D8B030D-6E8A-4147-A177-3AD203B41FA5}">
                      <a16:colId xmlns:a16="http://schemas.microsoft.com/office/drawing/2014/main" val="2728439601"/>
                    </a:ext>
                  </a:extLst>
                </a:gridCol>
                <a:gridCol w="658368">
                  <a:extLst>
                    <a:ext uri="{9D8B030D-6E8A-4147-A177-3AD203B41FA5}">
                      <a16:colId xmlns:a16="http://schemas.microsoft.com/office/drawing/2014/main" val="2306073741"/>
                    </a:ext>
                  </a:extLst>
                </a:gridCol>
                <a:gridCol w="658368">
                  <a:extLst>
                    <a:ext uri="{9D8B030D-6E8A-4147-A177-3AD203B41FA5}">
                      <a16:colId xmlns:a16="http://schemas.microsoft.com/office/drawing/2014/main" val="2459665761"/>
                    </a:ext>
                  </a:extLst>
                </a:gridCol>
                <a:gridCol w="658368">
                  <a:extLst>
                    <a:ext uri="{9D8B030D-6E8A-4147-A177-3AD203B41FA5}">
                      <a16:colId xmlns:a16="http://schemas.microsoft.com/office/drawing/2014/main" val="534621519"/>
                    </a:ext>
                  </a:extLst>
                </a:gridCol>
                <a:gridCol w="658368">
                  <a:extLst>
                    <a:ext uri="{9D8B030D-6E8A-4147-A177-3AD203B41FA5}">
                      <a16:colId xmlns:a16="http://schemas.microsoft.com/office/drawing/2014/main" val="3156128122"/>
                    </a:ext>
                  </a:extLst>
                </a:gridCol>
                <a:gridCol w="658368">
                  <a:extLst>
                    <a:ext uri="{9D8B030D-6E8A-4147-A177-3AD203B41FA5}">
                      <a16:colId xmlns:a16="http://schemas.microsoft.com/office/drawing/2014/main" val="407401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568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- 2017-10-13 20:00:30</a:t>
                      </a:r>
                      <a:r>
                        <a:rPr kumimoji="0" lang="es-ES" sz="1000" b="0" i="0" u="none" strike="noStrike" kern="1200" cap="none" spc="0" normalizeH="0" baseline="0" noProof="0">
                          <a:ln>
                            <a:noFill/>
                          </a:ln>
                          <a:solidFill>
                            <a:prstClr val="black"/>
                          </a:solidFill>
                          <a:effectLst/>
                          <a:uLnTx/>
                          <a:uFillTx/>
                          <a:latin typeface="+mn-lt"/>
                          <a:ea typeface="+mn-ea"/>
                          <a:cs typeface="+mn-cs"/>
                        </a:rPr>
                        <a:t>
VENDE SOPA DE MANÍ PARA AYUDAR A MAMÁ
#Solidaridad Su nombre es Mateo y es hijo de Erica Kosh, quien fue colisionada en la madrugada del 2 de junio por una camioneta. El niño se ubica todos los sábados al mediodía afuera del supermercado Chango Más de Av. Paraguay.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636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- 2017-10-30 11:57:26</a:t>
                      </a:r>
                      <a:r>
                        <a:rPr kumimoji="0" lang="es-ES" sz="1000" b="0" i="0" u="none" strike="noStrike" kern="1200" cap="none" spc="0" normalizeH="0" baseline="0" noProof="0">
                          <a:ln>
                            <a:noFill/>
                          </a:ln>
                          <a:solidFill>
                            <a:prstClr val="black"/>
                          </a:solidFill>
                          <a:effectLst/>
                          <a:uLnTx/>
                          <a:uFillTx/>
                          <a:latin typeface="+mn-lt"/>
                          <a:ea typeface="+mn-ea"/>
                          <a:cs typeface="+mn-cs"/>
                        </a:rPr>
                        <a:t>
Bº SOLIDARIDAD: IBA A VENDER ROPA Y LA VIOLARON ENTRE 3 
Una joven vendedora de ropa, quien ofrece sus productos por Facebook, fue convocada por un supuesto comprador en Av. Tavella. Cuando entró a la camioneta para comerciar, fue violada entre 3 sujetos. 
¿Viviste o te enteraste de alguien que haya sufrido una situación semejante?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167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- 2017-10-24 17:35:22</a:t>
                      </a:r>
                      <a:r>
                        <a:rPr kumimoji="0" lang="es-ES" sz="1000" b="0" i="0" u="none" strike="noStrike" kern="1200" cap="none" spc="0" normalizeH="0" baseline="0" noProof="0">
                          <a:ln>
                            <a:noFill/>
                          </a:ln>
                          <a:solidFill>
                            <a:prstClr val="black"/>
                          </a:solidFill>
                          <a:effectLst/>
                          <a:uLnTx/>
                          <a:uFillTx/>
                          <a:latin typeface="+mn-lt"/>
                          <a:ea typeface="+mn-ea"/>
                          <a:cs typeface="+mn-cs"/>
                        </a:rPr>
                        <a:t>
HISTORIA DE VIDA
#Sociedad Un salteño de 7 años envió un video, vistiendo una camiseta de San Lorenzo, a Marcelo Tinelli pidiendo conocerlo. El conductor, a través de su cuenta de Twitter, aseguró que lo llevará a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2700471"/>
                  </a:ext>
                </a:extLst>
              </a:tr>
            </a:tbl>
          </a:graphicData>
        </a:graphic>
      </p:graphicFrame>
      <p:sp>
        <p:nvSpPr>
          <p:cNvPr id="4" name="Text Placeholder 3">
            <a:extLst>
              <a:ext uri="{FF2B5EF4-FFF2-40B4-BE49-F238E27FC236}">
                <a16:creationId xmlns:a16="http://schemas.microsoft.com/office/drawing/2014/main" id="{F1056438-798B-453F-AF74-0764106C2DA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0183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E89E-C435-4072-AC5F-8C0B03EF0AEE}"/>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354D4F08-8E1D-4DB0-8782-CA82ECEE034D}"/>
              </a:ext>
            </a:extLst>
          </p:cNvPr>
          <p:cNvGraphicFramePr>
            <a:graphicFrameLocks noGrp="1"/>
          </p:cNvGraphicFramePr>
          <p:nvPr>
            <p:ph type="tbl" sz="quarter" idx="13"/>
            <p:extLst>
              <p:ext uri="{D42A27DB-BD31-4B8C-83A1-F6EECF244321}">
                <p14:modId xmlns:p14="http://schemas.microsoft.com/office/powerpoint/2010/main" val="1937003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1140041"/>
                    </a:ext>
                  </a:extLst>
                </a:gridCol>
                <a:gridCol w="658368">
                  <a:extLst>
                    <a:ext uri="{9D8B030D-6E8A-4147-A177-3AD203B41FA5}">
                      <a16:colId xmlns:a16="http://schemas.microsoft.com/office/drawing/2014/main" val="3860914656"/>
                    </a:ext>
                  </a:extLst>
                </a:gridCol>
                <a:gridCol w="658368">
                  <a:extLst>
                    <a:ext uri="{9D8B030D-6E8A-4147-A177-3AD203B41FA5}">
                      <a16:colId xmlns:a16="http://schemas.microsoft.com/office/drawing/2014/main" val="1089562886"/>
                    </a:ext>
                  </a:extLst>
                </a:gridCol>
                <a:gridCol w="658368">
                  <a:extLst>
                    <a:ext uri="{9D8B030D-6E8A-4147-A177-3AD203B41FA5}">
                      <a16:colId xmlns:a16="http://schemas.microsoft.com/office/drawing/2014/main" val="3276617131"/>
                    </a:ext>
                  </a:extLst>
                </a:gridCol>
                <a:gridCol w="658368">
                  <a:extLst>
                    <a:ext uri="{9D8B030D-6E8A-4147-A177-3AD203B41FA5}">
                      <a16:colId xmlns:a16="http://schemas.microsoft.com/office/drawing/2014/main" val="1450847652"/>
                    </a:ext>
                  </a:extLst>
                </a:gridCol>
                <a:gridCol w="658368">
                  <a:extLst>
                    <a:ext uri="{9D8B030D-6E8A-4147-A177-3AD203B41FA5}">
                      <a16:colId xmlns:a16="http://schemas.microsoft.com/office/drawing/2014/main" val="2435756333"/>
                    </a:ext>
                  </a:extLst>
                </a:gridCol>
                <a:gridCol w="658368">
                  <a:extLst>
                    <a:ext uri="{9D8B030D-6E8A-4147-A177-3AD203B41FA5}">
                      <a16:colId xmlns:a16="http://schemas.microsoft.com/office/drawing/2014/main" val="4195614928"/>
                    </a:ext>
                  </a:extLst>
                </a:gridCol>
                <a:gridCol w="658368">
                  <a:extLst>
                    <a:ext uri="{9D8B030D-6E8A-4147-A177-3AD203B41FA5}">
                      <a16:colId xmlns:a16="http://schemas.microsoft.com/office/drawing/2014/main" val="1496306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672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- 2017-10-11 00:00:00</a:t>
                      </a:r>
                      <a:r>
                        <a:rPr kumimoji="0" lang="es-ES" sz="1000" b="0" i="0" u="none" strike="noStrike" kern="1200" cap="none" spc="0" normalizeH="0" baseline="0" noProof="0">
                          <a:ln>
                            <a:noFill/>
                          </a:ln>
                          <a:solidFill>
                            <a:prstClr val="black"/>
                          </a:solidFill>
                          <a:effectLst/>
                          <a:uLnTx/>
                          <a:uFillTx/>
                          <a:latin typeface="+mn-lt"/>
                          <a:ea typeface="+mn-ea"/>
                          <a:cs typeface="+mn-cs"/>
                        </a:rPr>
                        <a:t>
#Nacional Un hombre murió esperando que PAMI le devolviera un remedio suspendido
El hombre padecía una enfermedad pulmonar.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30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- 2017-10-18 11:59:26</a:t>
                      </a:r>
                      <a:r>
                        <a:rPr kumimoji="0" lang="es-ES" sz="1000" b="0" i="0" u="none" strike="noStrike" kern="1200" cap="none" spc="0" normalizeH="0" baseline="0" noProof="0">
                          <a:ln>
                            <a:noFill/>
                          </a:ln>
                          <a:solidFill>
                            <a:prstClr val="black"/>
                          </a:solidFill>
                          <a:effectLst/>
                          <a:uLnTx/>
                          <a:uFillTx/>
                          <a:latin typeface="+mn-lt"/>
                          <a:ea typeface="+mn-ea"/>
                          <a:cs typeface="+mn-cs"/>
                        </a:rPr>
                        <a:t>
#Nacional Hallaron a Delfina muerta en un desagüe
La nena de dos años y nueve meses que había desaparecido el sábado cuando jugaba con su hermana en la ciudad rionegrina de General Roca fue encontrada sin vida a la orilla de un curso de agua, en una zona de mucho barro.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712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- 2017-10-27 10:59:31</a:t>
                      </a:r>
                      <a:r>
                        <a:rPr kumimoji="0" lang="es-ES" sz="1000" b="0" i="0" u="none" strike="noStrike" kern="1200" cap="none" spc="0" normalizeH="0" baseline="0" noProof="0">
                          <a:ln>
                            <a:noFill/>
                          </a:ln>
                          <a:solidFill>
                            <a:prstClr val="black"/>
                          </a:solidFill>
                          <a:effectLst/>
                          <a:uLnTx/>
                          <a:uFillTx/>
                          <a:latin typeface="+mn-lt"/>
                          <a:ea typeface="+mn-ea"/>
                          <a:cs typeface="+mn-cs"/>
                        </a:rPr>
                        <a:t>
ANTICIPAN LA MUERTE DE MACRI
#Vidente "Tendrá una muerte dolorosa por una fuerte enfermedad que padece y que poco a poco está consumiendo su vida..."  ¿Quien pronunció tan audaz y explosiva predicción? Enterate en la nota.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1551014"/>
                  </a:ext>
                </a:extLst>
              </a:tr>
            </a:tbl>
          </a:graphicData>
        </a:graphic>
      </p:graphicFrame>
      <p:sp>
        <p:nvSpPr>
          <p:cNvPr id="4" name="Text Placeholder 3">
            <a:extLst>
              <a:ext uri="{FF2B5EF4-FFF2-40B4-BE49-F238E27FC236}">
                <a16:creationId xmlns:a16="http://schemas.microsoft.com/office/drawing/2014/main" id="{C3B55B7E-3E53-46B4-A78B-CDF05D27FED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19057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D7ED8-B2A4-4E0D-9542-7F49DAD4E60F}"/>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531F9E90-EBD4-4ACA-AAFA-B9BB13D11017}"/>
              </a:ext>
            </a:extLst>
          </p:cNvPr>
          <p:cNvGraphicFramePr>
            <a:graphicFrameLocks noGrp="1"/>
          </p:cNvGraphicFramePr>
          <p:nvPr>
            <p:ph type="tbl" sz="quarter" idx="13"/>
            <p:extLst>
              <p:ext uri="{D42A27DB-BD31-4B8C-83A1-F6EECF244321}">
                <p14:modId xmlns:p14="http://schemas.microsoft.com/office/powerpoint/2010/main" val="137140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2167313"/>
                    </a:ext>
                  </a:extLst>
                </a:gridCol>
                <a:gridCol w="658368">
                  <a:extLst>
                    <a:ext uri="{9D8B030D-6E8A-4147-A177-3AD203B41FA5}">
                      <a16:colId xmlns:a16="http://schemas.microsoft.com/office/drawing/2014/main" val="1314815747"/>
                    </a:ext>
                  </a:extLst>
                </a:gridCol>
                <a:gridCol w="658368">
                  <a:extLst>
                    <a:ext uri="{9D8B030D-6E8A-4147-A177-3AD203B41FA5}">
                      <a16:colId xmlns:a16="http://schemas.microsoft.com/office/drawing/2014/main" val="2719810784"/>
                    </a:ext>
                  </a:extLst>
                </a:gridCol>
                <a:gridCol w="658368">
                  <a:extLst>
                    <a:ext uri="{9D8B030D-6E8A-4147-A177-3AD203B41FA5}">
                      <a16:colId xmlns:a16="http://schemas.microsoft.com/office/drawing/2014/main" val="2446167902"/>
                    </a:ext>
                  </a:extLst>
                </a:gridCol>
                <a:gridCol w="658368">
                  <a:extLst>
                    <a:ext uri="{9D8B030D-6E8A-4147-A177-3AD203B41FA5}">
                      <a16:colId xmlns:a16="http://schemas.microsoft.com/office/drawing/2014/main" val="542220344"/>
                    </a:ext>
                  </a:extLst>
                </a:gridCol>
                <a:gridCol w="658368">
                  <a:extLst>
                    <a:ext uri="{9D8B030D-6E8A-4147-A177-3AD203B41FA5}">
                      <a16:colId xmlns:a16="http://schemas.microsoft.com/office/drawing/2014/main" val="3820883890"/>
                    </a:ext>
                  </a:extLst>
                </a:gridCol>
                <a:gridCol w="658368">
                  <a:extLst>
                    <a:ext uri="{9D8B030D-6E8A-4147-A177-3AD203B41FA5}">
                      <a16:colId xmlns:a16="http://schemas.microsoft.com/office/drawing/2014/main" val="2932209728"/>
                    </a:ext>
                  </a:extLst>
                </a:gridCol>
                <a:gridCol w="658368">
                  <a:extLst>
                    <a:ext uri="{9D8B030D-6E8A-4147-A177-3AD203B41FA5}">
                      <a16:colId xmlns:a16="http://schemas.microsoft.com/office/drawing/2014/main" val="349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881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- 2017-10-27 11:30:04</a:t>
                      </a:r>
                      <a:r>
                        <a:rPr kumimoji="0" lang="es-ES" sz="1000" b="0" i="0" u="none" strike="noStrike" kern="1200" cap="none" spc="0" normalizeH="0" baseline="0" noProof="0">
                          <a:ln>
                            <a:noFill/>
                          </a:ln>
                          <a:solidFill>
                            <a:prstClr val="black"/>
                          </a:solidFill>
                          <a:effectLst/>
                          <a:uLnTx/>
                          <a:uFillTx/>
                          <a:latin typeface="+mn-lt"/>
                          <a:ea typeface="+mn-ea"/>
                          <a:cs typeface="+mn-cs"/>
                        </a:rPr>
                        <a:t>
CONTRA HALLOWEEN 
#FestivalDeLuz Un grupo de jóvenes de nuestra ciudad organiza el denominado "Festival de la Luz", en contraposición a la Noche de brujas. Buscan promover valores y tradiciones propias con una marcha blanca. Será hoy desde las 17 hs. en la Plazoleta Cuatro Siglos. ¿Qué opinás?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157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- 2017-10-26 19:02:21</a:t>
                      </a:r>
                      <a:r>
                        <a:rPr kumimoji="0" lang="es-ES" sz="1000" b="0" i="0" u="none" strike="noStrike" kern="1200" cap="none" spc="0" normalizeH="0" baseline="0" noProof="0">
                          <a:ln>
                            <a:noFill/>
                          </a:ln>
                          <a:solidFill>
                            <a:prstClr val="black"/>
                          </a:solidFill>
                          <a:effectLst/>
                          <a:uLnTx/>
                          <a:uFillTx/>
                          <a:latin typeface="+mn-lt"/>
                          <a:ea typeface="+mn-ea"/>
                          <a:cs typeface="+mn-cs"/>
                        </a:rPr>
                        <a:t>
SUEÑO CUMPLIDO
#Sociedad El pequeño de 7 años viaja rumbo a Buenos Aires junto a su mamá, una hermana y el payamédico Luis Di Stéfano hacia el encuentro con el reconocido conductor. Estarán mañana en el piso de ShowMatch.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834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- 2017-10-30 08:29:11</a:t>
                      </a:r>
                      <a:r>
                        <a:rPr kumimoji="0" lang="es-ES" sz="1000" b="0" i="0" u="none" strike="noStrike" kern="1200" cap="none" spc="0" normalizeH="0" baseline="0" noProof="0">
                          <a:ln>
                            <a:noFill/>
                          </a:ln>
                          <a:solidFill>
                            <a:prstClr val="black"/>
                          </a:solidFill>
                          <a:effectLst/>
                          <a:uLnTx/>
                          <a:uFillTx/>
                          <a:latin typeface="+mn-lt"/>
                          <a:ea typeface="+mn-ea"/>
                          <a:cs typeface="+mn-cs"/>
                        </a:rPr>
                        <a:t>
ABERRANTE CASO EN SALTA: PADRE VIOLADOR, HIJA ASMÁTICA
#AbusoSexual #PadreViolador La madre de la menor, de 6 años, denunció que al encontrar manchas de sangre en la sábana, llevo a su hija al hospital, donde confirmaron las lesiones por el grave abuso sexual. La mujer acusó a su pareja, y padre de la niña.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3114549"/>
                  </a:ext>
                </a:extLst>
              </a:tr>
            </a:tbl>
          </a:graphicData>
        </a:graphic>
      </p:graphicFrame>
      <p:sp>
        <p:nvSpPr>
          <p:cNvPr id="4" name="Text Placeholder 3">
            <a:extLst>
              <a:ext uri="{FF2B5EF4-FFF2-40B4-BE49-F238E27FC236}">
                <a16:creationId xmlns:a16="http://schemas.microsoft.com/office/drawing/2014/main" id="{FB95D085-6B07-4082-8C14-CB0B1F036F1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55299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1EC5-714C-4B98-A277-0D5E8A06D480}"/>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920FAF39-ADE4-48DC-841D-60681FEE5983}"/>
              </a:ext>
            </a:extLst>
          </p:cNvPr>
          <p:cNvGraphicFramePr>
            <a:graphicFrameLocks noGrp="1"/>
          </p:cNvGraphicFramePr>
          <p:nvPr>
            <p:ph type="tbl" sz="quarter" idx="13"/>
            <p:extLst>
              <p:ext uri="{D42A27DB-BD31-4B8C-83A1-F6EECF244321}">
                <p14:modId xmlns:p14="http://schemas.microsoft.com/office/powerpoint/2010/main" val="214480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6844425"/>
                    </a:ext>
                  </a:extLst>
                </a:gridCol>
                <a:gridCol w="658368">
                  <a:extLst>
                    <a:ext uri="{9D8B030D-6E8A-4147-A177-3AD203B41FA5}">
                      <a16:colId xmlns:a16="http://schemas.microsoft.com/office/drawing/2014/main" val="819645185"/>
                    </a:ext>
                  </a:extLst>
                </a:gridCol>
                <a:gridCol w="658368">
                  <a:extLst>
                    <a:ext uri="{9D8B030D-6E8A-4147-A177-3AD203B41FA5}">
                      <a16:colId xmlns:a16="http://schemas.microsoft.com/office/drawing/2014/main" val="191581879"/>
                    </a:ext>
                  </a:extLst>
                </a:gridCol>
                <a:gridCol w="658368">
                  <a:extLst>
                    <a:ext uri="{9D8B030D-6E8A-4147-A177-3AD203B41FA5}">
                      <a16:colId xmlns:a16="http://schemas.microsoft.com/office/drawing/2014/main" val="3629842012"/>
                    </a:ext>
                  </a:extLst>
                </a:gridCol>
                <a:gridCol w="658368">
                  <a:extLst>
                    <a:ext uri="{9D8B030D-6E8A-4147-A177-3AD203B41FA5}">
                      <a16:colId xmlns:a16="http://schemas.microsoft.com/office/drawing/2014/main" val="2072937340"/>
                    </a:ext>
                  </a:extLst>
                </a:gridCol>
                <a:gridCol w="658368">
                  <a:extLst>
                    <a:ext uri="{9D8B030D-6E8A-4147-A177-3AD203B41FA5}">
                      <a16:colId xmlns:a16="http://schemas.microsoft.com/office/drawing/2014/main" val="3683549871"/>
                    </a:ext>
                  </a:extLst>
                </a:gridCol>
                <a:gridCol w="658368">
                  <a:extLst>
                    <a:ext uri="{9D8B030D-6E8A-4147-A177-3AD203B41FA5}">
                      <a16:colId xmlns:a16="http://schemas.microsoft.com/office/drawing/2014/main" val="184717500"/>
                    </a:ext>
                  </a:extLst>
                </a:gridCol>
                <a:gridCol w="658368">
                  <a:extLst>
                    <a:ext uri="{9D8B030D-6E8A-4147-A177-3AD203B41FA5}">
                      <a16:colId xmlns:a16="http://schemas.microsoft.com/office/drawing/2014/main" val="1871597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105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- 2017-10-26 11:54:38</a:t>
                      </a:r>
                      <a:r>
                        <a:rPr kumimoji="0" lang="es-ES" sz="1000" b="0" i="0" u="none" strike="noStrike" kern="1200" cap="none" spc="0" normalizeH="0" baseline="0" noProof="0">
                          <a:ln>
                            <a:noFill/>
                          </a:ln>
                          <a:solidFill>
                            <a:prstClr val="black"/>
                          </a:solidFill>
                          <a:effectLst/>
                          <a:uLnTx/>
                          <a:uFillTx/>
                          <a:latin typeface="+mn-lt"/>
                          <a:ea typeface="+mn-ea"/>
                          <a:cs typeface="+mn-cs"/>
                        </a:rPr>
                        <a:t>
#Video #Indignante: Por serle infiel, la ató en la ventana y la azotó con una manguera
“¡Te lo juro que ya nunca jamás lo vuelvo a hacer. Te lo juro, Fernando!”, gritaba la muchacha azotada.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350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- 2017-10-20 12:51:41</a:t>
                      </a:r>
                      <a:r>
                        <a:rPr kumimoji="0" lang="es-ES" sz="1000" b="0" i="0" u="none" strike="noStrike" kern="1200" cap="none" spc="0" normalizeH="0" baseline="0" noProof="0">
                          <a:ln>
                            <a:noFill/>
                          </a:ln>
                          <a:solidFill>
                            <a:prstClr val="black"/>
                          </a:solidFill>
                          <a:effectLst/>
                          <a:uLnTx/>
                          <a:uFillTx/>
                          <a:latin typeface="+mn-lt"/>
                          <a:ea typeface="+mn-ea"/>
                          <a:cs typeface="+mn-cs"/>
                        </a:rPr>
                        <a:t>
CON SANGRE SALTEÑA
#Famosas La actriz se encuentra viviendo uno de los momentos más felices de su vida. A una semana de haber dado a luz a Felipe, su primer hijo junto al abogado salteño Ramiro Ponce de León, Florencia Peña publicó en las redes la primera foto del niño.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35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- 2017-10-17 11:13:54</a:t>
                      </a:r>
                      <a:r>
                        <a:rPr kumimoji="0" lang="es-ES" sz="1000" b="0" i="0" u="none" strike="noStrike" kern="1200" cap="none" spc="0" normalizeH="0" baseline="0" noProof="0">
                          <a:ln>
                            <a:noFill/>
                          </a:ln>
                          <a:solidFill>
                            <a:prstClr val="black"/>
                          </a:solidFill>
                          <a:effectLst/>
                          <a:uLnTx/>
                          <a:uFillTx/>
                          <a:latin typeface="+mn-lt"/>
                          <a:ea typeface="+mn-ea"/>
                          <a:cs typeface="+mn-cs"/>
                        </a:rPr>
                        <a:t>
NOS DUELE A TODOS
#Nacionales Fernando, que tenía 13 años, llegó de Corrientes al Hospital Garrahan esperando lograr ser trasplantado por padecer una miocardiopatía dilatada por influenza B. Sin embargo, el pedido fue rechazado y el adolescente murió.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959612"/>
                  </a:ext>
                </a:extLst>
              </a:tr>
            </a:tbl>
          </a:graphicData>
        </a:graphic>
      </p:graphicFrame>
      <p:sp>
        <p:nvSpPr>
          <p:cNvPr id="4" name="Text Placeholder 3">
            <a:extLst>
              <a:ext uri="{FF2B5EF4-FFF2-40B4-BE49-F238E27FC236}">
                <a16:creationId xmlns:a16="http://schemas.microsoft.com/office/drawing/2014/main" id="{1E26057E-9EF7-4C54-9B37-B5AE7912BA1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13212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D914-F531-4E50-B068-3D965060161F}"/>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5EC87F23-C3C4-40C5-9352-017DA3BBD6E0}"/>
              </a:ext>
            </a:extLst>
          </p:cNvPr>
          <p:cNvGraphicFramePr>
            <a:graphicFrameLocks noGrp="1"/>
          </p:cNvGraphicFramePr>
          <p:nvPr>
            <p:ph type="tbl" sz="quarter" idx="13"/>
            <p:extLst>
              <p:ext uri="{D42A27DB-BD31-4B8C-83A1-F6EECF244321}">
                <p14:modId xmlns:p14="http://schemas.microsoft.com/office/powerpoint/2010/main" val="42648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6236694"/>
                    </a:ext>
                  </a:extLst>
                </a:gridCol>
                <a:gridCol w="658368">
                  <a:extLst>
                    <a:ext uri="{9D8B030D-6E8A-4147-A177-3AD203B41FA5}">
                      <a16:colId xmlns:a16="http://schemas.microsoft.com/office/drawing/2014/main" val="3386380812"/>
                    </a:ext>
                  </a:extLst>
                </a:gridCol>
                <a:gridCol w="658368">
                  <a:extLst>
                    <a:ext uri="{9D8B030D-6E8A-4147-A177-3AD203B41FA5}">
                      <a16:colId xmlns:a16="http://schemas.microsoft.com/office/drawing/2014/main" val="517319779"/>
                    </a:ext>
                  </a:extLst>
                </a:gridCol>
                <a:gridCol w="658368">
                  <a:extLst>
                    <a:ext uri="{9D8B030D-6E8A-4147-A177-3AD203B41FA5}">
                      <a16:colId xmlns:a16="http://schemas.microsoft.com/office/drawing/2014/main" val="2745119671"/>
                    </a:ext>
                  </a:extLst>
                </a:gridCol>
                <a:gridCol w="658368">
                  <a:extLst>
                    <a:ext uri="{9D8B030D-6E8A-4147-A177-3AD203B41FA5}">
                      <a16:colId xmlns:a16="http://schemas.microsoft.com/office/drawing/2014/main" val="1865225200"/>
                    </a:ext>
                  </a:extLst>
                </a:gridCol>
                <a:gridCol w="658368">
                  <a:extLst>
                    <a:ext uri="{9D8B030D-6E8A-4147-A177-3AD203B41FA5}">
                      <a16:colId xmlns:a16="http://schemas.microsoft.com/office/drawing/2014/main" val="2936403267"/>
                    </a:ext>
                  </a:extLst>
                </a:gridCol>
                <a:gridCol w="658368">
                  <a:extLst>
                    <a:ext uri="{9D8B030D-6E8A-4147-A177-3AD203B41FA5}">
                      <a16:colId xmlns:a16="http://schemas.microsoft.com/office/drawing/2014/main" val="3698708177"/>
                    </a:ext>
                  </a:extLst>
                </a:gridCol>
                <a:gridCol w="658368">
                  <a:extLst>
                    <a:ext uri="{9D8B030D-6E8A-4147-A177-3AD203B41FA5}">
                      <a16:colId xmlns:a16="http://schemas.microsoft.com/office/drawing/2014/main" val="15053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011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- 2017-10-09 23:46:42</a:t>
                      </a:r>
                      <a:r>
                        <a:rPr kumimoji="0" lang="es-ES" sz="1000" b="0" i="0" u="none" strike="noStrike" kern="1200" cap="none" spc="0" normalizeH="0" baseline="0" noProof="0">
                          <a:ln>
                            <a:noFill/>
                          </a:ln>
                          <a:solidFill>
                            <a:prstClr val="black"/>
                          </a:solidFill>
                          <a:effectLst/>
                          <a:uLnTx/>
                          <a:uFillTx/>
                          <a:latin typeface="+mn-lt"/>
                          <a:ea typeface="+mn-ea"/>
                          <a:cs typeface="+mn-cs"/>
                        </a:rPr>
                        <a:t>
#Sociedad Por economía, vuelven a usarse los pañales de tela
Se están empezando a usar cada vez más en el país. Son reajustables y duran toda la etapa pañalera del bebé. ¿Qué opinas?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- 2017-10-19 21:56:47</a:t>
                      </a:r>
                      <a:r>
                        <a:rPr kumimoji="0" lang="es-ES" sz="1000" b="0" i="0" u="none" strike="noStrike" kern="1200" cap="none" spc="0" normalizeH="0" baseline="0" noProof="0">
                          <a:ln>
                            <a:noFill/>
                          </a:ln>
                          <a:solidFill>
                            <a:prstClr val="black"/>
                          </a:solidFill>
                          <a:effectLst/>
                          <a:uLnTx/>
                          <a:uFillTx/>
                          <a:latin typeface="+mn-lt"/>
                          <a:ea typeface="+mn-ea"/>
                          <a:cs typeface="+mn-cs"/>
                        </a:rPr>
                        <a:t>
EN LA DULCE ESPERA
Luego de los rumores, llegan las confirmaciones: Isabel Macedo está esperando su primer hijo junto al Gobernador Juan Manuel Urtubey. La confirmación estuvo a cargo del mismo gobernador, hace instantes.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805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- 2017-10-19 13:00:34</a:t>
                      </a:r>
                      <a:r>
                        <a:rPr kumimoji="0" lang="es-ES" sz="1000" b="0" i="0" u="none" strike="noStrike" kern="1200" cap="none" spc="0" normalizeH="0" baseline="0" noProof="0">
                          <a:ln>
                            <a:noFill/>
                          </a:ln>
                          <a:solidFill>
                            <a:prstClr val="black"/>
                          </a:solidFill>
                          <a:effectLst/>
                          <a:uLnTx/>
                          <a:uFillTx/>
                          <a:latin typeface="+mn-lt"/>
                          <a:ea typeface="+mn-ea"/>
                          <a:cs typeface="+mn-cs"/>
                        </a:rPr>
                        <a:t>
MALOS TRATOS EN EL PARTO
#Salud La violencia obstétrica puede y debe ser denunciada. Las víctimas pueden asistir a la OVIF o a las Fiscalías de Violencia de Género. En casos leves también recurrir al Defensoría del Pueblo.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2548721"/>
                  </a:ext>
                </a:extLst>
              </a:tr>
            </a:tbl>
          </a:graphicData>
        </a:graphic>
      </p:graphicFrame>
      <p:sp>
        <p:nvSpPr>
          <p:cNvPr id="4" name="Text Placeholder 3">
            <a:extLst>
              <a:ext uri="{FF2B5EF4-FFF2-40B4-BE49-F238E27FC236}">
                <a16:creationId xmlns:a16="http://schemas.microsoft.com/office/drawing/2014/main" id="{B5C15414-EC54-4320-9D51-D8C90F988CD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1669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E8C5A-C725-479C-9203-4C9711874C86}"/>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5337D291-F46E-47E6-A330-62B7C06593FB}"/>
              </a:ext>
            </a:extLst>
          </p:cNvPr>
          <p:cNvGraphicFramePr>
            <a:graphicFrameLocks noGrp="1"/>
          </p:cNvGraphicFramePr>
          <p:nvPr>
            <p:ph type="tbl" sz="quarter" idx="13"/>
            <p:extLst>
              <p:ext uri="{D42A27DB-BD31-4B8C-83A1-F6EECF244321}">
                <p14:modId xmlns:p14="http://schemas.microsoft.com/office/powerpoint/2010/main" val="141850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3668025"/>
                    </a:ext>
                  </a:extLst>
                </a:gridCol>
                <a:gridCol w="658368">
                  <a:extLst>
                    <a:ext uri="{9D8B030D-6E8A-4147-A177-3AD203B41FA5}">
                      <a16:colId xmlns:a16="http://schemas.microsoft.com/office/drawing/2014/main" val="1761505990"/>
                    </a:ext>
                  </a:extLst>
                </a:gridCol>
                <a:gridCol w="658368">
                  <a:extLst>
                    <a:ext uri="{9D8B030D-6E8A-4147-A177-3AD203B41FA5}">
                      <a16:colId xmlns:a16="http://schemas.microsoft.com/office/drawing/2014/main" val="791711350"/>
                    </a:ext>
                  </a:extLst>
                </a:gridCol>
                <a:gridCol w="658368">
                  <a:extLst>
                    <a:ext uri="{9D8B030D-6E8A-4147-A177-3AD203B41FA5}">
                      <a16:colId xmlns:a16="http://schemas.microsoft.com/office/drawing/2014/main" val="3124317529"/>
                    </a:ext>
                  </a:extLst>
                </a:gridCol>
                <a:gridCol w="658368">
                  <a:extLst>
                    <a:ext uri="{9D8B030D-6E8A-4147-A177-3AD203B41FA5}">
                      <a16:colId xmlns:a16="http://schemas.microsoft.com/office/drawing/2014/main" val="1463319887"/>
                    </a:ext>
                  </a:extLst>
                </a:gridCol>
                <a:gridCol w="658368">
                  <a:extLst>
                    <a:ext uri="{9D8B030D-6E8A-4147-A177-3AD203B41FA5}">
                      <a16:colId xmlns:a16="http://schemas.microsoft.com/office/drawing/2014/main" val="1466215600"/>
                    </a:ext>
                  </a:extLst>
                </a:gridCol>
                <a:gridCol w="658368">
                  <a:extLst>
                    <a:ext uri="{9D8B030D-6E8A-4147-A177-3AD203B41FA5}">
                      <a16:colId xmlns:a16="http://schemas.microsoft.com/office/drawing/2014/main" val="900507321"/>
                    </a:ext>
                  </a:extLst>
                </a:gridCol>
                <a:gridCol w="658368">
                  <a:extLst>
                    <a:ext uri="{9D8B030D-6E8A-4147-A177-3AD203B41FA5}">
                      <a16:colId xmlns:a16="http://schemas.microsoft.com/office/drawing/2014/main" val="768783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172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- 2017-10-19 10:56:24</a:t>
                      </a:r>
                      <a:r>
                        <a:rPr kumimoji="0" lang="es-ES" sz="1000" b="0" i="0" u="none" strike="noStrike" kern="1200" cap="none" spc="0" normalizeH="0" baseline="0" noProof="0">
                          <a:ln>
                            <a:noFill/>
                          </a:ln>
                          <a:solidFill>
                            <a:prstClr val="black"/>
                          </a:solidFill>
                          <a:effectLst/>
                          <a:uLnTx/>
                          <a:uFillTx/>
                          <a:latin typeface="+mn-lt"/>
                          <a:ea typeface="+mn-ea"/>
                          <a:cs typeface="+mn-cs"/>
                        </a:rPr>
                        <a:t>
SE LE VOLARON LAS CHAPAS
#Policiales El niño llamó a las 4.10 de la madrugada dando cuenta que estaba solo en su domicilio y que se había volado el techo de su vivienda.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311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- 2017-10-19 10:39:20</a:t>
                      </a:r>
                      <a:r>
                        <a:rPr kumimoji="0" lang="es-ES" sz="1000" b="0" i="0" u="none" strike="noStrike" kern="1200" cap="none" spc="0" normalizeH="0" baseline="0" noProof="0">
                          <a:ln>
                            <a:noFill/>
                          </a:ln>
                          <a:solidFill>
                            <a:prstClr val="black"/>
                          </a:solidFill>
                          <a:effectLst/>
                          <a:uLnTx/>
                          <a:uFillTx/>
                          <a:latin typeface="+mn-lt"/>
                          <a:ea typeface="+mn-ea"/>
                          <a:cs typeface="+mn-cs"/>
                        </a:rPr>
                        <a:t>
#Volcaron en la Ruta 34 y fueron rescatados por el "Chaqueño" Palavecino
El hecho tuvo lugar muy cerca de la localidad de Pinto, Santiago del Estero. Mira las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360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- 2017-10-25 12:06:06</a:t>
                      </a:r>
                      <a:r>
                        <a:rPr kumimoji="0" lang="es-ES" sz="1000" b="0" i="0" u="none" strike="noStrike" kern="1200" cap="none" spc="0" normalizeH="0" baseline="0" noProof="0">
                          <a:ln>
                            <a:noFill/>
                          </a:ln>
                          <a:solidFill>
                            <a:prstClr val="black"/>
                          </a:solidFill>
                          <a:effectLst/>
                          <a:uLnTx/>
                          <a:uFillTx/>
                          <a:latin typeface="+mn-lt"/>
                          <a:ea typeface="+mn-ea"/>
                          <a:cs typeface="+mn-cs"/>
                        </a:rPr>
                        <a:t>
Estamos en el ex Cine Florida con Carlitos Melian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9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- 2017-10-18 10:53:45</a:t>
                      </a:r>
                      <a:r>
                        <a:rPr kumimoji="0" lang="es-ES" sz="1000" b="0" i="0" u="none" strike="noStrike" kern="1200" cap="none" spc="0" normalizeH="0" baseline="0" noProof="0">
                          <a:ln>
                            <a:noFill/>
                          </a:ln>
                          <a:solidFill>
                            <a:prstClr val="black"/>
                          </a:solidFill>
                          <a:effectLst/>
                          <a:uLnTx/>
                          <a:uFillTx/>
                          <a:latin typeface="+mn-lt"/>
                          <a:ea typeface="+mn-ea"/>
                          <a:cs typeface="+mn-cs"/>
                        </a:rPr>
                        <a:t>
NEGLIGENCIA Y ABANDONO 
#Reclamo Una mujer, embarazada de su tercer hijo, solicitó asistencia de urgencia por los dolores desgarradores que sentía. Los profesionales desestimaron el pedido y a los dos días su hijo nació sin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9861562"/>
                  </a:ext>
                </a:extLst>
              </a:tr>
            </a:tbl>
          </a:graphicData>
        </a:graphic>
      </p:graphicFrame>
      <p:sp>
        <p:nvSpPr>
          <p:cNvPr id="4" name="Text Placeholder 3">
            <a:extLst>
              <a:ext uri="{FF2B5EF4-FFF2-40B4-BE49-F238E27FC236}">
                <a16:creationId xmlns:a16="http://schemas.microsoft.com/office/drawing/2014/main" id="{3219DC84-8B1A-41EE-81C4-2E343CDAFA8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34901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0250D-A51C-4D90-83E6-8E5D697EF29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98CE3F0-3D88-4775-8FFB-0789D1520CA6}"/>
              </a:ext>
            </a:extLst>
          </p:cNvPr>
          <p:cNvGraphicFramePr>
            <a:graphicFrameLocks noGrp="1"/>
          </p:cNvGraphicFramePr>
          <p:nvPr>
            <p:ph type="chart" sz="quarter" idx="13"/>
            <p:extLst>
              <p:ext uri="{D42A27DB-BD31-4B8C-83A1-F6EECF244321}">
                <p14:modId xmlns:p14="http://schemas.microsoft.com/office/powerpoint/2010/main" val="4074138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F77CD-3DD2-474A-BA56-F3C58274E43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3F0F627-1C07-4F2C-B969-8CCB5C0AD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219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F5F51-3E45-41CF-B195-E74202C88BC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D1C507F-EECC-403F-92F8-5A7DAFE934D6}"/>
              </a:ext>
            </a:extLst>
          </p:cNvPr>
          <p:cNvGraphicFramePr>
            <a:graphicFrameLocks noGrp="1"/>
          </p:cNvGraphicFramePr>
          <p:nvPr>
            <p:ph type="chart" sz="quarter" idx="13"/>
            <p:extLst>
              <p:ext uri="{D42A27DB-BD31-4B8C-83A1-F6EECF244321}">
                <p14:modId xmlns:p14="http://schemas.microsoft.com/office/powerpoint/2010/main" val="955395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2BF60-867C-4915-A20C-FE154DBA7F7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789428B-CBE7-47E8-85EF-86F7FE7326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599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0B96-48F8-41A1-A7AB-76B08B81481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51D250A-8832-4382-8EEC-8123276955EE}"/>
              </a:ext>
            </a:extLst>
          </p:cNvPr>
          <p:cNvGraphicFramePr>
            <a:graphicFrameLocks noGrp="1"/>
          </p:cNvGraphicFramePr>
          <p:nvPr>
            <p:ph type="chart" sz="quarter" idx="13"/>
            <p:extLst>
              <p:ext uri="{D42A27DB-BD31-4B8C-83A1-F6EECF244321}">
                <p14:modId xmlns:p14="http://schemas.microsoft.com/office/powerpoint/2010/main" val="705916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AF3417-F138-47DA-849C-1EB85EE2124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1A8FBA3-E668-4854-A175-496C83013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876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712D5-41ED-48BE-856E-7D7F66D841A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3E0A3CC-47A5-40F3-BAD8-DE558691D643}"/>
              </a:ext>
            </a:extLst>
          </p:cNvPr>
          <p:cNvGraphicFramePr>
            <a:graphicFrameLocks noGrp="1"/>
          </p:cNvGraphicFramePr>
          <p:nvPr>
            <p:ph type="chart" sz="quarter" idx="13"/>
            <p:extLst>
              <p:ext uri="{D42A27DB-BD31-4B8C-83A1-F6EECF244321}">
                <p14:modId xmlns:p14="http://schemas.microsoft.com/office/powerpoint/2010/main" val="333797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73015-1C5F-463F-AC26-51C1271F0BB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7A12339-972D-497A-BE2C-9FFF2F88B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072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7CCB-035A-4A62-A1B0-82E30EBFE37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E5ABE9F-72DE-49FA-B939-28C53CE72FDA}"/>
              </a:ext>
            </a:extLst>
          </p:cNvPr>
          <p:cNvGraphicFramePr>
            <a:graphicFrameLocks noGrp="1"/>
          </p:cNvGraphicFramePr>
          <p:nvPr>
            <p:ph type="chart" sz="quarter" idx="13"/>
            <p:extLst>
              <p:ext uri="{D42A27DB-BD31-4B8C-83A1-F6EECF244321}">
                <p14:modId xmlns:p14="http://schemas.microsoft.com/office/powerpoint/2010/main" val="4117598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2795A3-676F-4491-84F6-D63E151D35B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353F8F1-6365-41F6-B17D-1680595606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7772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286B-FF72-4E5C-AB24-689E9CABBF2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AD4E6F0-8E11-46FC-8BD5-38CA7EA38C6C}"/>
              </a:ext>
            </a:extLst>
          </p:cNvPr>
          <p:cNvGraphicFramePr>
            <a:graphicFrameLocks noGrp="1"/>
          </p:cNvGraphicFramePr>
          <p:nvPr>
            <p:ph type="chart" sz="quarter" idx="13"/>
            <p:extLst>
              <p:ext uri="{D42A27DB-BD31-4B8C-83A1-F6EECF244321}">
                <p14:modId xmlns:p14="http://schemas.microsoft.com/office/powerpoint/2010/main" val="364259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C854F2-9691-4961-B10F-C71788CEAF2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2C8E62D-D556-4365-8C5A-52B9C5D9F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002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761E3-0814-4350-B87C-5DC24B0E1CF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8ABB7E8-7CD0-4072-9EB7-839478EF1593}"/>
              </a:ext>
            </a:extLst>
          </p:cNvPr>
          <p:cNvGraphicFramePr>
            <a:graphicFrameLocks noGrp="1"/>
          </p:cNvGraphicFramePr>
          <p:nvPr>
            <p:ph type="chart" sz="quarter" idx="13"/>
            <p:extLst>
              <p:ext uri="{D42A27DB-BD31-4B8C-83A1-F6EECF244321}">
                <p14:modId xmlns:p14="http://schemas.microsoft.com/office/powerpoint/2010/main" val="4001215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643D9-B5EA-4706-AF28-4ECCC0ED12F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61FCCF0-D739-45A6-B377-40F109DD7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8160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2E72-4BDC-489B-BACF-6FBC7F28A9F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30FDCE6-C3AE-44EF-ADAF-9C1C46D7EBA0}"/>
              </a:ext>
            </a:extLst>
          </p:cNvPr>
          <p:cNvGraphicFramePr>
            <a:graphicFrameLocks noGrp="1"/>
          </p:cNvGraphicFramePr>
          <p:nvPr>
            <p:ph type="chart" sz="quarter" idx="13"/>
            <p:extLst>
              <p:ext uri="{D42A27DB-BD31-4B8C-83A1-F6EECF244321}">
                <p14:modId xmlns:p14="http://schemas.microsoft.com/office/powerpoint/2010/main" val="1440086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441FB-B754-4998-8736-0DE97F9B323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A25B379-48DD-447D-B342-A0A13B8B30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723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5C5DA-1D75-44D8-8802-93C946F11F24}"/>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C153C23-7FB3-42B5-B5DC-4196CD571971}"/>
              </a:ext>
            </a:extLst>
          </p:cNvPr>
          <p:cNvGraphicFramePr>
            <a:graphicFrameLocks noGrp="1"/>
          </p:cNvGraphicFramePr>
          <p:nvPr>
            <p:ph type="tbl" sz="quarter" idx="13"/>
            <p:extLst>
              <p:ext uri="{D42A27DB-BD31-4B8C-83A1-F6EECF244321}">
                <p14:modId xmlns:p14="http://schemas.microsoft.com/office/powerpoint/2010/main" val="244579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16137225"/>
                    </a:ext>
                  </a:extLst>
                </a:gridCol>
                <a:gridCol w="2468880">
                  <a:extLst>
                    <a:ext uri="{9D8B030D-6E8A-4147-A177-3AD203B41FA5}">
                      <a16:colId xmlns:a16="http://schemas.microsoft.com/office/drawing/2014/main" val="2111178417"/>
                    </a:ext>
                  </a:extLst>
                </a:gridCol>
                <a:gridCol w="822960">
                  <a:extLst>
                    <a:ext uri="{9D8B030D-6E8A-4147-A177-3AD203B41FA5}">
                      <a16:colId xmlns:a16="http://schemas.microsoft.com/office/drawing/2014/main" val="1084968217"/>
                    </a:ext>
                  </a:extLst>
                </a:gridCol>
                <a:gridCol w="822960">
                  <a:extLst>
                    <a:ext uri="{9D8B030D-6E8A-4147-A177-3AD203B41FA5}">
                      <a16:colId xmlns:a16="http://schemas.microsoft.com/office/drawing/2014/main" val="2275318546"/>
                    </a:ext>
                  </a:extLst>
                </a:gridCol>
                <a:gridCol w="822960">
                  <a:extLst>
                    <a:ext uri="{9D8B030D-6E8A-4147-A177-3AD203B41FA5}">
                      <a16:colId xmlns:a16="http://schemas.microsoft.com/office/drawing/2014/main" val="259491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9977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Emma Roubit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48179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Mathyas Jonatthan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04046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M Farfan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382980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19659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Emanuel Garzon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95862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Lorena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56438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Flores Reynaldo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219273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Nicolas Vujovich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07356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Lopez Linares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26567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Lizarraga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291343394"/>
                  </a:ext>
                </a:extLst>
              </a:tr>
            </a:tbl>
          </a:graphicData>
        </a:graphic>
      </p:graphicFrame>
      <p:sp>
        <p:nvSpPr>
          <p:cNvPr id="4" name="Text Placeholder 3">
            <a:extLst>
              <a:ext uri="{FF2B5EF4-FFF2-40B4-BE49-F238E27FC236}">
                <a16:creationId xmlns:a16="http://schemas.microsoft.com/office/drawing/2014/main" id="{10BAEAE8-1C44-4423-982D-0F6124B5F92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01762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61167-B49B-4655-BE92-E5FA5DB9803E}"/>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9B0F196-91C4-4B2E-A318-6D54267E5B68}"/>
              </a:ext>
            </a:extLst>
          </p:cNvPr>
          <p:cNvGraphicFramePr>
            <a:graphicFrameLocks noGrp="1"/>
          </p:cNvGraphicFramePr>
          <p:nvPr>
            <p:ph type="tbl" sz="quarter" idx="13"/>
            <p:extLst>
              <p:ext uri="{D42A27DB-BD31-4B8C-83A1-F6EECF244321}">
                <p14:modId xmlns:p14="http://schemas.microsoft.com/office/powerpoint/2010/main" val="3780798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129193"/>
                    </a:ext>
                  </a:extLst>
                </a:gridCol>
                <a:gridCol w="2468880">
                  <a:extLst>
                    <a:ext uri="{9D8B030D-6E8A-4147-A177-3AD203B41FA5}">
                      <a16:colId xmlns:a16="http://schemas.microsoft.com/office/drawing/2014/main" val="1874492203"/>
                    </a:ext>
                  </a:extLst>
                </a:gridCol>
                <a:gridCol w="822960">
                  <a:extLst>
                    <a:ext uri="{9D8B030D-6E8A-4147-A177-3AD203B41FA5}">
                      <a16:colId xmlns:a16="http://schemas.microsoft.com/office/drawing/2014/main" val="928395992"/>
                    </a:ext>
                  </a:extLst>
                </a:gridCol>
                <a:gridCol w="822960">
                  <a:extLst>
                    <a:ext uri="{9D8B030D-6E8A-4147-A177-3AD203B41FA5}">
                      <a16:colId xmlns:a16="http://schemas.microsoft.com/office/drawing/2014/main" val="1972221630"/>
                    </a:ext>
                  </a:extLst>
                </a:gridCol>
                <a:gridCol w="822960">
                  <a:extLst>
                    <a:ext uri="{9D8B030D-6E8A-4147-A177-3AD203B41FA5}">
                      <a16:colId xmlns:a16="http://schemas.microsoft.com/office/drawing/2014/main" val="3509854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6072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Eduardo Ganem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22738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Adan Ríos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522952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Alberto González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31878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Aylin Juliana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55694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Jusep Carp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048299972"/>
                  </a:ext>
                </a:extLst>
              </a:tr>
            </a:tbl>
          </a:graphicData>
        </a:graphic>
      </p:graphicFrame>
      <p:sp>
        <p:nvSpPr>
          <p:cNvPr id="4" name="Text Placeholder 3">
            <a:extLst>
              <a:ext uri="{FF2B5EF4-FFF2-40B4-BE49-F238E27FC236}">
                <a16:creationId xmlns:a16="http://schemas.microsoft.com/office/drawing/2014/main" id="{78B91D5E-A17B-4CA2-BE73-B560D89ECB3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38795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294FA-77CB-4C43-BFF8-C7AB10B2CC7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3864135-483E-409B-B879-0582CCE37700}"/>
              </a:ext>
            </a:extLst>
          </p:cNvPr>
          <p:cNvGraphicFramePr>
            <a:graphicFrameLocks noGrp="1"/>
          </p:cNvGraphicFramePr>
          <p:nvPr>
            <p:ph type="chart" sz="quarter" idx="13"/>
            <p:extLst>
              <p:ext uri="{D42A27DB-BD31-4B8C-83A1-F6EECF244321}">
                <p14:modId xmlns:p14="http://schemas.microsoft.com/office/powerpoint/2010/main" val="1208311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C7CB53-B897-4866-826D-0A3D129CAA8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C422DAD-783A-4C28-8873-5C751A6330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706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842</Words>
  <Application>Microsoft Office PowerPoint</Application>
  <PresentationFormat>On-screen Show (4:3)</PresentationFormat>
  <Paragraphs>435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2017-11-07T16:58:41Z</dcterms:created>
  <dcterms:modified xsi:type="dcterms:W3CDTF">2017-11-07T16:59:20Z</dcterms:modified>
</cp:coreProperties>
</file>