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4446142</c:v>
                </c:pt>
                <c:pt idx="1">
                  <c:v>4446862</c:v>
                </c:pt>
                <c:pt idx="2">
                  <c:v>4447837</c:v>
                </c:pt>
                <c:pt idx="3">
                  <c:v>4449257</c:v>
                </c:pt>
                <c:pt idx="4">
                  <c:v>4450096</c:v>
                </c:pt>
                <c:pt idx="5">
                  <c:v>4450745</c:v>
                </c:pt>
                <c:pt idx="6">
                  <c:v>4451558</c:v>
                </c:pt>
                <c:pt idx="7">
                  <c:v>4452471</c:v>
                </c:pt>
                <c:pt idx="8">
                  <c:v>4453108</c:v>
                </c:pt>
                <c:pt idx="9">
                  <c:v>4453635</c:v>
                </c:pt>
                <c:pt idx="10">
                  <c:v>4454445</c:v>
                </c:pt>
                <c:pt idx="11">
                  <c:v>4455229</c:v>
                </c:pt>
                <c:pt idx="12">
                  <c:v>4455687</c:v>
                </c:pt>
                <c:pt idx="13">
                  <c:v>4456317</c:v>
                </c:pt>
                <c:pt idx="14">
                  <c:v>4456779</c:v>
                </c:pt>
                <c:pt idx="15">
                  <c:v>4457204</c:v>
                </c:pt>
                <c:pt idx="16">
                  <c:v>4457783</c:v>
                </c:pt>
                <c:pt idx="17">
                  <c:v>4458216</c:v>
                </c:pt>
                <c:pt idx="18">
                  <c:v>4459832</c:v>
                </c:pt>
                <c:pt idx="19">
                  <c:v>4462168</c:v>
                </c:pt>
                <c:pt idx="20">
                  <c:v>4462569</c:v>
                </c:pt>
                <c:pt idx="21">
                  <c:v>4463259</c:v>
                </c:pt>
                <c:pt idx="22">
                  <c:v>4467994</c:v>
                </c:pt>
                <c:pt idx="23">
                  <c:v>4469616</c:v>
                </c:pt>
                <c:pt idx="24">
                  <c:v>4470824</c:v>
                </c:pt>
                <c:pt idx="25">
                  <c:v>4471900</c:v>
                </c:pt>
                <c:pt idx="26">
                  <c:v>4472970</c:v>
                </c:pt>
                <c:pt idx="27">
                  <c:v>4473737</c:v>
                </c:pt>
                <c:pt idx="28">
                  <c:v>4474430</c:v>
                </c:pt>
                <c:pt idx="29">
                  <c:v>4475349</c:v>
                </c:pt>
                <c:pt idx="30">
                  <c:v>4476880</c:v>
                </c:pt>
              </c:numCache>
            </c:numRef>
          </c:val>
          <c:smooth val="0"/>
          <c:extLst>
            <c:ext xmlns:c16="http://schemas.microsoft.com/office/drawing/2014/chart" uri="{C3380CC4-5D6E-409C-BE32-E72D297353CC}">
              <c16:uniqueId val="{00000000-2C22-4634-A6DC-1946F2718729}"/>
            </c:ext>
          </c:extLst>
        </c:ser>
        <c:dLbls>
          <c:showLegendKey val="0"/>
          <c:showVal val="0"/>
          <c:showCatName val="0"/>
          <c:showSerName val="0"/>
          <c:showPercent val="0"/>
          <c:showBubbleSize val="0"/>
        </c:dLbls>
        <c:smooth val="0"/>
        <c:axId val="287423032"/>
        <c:axId val="287416800"/>
      </c:lineChart>
      <c:dateAx>
        <c:axId val="28742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16800"/>
        <c:crosses val="autoZero"/>
        <c:auto val="1"/>
        <c:lblOffset val="100"/>
        <c:baseTimeUnit val="days"/>
      </c:dateAx>
      <c:valAx>
        <c:axId val="28741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2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5F0F-45A3-A9C4-8978C9E0702F}"/>
            </c:ext>
          </c:extLst>
        </c:ser>
        <c:dLbls>
          <c:showLegendKey val="0"/>
          <c:showVal val="0"/>
          <c:showCatName val="0"/>
          <c:showSerName val="0"/>
          <c:showPercent val="0"/>
          <c:showBubbleSize val="0"/>
        </c:dLbls>
        <c:axId val="286636768"/>
        <c:axId val="229499352"/>
      </c:radarChart>
      <c:catAx>
        <c:axId val="28663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499352"/>
        <c:crosses val="autoZero"/>
        <c:auto val="1"/>
        <c:lblAlgn val="ctr"/>
        <c:lblOffset val="100"/>
        <c:noMultiLvlLbl val="0"/>
      </c:catAx>
      <c:valAx>
        <c:axId val="22949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3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0.41052025924565</c:v>
                </c:pt>
                <c:pt idx="1">
                  <c:v>0.63383531594049003</c:v>
                </c:pt>
                <c:pt idx="2">
                  <c:v>0.60198221457321999</c:v>
                </c:pt>
                <c:pt idx="3">
                  <c:v>0.3145926074289</c:v>
                </c:pt>
                <c:pt idx="4">
                  <c:v>0.30915734089403002</c:v>
                </c:pt>
                <c:pt idx="5">
                  <c:v>0.63009783346291004</c:v>
                </c:pt>
                <c:pt idx="6">
                  <c:v>1.3887082240077</c:v>
                </c:pt>
                <c:pt idx="7">
                  <c:v>0.38557081506632002</c:v>
                </c:pt>
                <c:pt idx="8">
                  <c:v>0.71224574081547998</c:v>
                </c:pt>
                <c:pt idx="9">
                  <c:v>2.2368223981339002</c:v>
                </c:pt>
                <c:pt idx="10">
                  <c:v>0.93670016434518</c:v>
                </c:pt>
                <c:pt idx="11">
                  <c:v>1.0414597286799001</c:v>
                </c:pt>
                <c:pt idx="12">
                  <c:v>0.63088912520328999</c:v>
                </c:pt>
                <c:pt idx="13">
                  <c:v>0.61133275972497003</c:v>
                </c:pt>
                <c:pt idx="14">
                  <c:v>1.7946962536922999</c:v>
                </c:pt>
                <c:pt idx="15">
                  <c:v>0.65758490425491001</c:v>
                </c:pt>
                <c:pt idx="16">
                  <c:v>0.82541913133682998</c:v>
                </c:pt>
                <c:pt idx="17">
                  <c:v>0.18907586116551001</c:v>
                </c:pt>
                <c:pt idx="18">
                  <c:v>0.87932919849725</c:v>
                </c:pt>
                <c:pt idx="19">
                  <c:v>0</c:v>
                </c:pt>
                <c:pt idx="20">
                  <c:v>0</c:v>
                </c:pt>
                <c:pt idx="21">
                  <c:v>2.5678290014103</c:v>
                </c:pt>
                <c:pt idx="22">
                  <c:v>2.0165220583482002</c:v>
                </c:pt>
                <c:pt idx="23">
                  <c:v>1.0540737400714999</c:v>
                </c:pt>
                <c:pt idx="24">
                  <c:v>0.90687557510218997</c:v>
                </c:pt>
                <c:pt idx="25">
                  <c:v>0.96337536526902001</c:v>
                </c:pt>
                <c:pt idx="26">
                  <c:v>0.88092951602427005</c:v>
                </c:pt>
                <c:pt idx="27">
                  <c:v>1.4392559675036001</c:v>
                </c:pt>
                <c:pt idx="28">
                  <c:v>0.65537452032069998</c:v>
                </c:pt>
                <c:pt idx="29">
                  <c:v>0.91368188127123995</c:v>
                </c:pt>
                <c:pt idx="30">
                  <c:v>1.0727683283609999</c:v>
                </c:pt>
              </c:numCache>
            </c:numRef>
          </c:val>
          <c:smooth val="0"/>
          <c:extLst>
            <c:ext xmlns:c16="http://schemas.microsoft.com/office/drawing/2014/chart" uri="{C3380CC4-5D6E-409C-BE32-E72D297353CC}">
              <c16:uniqueId val="{00000000-1F96-4D20-813D-89664F34B31D}"/>
            </c:ext>
          </c:extLst>
        </c:ser>
        <c:dLbls>
          <c:showLegendKey val="0"/>
          <c:showVal val="0"/>
          <c:showCatName val="0"/>
          <c:showSerName val="0"/>
          <c:showPercent val="0"/>
          <c:showBubbleSize val="0"/>
        </c:dLbls>
        <c:smooth val="0"/>
        <c:axId val="286614536"/>
        <c:axId val="286615520"/>
      </c:lineChart>
      <c:dateAx>
        <c:axId val="28661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15520"/>
        <c:crosses val="autoZero"/>
        <c:auto val="1"/>
        <c:lblOffset val="100"/>
        <c:baseTimeUnit val="days"/>
      </c:dateAx>
      <c:valAx>
        <c:axId val="28661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1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1487</c:v>
                </c:pt>
                <c:pt idx="1">
                  <c:v>1047</c:v>
                </c:pt>
                <c:pt idx="2">
                  <c:v>968</c:v>
                </c:pt>
                <c:pt idx="3">
                  <c:v>1079</c:v>
                </c:pt>
                <c:pt idx="4">
                  <c:v>1128</c:v>
                </c:pt>
                <c:pt idx="5">
                  <c:v>653</c:v>
                </c:pt>
                <c:pt idx="6">
                  <c:v>680</c:v>
                </c:pt>
              </c:numCache>
            </c:numRef>
          </c:val>
          <c:extLst>
            <c:ext xmlns:c16="http://schemas.microsoft.com/office/drawing/2014/chart" uri="{C3380CC4-5D6E-409C-BE32-E72D297353CC}">
              <c16:uniqueId val="{00000000-06CE-4045-9E84-D7430180DF3E}"/>
            </c:ext>
          </c:extLst>
        </c:ser>
        <c:dLbls>
          <c:showLegendKey val="0"/>
          <c:showVal val="0"/>
          <c:showCatName val="0"/>
          <c:showSerName val="0"/>
          <c:showPercent val="0"/>
          <c:showBubbleSize val="0"/>
        </c:dLbls>
        <c:gapWidth val="219"/>
        <c:overlap val="-27"/>
        <c:axId val="177179984"/>
        <c:axId val="286616504"/>
      </c:barChart>
      <c:catAx>
        <c:axId val="17717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16504"/>
        <c:crosses val="autoZero"/>
        <c:auto val="1"/>
        <c:lblAlgn val="ctr"/>
        <c:lblOffset val="100"/>
        <c:noMultiLvlLbl val="0"/>
      </c:catAx>
      <c:valAx>
        <c:axId val="28661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17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640</c:v>
                </c:pt>
                <c:pt idx="1">
                  <c:v>720</c:v>
                </c:pt>
                <c:pt idx="2">
                  <c:v>975</c:v>
                </c:pt>
                <c:pt idx="3">
                  <c:v>1420</c:v>
                </c:pt>
                <c:pt idx="4">
                  <c:v>839</c:v>
                </c:pt>
                <c:pt idx="5">
                  <c:v>649</c:v>
                </c:pt>
                <c:pt idx="6">
                  <c:v>813</c:v>
                </c:pt>
                <c:pt idx="7">
                  <c:v>913</c:v>
                </c:pt>
                <c:pt idx="8">
                  <c:v>637</c:v>
                </c:pt>
                <c:pt idx="9">
                  <c:v>527</c:v>
                </c:pt>
                <c:pt idx="10">
                  <c:v>810</c:v>
                </c:pt>
                <c:pt idx="11">
                  <c:v>784</c:v>
                </c:pt>
                <c:pt idx="12">
                  <c:v>458</c:v>
                </c:pt>
                <c:pt idx="13">
                  <c:v>630</c:v>
                </c:pt>
                <c:pt idx="14">
                  <c:v>462</c:v>
                </c:pt>
                <c:pt idx="15">
                  <c:v>425</c:v>
                </c:pt>
                <c:pt idx="16">
                  <c:v>579</c:v>
                </c:pt>
                <c:pt idx="17">
                  <c:v>433</c:v>
                </c:pt>
                <c:pt idx="18">
                  <c:v>1616</c:v>
                </c:pt>
                <c:pt idx="19">
                  <c:v>2336</c:v>
                </c:pt>
                <c:pt idx="20">
                  <c:v>401</c:v>
                </c:pt>
                <c:pt idx="21">
                  <c:v>690</c:v>
                </c:pt>
                <c:pt idx="22">
                  <c:v>4735</c:v>
                </c:pt>
                <c:pt idx="23">
                  <c:v>1622</c:v>
                </c:pt>
                <c:pt idx="24">
                  <c:v>1208</c:v>
                </c:pt>
                <c:pt idx="25">
                  <c:v>1076</c:v>
                </c:pt>
                <c:pt idx="26">
                  <c:v>1070</c:v>
                </c:pt>
                <c:pt idx="27">
                  <c:v>767</c:v>
                </c:pt>
                <c:pt idx="28">
                  <c:v>693</c:v>
                </c:pt>
                <c:pt idx="29">
                  <c:v>919</c:v>
                </c:pt>
                <c:pt idx="30">
                  <c:v>1531</c:v>
                </c:pt>
              </c:numCache>
            </c:numRef>
          </c:val>
          <c:smooth val="0"/>
          <c:extLst>
            <c:ext xmlns:c16="http://schemas.microsoft.com/office/drawing/2014/chart" uri="{C3380CC4-5D6E-409C-BE32-E72D297353CC}">
              <c16:uniqueId val="{00000000-AED8-4109-9D3F-10C23686B7D5}"/>
            </c:ext>
          </c:extLst>
        </c:ser>
        <c:dLbls>
          <c:showLegendKey val="0"/>
          <c:showVal val="0"/>
          <c:showCatName val="0"/>
          <c:showSerName val="0"/>
          <c:showPercent val="0"/>
          <c:showBubbleSize val="0"/>
        </c:dLbls>
        <c:smooth val="0"/>
        <c:axId val="291448304"/>
        <c:axId val="291446336"/>
      </c:lineChart>
      <c:dateAx>
        <c:axId val="29144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46336"/>
        <c:crosses val="autoZero"/>
        <c:auto val="1"/>
        <c:lblOffset val="100"/>
        <c:baseTimeUnit val="days"/>
      </c:dateAx>
      <c:valAx>
        <c:axId val="29144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4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c:v>
                </c:pt>
                <c:pt idx="1">
                  <c:v>4</c:v>
                </c:pt>
                <c:pt idx="2">
                  <c:v>4</c:v>
                </c:pt>
                <c:pt idx="3">
                  <c:v>5</c:v>
                </c:pt>
                <c:pt idx="4">
                  <c:v>2</c:v>
                </c:pt>
                <c:pt idx="5">
                  <c:v>3</c:v>
                </c:pt>
                <c:pt idx="6">
                  <c:v>4</c:v>
                </c:pt>
                <c:pt idx="7">
                  <c:v>3</c:v>
                </c:pt>
                <c:pt idx="8">
                  <c:v>5</c:v>
                </c:pt>
                <c:pt idx="9">
                  <c:v>2</c:v>
                </c:pt>
                <c:pt idx="10">
                  <c:v>4</c:v>
                </c:pt>
                <c:pt idx="11">
                  <c:v>3</c:v>
                </c:pt>
                <c:pt idx="12">
                  <c:v>3</c:v>
                </c:pt>
                <c:pt idx="13">
                  <c:v>2</c:v>
                </c:pt>
                <c:pt idx="14">
                  <c:v>2</c:v>
                </c:pt>
                <c:pt idx="15">
                  <c:v>2</c:v>
                </c:pt>
                <c:pt idx="16">
                  <c:v>3</c:v>
                </c:pt>
                <c:pt idx="17">
                  <c:v>1</c:v>
                </c:pt>
                <c:pt idx="18">
                  <c:v>2</c:v>
                </c:pt>
                <c:pt idx="19">
                  <c:v>0</c:v>
                </c:pt>
                <c:pt idx="20">
                  <c:v>0</c:v>
                </c:pt>
                <c:pt idx="21">
                  <c:v>1</c:v>
                </c:pt>
                <c:pt idx="22">
                  <c:v>6</c:v>
                </c:pt>
                <c:pt idx="23">
                  <c:v>2</c:v>
                </c:pt>
                <c:pt idx="24">
                  <c:v>3</c:v>
                </c:pt>
                <c:pt idx="25">
                  <c:v>2</c:v>
                </c:pt>
                <c:pt idx="26">
                  <c:v>2</c:v>
                </c:pt>
                <c:pt idx="27">
                  <c:v>1</c:v>
                </c:pt>
                <c:pt idx="28">
                  <c:v>2</c:v>
                </c:pt>
                <c:pt idx="29">
                  <c:v>4</c:v>
                </c:pt>
                <c:pt idx="30">
                  <c:v>3</c:v>
                </c:pt>
              </c:numCache>
            </c:numRef>
          </c:val>
          <c:smooth val="0"/>
          <c:extLst>
            <c:ext xmlns:c16="http://schemas.microsoft.com/office/drawing/2014/chart" uri="{C3380CC4-5D6E-409C-BE32-E72D297353CC}">
              <c16:uniqueId val="{00000000-43A0-4325-97AB-132F2CD4DF94}"/>
            </c:ext>
          </c:extLst>
        </c:ser>
        <c:dLbls>
          <c:showLegendKey val="0"/>
          <c:showVal val="0"/>
          <c:showCatName val="0"/>
          <c:showSerName val="0"/>
          <c:showPercent val="0"/>
          <c:showBubbleSize val="0"/>
        </c:dLbls>
        <c:smooth val="0"/>
        <c:axId val="360489232"/>
        <c:axId val="360488904"/>
      </c:lineChart>
      <c:dateAx>
        <c:axId val="360489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88904"/>
        <c:crosses val="autoZero"/>
        <c:auto val="1"/>
        <c:lblOffset val="100"/>
        <c:baseTimeUnit val="days"/>
      </c:dateAx>
      <c:valAx>
        <c:axId val="36048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8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c:v>
                </c:pt>
                <c:pt idx="1">
                  <c:v>14</c:v>
                </c:pt>
                <c:pt idx="2">
                  <c:v>13</c:v>
                </c:pt>
                <c:pt idx="3">
                  <c:v>9</c:v>
                </c:pt>
                <c:pt idx="4">
                  <c:v>8</c:v>
                </c:pt>
                <c:pt idx="5">
                  <c:v>7</c:v>
                </c:pt>
                <c:pt idx="6">
                  <c:v>9</c:v>
                </c:pt>
              </c:numCache>
            </c:numRef>
          </c:val>
          <c:extLst>
            <c:ext xmlns:c16="http://schemas.microsoft.com/office/drawing/2014/chart" uri="{C3380CC4-5D6E-409C-BE32-E72D297353CC}">
              <c16:uniqueId val="{00000000-98D5-4403-9597-343EFF52164F}"/>
            </c:ext>
          </c:extLst>
        </c:ser>
        <c:dLbls>
          <c:showLegendKey val="0"/>
          <c:showVal val="0"/>
          <c:showCatName val="0"/>
          <c:showSerName val="0"/>
          <c:showPercent val="0"/>
          <c:showBubbleSize val="0"/>
        </c:dLbls>
        <c:gapWidth val="219"/>
        <c:overlap val="-27"/>
        <c:axId val="177177360"/>
        <c:axId val="291444696"/>
      </c:barChart>
      <c:catAx>
        <c:axId val="17717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44696"/>
        <c:crosses val="autoZero"/>
        <c:auto val="1"/>
        <c:lblAlgn val="ctr"/>
        <c:lblOffset val="100"/>
        <c:noMultiLvlLbl val="0"/>
      </c:catAx>
      <c:valAx>
        <c:axId val="29144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17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1.1033759211898999</c:v>
                </c:pt>
                <c:pt idx="1">
                  <c:v>1.0485877350265</c:v>
                </c:pt>
                <c:pt idx="2">
                  <c:v>0.63259872134040995</c:v>
                </c:pt>
                <c:pt idx="3">
                  <c:v>0.82500699376910003</c:v>
                </c:pt>
                <c:pt idx="4">
                  <c:v>0.69273335872084996</c:v>
                </c:pt>
                <c:pt idx="5">
                  <c:v>1.1723094325154</c:v>
                </c:pt>
                <c:pt idx="6">
                  <c:v>1.0035339547022999</c:v>
                </c:pt>
              </c:numCache>
            </c:numRef>
          </c:val>
          <c:extLst>
            <c:ext xmlns:c16="http://schemas.microsoft.com/office/drawing/2014/chart" uri="{C3380CC4-5D6E-409C-BE32-E72D297353CC}">
              <c16:uniqueId val="{00000000-5622-4949-9EC1-49E2A80D2018}"/>
            </c:ext>
          </c:extLst>
        </c:ser>
        <c:dLbls>
          <c:showLegendKey val="0"/>
          <c:showVal val="0"/>
          <c:showCatName val="0"/>
          <c:showSerName val="0"/>
          <c:showPercent val="0"/>
          <c:showBubbleSize val="0"/>
        </c:dLbls>
        <c:gapWidth val="219"/>
        <c:overlap val="-27"/>
        <c:axId val="347093800"/>
        <c:axId val="347092488"/>
      </c:barChart>
      <c:catAx>
        <c:axId val="34709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92488"/>
        <c:crosses val="autoZero"/>
        <c:auto val="1"/>
        <c:lblAlgn val="ctr"/>
        <c:lblOffset val="100"/>
        <c:noMultiLvlLbl val="0"/>
      </c:catAx>
      <c:valAx>
        <c:axId val="34709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9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Mauricio Macri</c:v>
                </c:pt>
              </c:strCache>
            </c:strRef>
          </c:cat>
          <c:val>
            <c:numRef>
              <c:f>Sheet1!$B$2</c:f>
              <c:numCache>
                <c:formatCode>General</c:formatCode>
                <c:ptCount val="1"/>
                <c:pt idx="0">
                  <c:v>22</c:v>
                </c:pt>
              </c:numCache>
            </c:numRef>
          </c:val>
          <c:extLst>
            <c:ext xmlns:c16="http://schemas.microsoft.com/office/drawing/2014/chart" uri="{C3380CC4-5D6E-409C-BE32-E72D297353CC}">
              <c16:uniqueId val="{00000000-A96D-41E8-AACC-597CE2A905F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Mauricio Macri</c:v>
                </c:pt>
              </c:strCache>
            </c:strRef>
          </c:cat>
          <c:val>
            <c:numRef>
              <c:f>Sheet1!$C$2</c:f>
              <c:numCache>
                <c:formatCode>General</c:formatCode>
                <c:ptCount val="1"/>
                <c:pt idx="0">
                  <c:v>30</c:v>
                </c:pt>
              </c:numCache>
            </c:numRef>
          </c:val>
          <c:extLst>
            <c:ext xmlns:c16="http://schemas.microsoft.com/office/drawing/2014/chart" uri="{C3380CC4-5D6E-409C-BE32-E72D297353CC}">
              <c16:uniqueId val="{00000001-A96D-41E8-AACC-597CE2A905FF}"/>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Mauricio Macri</c:v>
                </c:pt>
              </c:strCache>
            </c:strRef>
          </c:cat>
          <c:val>
            <c:numRef>
              <c:f>Sheet1!$D$2</c:f>
              <c:numCache>
                <c:formatCode>General</c:formatCode>
                <c:ptCount val="1"/>
                <c:pt idx="0">
                  <c:v>29</c:v>
                </c:pt>
              </c:numCache>
            </c:numRef>
          </c:val>
          <c:extLst>
            <c:ext xmlns:c16="http://schemas.microsoft.com/office/drawing/2014/chart" uri="{C3380CC4-5D6E-409C-BE32-E72D297353CC}">
              <c16:uniqueId val="{00000002-A96D-41E8-AACC-597CE2A905FF}"/>
            </c:ext>
          </c:extLst>
        </c:ser>
        <c:dLbls>
          <c:showLegendKey val="0"/>
          <c:showVal val="0"/>
          <c:showCatName val="0"/>
          <c:showSerName val="0"/>
          <c:showPercent val="0"/>
          <c:showBubbleSize val="0"/>
        </c:dLbls>
        <c:gapWidth val="150"/>
        <c:overlap val="100"/>
        <c:axId val="347085928"/>
        <c:axId val="347079696"/>
      </c:barChart>
      <c:catAx>
        <c:axId val="34708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79696"/>
        <c:crosses val="autoZero"/>
        <c:auto val="1"/>
        <c:lblAlgn val="ctr"/>
        <c:lblOffset val="100"/>
        <c:noMultiLvlLbl val="0"/>
      </c:catAx>
      <c:valAx>
        <c:axId val="347079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8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4.0143384761738004</c:v>
                </c:pt>
                <c:pt idx="1">
                  <c:v>1.8034946449261</c:v>
                </c:pt>
                <c:pt idx="2">
                  <c:v>0</c:v>
                </c:pt>
                <c:pt idx="3">
                  <c:v>0</c:v>
                </c:pt>
                <c:pt idx="4">
                  <c:v>0</c:v>
                </c:pt>
                <c:pt idx="5">
                  <c:v>0</c:v>
                </c:pt>
                <c:pt idx="6">
                  <c:v>0</c:v>
                </c:pt>
                <c:pt idx="7">
                  <c:v>0</c:v>
                </c:pt>
                <c:pt idx="8">
                  <c:v>0</c:v>
                </c:pt>
                <c:pt idx="9">
                  <c:v>0</c:v>
                </c:pt>
                <c:pt idx="10">
                  <c:v>1.1155535302288999</c:v>
                </c:pt>
                <c:pt idx="11">
                  <c:v>0.48593084097108002</c:v>
                </c:pt>
                <c:pt idx="12">
                  <c:v>0.84587133983013996</c:v>
                </c:pt>
                <c:pt idx="13">
                  <c:v>1.0003605838648999</c:v>
                </c:pt>
                <c:pt idx="14">
                  <c:v>1.5877980990370999</c:v>
                </c:pt>
                <c:pt idx="15">
                  <c:v>0.49219025110040998</c:v>
                </c:pt>
                <c:pt idx="16">
                  <c:v>1.0680335679221</c:v>
                </c:pt>
                <c:pt idx="17">
                  <c:v>0.77023806828663</c:v>
                </c:pt>
                <c:pt idx="18">
                  <c:v>0.66570311724228004</c:v>
                </c:pt>
                <c:pt idx="19">
                  <c:v>0.79346489083328997</c:v>
                </c:pt>
                <c:pt idx="20">
                  <c:v>0.49565057854432998</c:v>
                </c:pt>
                <c:pt idx="21">
                  <c:v>0.61158789224235999</c:v>
                </c:pt>
                <c:pt idx="22">
                  <c:v>0.81486648571722997</c:v>
                </c:pt>
                <c:pt idx="23">
                  <c:v>1.8792650753905</c:v>
                </c:pt>
              </c:numCache>
            </c:numRef>
          </c:val>
          <c:smooth val="0"/>
          <c:extLst>
            <c:ext xmlns:c16="http://schemas.microsoft.com/office/drawing/2014/chart" uri="{C3380CC4-5D6E-409C-BE32-E72D297353CC}">
              <c16:uniqueId val="{00000000-AB5F-4AA4-BEA3-DB822318AD54}"/>
            </c:ext>
          </c:extLst>
        </c:ser>
        <c:dLbls>
          <c:showLegendKey val="0"/>
          <c:showVal val="0"/>
          <c:showCatName val="0"/>
          <c:showSerName val="0"/>
          <c:showPercent val="0"/>
          <c:showBubbleSize val="0"/>
        </c:dLbls>
        <c:smooth val="0"/>
        <c:axId val="347081008"/>
        <c:axId val="347085600"/>
      </c:lineChart>
      <c:catAx>
        <c:axId val="34708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85600"/>
        <c:crosses val="autoZero"/>
        <c:auto val="1"/>
        <c:lblAlgn val="ctr"/>
        <c:lblOffset val="100"/>
        <c:noMultiLvlLbl val="0"/>
      </c:catAx>
      <c:valAx>
        <c:axId val="34708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8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3</c:v>
                </c:pt>
                <c:pt idx="2">
                  <c:v>0</c:v>
                </c:pt>
                <c:pt idx="3">
                  <c:v>0</c:v>
                </c:pt>
                <c:pt idx="4">
                  <c:v>0</c:v>
                </c:pt>
                <c:pt idx="5">
                  <c:v>0</c:v>
                </c:pt>
                <c:pt idx="6">
                  <c:v>0</c:v>
                </c:pt>
                <c:pt idx="7">
                  <c:v>0</c:v>
                </c:pt>
                <c:pt idx="8">
                  <c:v>0</c:v>
                </c:pt>
                <c:pt idx="9">
                  <c:v>0</c:v>
                </c:pt>
                <c:pt idx="10">
                  <c:v>2</c:v>
                </c:pt>
                <c:pt idx="11">
                  <c:v>4</c:v>
                </c:pt>
                <c:pt idx="12">
                  <c:v>7</c:v>
                </c:pt>
                <c:pt idx="13">
                  <c:v>12</c:v>
                </c:pt>
                <c:pt idx="14">
                  <c:v>6</c:v>
                </c:pt>
                <c:pt idx="15">
                  <c:v>3</c:v>
                </c:pt>
                <c:pt idx="16">
                  <c:v>2</c:v>
                </c:pt>
                <c:pt idx="17">
                  <c:v>4</c:v>
                </c:pt>
                <c:pt idx="18">
                  <c:v>10</c:v>
                </c:pt>
                <c:pt idx="19">
                  <c:v>7</c:v>
                </c:pt>
                <c:pt idx="20">
                  <c:v>8</c:v>
                </c:pt>
                <c:pt idx="21">
                  <c:v>3</c:v>
                </c:pt>
                <c:pt idx="22">
                  <c:v>6</c:v>
                </c:pt>
                <c:pt idx="23">
                  <c:v>3</c:v>
                </c:pt>
              </c:numCache>
            </c:numRef>
          </c:val>
          <c:smooth val="0"/>
          <c:extLst>
            <c:ext xmlns:c16="http://schemas.microsoft.com/office/drawing/2014/chart" uri="{C3380CC4-5D6E-409C-BE32-E72D297353CC}">
              <c16:uniqueId val="{00000000-EA16-4A86-9826-2DF9CEFBEDDE}"/>
            </c:ext>
          </c:extLst>
        </c:ser>
        <c:dLbls>
          <c:showLegendKey val="0"/>
          <c:showVal val="0"/>
          <c:showCatName val="0"/>
          <c:showSerName val="0"/>
          <c:showPercent val="0"/>
          <c:showBubbleSize val="0"/>
        </c:dLbls>
        <c:smooth val="0"/>
        <c:axId val="347082320"/>
        <c:axId val="347082976"/>
      </c:lineChart>
      <c:catAx>
        <c:axId val="34708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82976"/>
        <c:crosses val="autoZero"/>
        <c:auto val="1"/>
        <c:lblAlgn val="ctr"/>
        <c:lblOffset val="100"/>
        <c:noMultiLvlLbl val="0"/>
      </c:catAx>
      <c:valAx>
        <c:axId val="34708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8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1.1941728699915</c:v>
                </c:pt>
                <c:pt idx="3">
                  <c:v>0</c:v>
                </c:pt>
                <c:pt idx="4">
                  <c:v>0.80561136337063999</c:v>
                </c:pt>
                <c:pt idx="5">
                  <c:v>0</c:v>
                </c:pt>
                <c:pt idx="6">
                  <c:v>0</c:v>
                </c:pt>
              </c:numCache>
            </c:numRef>
          </c:val>
          <c:extLst>
            <c:ext xmlns:c16="http://schemas.microsoft.com/office/drawing/2014/chart" uri="{C3380CC4-5D6E-409C-BE32-E72D297353CC}">
              <c16:uniqueId val="{00000000-C27B-425F-AEEB-0DC62A9866C3}"/>
            </c:ext>
          </c:extLst>
        </c:ser>
        <c:dLbls>
          <c:showLegendKey val="0"/>
          <c:showVal val="0"/>
          <c:showCatName val="0"/>
          <c:showSerName val="0"/>
          <c:showPercent val="0"/>
          <c:showBubbleSize val="0"/>
        </c:dLbls>
        <c:gapWidth val="219"/>
        <c:overlap val="-27"/>
        <c:axId val="365785088"/>
        <c:axId val="365782464"/>
      </c:barChart>
      <c:catAx>
        <c:axId val="36578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82464"/>
        <c:crosses val="autoZero"/>
        <c:auto val="1"/>
        <c:lblAlgn val="ctr"/>
        <c:lblOffset val="100"/>
        <c:noMultiLvlLbl val="0"/>
      </c:catAx>
      <c:valAx>
        <c:axId val="36578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8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Mauricio Macri</c:v>
                </c:pt>
              </c:strCache>
            </c:strRef>
          </c:cat>
          <c:val>
            <c:numRef>
              <c:f>Sheet1!$B$2</c:f>
              <c:numCache>
                <c:formatCode>General</c:formatCode>
                <c:ptCount val="1"/>
                <c:pt idx="0">
                  <c:v>2126464</c:v>
                </c:pt>
              </c:numCache>
            </c:numRef>
          </c:val>
          <c:extLst>
            <c:ext xmlns:c16="http://schemas.microsoft.com/office/drawing/2014/chart" uri="{C3380CC4-5D6E-409C-BE32-E72D297353CC}">
              <c16:uniqueId val="{00000000-59F7-4C00-A0FD-586D6988608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Mauricio Macri</c:v>
                </c:pt>
              </c:strCache>
            </c:strRef>
          </c:cat>
          <c:val>
            <c:numRef>
              <c:f>Sheet1!$C$2</c:f>
              <c:numCache>
                <c:formatCode>General</c:formatCode>
                <c:ptCount val="1"/>
                <c:pt idx="0">
                  <c:v>555411</c:v>
                </c:pt>
              </c:numCache>
            </c:numRef>
          </c:val>
          <c:extLst>
            <c:ext xmlns:c16="http://schemas.microsoft.com/office/drawing/2014/chart" uri="{C3380CC4-5D6E-409C-BE32-E72D297353CC}">
              <c16:uniqueId val="{00000001-59F7-4C00-A0FD-586D6988608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Mauricio Macri</c:v>
                </c:pt>
              </c:strCache>
            </c:strRef>
          </c:cat>
          <c:val>
            <c:numRef>
              <c:f>Sheet1!$D$2</c:f>
              <c:numCache>
                <c:formatCode>General</c:formatCode>
                <c:ptCount val="1"/>
                <c:pt idx="0">
                  <c:v>19546</c:v>
                </c:pt>
              </c:numCache>
            </c:numRef>
          </c:val>
          <c:extLst>
            <c:ext xmlns:c16="http://schemas.microsoft.com/office/drawing/2014/chart" uri="{C3380CC4-5D6E-409C-BE32-E72D297353CC}">
              <c16:uniqueId val="{00000002-59F7-4C00-A0FD-586D6988608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Mauricio Macri</c:v>
                </c:pt>
              </c:strCache>
            </c:strRef>
          </c:cat>
          <c:val>
            <c:numRef>
              <c:f>Sheet1!$E$2</c:f>
              <c:numCache>
                <c:formatCode>General</c:formatCode>
                <c:ptCount val="1"/>
                <c:pt idx="0">
                  <c:v>7088</c:v>
                </c:pt>
              </c:numCache>
            </c:numRef>
          </c:val>
          <c:extLst>
            <c:ext xmlns:c16="http://schemas.microsoft.com/office/drawing/2014/chart" uri="{C3380CC4-5D6E-409C-BE32-E72D297353CC}">
              <c16:uniqueId val="{00000003-59F7-4C00-A0FD-586D6988608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Mauricio Macri</c:v>
                </c:pt>
              </c:strCache>
            </c:strRef>
          </c:cat>
          <c:val>
            <c:numRef>
              <c:f>Sheet1!$F$2</c:f>
              <c:numCache>
                <c:formatCode>General</c:formatCode>
                <c:ptCount val="1"/>
                <c:pt idx="0">
                  <c:v>1336</c:v>
                </c:pt>
              </c:numCache>
            </c:numRef>
          </c:val>
          <c:extLst>
            <c:ext xmlns:c16="http://schemas.microsoft.com/office/drawing/2014/chart" uri="{C3380CC4-5D6E-409C-BE32-E72D297353CC}">
              <c16:uniqueId val="{00000004-59F7-4C00-A0FD-586D6988608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Mauricio Macri</c:v>
                </c:pt>
              </c:strCache>
            </c:strRef>
          </c:cat>
          <c:val>
            <c:numRef>
              <c:f>Sheet1!$G$2</c:f>
              <c:numCache>
                <c:formatCode>General</c:formatCode>
                <c:ptCount val="1"/>
                <c:pt idx="0">
                  <c:v>7089</c:v>
                </c:pt>
              </c:numCache>
            </c:numRef>
          </c:val>
          <c:extLst>
            <c:ext xmlns:c16="http://schemas.microsoft.com/office/drawing/2014/chart" uri="{C3380CC4-5D6E-409C-BE32-E72D297353CC}">
              <c16:uniqueId val="{00000005-59F7-4C00-A0FD-586D6988608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Mauricio Macri</c:v>
                </c:pt>
              </c:strCache>
            </c:strRef>
          </c:cat>
          <c:val>
            <c:numRef>
              <c:f>Sheet1!$H$2</c:f>
              <c:numCache>
                <c:formatCode>General</c:formatCode>
                <c:ptCount val="1"/>
                <c:pt idx="0">
                  <c:v>307400</c:v>
                </c:pt>
              </c:numCache>
            </c:numRef>
          </c:val>
          <c:extLst>
            <c:ext xmlns:c16="http://schemas.microsoft.com/office/drawing/2014/chart" uri="{C3380CC4-5D6E-409C-BE32-E72D297353CC}">
              <c16:uniqueId val="{00000006-59F7-4C00-A0FD-586D6988608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Mauricio Macri</c:v>
                </c:pt>
              </c:strCache>
            </c:strRef>
          </c:cat>
          <c:val>
            <c:numRef>
              <c:f>Sheet1!$I$2</c:f>
              <c:numCache>
                <c:formatCode>General</c:formatCode>
                <c:ptCount val="1"/>
                <c:pt idx="0">
                  <c:v>378898</c:v>
                </c:pt>
              </c:numCache>
            </c:numRef>
          </c:val>
          <c:extLst>
            <c:ext xmlns:c16="http://schemas.microsoft.com/office/drawing/2014/chart" uri="{C3380CC4-5D6E-409C-BE32-E72D297353CC}">
              <c16:uniqueId val="{00000007-59F7-4C00-A0FD-586D69886087}"/>
            </c:ext>
          </c:extLst>
        </c:ser>
        <c:dLbls>
          <c:showLegendKey val="0"/>
          <c:showVal val="0"/>
          <c:showCatName val="0"/>
          <c:showSerName val="0"/>
          <c:showPercent val="0"/>
          <c:showBubbleSize val="0"/>
        </c:dLbls>
        <c:gapWidth val="150"/>
        <c:overlap val="100"/>
        <c:axId val="365787056"/>
        <c:axId val="365778856"/>
      </c:barChart>
      <c:catAx>
        <c:axId val="3657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78856"/>
        <c:crosses val="autoZero"/>
        <c:auto val="1"/>
        <c:lblAlgn val="ctr"/>
        <c:lblOffset val="100"/>
        <c:noMultiLvlLbl val="0"/>
      </c:catAx>
      <c:valAx>
        <c:axId val="365778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8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4F6-4668-A43A-5203D875CBF0}"/>
            </c:ext>
          </c:extLst>
        </c:ser>
        <c:dLbls>
          <c:showLegendKey val="0"/>
          <c:showVal val="0"/>
          <c:showCatName val="0"/>
          <c:showSerName val="0"/>
          <c:showPercent val="0"/>
          <c:showBubbleSize val="0"/>
        </c:dLbls>
        <c:gapWidth val="219"/>
        <c:overlap val="-27"/>
        <c:axId val="341303136"/>
        <c:axId val="341297888"/>
      </c:barChart>
      <c:catAx>
        <c:axId val="34130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97888"/>
        <c:crosses val="autoZero"/>
        <c:auto val="1"/>
        <c:lblAlgn val="ctr"/>
        <c:lblOffset val="100"/>
        <c:noMultiLvlLbl val="0"/>
      </c:catAx>
      <c:valAx>
        <c:axId val="34129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0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90416-3847-44EE-BFD9-D318B374377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3FC8499E-CED8-4FD6-8EDD-DACFEE07D8C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08437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E20D-9326-49F0-9851-88DE1D6CC93C}"/>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82226AF-6853-40A4-A343-1CBC47DF2334}"/>
              </a:ext>
            </a:extLst>
          </p:cNvPr>
          <p:cNvGraphicFramePr>
            <a:graphicFrameLocks noGrp="1"/>
          </p:cNvGraphicFramePr>
          <p:nvPr>
            <p:ph type="tbl" sz="quarter" idx="13"/>
            <p:extLst>
              <p:ext uri="{D42A27DB-BD31-4B8C-83A1-F6EECF244321}">
                <p14:modId xmlns:p14="http://schemas.microsoft.com/office/powerpoint/2010/main" val="818369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33388418"/>
                    </a:ext>
                  </a:extLst>
                </a:gridCol>
                <a:gridCol w="740664">
                  <a:extLst>
                    <a:ext uri="{9D8B030D-6E8A-4147-A177-3AD203B41FA5}">
                      <a16:colId xmlns:a16="http://schemas.microsoft.com/office/drawing/2014/main" val="1138814262"/>
                    </a:ext>
                  </a:extLst>
                </a:gridCol>
                <a:gridCol w="740664">
                  <a:extLst>
                    <a:ext uri="{9D8B030D-6E8A-4147-A177-3AD203B41FA5}">
                      <a16:colId xmlns:a16="http://schemas.microsoft.com/office/drawing/2014/main" val="870621478"/>
                    </a:ext>
                  </a:extLst>
                </a:gridCol>
                <a:gridCol w="740664">
                  <a:extLst>
                    <a:ext uri="{9D8B030D-6E8A-4147-A177-3AD203B41FA5}">
                      <a16:colId xmlns:a16="http://schemas.microsoft.com/office/drawing/2014/main" val="3704167761"/>
                    </a:ext>
                  </a:extLst>
                </a:gridCol>
                <a:gridCol w="740664">
                  <a:extLst>
                    <a:ext uri="{9D8B030D-6E8A-4147-A177-3AD203B41FA5}">
                      <a16:colId xmlns:a16="http://schemas.microsoft.com/office/drawing/2014/main" val="3875183945"/>
                    </a:ext>
                  </a:extLst>
                </a:gridCol>
                <a:gridCol w="740664">
                  <a:extLst>
                    <a:ext uri="{9D8B030D-6E8A-4147-A177-3AD203B41FA5}">
                      <a16:colId xmlns:a16="http://schemas.microsoft.com/office/drawing/2014/main" val="555266302"/>
                    </a:ext>
                  </a:extLst>
                </a:gridCol>
                <a:gridCol w="740664">
                  <a:extLst>
                    <a:ext uri="{9D8B030D-6E8A-4147-A177-3AD203B41FA5}">
                      <a16:colId xmlns:a16="http://schemas.microsoft.com/office/drawing/2014/main" val="1915533991"/>
                    </a:ext>
                  </a:extLst>
                </a:gridCol>
                <a:gridCol w="740664">
                  <a:extLst>
                    <a:ext uri="{9D8B030D-6E8A-4147-A177-3AD203B41FA5}">
                      <a16:colId xmlns:a16="http://schemas.microsoft.com/office/drawing/2014/main" val="3098251964"/>
                    </a:ext>
                  </a:extLst>
                </a:gridCol>
                <a:gridCol w="740664">
                  <a:extLst>
                    <a:ext uri="{9D8B030D-6E8A-4147-A177-3AD203B41FA5}">
                      <a16:colId xmlns:a16="http://schemas.microsoft.com/office/drawing/2014/main" val="78307418"/>
                    </a:ext>
                  </a:extLst>
                </a:gridCol>
                <a:gridCol w="740664">
                  <a:extLst>
                    <a:ext uri="{9D8B030D-6E8A-4147-A177-3AD203B41FA5}">
                      <a16:colId xmlns:a16="http://schemas.microsoft.com/office/drawing/2014/main" val="12225510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13432967"/>
                  </a:ext>
                </a:extLst>
              </a:tr>
              <a:tr h="370840">
                <a:tc>
                  <a:txBody>
                    <a:bodyPr/>
                    <a:lstStyle/>
                    <a:p>
                      <a:r>
                        <a:rPr lang="en-US" sz="1000"/>
                        <a:t>Mauricio Macri</a:t>
                      </a:r>
                    </a:p>
                  </a:txBody>
                  <a:tcPr/>
                </a:tc>
                <a:tc>
                  <a:txBody>
                    <a:bodyPr/>
                    <a:lstStyle/>
                    <a:p>
                      <a:r>
                        <a:rPr lang="en-US" sz="1000"/>
                        <a:t>4476880</a:t>
                      </a:r>
                    </a:p>
                  </a:txBody>
                  <a:tcPr/>
                </a:tc>
                <a:tc>
                  <a:txBody>
                    <a:bodyPr/>
                    <a:lstStyle/>
                    <a:p>
                      <a:r>
                        <a:rPr lang="en-US" sz="1000"/>
                        <a:t>31378</a:t>
                      </a:r>
                    </a:p>
                  </a:txBody>
                  <a:tcPr/>
                </a:tc>
                <a:tc>
                  <a:txBody>
                    <a:bodyPr/>
                    <a:lstStyle/>
                    <a:p>
                      <a:r>
                        <a:rPr lang="en-US" sz="1000"/>
                        <a:t>81</a:t>
                      </a:r>
                    </a:p>
                  </a:txBody>
                  <a:tcPr/>
                </a:tc>
                <a:tc>
                  <a:txBody>
                    <a:bodyPr/>
                    <a:lstStyle/>
                    <a:p>
                      <a:r>
                        <a:rPr lang="en-US" sz="1000"/>
                        <a:t>2716934</a:t>
                      </a:r>
                    </a:p>
                  </a:txBody>
                  <a:tcPr/>
                </a:tc>
                <a:tc>
                  <a:txBody>
                    <a:bodyPr/>
                    <a:lstStyle/>
                    <a:p>
                      <a:r>
                        <a:rPr lang="en-US" sz="1000"/>
                        <a:t>307400</a:t>
                      </a:r>
                    </a:p>
                  </a:txBody>
                  <a:tcPr/>
                </a:tc>
                <a:tc>
                  <a:txBody>
                    <a:bodyPr/>
                    <a:lstStyle/>
                    <a:p>
                      <a:r>
                        <a:rPr lang="en-US" sz="1000"/>
                        <a:t>378898</a:t>
                      </a:r>
                    </a:p>
                  </a:txBody>
                  <a:tcPr/>
                </a:tc>
                <a:tc>
                  <a:txBody>
                    <a:bodyPr/>
                    <a:lstStyle/>
                    <a:p>
                      <a:r>
                        <a:rPr lang="en-US" sz="1000"/>
                        <a:t>0</a:t>
                      </a:r>
                    </a:p>
                  </a:txBody>
                  <a:tcPr/>
                </a:tc>
                <a:tc>
                  <a:txBody>
                    <a:bodyPr/>
                    <a:lstStyle/>
                    <a:p>
                      <a:r>
                        <a:rPr lang="en-US" sz="1000"/>
                        <a:t>0.9418%</a:t>
                      </a:r>
                    </a:p>
                  </a:txBody>
                  <a:tcPr/>
                </a:tc>
                <a:tc>
                  <a:txBody>
                    <a:bodyPr/>
                    <a:lstStyle/>
                    <a:p>
                      <a:r>
                        <a:rPr lang="en-US" sz="1000"/>
                        <a:t>0.0%</a:t>
                      </a:r>
                    </a:p>
                  </a:txBody>
                  <a:tcPr/>
                </a:tc>
                <a:extLst>
                  <a:ext uri="{0D108BD9-81ED-4DB2-BD59-A6C34878D82A}">
                    <a16:rowId xmlns:a16="http://schemas.microsoft.com/office/drawing/2014/main" val="394931368"/>
                  </a:ext>
                </a:extLst>
              </a:tr>
            </a:tbl>
          </a:graphicData>
        </a:graphic>
      </p:graphicFrame>
      <p:sp>
        <p:nvSpPr>
          <p:cNvPr id="4" name="Text Placeholder 3">
            <a:extLst>
              <a:ext uri="{FF2B5EF4-FFF2-40B4-BE49-F238E27FC236}">
                <a16:creationId xmlns:a16="http://schemas.microsoft.com/office/drawing/2014/main" id="{4797E81E-78CD-4143-AB97-FBEAC528219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82614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E1858-A090-4B77-9CDA-0A97842A92A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C62026F7-B024-4E88-A5F2-76AA21207D2D}"/>
              </a:ext>
            </a:extLst>
          </p:cNvPr>
          <p:cNvGraphicFramePr>
            <a:graphicFrameLocks noGrp="1"/>
          </p:cNvGraphicFramePr>
          <p:nvPr>
            <p:ph type="chart" sz="quarter" idx="13"/>
            <p:extLst>
              <p:ext uri="{D42A27DB-BD31-4B8C-83A1-F6EECF244321}">
                <p14:modId xmlns:p14="http://schemas.microsoft.com/office/powerpoint/2010/main" val="575033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90E168-6B17-4C82-A296-B45EC1733BD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39D775B-452D-48BD-9E63-15B253A7F9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3946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AE015-F516-4DA2-9452-9163668F695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5413E63-BBB3-404E-B76C-4E95FE4E3485}"/>
              </a:ext>
            </a:extLst>
          </p:cNvPr>
          <p:cNvGraphicFramePr>
            <a:graphicFrameLocks noGrp="1"/>
          </p:cNvGraphicFramePr>
          <p:nvPr>
            <p:ph type="chart" sz="quarter" idx="13"/>
            <p:extLst>
              <p:ext uri="{D42A27DB-BD31-4B8C-83A1-F6EECF244321}">
                <p14:modId xmlns:p14="http://schemas.microsoft.com/office/powerpoint/2010/main" val="3251595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9718D2-C770-493C-8672-ED4D0468B33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B02654F-7C4B-499B-A0C2-1AE6A7462A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6000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9B869-D08E-4F51-85CB-C22DCC1187C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8904622-21E4-4B89-9586-C58F394D68D3}"/>
              </a:ext>
            </a:extLst>
          </p:cNvPr>
          <p:cNvGraphicFramePr>
            <a:graphicFrameLocks noGrp="1"/>
          </p:cNvGraphicFramePr>
          <p:nvPr>
            <p:ph type="chart" sz="quarter" idx="13"/>
            <p:extLst>
              <p:ext uri="{D42A27DB-BD31-4B8C-83A1-F6EECF244321}">
                <p14:modId xmlns:p14="http://schemas.microsoft.com/office/powerpoint/2010/main" val="3640132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F1D372-4CF3-4E63-AE0B-C352AFA2DB3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082F9EB-A790-4E41-9979-03A61BD18D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052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2D025-7DC9-4DEB-BBF0-E75AF48AB362}"/>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1469D1E3-19BD-4386-AAD6-A089966A94DD}"/>
              </a:ext>
            </a:extLst>
          </p:cNvPr>
          <p:cNvGraphicFramePr>
            <a:graphicFrameLocks noGrp="1"/>
          </p:cNvGraphicFramePr>
          <p:nvPr>
            <p:ph type="chart" sz="quarter" idx="13"/>
            <p:extLst>
              <p:ext uri="{D42A27DB-BD31-4B8C-83A1-F6EECF244321}">
                <p14:modId xmlns:p14="http://schemas.microsoft.com/office/powerpoint/2010/main" val="2278073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368946-BB40-45D6-91D8-1F8E8708828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8B713FB-A13F-4CE0-8C79-8D5A3B7BC7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2110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BB40F-1470-40E6-A3B7-C1346F644606}"/>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D3144C85-E77F-44A8-AA1C-0E4D521EB3F3}"/>
              </a:ext>
            </a:extLst>
          </p:cNvPr>
          <p:cNvGraphicFramePr>
            <a:graphicFrameLocks noGrp="1"/>
          </p:cNvGraphicFramePr>
          <p:nvPr>
            <p:ph type="chart" sz="quarter" idx="13"/>
            <p:extLst>
              <p:ext uri="{D42A27DB-BD31-4B8C-83A1-F6EECF244321}">
                <p14:modId xmlns:p14="http://schemas.microsoft.com/office/powerpoint/2010/main" val="1763845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CB9DCE-2FCC-441C-AFE6-A8C6442498E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A268DE5-9607-4862-AA93-35CBA1A169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384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F5D0-AEC2-4D25-AB08-60CF0ABD5A96}"/>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9349D6EE-BC96-4CC4-84A7-EB80752F05D0}"/>
              </a:ext>
            </a:extLst>
          </p:cNvPr>
          <p:cNvGraphicFramePr>
            <a:graphicFrameLocks noGrp="1"/>
          </p:cNvGraphicFramePr>
          <p:nvPr>
            <p:ph type="tbl" sz="quarter" idx="13"/>
            <p:extLst>
              <p:ext uri="{D42A27DB-BD31-4B8C-83A1-F6EECF244321}">
                <p14:modId xmlns:p14="http://schemas.microsoft.com/office/powerpoint/2010/main" val="1295512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06223345"/>
                    </a:ext>
                  </a:extLst>
                </a:gridCol>
                <a:gridCol w="658368">
                  <a:extLst>
                    <a:ext uri="{9D8B030D-6E8A-4147-A177-3AD203B41FA5}">
                      <a16:colId xmlns:a16="http://schemas.microsoft.com/office/drawing/2014/main" val="2435176176"/>
                    </a:ext>
                  </a:extLst>
                </a:gridCol>
                <a:gridCol w="658368">
                  <a:extLst>
                    <a:ext uri="{9D8B030D-6E8A-4147-A177-3AD203B41FA5}">
                      <a16:colId xmlns:a16="http://schemas.microsoft.com/office/drawing/2014/main" val="3741301183"/>
                    </a:ext>
                  </a:extLst>
                </a:gridCol>
                <a:gridCol w="658368">
                  <a:extLst>
                    <a:ext uri="{9D8B030D-6E8A-4147-A177-3AD203B41FA5}">
                      <a16:colId xmlns:a16="http://schemas.microsoft.com/office/drawing/2014/main" val="4151450307"/>
                    </a:ext>
                  </a:extLst>
                </a:gridCol>
                <a:gridCol w="658368">
                  <a:extLst>
                    <a:ext uri="{9D8B030D-6E8A-4147-A177-3AD203B41FA5}">
                      <a16:colId xmlns:a16="http://schemas.microsoft.com/office/drawing/2014/main" val="3831364590"/>
                    </a:ext>
                  </a:extLst>
                </a:gridCol>
                <a:gridCol w="658368">
                  <a:extLst>
                    <a:ext uri="{9D8B030D-6E8A-4147-A177-3AD203B41FA5}">
                      <a16:colId xmlns:a16="http://schemas.microsoft.com/office/drawing/2014/main" val="4210165111"/>
                    </a:ext>
                  </a:extLst>
                </a:gridCol>
                <a:gridCol w="658368">
                  <a:extLst>
                    <a:ext uri="{9D8B030D-6E8A-4147-A177-3AD203B41FA5}">
                      <a16:colId xmlns:a16="http://schemas.microsoft.com/office/drawing/2014/main" val="3287323042"/>
                    </a:ext>
                  </a:extLst>
                </a:gridCol>
                <a:gridCol w="658368">
                  <a:extLst>
                    <a:ext uri="{9D8B030D-6E8A-4147-A177-3AD203B41FA5}">
                      <a16:colId xmlns:a16="http://schemas.microsoft.com/office/drawing/2014/main" val="2270959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485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- 2017-10-23 00:40:28</a:t>
                      </a:r>
                      <a:r>
                        <a:rPr kumimoji="0" lang="es-ES" sz="1000" b="0" i="0" u="none" strike="noStrike" kern="1200" cap="none" spc="0" normalizeH="0" baseline="0" noProof="0">
                          <a:ln>
                            <a:noFill/>
                          </a:ln>
                          <a:solidFill>
                            <a:prstClr val="black"/>
                          </a:solidFill>
                          <a:effectLst/>
                          <a:uLnTx/>
                          <a:uFillTx/>
                          <a:latin typeface="+mn-lt"/>
                          <a:ea typeface="+mn-ea"/>
                          <a:cs typeface="+mn-cs"/>
                        </a:rPr>
                        <a:t>
EN VIVO DESDE EL BUNKER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652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Mauricio Macri - 2017-10-07 13:55:56</a:t>
                      </a:r>
                      <a:r>
                        <a:rPr kumimoji="0" lang="it-IT" sz="1000" b="0" i="0" u="none" strike="noStrike" kern="1200" cap="none" spc="0" normalizeH="0" baseline="0" noProof="0">
                          <a:ln>
                            <a:noFill/>
                          </a:ln>
                          <a:solidFill>
                            <a:prstClr val="black"/>
                          </a:solidFill>
                          <a:effectLst/>
                          <a:uLnTx/>
                          <a:uFillTx/>
                          <a:latin typeface="+mn-lt"/>
                          <a:ea typeface="+mn-ea"/>
                          <a:cs typeface="+mn-cs"/>
                        </a:rPr>
                        <a:t>
CON BARACK OBAMA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754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- 2017-10-10 23:34:07</a:t>
                      </a:r>
                      <a:r>
                        <a:rPr kumimoji="0" lang="es-ES" sz="1000" b="0" i="0" u="none" strike="noStrike" kern="1200" cap="none" spc="0" normalizeH="0" baseline="0" noProof="0">
                          <a:ln>
                            <a:noFill/>
                          </a:ln>
                          <a:solidFill>
                            <a:prstClr val="black"/>
                          </a:solidFill>
                          <a:effectLst/>
                          <a:uLnTx/>
                          <a:uFillTx/>
                          <a:latin typeface="+mn-lt"/>
                          <a:ea typeface="+mn-ea"/>
                          <a:cs typeface="+mn-cs"/>
                        </a:rPr>
                        <a:t>
6!!!!! 🎉❤️ 
Feliz cumpleaños, Antonia!!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48567"/>
                  </a:ext>
                </a:extLst>
              </a:tr>
            </a:tbl>
          </a:graphicData>
        </a:graphic>
      </p:graphicFrame>
      <p:sp>
        <p:nvSpPr>
          <p:cNvPr id="4" name="Text Placeholder 3">
            <a:extLst>
              <a:ext uri="{FF2B5EF4-FFF2-40B4-BE49-F238E27FC236}">
                <a16:creationId xmlns:a16="http://schemas.microsoft.com/office/drawing/2014/main" id="{CF9CA1D0-5D93-4FE1-A2FD-EB6B89E484C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86657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ACCE9-C7A6-4B4D-93D3-C7675C723B8E}"/>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F11AD54B-1334-4CC9-A2F9-BCB64484DEF2}"/>
              </a:ext>
            </a:extLst>
          </p:cNvPr>
          <p:cNvGraphicFramePr>
            <a:graphicFrameLocks noGrp="1"/>
          </p:cNvGraphicFramePr>
          <p:nvPr>
            <p:ph type="tbl" sz="quarter" idx="13"/>
            <p:extLst>
              <p:ext uri="{D42A27DB-BD31-4B8C-83A1-F6EECF244321}">
                <p14:modId xmlns:p14="http://schemas.microsoft.com/office/powerpoint/2010/main" val="3904342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2107427"/>
                    </a:ext>
                  </a:extLst>
                </a:gridCol>
                <a:gridCol w="658368">
                  <a:extLst>
                    <a:ext uri="{9D8B030D-6E8A-4147-A177-3AD203B41FA5}">
                      <a16:colId xmlns:a16="http://schemas.microsoft.com/office/drawing/2014/main" val="3491189267"/>
                    </a:ext>
                  </a:extLst>
                </a:gridCol>
                <a:gridCol w="658368">
                  <a:extLst>
                    <a:ext uri="{9D8B030D-6E8A-4147-A177-3AD203B41FA5}">
                      <a16:colId xmlns:a16="http://schemas.microsoft.com/office/drawing/2014/main" val="1730372334"/>
                    </a:ext>
                  </a:extLst>
                </a:gridCol>
                <a:gridCol w="658368">
                  <a:extLst>
                    <a:ext uri="{9D8B030D-6E8A-4147-A177-3AD203B41FA5}">
                      <a16:colId xmlns:a16="http://schemas.microsoft.com/office/drawing/2014/main" val="238524489"/>
                    </a:ext>
                  </a:extLst>
                </a:gridCol>
                <a:gridCol w="658368">
                  <a:extLst>
                    <a:ext uri="{9D8B030D-6E8A-4147-A177-3AD203B41FA5}">
                      <a16:colId xmlns:a16="http://schemas.microsoft.com/office/drawing/2014/main" val="1205445850"/>
                    </a:ext>
                  </a:extLst>
                </a:gridCol>
                <a:gridCol w="658368">
                  <a:extLst>
                    <a:ext uri="{9D8B030D-6E8A-4147-A177-3AD203B41FA5}">
                      <a16:colId xmlns:a16="http://schemas.microsoft.com/office/drawing/2014/main" val="944366200"/>
                    </a:ext>
                  </a:extLst>
                </a:gridCol>
                <a:gridCol w="658368">
                  <a:extLst>
                    <a:ext uri="{9D8B030D-6E8A-4147-A177-3AD203B41FA5}">
                      <a16:colId xmlns:a16="http://schemas.microsoft.com/office/drawing/2014/main" val="4064525415"/>
                    </a:ext>
                  </a:extLst>
                </a:gridCol>
                <a:gridCol w="658368">
                  <a:extLst>
                    <a:ext uri="{9D8B030D-6E8A-4147-A177-3AD203B41FA5}">
                      <a16:colId xmlns:a16="http://schemas.microsoft.com/office/drawing/2014/main" val="660632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84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- 2017-10-23 01:33:27</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INOLVIDABLE PARA NUESTRO PAÍS
¡Gracias, muchas gracias! Hoy confirmamos nuestro compromiso con el cambio. Como argentino siento una profunda emoción de ver lo que estamos logrando juntos. Nos dimos cuenta de que podemos, nos animamos al cambio, vencimos al miedo y a la resignación. No queremos que se premie más a la trampa, al atajo. Hemos dado pasos valientes y enfrentamos mafias, narcotráfico y corrupción. 
La etapa más difícil ya pasó. Estamos creciendo, con transparencia, con equidad, con trabajo en equipo e integrándonos al mundo. Con pasos firmes vamos a lograr el crecimiento sostenido que nos permita avanzar en el sueño de sacar a los argentinos de la pobreza. 
Tengámoslo claro: somos la generación que está cambiando la historia. Tengamos la edad que sea: 90, 48 o 25. Ahí donde hay un argentino con ganas no hay límites. 
Yo confío en ustedes. Necesito que ustedes también confíen en lo que son capaces de hacer. 
No vamos a aflojar. Hoy más que nunca, con fuerza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6297945"/>
                  </a:ext>
                </a:extLst>
              </a:tr>
            </a:tbl>
          </a:graphicData>
        </a:graphic>
      </p:graphicFrame>
      <p:sp>
        <p:nvSpPr>
          <p:cNvPr id="4" name="Text Placeholder 3">
            <a:extLst>
              <a:ext uri="{FF2B5EF4-FFF2-40B4-BE49-F238E27FC236}">
                <a16:creationId xmlns:a16="http://schemas.microsoft.com/office/drawing/2014/main" id="{34D67D0F-25D7-44FE-BBED-C310C3F92C6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83136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4A05F-07B1-4320-A2F7-FCE0B969EC66}"/>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29A68B8E-060F-48A5-84AD-314C7620193F}"/>
              </a:ext>
            </a:extLst>
          </p:cNvPr>
          <p:cNvGraphicFramePr>
            <a:graphicFrameLocks noGrp="1"/>
          </p:cNvGraphicFramePr>
          <p:nvPr>
            <p:ph type="tbl" sz="quarter" idx="13"/>
            <p:extLst>
              <p:ext uri="{D42A27DB-BD31-4B8C-83A1-F6EECF244321}">
                <p14:modId xmlns:p14="http://schemas.microsoft.com/office/powerpoint/2010/main" val="2000721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0646555"/>
                    </a:ext>
                  </a:extLst>
                </a:gridCol>
                <a:gridCol w="658368">
                  <a:extLst>
                    <a:ext uri="{9D8B030D-6E8A-4147-A177-3AD203B41FA5}">
                      <a16:colId xmlns:a16="http://schemas.microsoft.com/office/drawing/2014/main" val="177203450"/>
                    </a:ext>
                  </a:extLst>
                </a:gridCol>
                <a:gridCol w="658368">
                  <a:extLst>
                    <a:ext uri="{9D8B030D-6E8A-4147-A177-3AD203B41FA5}">
                      <a16:colId xmlns:a16="http://schemas.microsoft.com/office/drawing/2014/main" val="421392760"/>
                    </a:ext>
                  </a:extLst>
                </a:gridCol>
                <a:gridCol w="658368">
                  <a:extLst>
                    <a:ext uri="{9D8B030D-6E8A-4147-A177-3AD203B41FA5}">
                      <a16:colId xmlns:a16="http://schemas.microsoft.com/office/drawing/2014/main" val="628315712"/>
                    </a:ext>
                  </a:extLst>
                </a:gridCol>
                <a:gridCol w="658368">
                  <a:extLst>
                    <a:ext uri="{9D8B030D-6E8A-4147-A177-3AD203B41FA5}">
                      <a16:colId xmlns:a16="http://schemas.microsoft.com/office/drawing/2014/main" val="1298359378"/>
                    </a:ext>
                  </a:extLst>
                </a:gridCol>
                <a:gridCol w="658368">
                  <a:extLst>
                    <a:ext uri="{9D8B030D-6E8A-4147-A177-3AD203B41FA5}">
                      <a16:colId xmlns:a16="http://schemas.microsoft.com/office/drawing/2014/main" val="2812591804"/>
                    </a:ext>
                  </a:extLst>
                </a:gridCol>
                <a:gridCol w="658368">
                  <a:extLst>
                    <a:ext uri="{9D8B030D-6E8A-4147-A177-3AD203B41FA5}">
                      <a16:colId xmlns:a16="http://schemas.microsoft.com/office/drawing/2014/main" val="4171300954"/>
                    </a:ext>
                  </a:extLst>
                </a:gridCol>
                <a:gridCol w="658368">
                  <a:extLst>
                    <a:ext uri="{9D8B030D-6E8A-4147-A177-3AD203B41FA5}">
                      <a16:colId xmlns:a16="http://schemas.microsoft.com/office/drawing/2014/main" val="3616663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7595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- 2017-10-15 14:32:38</a:t>
                      </a:r>
                      <a:r>
                        <a:rPr kumimoji="0" lang="es-ES" sz="1000" b="0" i="0" u="none" strike="noStrike" kern="1200" cap="none" spc="0" normalizeH="0" baseline="0" noProof="0">
                          <a:ln>
                            <a:noFill/>
                          </a:ln>
                          <a:solidFill>
                            <a:prstClr val="black"/>
                          </a:solidFill>
                          <a:effectLst/>
                          <a:uLnTx/>
                          <a:uFillTx/>
                          <a:latin typeface="+mn-lt"/>
                          <a:ea typeface="+mn-ea"/>
                          <a:cs typeface="+mn-cs"/>
                        </a:rPr>
                        <a:t>
¡FELIZ DÍA MI AMOR! ¡FELIZ DÍA A TODAS LAS MADRES!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588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Mauricio Macri - 2017-10-22 14:00:26</a:t>
                      </a:r>
                      <a:r>
                        <a:rPr kumimoji="0" lang="en-US" sz="1000" b="0" i="0" u="none" strike="noStrike" kern="1200" cap="none" spc="0" normalizeH="0" baseline="0" noProof="0">
                          <a:ln>
                            <a:noFill/>
                          </a:ln>
                          <a:solidFill>
                            <a:prstClr val="black"/>
                          </a:solidFill>
                          <a:effectLst/>
                          <a:uLnTx/>
                          <a:uFillTx/>
                          <a:latin typeface="+mn-lt"/>
                          <a:ea typeface="+mn-ea"/>
                          <a:cs typeface="+mn-cs"/>
                        </a:rPr>
                        <a:t>
YA VOTÉ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3374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- 2017-10-12 12:24:46</a:t>
                      </a:r>
                      <a:r>
                        <a:rPr kumimoji="0" lang="es-ES" sz="1000" b="0" i="0" u="none" strike="noStrike" kern="1200" cap="none" spc="0" normalizeH="0" baseline="0" noProof="0">
                          <a:ln>
                            <a:noFill/>
                          </a:ln>
                          <a:solidFill>
                            <a:prstClr val="black"/>
                          </a:solidFill>
                          <a:effectLst/>
                          <a:uLnTx/>
                          <a:uFillTx/>
                          <a:latin typeface="+mn-lt"/>
                          <a:ea typeface="+mn-ea"/>
                          <a:cs typeface="+mn-cs"/>
                        </a:rPr>
                        <a:t>
AYER COMPARTIMOS UN ASADO EN LA QUINTA DE OLIVOS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305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- 2017-10-11 01:40:00</a:t>
                      </a:r>
                      <a:r>
                        <a:rPr kumimoji="0" lang="es-ES" sz="1000" b="0" i="0" u="none" strike="noStrike" kern="1200" cap="none" spc="0" normalizeH="0" baseline="0" noProof="0">
                          <a:ln>
                            <a:noFill/>
                          </a:ln>
                          <a:solidFill>
                            <a:prstClr val="black"/>
                          </a:solidFill>
                          <a:effectLst/>
                          <a:uLnTx/>
                          <a:uFillTx/>
                          <a:latin typeface="+mn-lt"/>
                          <a:ea typeface="+mn-ea"/>
                          <a:cs typeface="+mn-cs"/>
                        </a:rPr>
                        <a:t>
No hay discusión. Messi deslumbra siempre. Aplausos para un jugador de otro mundo.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804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- 2017-10-23 14:12:18</a:t>
                      </a:r>
                      <a:r>
                        <a:rPr kumimoji="0" lang="es-ES" sz="1000" b="0" i="0" u="none" strike="noStrike" kern="1200" cap="none" spc="0" normalizeH="0" baseline="0" noProof="0">
                          <a:ln>
                            <a:noFill/>
                          </a:ln>
                          <a:solidFill>
                            <a:prstClr val="black"/>
                          </a:solidFill>
                          <a:effectLst/>
                          <a:uLnTx/>
                          <a:uFillTx/>
                          <a:latin typeface="+mn-lt"/>
                          <a:ea typeface="+mn-ea"/>
                          <a:cs typeface="+mn-cs"/>
                        </a:rPr>
                        <a:t>
Después del bunker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837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- 2017-10-31 18:03:48</a:t>
                      </a:r>
                      <a:r>
                        <a:rPr kumimoji="0" lang="es-ES" sz="1000" b="0" i="0" u="none" strike="noStrike" kern="1200" cap="none" spc="0" normalizeH="0" baseline="0" noProof="0">
                          <a:ln>
                            <a:noFill/>
                          </a:ln>
                          <a:solidFill>
                            <a:prstClr val="black"/>
                          </a:solidFill>
                          <a:effectLst/>
                          <a:uLnTx/>
                          <a:uFillTx/>
                          <a:latin typeface="+mn-lt"/>
                          <a:ea typeface="+mn-ea"/>
                          <a:cs typeface="+mn-cs"/>
                        </a:rPr>
                        <a:t>
VOLVIÓ EL GRANADERITO!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757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- 2017-10-26 22:58:55</a:t>
                      </a:r>
                      <a:r>
                        <a:rPr kumimoji="0" lang="es-ES" sz="1000" b="0" i="0" u="none" strike="noStrike" kern="1200" cap="none" spc="0" normalizeH="0" baseline="0" noProof="0">
                          <a:ln>
                            <a:noFill/>
                          </a:ln>
                          <a:solidFill>
                            <a:prstClr val="black"/>
                          </a:solidFill>
                          <a:effectLst/>
                          <a:uLnTx/>
                          <a:uFillTx/>
                          <a:latin typeface="+mn-lt"/>
                          <a:ea typeface="+mn-ea"/>
                          <a:cs typeface="+mn-cs"/>
                        </a:rPr>
                        <a:t>
TREN ELÉCTRICO: MÁS CÓMODO, MÁS RÁPIDO Y ECOLÓGICO
Ya funciona el servicio eléctrico del Tren Roca entre Constitución y La Plata.
Ministerio de Transporte de la Nación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2520192"/>
                  </a:ext>
                </a:extLst>
              </a:tr>
            </a:tbl>
          </a:graphicData>
        </a:graphic>
      </p:graphicFrame>
      <p:sp>
        <p:nvSpPr>
          <p:cNvPr id="4" name="Text Placeholder 3">
            <a:extLst>
              <a:ext uri="{FF2B5EF4-FFF2-40B4-BE49-F238E27FC236}">
                <a16:creationId xmlns:a16="http://schemas.microsoft.com/office/drawing/2014/main" id="{1BD71961-5E1D-496C-A6EA-183F0A0BC42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99110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37E8A-7219-4226-A764-C278FF99B92A}"/>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BCB57B25-A5A4-4556-981E-1051CC9C32B5}"/>
              </a:ext>
            </a:extLst>
          </p:cNvPr>
          <p:cNvGraphicFramePr>
            <a:graphicFrameLocks noGrp="1"/>
          </p:cNvGraphicFramePr>
          <p:nvPr>
            <p:ph type="tbl" sz="quarter" idx="13"/>
            <p:extLst>
              <p:ext uri="{D42A27DB-BD31-4B8C-83A1-F6EECF244321}">
                <p14:modId xmlns:p14="http://schemas.microsoft.com/office/powerpoint/2010/main" val="1497530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1671746"/>
                    </a:ext>
                  </a:extLst>
                </a:gridCol>
                <a:gridCol w="658368">
                  <a:extLst>
                    <a:ext uri="{9D8B030D-6E8A-4147-A177-3AD203B41FA5}">
                      <a16:colId xmlns:a16="http://schemas.microsoft.com/office/drawing/2014/main" val="2946277643"/>
                    </a:ext>
                  </a:extLst>
                </a:gridCol>
                <a:gridCol w="658368">
                  <a:extLst>
                    <a:ext uri="{9D8B030D-6E8A-4147-A177-3AD203B41FA5}">
                      <a16:colId xmlns:a16="http://schemas.microsoft.com/office/drawing/2014/main" val="1509067047"/>
                    </a:ext>
                  </a:extLst>
                </a:gridCol>
                <a:gridCol w="658368">
                  <a:extLst>
                    <a:ext uri="{9D8B030D-6E8A-4147-A177-3AD203B41FA5}">
                      <a16:colId xmlns:a16="http://schemas.microsoft.com/office/drawing/2014/main" val="404946408"/>
                    </a:ext>
                  </a:extLst>
                </a:gridCol>
                <a:gridCol w="658368">
                  <a:extLst>
                    <a:ext uri="{9D8B030D-6E8A-4147-A177-3AD203B41FA5}">
                      <a16:colId xmlns:a16="http://schemas.microsoft.com/office/drawing/2014/main" val="3203354048"/>
                    </a:ext>
                  </a:extLst>
                </a:gridCol>
                <a:gridCol w="658368">
                  <a:extLst>
                    <a:ext uri="{9D8B030D-6E8A-4147-A177-3AD203B41FA5}">
                      <a16:colId xmlns:a16="http://schemas.microsoft.com/office/drawing/2014/main" val="1097607003"/>
                    </a:ext>
                  </a:extLst>
                </a:gridCol>
                <a:gridCol w="658368">
                  <a:extLst>
                    <a:ext uri="{9D8B030D-6E8A-4147-A177-3AD203B41FA5}">
                      <a16:colId xmlns:a16="http://schemas.microsoft.com/office/drawing/2014/main" val="1543640991"/>
                    </a:ext>
                  </a:extLst>
                </a:gridCol>
                <a:gridCol w="658368">
                  <a:extLst>
                    <a:ext uri="{9D8B030D-6E8A-4147-A177-3AD203B41FA5}">
                      <a16:colId xmlns:a16="http://schemas.microsoft.com/office/drawing/2014/main" val="3227516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368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Mauricio Macri - 2017-10-23 10:09:33</a:t>
                      </a:r>
                      <a:r>
                        <a:rPr kumimoji="0" lang="en-US" sz="1000" b="0" i="0" u="none" strike="noStrike" kern="1200" cap="none" spc="0" normalizeH="0" baseline="0" noProof="0">
                          <a:ln>
                            <a:noFill/>
                          </a:ln>
                          <a:solidFill>
                            <a:prstClr val="black"/>
                          </a:solidFill>
                          <a:effectLst/>
                          <a:uLnTx/>
                          <a:uFillTx/>
                          <a:latin typeface="+mn-lt"/>
                          <a:ea typeface="+mn-ea"/>
                          <a:cs typeface="+mn-cs"/>
                        </a:rPr>
                        <a:t>
EN VIVO: CONFERENCIA DE PRENSA DEL PRESIDENTE MACRI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8680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- 2017-10-28 14:42:37</a:t>
                      </a:r>
                      <a:r>
                        <a:rPr kumimoji="0" lang="es-ES" sz="1000" b="0" i="0" u="none" strike="noStrike" kern="1200" cap="none" spc="0" normalizeH="0" baseline="0" noProof="0">
                          <a:ln>
                            <a:noFill/>
                          </a:ln>
                          <a:solidFill>
                            <a:prstClr val="black"/>
                          </a:solidFill>
                          <a:effectLst/>
                          <a:uLnTx/>
                          <a:uFillTx/>
                          <a:latin typeface="+mn-lt"/>
                          <a:ea typeface="+mn-ea"/>
                          <a:cs typeface="+mn-cs"/>
                        </a:rPr>
                        <a:t>
LA HUERTA DIO SUS PRIMERAS VERDURAS
Esta semana cosechamos por primera vez la huerta que instalamos en la terraza de Casa Rosada. Más adelante, proveerá de vegetales al comedor y a todas las personas que almuerzan diariamente en la Casa.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782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- 2017-10-03 23:09:23</a:t>
                      </a:r>
                      <a:r>
                        <a:rPr kumimoji="0" lang="es-ES" sz="1000" b="0" i="0" u="none" strike="noStrike" kern="1200" cap="none" spc="0" normalizeH="0" baseline="0" noProof="0">
                          <a:ln>
                            <a:noFill/>
                          </a:ln>
                          <a:solidFill>
                            <a:prstClr val="black"/>
                          </a:solidFill>
                          <a:effectLst/>
                          <a:uLnTx/>
                          <a:uFillTx/>
                          <a:latin typeface="+mn-lt"/>
                          <a:ea typeface="+mn-ea"/>
                          <a:cs typeface="+mn-cs"/>
                        </a:rPr>
                        <a:t>
FUI A CONOCER AL FAMOSO "ROSQUE"
Hace 15 años trabaja vendiendo en bicicleta las roscas que prepara su mujer, Ana María. Todos los días regala algunas docenas y ha dado charlas en colegios y en la facultad. Es el vendedor ambulante más querido de Olavarría y hoy fui a conocerlo.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660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- 2017-10-30 16:38:31</a:t>
                      </a:r>
                      <a:r>
                        <a:rPr kumimoji="0" lang="es-ES" sz="1000" b="0" i="0" u="none" strike="noStrike" kern="1200" cap="none" spc="0" normalizeH="0" baseline="0" noProof="0">
                          <a:ln>
                            <a:noFill/>
                          </a:ln>
                          <a:solidFill>
                            <a:prstClr val="black"/>
                          </a:solidFill>
                          <a:effectLst/>
                          <a:uLnTx/>
                          <a:uFillTx/>
                          <a:latin typeface="+mn-lt"/>
                          <a:ea typeface="+mn-ea"/>
                          <a:cs typeface="+mn-cs"/>
                        </a:rPr>
                        <a:t>
Tenemos que erradicar de nuestra cultura el “roban pero hacen”.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229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Mauricio Macri - 2017-10-24 12:20:35</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2798014"/>
                  </a:ext>
                </a:extLst>
              </a:tr>
            </a:tbl>
          </a:graphicData>
        </a:graphic>
      </p:graphicFrame>
      <p:sp>
        <p:nvSpPr>
          <p:cNvPr id="4" name="Text Placeholder 3">
            <a:extLst>
              <a:ext uri="{FF2B5EF4-FFF2-40B4-BE49-F238E27FC236}">
                <a16:creationId xmlns:a16="http://schemas.microsoft.com/office/drawing/2014/main" id="{C8FC55C7-64DE-43FE-8E32-16482909D12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37481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F9F6C-27B1-49FC-AC1B-9916059AF834}"/>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3D155810-FA54-4EDE-A2C5-B15AD4A4EC96}"/>
              </a:ext>
            </a:extLst>
          </p:cNvPr>
          <p:cNvGraphicFramePr>
            <a:graphicFrameLocks noGrp="1"/>
          </p:cNvGraphicFramePr>
          <p:nvPr>
            <p:ph type="tbl" sz="quarter" idx="13"/>
            <p:extLst>
              <p:ext uri="{D42A27DB-BD31-4B8C-83A1-F6EECF244321}">
                <p14:modId xmlns:p14="http://schemas.microsoft.com/office/powerpoint/2010/main" val="4175307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82575600"/>
                    </a:ext>
                  </a:extLst>
                </a:gridCol>
                <a:gridCol w="658368">
                  <a:extLst>
                    <a:ext uri="{9D8B030D-6E8A-4147-A177-3AD203B41FA5}">
                      <a16:colId xmlns:a16="http://schemas.microsoft.com/office/drawing/2014/main" val="553855265"/>
                    </a:ext>
                  </a:extLst>
                </a:gridCol>
                <a:gridCol w="658368">
                  <a:extLst>
                    <a:ext uri="{9D8B030D-6E8A-4147-A177-3AD203B41FA5}">
                      <a16:colId xmlns:a16="http://schemas.microsoft.com/office/drawing/2014/main" val="1463253400"/>
                    </a:ext>
                  </a:extLst>
                </a:gridCol>
                <a:gridCol w="658368">
                  <a:extLst>
                    <a:ext uri="{9D8B030D-6E8A-4147-A177-3AD203B41FA5}">
                      <a16:colId xmlns:a16="http://schemas.microsoft.com/office/drawing/2014/main" val="2297483758"/>
                    </a:ext>
                  </a:extLst>
                </a:gridCol>
                <a:gridCol w="658368">
                  <a:extLst>
                    <a:ext uri="{9D8B030D-6E8A-4147-A177-3AD203B41FA5}">
                      <a16:colId xmlns:a16="http://schemas.microsoft.com/office/drawing/2014/main" val="2605386453"/>
                    </a:ext>
                  </a:extLst>
                </a:gridCol>
                <a:gridCol w="658368">
                  <a:extLst>
                    <a:ext uri="{9D8B030D-6E8A-4147-A177-3AD203B41FA5}">
                      <a16:colId xmlns:a16="http://schemas.microsoft.com/office/drawing/2014/main" val="1158103275"/>
                    </a:ext>
                  </a:extLst>
                </a:gridCol>
                <a:gridCol w="658368">
                  <a:extLst>
                    <a:ext uri="{9D8B030D-6E8A-4147-A177-3AD203B41FA5}">
                      <a16:colId xmlns:a16="http://schemas.microsoft.com/office/drawing/2014/main" val="1386274758"/>
                    </a:ext>
                  </a:extLst>
                </a:gridCol>
                <a:gridCol w="658368">
                  <a:extLst>
                    <a:ext uri="{9D8B030D-6E8A-4147-A177-3AD203B41FA5}">
                      <a16:colId xmlns:a16="http://schemas.microsoft.com/office/drawing/2014/main" val="33882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513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- 2017-10-30 13:25:52</a:t>
                      </a:r>
                      <a:r>
                        <a:rPr kumimoji="0" lang="es-ES" sz="1000" b="0" i="0" u="none" strike="noStrike" kern="1200" cap="none" spc="0" normalizeH="0" baseline="0" noProof="0">
                          <a:ln>
                            <a:noFill/>
                          </a:ln>
                          <a:solidFill>
                            <a:prstClr val="black"/>
                          </a:solidFill>
                          <a:effectLst/>
                          <a:uLnTx/>
                          <a:uFillTx/>
                          <a:latin typeface="+mn-lt"/>
                          <a:ea typeface="+mn-ea"/>
                          <a:cs typeface="+mn-cs"/>
                        </a:rPr>
                        <a:t>
EN VIVO: EL PRESIDENTE DESDE EL CCK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0283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- 2017-10-17 13:14:30</a:t>
                      </a:r>
                      <a:r>
                        <a:rPr kumimoji="0" lang="es-ES" sz="1000" b="0" i="0" u="none" strike="noStrike" kern="1200" cap="none" spc="0" normalizeH="0" baseline="0" noProof="0">
                          <a:ln>
                            <a:noFill/>
                          </a:ln>
                          <a:solidFill>
                            <a:prstClr val="black"/>
                          </a:solidFill>
                          <a:effectLst/>
                          <a:uLnTx/>
                          <a:uFillTx/>
                          <a:latin typeface="+mn-lt"/>
                          <a:ea typeface="+mn-ea"/>
                          <a:cs typeface="+mn-cs"/>
                        </a:rPr>
                        <a:t>
EN VIVO DESDE FERRO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958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Mauricio Macri - 2017-10-09 13:36:37</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5022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Mauricio Macri - 2017-10-19 19:30:00</a:t>
                      </a:r>
                      <a:r>
                        <a:rPr kumimoji="0" lang="it-IT" sz="1000" b="0" i="0" u="none" strike="noStrike" kern="1200" cap="none" spc="0" normalizeH="0" baseline="0" noProof="0">
                          <a:ln>
                            <a:noFill/>
                          </a:ln>
                          <a:solidFill>
                            <a:prstClr val="black"/>
                          </a:solidFill>
                          <a:effectLst/>
                          <a:uLnTx/>
                          <a:uFillTx/>
                          <a:latin typeface="+mn-lt"/>
                          <a:ea typeface="+mn-ea"/>
                          <a:cs typeface="+mn-cs"/>
                        </a:rPr>
                        <a:t>
#SigamosCambiandoJuntos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048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- 2017-10-25 12:22:28</a:t>
                      </a:r>
                      <a:r>
                        <a:rPr kumimoji="0" lang="es-ES" sz="1000" b="0" i="0" u="none" strike="noStrike" kern="1200" cap="none" spc="0" normalizeH="0" baseline="0" noProof="0">
                          <a:ln>
                            <a:noFill/>
                          </a:ln>
                          <a:solidFill>
                            <a:prstClr val="black"/>
                          </a:solidFill>
                          <a:effectLst/>
                          <a:uLnTx/>
                          <a:uFillTx/>
                          <a:latin typeface="+mn-lt"/>
                          <a:ea typeface="+mn-ea"/>
                          <a:cs typeface="+mn-cs"/>
                        </a:rPr>
                        <a:t>
TIENE 19 AÑOS Y CUANDO SU PAPÁ FALLECIÓ SE PUSO AL FRENTE DE LA EMPRESA FAMILIAR 
Poco tiempo después Valentino me escribió esta carta contándome sus temores al tener que dejar la facultad para encargarse del aserradero de su familia, cuidar a su mamá y a sus 12 empleados. Su carta me conmovió. Hoy fui a conocerlo a Morón para darle todo mi apoyo. 
Romano Maderera 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2054180"/>
                  </a:ext>
                </a:extLst>
              </a:tr>
            </a:tbl>
          </a:graphicData>
        </a:graphic>
      </p:graphicFrame>
      <p:sp>
        <p:nvSpPr>
          <p:cNvPr id="4" name="Text Placeholder 3">
            <a:extLst>
              <a:ext uri="{FF2B5EF4-FFF2-40B4-BE49-F238E27FC236}">
                <a16:creationId xmlns:a16="http://schemas.microsoft.com/office/drawing/2014/main" id="{7E4BEBDB-7092-428A-92CA-FB77C1333F6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76499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7DFFA-420F-4953-A7DE-05711043BED0}"/>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551B4023-FC51-4D2E-B474-1F37A2D82479}"/>
              </a:ext>
            </a:extLst>
          </p:cNvPr>
          <p:cNvGraphicFramePr>
            <a:graphicFrameLocks noGrp="1"/>
          </p:cNvGraphicFramePr>
          <p:nvPr>
            <p:ph type="tbl" sz="quarter" idx="13"/>
            <p:extLst>
              <p:ext uri="{D42A27DB-BD31-4B8C-83A1-F6EECF244321}">
                <p14:modId xmlns:p14="http://schemas.microsoft.com/office/powerpoint/2010/main" val="3945567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5054654"/>
                    </a:ext>
                  </a:extLst>
                </a:gridCol>
                <a:gridCol w="658368">
                  <a:extLst>
                    <a:ext uri="{9D8B030D-6E8A-4147-A177-3AD203B41FA5}">
                      <a16:colId xmlns:a16="http://schemas.microsoft.com/office/drawing/2014/main" val="3634111715"/>
                    </a:ext>
                  </a:extLst>
                </a:gridCol>
                <a:gridCol w="658368">
                  <a:extLst>
                    <a:ext uri="{9D8B030D-6E8A-4147-A177-3AD203B41FA5}">
                      <a16:colId xmlns:a16="http://schemas.microsoft.com/office/drawing/2014/main" val="2576148964"/>
                    </a:ext>
                  </a:extLst>
                </a:gridCol>
                <a:gridCol w="658368">
                  <a:extLst>
                    <a:ext uri="{9D8B030D-6E8A-4147-A177-3AD203B41FA5}">
                      <a16:colId xmlns:a16="http://schemas.microsoft.com/office/drawing/2014/main" val="550728006"/>
                    </a:ext>
                  </a:extLst>
                </a:gridCol>
                <a:gridCol w="658368">
                  <a:extLst>
                    <a:ext uri="{9D8B030D-6E8A-4147-A177-3AD203B41FA5}">
                      <a16:colId xmlns:a16="http://schemas.microsoft.com/office/drawing/2014/main" val="3883005802"/>
                    </a:ext>
                  </a:extLst>
                </a:gridCol>
                <a:gridCol w="658368">
                  <a:extLst>
                    <a:ext uri="{9D8B030D-6E8A-4147-A177-3AD203B41FA5}">
                      <a16:colId xmlns:a16="http://schemas.microsoft.com/office/drawing/2014/main" val="968495732"/>
                    </a:ext>
                  </a:extLst>
                </a:gridCol>
                <a:gridCol w="658368">
                  <a:extLst>
                    <a:ext uri="{9D8B030D-6E8A-4147-A177-3AD203B41FA5}">
                      <a16:colId xmlns:a16="http://schemas.microsoft.com/office/drawing/2014/main" val="3740184465"/>
                    </a:ext>
                  </a:extLst>
                </a:gridCol>
                <a:gridCol w="658368">
                  <a:extLst>
                    <a:ext uri="{9D8B030D-6E8A-4147-A177-3AD203B41FA5}">
                      <a16:colId xmlns:a16="http://schemas.microsoft.com/office/drawing/2014/main" val="353256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587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- 2017-10-02 19:54:13</a:t>
                      </a:r>
                      <a:r>
                        <a:rPr kumimoji="0" lang="es-ES" sz="1000" b="0" i="0" u="none" strike="noStrike" kern="1200" cap="none" spc="0" normalizeH="0" baseline="0" noProof="0">
                          <a:ln>
                            <a:noFill/>
                          </a:ln>
                          <a:solidFill>
                            <a:prstClr val="black"/>
                          </a:solidFill>
                          <a:effectLst/>
                          <a:uLnTx/>
                          <a:uFillTx/>
                          <a:latin typeface="+mn-lt"/>
                          <a:ea typeface="+mn-ea"/>
                          <a:cs typeface="+mn-cs"/>
                        </a:rPr>
                        <a:t>
LLEGÓ EL DÍA: HOY COMPLETAMOS EL PUENTE LA NORIA
Antes de la obra funcionaba una rotonda donde se formaba un cuello de botella que provocaba caos y demoras. Construimos un nuevo viaducto de 800 metros y un distribuidor que suman dos carriles más banquina por sentido, mejoran la seguridad y reducen drásticamente los tiempos de viaje: ahora se puede hacer el mismo trayecto en 40 minutos menos.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912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- 2017-10-13 20:54:53</a:t>
                      </a:r>
                      <a:r>
                        <a:rPr kumimoji="0" lang="es-ES" sz="1000" b="0" i="0" u="none" strike="noStrike" kern="1200" cap="none" spc="0" normalizeH="0" baseline="0" noProof="0">
                          <a:ln>
                            <a:noFill/>
                          </a:ln>
                          <a:solidFill>
                            <a:prstClr val="black"/>
                          </a:solidFill>
                          <a:effectLst/>
                          <a:uLnTx/>
                          <a:uFillTx/>
                          <a:latin typeface="+mn-lt"/>
                          <a:ea typeface="+mn-ea"/>
                          <a:cs typeface="+mn-cs"/>
                        </a:rPr>
                        <a:t>
EN LA PANADERÍA DE CYNTHIA Y GERMÁN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099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Mauricio Macri - 2017-10-09 18:25:43</a:t>
                      </a:r>
                      <a:r>
                        <a:rPr kumimoji="0" lang="en-US" sz="1000" b="0" i="0" u="none" strike="noStrike" kern="1200" cap="none" spc="0" normalizeH="0" baseline="0" noProof="0">
                          <a:ln>
                            <a:noFill/>
                          </a:ln>
                          <a:solidFill>
                            <a:prstClr val="black"/>
                          </a:solidFill>
                          <a:effectLst/>
                          <a:uLnTx/>
                          <a:uFillTx/>
                          <a:latin typeface="+mn-lt"/>
                          <a:ea typeface="+mn-ea"/>
                          <a:cs typeface="+mn-cs"/>
                        </a:rPr>
                        <a:t>
RECIBÍ A BONO EN LA CASA ROSADA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576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- 2017-10-17 19:35:51</a:t>
                      </a:r>
                      <a:r>
                        <a:rPr kumimoji="0" lang="es-ES" sz="1000" b="0" i="0" u="none" strike="noStrike" kern="1200" cap="none" spc="0" normalizeH="0" baseline="0" noProof="0">
                          <a:ln>
                            <a:noFill/>
                          </a:ln>
                          <a:solidFill>
                            <a:prstClr val="black"/>
                          </a:solidFill>
                          <a:effectLst/>
                          <a:uLnTx/>
                          <a:uFillTx/>
                          <a:latin typeface="+mn-lt"/>
                          <a:ea typeface="+mn-ea"/>
                          <a:cs typeface="+mn-cs"/>
                        </a:rPr>
                        <a:t>
EN VIVO DESDE ROSARIO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0599955"/>
                  </a:ext>
                </a:extLst>
              </a:tr>
            </a:tbl>
          </a:graphicData>
        </a:graphic>
      </p:graphicFrame>
      <p:sp>
        <p:nvSpPr>
          <p:cNvPr id="4" name="Text Placeholder 3">
            <a:extLst>
              <a:ext uri="{FF2B5EF4-FFF2-40B4-BE49-F238E27FC236}">
                <a16:creationId xmlns:a16="http://schemas.microsoft.com/office/drawing/2014/main" id="{31A466BE-E9EC-4A00-BA52-EA2D4E0D9FD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66857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91D14-9329-42B0-B301-E9DA1B740055}"/>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43429EB7-5C1E-4669-B9F5-15200BA02282}"/>
              </a:ext>
            </a:extLst>
          </p:cNvPr>
          <p:cNvGraphicFramePr>
            <a:graphicFrameLocks noGrp="1"/>
          </p:cNvGraphicFramePr>
          <p:nvPr>
            <p:ph type="chart" sz="quarter" idx="13"/>
            <p:extLst>
              <p:ext uri="{D42A27DB-BD31-4B8C-83A1-F6EECF244321}">
                <p14:modId xmlns:p14="http://schemas.microsoft.com/office/powerpoint/2010/main" val="4095197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2F681A-5018-44DE-9E0D-A9AFC9975DB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379E5BC-F244-41AC-87B5-811FA64DF3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2653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ACA0A-CDD0-48F7-84DB-60E42BCA40DD}"/>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AD5C97DD-36FC-43B8-AE3F-693207C62761}"/>
              </a:ext>
            </a:extLst>
          </p:cNvPr>
          <p:cNvGraphicFramePr>
            <a:graphicFrameLocks noGrp="1"/>
          </p:cNvGraphicFramePr>
          <p:nvPr>
            <p:ph type="chart" sz="quarter" idx="13"/>
            <p:extLst>
              <p:ext uri="{D42A27DB-BD31-4B8C-83A1-F6EECF244321}">
                <p14:modId xmlns:p14="http://schemas.microsoft.com/office/powerpoint/2010/main" val="839229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B3235C-41AB-4C9F-8512-2ADA376B202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9575D4E-4916-497C-9F5D-CDE9CCA732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3789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61A54-B510-4BFE-B43E-233BE8BD82A0}"/>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58D7DD53-E7CA-4BE8-8D97-9F19DB6EB690}"/>
              </a:ext>
            </a:extLst>
          </p:cNvPr>
          <p:cNvGraphicFramePr>
            <a:graphicFrameLocks noGrp="1"/>
          </p:cNvGraphicFramePr>
          <p:nvPr>
            <p:ph type="chart" sz="quarter" idx="13"/>
            <p:extLst>
              <p:ext uri="{D42A27DB-BD31-4B8C-83A1-F6EECF244321}">
                <p14:modId xmlns:p14="http://schemas.microsoft.com/office/powerpoint/2010/main" val="1272557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ED024A-729F-4818-963E-16D8A5276EE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2EA0154-D009-42D2-A4B8-D5B5292076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5645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2CE31-C9F2-4AFA-BAF0-6C79B469F80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14F97651-89D3-4D82-8BC5-88670BA9E3AE}"/>
              </a:ext>
            </a:extLst>
          </p:cNvPr>
          <p:cNvGraphicFramePr>
            <a:graphicFrameLocks noGrp="1"/>
          </p:cNvGraphicFramePr>
          <p:nvPr>
            <p:ph type="chart" sz="quarter" idx="13"/>
            <p:extLst>
              <p:ext uri="{D42A27DB-BD31-4B8C-83A1-F6EECF244321}">
                <p14:modId xmlns:p14="http://schemas.microsoft.com/office/powerpoint/2010/main" val="478300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14C40D-E307-4E06-A6CE-F88992D8AAB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37B9D8A-1588-40B8-B106-101740134E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089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BF62-E04F-4118-86CF-F2AC50E50F60}"/>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5FA9503A-0DDF-42D6-A5D9-9AA5EFF9CC50}"/>
              </a:ext>
            </a:extLst>
          </p:cNvPr>
          <p:cNvGraphicFramePr>
            <a:graphicFrameLocks noGrp="1"/>
          </p:cNvGraphicFramePr>
          <p:nvPr>
            <p:ph type="chart" sz="quarter" idx="13"/>
            <p:extLst>
              <p:ext uri="{D42A27DB-BD31-4B8C-83A1-F6EECF244321}">
                <p14:modId xmlns:p14="http://schemas.microsoft.com/office/powerpoint/2010/main" val="3144063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16A99A-0251-4E4D-BD29-A4FBB82A442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3C50FA5-16C7-499A-8780-C0DBD8C6EA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1736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28370-1B54-4E90-B4D9-8318943C8E45}"/>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98F43D9D-D7E5-4508-B984-459E04EEDDAB}"/>
              </a:ext>
            </a:extLst>
          </p:cNvPr>
          <p:cNvGraphicFramePr>
            <a:graphicFrameLocks noGrp="1"/>
          </p:cNvGraphicFramePr>
          <p:nvPr>
            <p:ph type="chart" sz="quarter" idx="13"/>
            <p:extLst>
              <p:ext uri="{D42A27DB-BD31-4B8C-83A1-F6EECF244321}">
                <p14:modId xmlns:p14="http://schemas.microsoft.com/office/powerpoint/2010/main" val="3499346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DCCAC6-A5E5-4A6C-B180-DA42A972069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A0811BE-6FB8-4EC2-8753-97D4153D55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2784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6DA4E-ACD9-4F2C-8937-39CFC72E1D25}"/>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0A94D3B-F75E-43A5-9987-DF29541F7141}"/>
              </a:ext>
            </a:extLst>
          </p:cNvPr>
          <p:cNvGraphicFramePr>
            <a:graphicFrameLocks noGrp="1"/>
          </p:cNvGraphicFramePr>
          <p:nvPr>
            <p:ph type="chart" sz="quarter" idx="13"/>
            <p:extLst>
              <p:ext uri="{D42A27DB-BD31-4B8C-83A1-F6EECF244321}">
                <p14:modId xmlns:p14="http://schemas.microsoft.com/office/powerpoint/2010/main" val="425430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1FDEB9-4F35-49A5-B63F-3389F78415C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AAA6A0B-05F7-4D8A-BEAA-58BA1B2281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3784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A2AC0-2D38-4965-B964-F6A51A40CDF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B1AB39D1-F284-4B62-B618-AAB0A0DDB379}"/>
              </a:ext>
            </a:extLst>
          </p:cNvPr>
          <p:cNvGraphicFramePr>
            <a:graphicFrameLocks noGrp="1"/>
          </p:cNvGraphicFramePr>
          <p:nvPr>
            <p:ph type="chart" sz="quarter" idx="13"/>
            <p:extLst>
              <p:ext uri="{D42A27DB-BD31-4B8C-83A1-F6EECF244321}">
                <p14:modId xmlns:p14="http://schemas.microsoft.com/office/powerpoint/2010/main" val="2615451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842D96-0B5C-4F59-AF7E-C9B9C747679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AE9A04F-D35B-4446-BAAF-41D2A376E1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2715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6D90A-FABB-4B3B-A5AC-FF0DD437124B}"/>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7279166C-D09B-46AC-A578-FC404B822F0A}"/>
              </a:ext>
            </a:extLst>
          </p:cNvPr>
          <p:cNvGraphicFramePr>
            <a:graphicFrameLocks noGrp="1"/>
          </p:cNvGraphicFramePr>
          <p:nvPr>
            <p:ph type="tbl" sz="quarter" idx="13"/>
            <p:extLst>
              <p:ext uri="{D42A27DB-BD31-4B8C-83A1-F6EECF244321}">
                <p14:modId xmlns:p14="http://schemas.microsoft.com/office/powerpoint/2010/main" val="11897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23216587"/>
                    </a:ext>
                  </a:extLst>
                </a:gridCol>
                <a:gridCol w="2468880">
                  <a:extLst>
                    <a:ext uri="{9D8B030D-6E8A-4147-A177-3AD203B41FA5}">
                      <a16:colId xmlns:a16="http://schemas.microsoft.com/office/drawing/2014/main" val="2414262003"/>
                    </a:ext>
                  </a:extLst>
                </a:gridCol>
                <a:gridCol w="822960">
                  <a:extLst>
                    <a:ext uri="{9D8B030D-6E8A-4147-A177-3AD203B41FA5}">
                      <a16:colId xmlns:a16="http://schemas.microsoft.com/office/drawing/2014/main" val="2337734035"/>
                    </a:ext>
                  </a:extLst>
                </a:gridCol>
                <a:gridCol w="822960">
                  <a:extLst>
                    <a:ext uri="{9D8B030D-6E8A-4147-A177-3AD203B41FA5}">
                      <a16:colId xmlns:a16="http://schemas.microsoft.com/office/drawing/2014/main" val="1383747760"/>
                    </a:ext>
                  </a:extLst>
                </a:gridCol>
                <a:gridCol w="822960">
                  <a:extLst>
                    <a:ext uri="{9D8B030D-6E8A-4147-A177-3AD203B41FA5}">
                      <a16:colId xmlns:a16="http://schemas.microsoft.com/office/drawing/2014/main" val="3011820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7653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Maxmartu Muratori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extLst>
                  <a:ext uri="{0D108BD9-81ED-4DB2-BD59-A6C34878D82A}">
                    <a16:rowId xmlns:a16="http://schemas.microsoft.com/office/drawing/2014/main" val="73055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Etcheverry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extLst>
                  <a:ext uri="{0D108BD9-81ED-4DB2-BD59-A6C34878D82A}">
                    <a16:rowId xmlns:a16="http://schemas.microsoft.com/office/drawing/2014/main" val="388259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Franco Nicolas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extLst>
                  <a:ext uri="{0D108BD9-81ED-4DB2-BD59-A6C34878D82A}">
                    <a16:rowId xmlns:a16="http://schemas.microsoft.com/office/drawing/2014/main" val="377608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Marcelo Pereyra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extLst>
                  <a:ext uri="{0D108BD9-81ED-4DB2-BD59-A6C34878D82A}">
                    <a16:rowId xmlns:a16="http://schemas.microsoft.com/office/drawing/2014/main" val="107430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Marcos Ferreyra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extLst>
                  <a:ext uri="{0D108BD9-81ED-4DB2-BD59-A6C34878D82A}">
                    <a16:rowId xmlns:a16="http://schemas.microsoft.com/office/drawing/2014/main" val="428217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Horacio Gaston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167390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 Richiusa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63778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Stella Moly Cejas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extLst>
                  <a:ext uri="{0D108BD9-81ED-4DB2-BD59-A6C34878D82A}">
                    <a16:rowId xmlns:a16="http://schemas.microsoft.com/office/drawing/2014/main" val="255136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Graciela Silva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253555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V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2300846485"/>
                  </a:ext>
                </a:extLst>
              </a:tr>
            </a:tbl>
          </a:graphicData>
        </a:graphic>
      </p:graphicFrame>
      <p:sp>
        <p:nvSpPr>
          <p:cNvPr id="4" name="Text Placeholder 3">
            <a:extLst>
              <a:ext uri="{FF2B5EF4-FFF2-40B4-BE49-F238E27FC236}">
                <a16:creationId xmlns:a16="http://schemas.microsoft.com/office/drawing/2014/main" id="{E5EDBB9D-B669-4709-A1F5-680788CAB50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45398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894D6-6A3A-460C-AB55-CBE2E321454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F5089B2B-1561-47B7-ABFF-04561ABEB8F1}"/>
              </a:ext>
            </a:extLst>
          </p:cNvPr>
          <p:cNvGraphicFramePr>
            <a:graphicFrameLocks noGrp="1"/>
          </p:cNvGraphicFramePr>
          <p:nvPr>
            <p:ph type="tbl" sz="quarter" idx="13"/>
            <p:extLst>
              <p:ext uri="{D42A27DB-BD31-4B8C-83A1-F6EECF244321}">
                <p14:modId xmlns:p14="http://schemas.microsoft.com/office/powerpoint/2010/main" val="3211416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75691021"/>
                    </a:ext>
                  </a:extLst>
                </a:gridCol>
                <a:gridCol w="2468880">
                  <a:extLst>
                    <a:ext uri="{9D8B030D-6E8A-4147-A177-3AD203B41FA5}">
                      <a16:colId xmlns:a16="http://schemas.microsoft.com/office/drawing/2014/main" val="4256170630"/>
                    </a:ext>
                  </a:extLst>
                </a:gridCol>
                <a:gridCol w="822960">
                  <a:extLst>
                    <a:ext uri="{9D8B030D-6E8A-4147-A177-3AD203B41FA5}">
                      <a16:colId xmlns:a16="http://schemas.microsoft.com/office/drawing/2014/main" val="1639609879"/>
                    </a:ext>
                  </a:extLst>
                </a:gridCol>
                <a:gridCol w="822960">
                  <a:extLst>
                    <a:ext uri="{9D8B030D-6E8A-4147-A177-3AD203B41FA5}">
                      <a16:colId xmlns:a16="http://schemas.microsoft.com/office/drawing/2014/main" val="2142105420"/>
                    </a:ext>
                  </a:extLst>
                </a:gridCol>
                <a:gridCol w="822960">
                  <a:extLst>
                    <a:ext uri="{9D8B030D-6E8A-4147-A177-3AD203B41FA5}">
                      <a16:colId xmlns:a16="http://schemas.microsoft.com/office/drawing/2014/main" val="4081811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46077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Fortaleza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extLst>
                  <a:ext uri="{0D108BD9-81ED-4DB2-BD59-A6C34878D82A}">
                    <a16:rowId xmlns:a16="http://schemas.microsoft.com/office/drawing/2014/main" val="3558197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Zulema Ernestina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43240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Andreassi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3738649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Wendy Giunta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extLst>
                  <a:ext uri="{0D108BD9-81ED-4DB2-BD59-A6C34878D82A}">
                    <a16:rowId xmlns:a16="http://schemas.microsoft.com/office/drawing/2014/main" val="2907777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Stella Maris Rabino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3047490015"/>
                  </a:ext>
                </a:extLst>
              </a:tr>
            </a:tbl>
          </a:graphicData>
        </a:graphic>
      </p:graphicFrame>
      <p:sp>
        <p:nvSpPr>
          <p:cNvPr id="4" name="Text Placeholder 3">
            <a:extLst>
              <a:ext uri="{FF2B5EF4-FFF2-40B4-BE49-F238E27FC236}">
                <a16:creationId xmlns:a16="http://schemas.microsoft.com/office/drawing/2014/main" id="{34F9F06E-EB63-43E6-9E9C-107328C58E1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68516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B74C6-897C-42B5-87BB-D028E4FA5593}"/>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E8C78DFE-3F87-42D9-88C2-B0F430FE1EEB}"/>
              </a:ext>
            </a:extLst>
          </p:cNvPr>
          <p:cNvGraphicFramePr>
            <a:graphicFrameLocks noGrp="1"/>
          </p:cNvGraphicFramePr>
          <p:nvPr>
            <p:ph type="chart" sz="quarter" idx="13"/>
            <p:extLst>
              <p:ext uri="{D42A27DB-BD31-4B8C-83A1-F6EECF244321}">
                <p14:modId xmlns:p14="http://schemas.microsoft.com/office/powerpoint/2010/main" val="3080217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AE5E0F-65B5-440E-BF1B-8BAAD761289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3C4AE9F-E0FB-4BFE-8B02-E6DECDD591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51400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844</Words>
  <Application>Microsoft Office PowerPoint</Application>
  <PresentationFormat>On-screen Show (4:3)</PresentationFormat>
  <Paragraphs>415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2017-11-06T13:05:54Z</dcterms:created>
  <dcterms:modified xsi:type="dcterms:W3CDTF">2017-11-06T13:06:35Z</dcterms:modified>
</cp:coreProperties>
</file>