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80" r:id="rId24"/>
    <p:sldId id="281" r:id="rId25"/>
    <p:sldId id="282"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Cristina Fernandez de Kirchner</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2311599</c:v>
                </c:pt>
                <c:pt idx="1">
                  <c:v>2312375</c:v>
                </c:pt>
                <c:pt idx="2">
                  <c:v>2313119</c:v>
                </c:pt>
                <c:pt idx="3">
                  <c:v>2313752</c:v>
                </c:pt>
                <c:pt idx="4">
                  <c:v>2314069</c:v>
                </c:pt>
                <c:pt idx="5">
                  <c:v>2314288</c:v>
                </c:pt>
                <c:pt idx="6">
                  <c:v>2314337</c:v>
                </c:pt>
                <c:pt idx="7">
                  <c:v>2314516</c:v>
                </c:pt>
                <c:pt idx="8">
                  <c:v>2314941</c:v>
                </c:pt>
                <c:pt idx="9">
                  <c:v>2317229</c:v>
                </c:pt>
                <c:pt idx="10">
                  <c:v>2320896</c:v>
                </c:pt>
                <c:pt idx="11">
                  <c:v>2323905</c:v>
                </c:pt>
                <c:pt idx="12">
                  <c:v>2325983</c:v>
                </c:pt>
                <c:pt idx="13">
                  <c:v>2327286</c:v>
                </c:pt>
                <c:pt idx="14">
                  <c:v>2329756</c:v>
                </c:pt>
                <c:pt idx="15">
                  <c:v>2332990</c:v>
                </c:pt>
                <c:pt idx="16">
                  <c:v>2337205</c:v>
                </c:pt>
                <c:pt idx="17">
                  <c:v>2340053</c:v>
                </c:pt>
                <c:pt idx="18">
                  <c:v>2342164</c:v>
                </c:pt>
                <c:pt idx="19">
                  <c:v>2344136</c:v>
                </c:pt>
                <c:pt idx="20">
                  <c:v>2345052</c:v>
                </c:pt>
                <c:pt idx="21">
                  <c:v>2346204</c:v>
                </c:pt>
                <c:pt idx="22">
                  <c:v>2348409</c:v>
                </c:pt>
                <c:pt idx="23">
                  <c:v>2348736</c:v>
                </c:pt>
                <c:pt idx="24">
                  <c:v>2348859</c:v>
                </c:pt>
                <c:pt idx="25">
                  <c:v>2349094</c:v>
                </c:pt>
                <c:pt idx="26">
                  <c:v>2349390</c:v>
                </c:pt>
                <c:pt idx="27">
                  <c:v>2349527</c:v>
                </c:pt>
                <c:pt idx="28">
                  <c:v>2349596</c:v>
                </c:pt>
                <c:pt idx="29">
                  <c:v>2349627</c:v>
                </c:pt>
                <c:pt idx="30">
                  <c:v>2349648</c:v>
                </c:pt>
              </c:numCache>
            </c:numRef>
          </c:val>
          <c:smooth val="0"/>
          <c:extLst>
            <c:ext xmlns:c16="http://schemas.microsoft.com/office/drawing/2014/chart" uri="{C3380CC4-5D6E-409C-BE32-E72D297353CC}">
              <c16:uniqueId val="{00000000-AEE6-4352-BFAD-78E578B7CD16}"/>
            </c:ext>
          </c:extLst>
        </c:ser>
        <c:dLbls>
          <c:showLegendKey val="0"/>
          <c:showVal val="0"/>
          <c:showCatName val="0"/>
          <c:showSerName val="0"/>
          <c:showPercent val="0"/>
          <c:showBubbleSize val="0"/>
        </c:dLbls>
        <c:smooth val="0"/>
        <c:axId val="251533128"/>
        <c:axId val="251535424"/>
      </c:lineChart>
      <c:dateAx>
        <c:axId val="251533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1535424"/>
        <c:crosses val="autoZero"/>
        <c:auto val="1"/>
        <c:lblOffset val="100"/>
        <c:baseTimeUnit val="days"/>
      </c:dateAx>
      <c:valAx>
        <c:axId val="251535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1533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Cristina Fernandez de Kirchner</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9328-488D-85C3-D8B7E5D4B5FD}"/>
            </c:ext>
          </c:extLst>
        </c:ser>
        <c:dLbls>
          <c:showLegendKey val="0"/>
          <c:showVal val="0"/>
          <c:showCatName val="0"/>
          <c:showSerName val="0"/>
          <c:showPercent val="0"/>
          <c:showBubbleSize val="0"/>
        </c:dLbls>
        <c:axId val="296348520"/>
        <c:axId val="296354424"/>
      </c:radarChart>
      <c:catAx>
        <c:axId val="296348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354424"/>
        <c:crosses val="autoZero"/>
        <c:auto val="1"/>
        <c:lblAlgn val="ctr"/>
        <c:lblOffset val="100"/>
        <c:noMultiLvlLbl val="0"/>
      </c:catAx>
      <c:valAx>
        <c:axId val="296354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348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Cristina Fernandez de Kirchner</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0.77059325770928999</c:v>
                </c:pt>
                <c:pt idx="1">
                  <c:v>0.36511574552229997</c:v>
                </c:pt>
                <c:pt idx="2">
                  <c:v>0.37434271885338</c:v>
                </c:pt>
                <c:pt idx="3">
                  <c:v>0</c:v>
                </c:pt>
                <c:pt idx="4">
                  <c:v>0.44509617919451999</c:v>
                </c:pt>
                <c:pt idx="5">
                  <c:v>0.24680109596871</c:v>
                </c:pt>
                <c:pt idx="6">
                  <c:v>0</c:v>
                </c:pt>
                <c:pt idx="7">
                  <c:v>0.37933091545521003</c:v>
                </c:pt>
                <c:pt idx="8">
                  <c:v>0.24644364262237001</c:v>
                </c:pt>
                <c:pt idx="9">
                  <c:v>0.69734055529049999</c:v>
                </c:pt>
                <c:pt idx="10">
                  <c:v>0.36480625931230998</c:v>
                </c:pt>
                <c:pt idx="11">
                  <c:v>0.19363589390286001</c:v>
                </c:pt>
                <c:pt idx="12">
                  <c:v>0.26656248801813998</c:v>
                </c:pt>
                <c:pt idx="13">
                  <c:v>0.48558131618466999</c:v>
                </c:pt>
                <c:pt idx="14">
                  <c:v>0.54218965600910995</c:v>
                </c:pt>
                <c:pt idx="15">
                  <c:v>0.60867401048487002</c:v>
                </c:pt>
                <c:pt idx="16">
                  <c:v>0.64066472858056001</c:v>
                </c:pt>
                <c:pt idx="17">
                  <c:v>0.23634930266123</c:v>
                </c:pt>
                <c:pt idx="18">
                  <c:v>0.81252125062150005</c:v>
                </c:pt>
                <c:pt idx="19">
                  <c:v>0.25960779292831998</c:v>
                </c:pt>
                <c:pt idx="20">
                  <c:v>0</c:v>
                </c:pt>
                <c:pt idx="21">
                  <c:v>0.21160644398855999</c:v>
                </c:pt>
                <c:pt idx="22">
                  <c:v>0.51640050338557997</c:v>
                </c:pt>
                <c:pt idx="23">
                  <c:v>0.60270666600810996</c:v>
                </c:pt>
                <c:pt idx="24">
                  <c:v>0.53227247820905998</c:v>
                </c:pt>
                <c:pt idx="25">
                  <c:v>0.68302102703475998</c:v>
                </c:pt>
                <c:pt idx="26">
                  <c:v>2.4132464854620999</c:v>
                </c:pt>
                <c:pt idx="27">
                  <c:v>0</c:v>
                </c:pt>
                <c:pt idx="28">
                  <c:v>0.50670458580702005</c:v>
                </c:pt>
                <c:pt idx="29">
                  <c:v>0.29658100851587998</c:v>
                </c:pt>
                <c:pt idx="30">
                  <c:v>0</c:v>
                </c:pt>
              </c:numCache>
            </c:numRef>
          </c:val>
          <c:smooth val="0"/>
          <c:extLst>
            <c:ext xmlns:c16="http://schemas.microsoft.com/office/drawing/2014/chart" uri="{C3380CC4-5D6E-409C-BE32-E72D297353CC}">
              <c16:uniqueId val="{00000000-1FF1-4751-B182-677CE1519EF6}"/>
            </c:ext>
          </c:extLst>
        </c:ser>
        <c:dLbls>
          <c:showLegendKey val="0"/>
          <c:showVal val="0"/>
          <c:showCatName val="0"/>
          <c:showSerName val="0"/>
          <c:showPercent val="0"/>
          <c:showBubbleSize val="0"/>
        </c:dLbls>
        <c:smooth val="0"/>
        <c:axId val="248234432"/>
        <c:axId val="252414880"/>
      </c:lineChart>
      <c:dateAx>
        <c:axId val="2482344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2414880"/>
        <c:crosses val="autoZero"/>
        <c:auto val="1"/>
        <c:lblOffset val="100"/>
        <c:baseTimeUnit val="days"/>
      </c:dateAx>
      <c:valAx>
        <c:axId val="252414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234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Cristina Fernandez de Kirchner</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1334</c:v>
                </c:pt>
                <c:pt idx="1">
                  <c:v>1519</c:v>
                </c:pt>
                <c:pt idx="2">
                  <c:v>1818</c:v>
                </c:pt>
                <c:pt idx="3">
                  <c:v>1418</c:v>
                </c:pt>
                <c:pt idx="4">
                  <c:v>1141</c:v>
                </c:pt>
                <c:pt idx="5">
                  <c:v>601</c:v>
                </c:pt>
                <c:pt idx="6">
                  <c:v>1087</c:v>
                </c:pt>
              </c:numCache>
            </c:numRef>
          </c:val>
          <c:extLst>
            <c:ext xmlns:c16="http://schemas.microsoft.com/office/drawing/2014/chart" uri="{C3380CC4-5D6E-409C-BE32-E72D297353CC}">
              <c16:uniqueId val="{00000000-809C-45C3-BB1A-A9ABAB5747F4}"/>
            </c:ext>
          </c:extLst>
        </c:ser>
        <c:dLbls>
          <c:showLegendKey val="0"/>
          <c:showVal val="0"/>
          <c:showCatName val="0"/>
          <c:showSerName val="0"/>
          <c:showPercent val="0"/>
          <c:showBubbleSize val="0"/>
        </c:dLbls>
        <c:gapWidth val="219"/>
        <c:overlap val="-27"/>
        <c:axId val="298908456"/>
        <c:axId val="298903864"/>
      </c:barChart>
      <c:catAx>
        <c:axId val="298908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903864"/>
        <c:crosses val="autoZero"/>
        <c:auto val="1"/>
        <c:lblAlgn val="ctr"/>
        <c:lblOffset val="100"/>
        <c:noMultiLvlLbl val="0"/>
      </c:catAx>
      <c:valAx>
        <c:axId val="298903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908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Cristina Fernandez de Kirchner</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1564</c:v>
                </c:pt>
                <c:pt idx="1">
                  <c:v>776</c:v>
                </c:pt>
                <c:pt idx="2">
                  <c:v>744</c:v>
                </c:pt>
                <c:pt idx="3">
                  <c:v>633</c:v>
                </c:pt>
                <c:pt idx="4">
                  <c:v>317</c:v>
                </c:pt>
                <c:pt idx="5">
                  <c:v>219</c:v>
                </c:pt>
                <c:pt idx="6">
                  <c:v>49</c:v>
                </c:pt>
                <c:pt idx="7">
                  <c:v>179</c:v>
                </c:pt>
                <c:pt idx="8">
                  <c:v>425</c:v>
                </c:pt>
                <c:pt idx="9">
                  <c:v>2288</c:v>
                </c:pt>
                <c:pt idx="10">
                  <c:v>3667</c:v>
                </c:pt>
                <c:pt idx="11">
                  <c:v>3009</c:v>
                </c:pt>
                <c:pt idx="12">
                  <c:v>2078</c:v>
                </c:pt>
                <c:pt idx="13">
                  <c:v>1303</c:v>
                </c:pt>
                <c:pt idx="14">
                  <c:v>2470</c:v>
                </c:pt>
                <c:pt idx="15">
                  <c:v>3234</c:v>
                </c:pt>
                <c:pt idx="16">
                  <c:v>4215</c:v>
                </c:pt>
                <c:pt idx="17">
                  <c:v>2848</c:v>
                </c:pt>
                <c:pt idx="18">
                  <c:v>2111</c:v>
                </c:pt>
                <c:pt idx="19">
                  <c:v>1972</c:v>
                </c:pt>
                <c:pt idx="20">
                  <c:v>916</c:v>
                </c:pt>
                <c:pt idx="21">
                  <c:v>1152</c:v>
                </c:pt>
                <c:pt idx="22">
                  <c:v>2205</c:v>
                </c:pt>
                <c:pt idx="23">
                  <c:v>327</c:v>
                </c:pt>
                <c:pt idx="24">
                  <c:v>123</c:v>
                </c:pt>
                <c:pt idx="25">
                  <c:v>235</c:v>
                </c:pt>
                <c:pt idx="26">
                  <c:v>296</c:v>
                </c:pt>
                <c:pt idx="27">
                  <c:v>137</c:v>
                </c:pt>
                <c:pt idx="28">
                  <c:v>69</c:v>
                </c:pt>
                <c:pt idx="29">
                  <c:v>31</c:v>
                </c:pt>
                <c:pt idx="30">
                  <c:v>21</c:v>
                </c:pt>
              </c:numCache>
            </c:numRef>
          </c:val>
          <c:smooth val="0"/>
          <c:extLst>
            <c:ext xmlns:c16="http://schemas.microsoft.com/office/drawing/2014/chart" uri="{C3380CC4-5D6E-409C-BE32-E72D297353CC}">
              <c16:uniqueId val="{00000000-D49A-40A1-939C-504E2031669D}"/>
            </c:ext>
          </c:extLst>
        </c:ser>
        <c:dLbls>
          <c:showLegendKey val="0"/>
          <c:showVal val="0"/>
          <c:showCatName val="0"/>
          <c:showSerName val="0"/>
          <c:showPercent val="0"/>
          <c:showBubbleSize val="0"/>
        </c:dLbls>
        <c:smooth val="0"/>
        <c:axId val="179874152"/>
        <c:axId val="179874480"/>
      </c:lineChart>
      <c:dateAx>
        <c:axId val="1798741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9874480"/>
        <c:crosses val="autoZero"/>
        <c:auto val="1"/>
        <c:lblOffset val="100"/>
        <c:baseTimeUnit val="days"/>
      </c:dateAx>
      <c:valAx>
        <c:axId val="179874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9874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Cristina Fernandez de Kirchner</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2</c:v>
                </c:pt>
                <c:pt idx="1">
                  <c:v>7</c:v>
                </c:pt>
                <c:pt idx="2">
                  <c:v>5</c:v>
                </c:pt>
                <c:pt idx="3">
                  <c:v>0</c:v>
                </c:pt>
                <c:pt idx="4">
                  <c:v>8</c:v>
                </c:pt>
                <c:pt idx="5">
                  <c:v>12</c:v>
                </c:pt>
                <c:pt idx="6">
                  <c:v>0</c:v>
                </c:pt>
                <c:pt idx="7">
                  <c:v>6</c:v>
                </c:pt>
                <c:pt idx="8">
                  <c:v>8</c:v>
                </c:pt>
                <c:pt idx="9">
                  <c:v>4</c:v>
                </c:pt>
                <c:pt idx="10">
                  <c:v>12</c:v>
                </c:pt>
                <c:pt idx="11">
                  <c:v>5</c:v>
                </c:pt>
                <c:pt idx="12">
                  <c:v>7</c:v>
                </c:pt>
                <c:pt idx="13">
                  <c:v>10</c:v>
                </c:pt>
                <c:pt idx="14">
                  <c:v>4</c:v>
                </c:pt>
                <c:pt idx="15">
                  <c:v>13</c:v>
                </c:pt>
                <c:pt idx="16">
                  <c:v>7</c:v>
                </c:pt>
                <c:pt idx="17">
                  <c:v>3</c:v>
                </c:pt>
                <c:pt idx="18">
                  <c:v>1</c:v>
                </c:pt>
                <c:pt idx="19">
                  <c:v>1</c:v>
                </c:pt>
                <c:pt idx="20">
                  <c:v>0</c:v>
                </c:pt>
                <c:pt idx="21">
                  <c:v>2</c:v>
                </c:pt>
                <c:pt idx="22">
                  <c:v>2</c:v>
                </c:pt>
                <c:pt idx="23">
                  <c:v>1</c:v>
                </c:pt>
                <c:pt idx="24">
                  <c:v>2</c:v>
                </c:pt>
                <c:pt idx="25">
                  <c:v>5</c:v>
                </c:pt>
                <c:pt idx="26">
                  <c:v>1</c:v>
                </c:pt>
                <c:pt idx="27">
                  <c:v>0</c:v>
                </c:pt>
                <c:pt idx="28">
                  <c:v>3</c:v>
                </c:pt>
                <c:pt idx="29">
                  <c:v>4</c:v>
                </c:pt>
                <c:pt idx="30">
                  <c:v>0</c:v>
                </c:pt>
              </c:numCache>
            </c:numRef>
          </c:val>
          <c:smooth val="0"/>
          <c:extLst>
            <c:ext xmlns:c16="http://schemas.microsoft.com/office/drawing/2014/chart" uri="{C3380CC4-5D6E-409C-BE32-E72D297353CC}">
              <c16:uniqueId val="{00000000-8A90-489B-8DA2-8B51AD06827C}"/>
            </c:ext>
          </c:extLst>
        </c:ser>
        <c:dLbls>
          <c:showLegendKey val="0"/>
          <c:showVal val="0"/>
          <c:showCatName val="0"/>
          <c:showSerName val="0"/>
          <c:showPercent val="0"/>
          <c:showBubbleSize val="0"/>
        </c:dLbls>
        <c:smooth val="0"/>
        <c:axId val="370335872"/>
        <c:axId val="370337184"/>
      </c:lineChart>
      <c:dateAx>
        <c:axId val="3703358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337184"/>
        <c:crosses val="autoZero"/>
        <c:auto val="1"/>
        <c:lblOffset val="100"/>
        <c:baseTimeUnit val="days"/>
      </c:dateAx>
      <c:valAx>
        <c:axId val="370337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335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Cristina Fernandez de Kirchner</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34</c:v>
                </c:pt>
                <c:pt idx="1">
                  <c:v>17</c:v>
                </c:pt>
                <c:pt idx="2">
                  <c:v>17</c:v>
                </c:pt>
                <c:pt idx="3">
                  <c:v>19</c:v>
                </c:pt>
                <c:pt idx="4">
                  <c:v>21</c:v>
                </c:pt>
                <c:pt idx="5">
                  <c:v>10</c:v>
                </c:pt>
                <c:pt idx="6">
                  <c:v>17</c:v>
                </c:pt>
              </c:numCache>
            </c:numRef>
          </c:val>
          <c:extLst>
            <c:ext xmlns:c16="http://schemas.microsoft.com/office/drawing/2014/chart" uri="{C3380CC4-5D6E-409C-BE32-E72D297353CC}">
              <c16:uniqueId val="{00000000-FBBB-4E48-AFDD-DC6C84E4B736}"/>
            </c:ext>
          </c:extLst>
        </c:ser>
        <c:dLbls>
          <c:showLegendKey val="0"/>
          <c:showVal val="0"/>
          <c:showCatName val="0"/>
          <c:showSerName val="0"/>
          <c:showPercent val="0"/>
          <c:showBubbleSize val="0"/>
        </c:dLbls>
        <c:gapWidth val="219"/>
        <c:overlap val="-27"/>
        <c:axId val="300104648"/>
        <c:axId val="300103992"/>
      </c:barChart>
      <c:catAx>
        <c:axId val="300104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103992"/>
        <c:crosses val="autoZero"/>
        <c:auto val="1"/>
        <c:lblAlgn val="ctr"/>
        <c:lblOffset val="100"/>
        <c:noMultiLvlLbl val="0"/>
      </c:catAx>
      <c:valAx>
        <c:axId val="300103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104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Cristina Fernandez de Kirchner</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0.43073436234204998</c:v>
                </c:pt>
                <c:pt idx="1">
                  <c:v>0.57234885769372001</c:v>
                </c:pt>
                <c:pt idx="2">
                  <c:v>0.36119350163150998</c:v>
                </c:pt>
                <c:pt idx="3">
                  <c:v>0.46095648651613003</c:v>
                </c:pt>
                <c:pt idx="4">
                  <c:v>0.35693501367701003</c:v>
                </c:pt>
                <c:pt idx="5">
                  <c:v>0.48475021485670999</c:v>
                </c:pt>
                <c:pt idx="6">
                  <c:v>0.46549785186192999</c:v>
                </c:pt>
              </c:numCache>
            </c:numRef>
          </c:val>
          <c:extLst>
            <c:ext xmlns:c16="http://schemas.microsoft.com/office/drawing/2014/chart" uri="{C3380CC4-5D6E-409C-BE32-E72D297353CC}">
              <c16:uniqueId val="{00000000-3848-4D3B-A6C7-5F597BAAD2EF}"/>
            </c:ext>
          </c:extLst>
        </c:ser>
        <c:dLbls>
          <c:showLegendKey val="0"/>
          <c:showVal val="0"/>
          <c:showCatName val="0"/>
          <c:showSerName val="0"/>
          <c:showPercent val="0"/>
          <c:showBubbleSize val="0"/>
        </c:dLbls>
        <c:gapWidth val="219"/>
        <c:overlap val="-27"/>
        <c:axId val="363428992"/>
        <c:axId val="363433584"/>
      </c:barChart>
      <c:catAx>
        <c:axId val="363428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433584"/>
        <c:crosses val="autoZero"/>
        <c:auto val="1"/>
        <c:lblAlgn val="ctr"/>
        <c:lblOffset val="100"/>
        <c:noMultiLvlLbl val="0"/>
      </c:catAx>
      <c:valAx>
        <c:axId val="363433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428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Cristina Fernandez de Kirchner</c:v>
                </c:pt>
              </c:strCache>
            </c:strRef>
          </c:cat>
          <c:val>
            <c:numRef>
              <c:f>Sheet1!$B$2</c:f>
              <c:numCache>
                <c:formatCode>General</c:formatCode>
                <c:ptCount val="1"/>
                <c:pt idx="0">
                  <c:v>12</c:v>
                </c:pt>
              </c:numCache>
            </c:numRef>
          </c:val>
          <c:extLst>
            <c:ext xmlns:c16="http://schemas.microsoft.com/office/drawing/2014/chart" uri="{C3380CC4-5D6E-409C-BE32-E72D297353CC}">
              <c16:uniqueId val="{00000000-1A89-4E70-8D60-E47750207A21}"/>
            </c:ext>
          </c:extLst>
        </c:ser>
        <c:ser>
          <c:idx val="1"/>
          <c:order val="1"/>
          <c:tx>
            <c:strRef>
              <c:f>Sheet1!$C$1</c:f>
              <c:strCache>
                <c:ptCount val="1"/>
                <c:pt idx="0">
                  <c:v>Live Video</c:v>
                </c:pt>
              </c:strCache>
            </c:strRef>
          </c:tx>
          <c:spPr>
            <a:solidFill>
              <a:schemeClr val="accent2"/>
            </a:solidFill>
            <a:ln>
              <a:noFill/>
            </a:ln>
            <a:effectLst/>
          </c:spPr>
          <c:invertIfNegative val="0"/>
          <c:cat>
            <c:strRef>
              <c:f>Sheet1!$A$2</c:f>
              <c:strCache>
                <c:ptCount val="1"/>
                <c:pt idx="0">
                  <c:v>Cristina Fernandez de Kirchner</c:v>
                </c:pt>
              </c:strCache>
            </c:strRef>
          </c:cat>
          <c:val>
            <c:numRef>
              <c:f>Sheet1!$C$2</c:f>
              <c:numCache>
                <c:formatCode>General</c:formatCode>
                <c:ptCount val="1"/>
                <c:pt idx="0">
                  <c:v>25</c:v>
                </c:pt>
              </c:numCache>
            </c:numRef>
          </c:val>
          <c:extLst>
            <c:ext xmlns:c16="http://schemas.microsoft.com/office/drawing/2014/chart" uri="{C3380CC4-5D6E-409C-BE32-E72D297353CC}">
              <c16:uniqueId val="{00000001-1A89-4E70-8D60-E47750207A21}"/>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Cristina Fernandez de Kirchner</c:v>
                </c:pt>
              </c:strCache>
            </c:strRef>
          </c:cat>
          <c:val>
            <c:numRef>
              <c:f>Sheet1!$D$2</c:f>
              <c:numCache>
                <c:formatCode>General</c:formatCode>
                <c:ptCount val="1"/>
                <c:pt idx="0">
                  <c:v>78</c:v>
                </c:pt>
              </c:numCache>
            </c:numRef>
          </c:val>
          <c:extLst>
            <c:ext xmlns:c16="http://schemas.microsoft.com/office/drawing/2014/chart" uri="{C3380CC4-5D6E-409C-BE32-E72D297353CC}">
              <c16:uniqueId val="{00000002-1A89-4E70-8D60-E47750207A21}"/>
            </c:ext>
          </c:extLst>
        </c:ser>
        <c:ser>
          <c:idx val="3"/>
          <c:order val="3"/>
          <c:tx>
            <c:strRef>
              <c:f>Sheet1!$E$1</c:f>
              <c:strCache>
                <c:ptCount val="1"/>
                <c:pt idx="0">
                  <c:v>Status</c:v>
                </c:pt>
              </c:strCache>
            </c:strRef>
          </c:tx>
          <c:spPr>
            <a:solidFill>
              <a:schemeClr val="accent4"/>
            </a:solidFill>
            <a:ln>
              <a:noFill/>
            </a:ln>
            <a:effectLst/>
          </c:spPr>
          <c:invertIfNegative val="0"/>
          <c:cat>
            <c:strRef>
              <c:f>Sheet1!$A$2</c:f>
              <c:strCache>
                <c:ptCount val="1"/>
                <c:pt idx="0">
                  <c:v>Cristina Fernandez de Kirchner</c:v>
                </c:pt>
              </c:strCache>
            </c:strRef>
          </c:cat>
          <c:val>
            <c:numRef>
              <c:f>Sheet1!$E$2</c:f>
              <c:numCache>
                <c:formatCode>General</c:formatCode>
                <c:ptCount val="1"/>
                <c:pt idx="0">
                  <c:v>4</c:v>
                </c:pt>
              </c:numCache>
            </c:numRef>
          </c:val>
          <c:extLst>
            <c:ext xmlns:c16="http://schemas.microsoft.com/office/drawing/2014/chart" uri="{C3380CC4-5D6E-409C-BE32-E72D297353CC}">
              <c16:uniqueId val="{00000003-1A89-4E70-8D60-E47750207A21}"/>
            </c:ext>
          </c:extLst>
        </c:ser>
        <c:ser>
          <c:idx val="4"/>
          <c:order val="4"/>
          <c:tx>
            <c:strRef>
              <c:f>Sheet1!$F$1</c:f>
              <c:strCache>
                <c:ptCount val="1"/>
                <c:pt idx="0">
                  <c:v>Video</c:v>
                </c:pt>
              </c:strCache>
            </c:strRef>
          </c:tx>
          <c:spPr>
            <a:solidFill>
              <a:schemeClr val="accent5"/>
            </a:solidFill>
            <a:ln>
              <a:noFill/>
            </a:ln>
            <a:effectLst/>
          </c:spPr>
          <c:invertIfNegative val="0"/>
          <c:cat>
            <c:strRef>
              <c:f>Sheet1!$A$2</c:f>
              <c:strCache>
                <c:ptCount val="1"/>
                <c:pt idx="0">
                  <c:v>Cristina Fernandez de Kirchner</c:v>
                </c:pt>
              </c:strCache>
            </c:strRef>
          </c:cat>
          <c:val>
            <c:numRef>
              <c:f>Sheet1!$F$2</c:f>
              <c:numCache>
                <c:formatCode>General</c:formatCode>
                <c:ptCount val="1"/>
                <c:pt idx="0">
                  <c:v>16</c:v>
                </c:pt>
              </c:numCache>
            </c:numRef>
          </c:val>
          <c:extLst>
            <c:ext xmlns:c16="http://schemas.microsoft.com/office/drawing/2014/chart" uri="{C3380CC4-5D6E-409C-BE32-E72D297353CC}">
              <c16:uniqueId val="{00000004-1A89-4E70-8D60-E47750207A21}"/>
            </c:ext>
          </c:extLst>
        </c:ser>
        <c:dLbls>
          <c:showLegendKey val="0"/>
          <c:showVal val="0"/>
          <c:showCatName val="0"/>
          <c:showSerName val="0"/>
          <c:showPercent val="0"/>
          <c:showBubbleSize val="0"/>
        </c:dLbls>
        <c:gapWidth val="150"/>
        <c:overlap val="100"/>
        <c:axId val="251534768"/>
        <c:axId val="251536080"/>
      </c:barChart>
      <c:catAx>
        <c:axId val="251534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1536080"/>
        <c:crosses val="autoZero"/>
        <c:auto val="1"/>
        <c:lblAlgn val="ctr"/>
        <c:lblOffset val="100"/>
        <c:noMultiLvlLbl val="0"/>
      </c:catAx>
      <c:valAx>
        <c:axId val="2515360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1534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Cristina Fernandez de Kirchner</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0.24876864627487</c:v>
                </c:pt>
                <c:pt idx="1">
                  <c:v>0.10021648477481999</c:v>
                </c:pt>
                <c:pt idx="2">
                  <c:v>0</c:v>
                </c:pt>
                <c:pt idx="3">
                  <c:v>0</c:v>
                </c:pt>
                <c:pt idx="4">
                  <c:v>0</c:v>
                </c:pt>
                <c:pt idx="5">
                  <c:v>0</c:v>
                </c:pt>
                <c:pt idx="6">
                  <c:v>0</c:v>
                </c:pt>
                <c:pt idx="7">
                  <c:v>0</c:v>
                </c:pt>
                <c:pt idx="8">
                  <c:v>0</c:v>
                </c:pt>
                <c:pt idx="9">
                  <c:v>0.35979220208450002</c:v>
                </c:pt>
                <c:pt idx="10">
                  <c:v>0.13645107461257</c:v>
                </c:pt>
                <c:pt idx="11">
                  <c:v>0.28620405584606001</c:v>
                </c:pt>
                <c:pt idx="12">
                  <c:v>0.39966956457546998</c:v>
                </c:pt>
                <c:pt idx="13">
                  <c:v>0.49019166027170002</c:v>
                </c:pt>
                <c:pt idx="14">
                  <c:v>0.37331177069437999</c:v>
                </c:pt>
                <c:pt idx="15">
                  <c:v>0.67664367910809997</c:v>
                </c:pt>
                <c:pt idx="16">
                  <c:v>0.38826718382039999</c:v>
                </c:pt>
                <c:pt idx="17">
                  <c:v>0.77091584562112003</c:v>
                </c:pt>
                <c:pt idx="18">
                  <c:v>0.51869541742419001</c:v>
                </c:pt>
                <c:pt idx="19">
                  <c:v>0.38625729412915999</c:v>
                </c:pt>
                <c:pt idx="20">
                  <c:v>0.45291710361780002</c:v>
                </c:pt>
                <c:pt idx="21">
                  <c:v>0.50551230519864998</c:v>
                </c:pt>
                <c:pt idx="22">
                  <c:v>0.32776966126779999</c:v>
                </c:pt>
                <c:pt idx="23">
                  <c:v>0.72176613349494001</c:v>
                </c:pt>
              </c:numCache>
            </c:numRef>
          </c:val>
          <c:smooth val="0"/>
          <c:extLst>
            <c:ext xmlns:c16="http://schemas.microsoft.com/office/drawing/2014/chart" uri="{C3380CC4-5D6E-409C-BE32-E72D297353CC}">
              <c16:uniqueId val="{00000000-8CC3-4102-B090-9515B01E2C25}"/>
            </c:ext>
          </c:extLst>
        </c:ser>
        <c:dLbls>
          <c:showLegendKey val="0"/>
          <c:showVal val="0"/>
          <c:showCatName val="0"/>
          <c:showSerName val="0"/>
          <c:showPercent val="0"/>
          <c:showBubbleSize val="0"/>
        </c:dLbls>
        <c:smooth val="0"/>
        <c:axId val="294420288"/>
        <c:axId val="294419960"/>
      </c:lineChart>
      <c:catAx>
        <c:axId val="294420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419960"/>
        <c:crosses val="autoZero"/>
        <c:auto val="1"/>
        <c:lblAlgn val="ctr"/>
        <c:lblOffset val="100"/>
        <c:noMultiLvlLbl val="0"/>
      </c:catAx>
      <c:valAx>
        <c:axId val="294419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420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Cristina Fernandez de Kirchner</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5</c:v>
                </c:pt>
                <c:pt idx="1">
                  <c:v>1</c:v>
                </c:pt>
                <c:pt idx="2">
                  <c:v>0</c:v>
                </c:pt>
                <c:pt idx="3">
                  <c:v>0</c:v>
                </c:pt>
                <c:pt idx="4">
                  <c:v>0</c:v>
                </c:pt>
                <c:pt idx="5">
                  <c:v>0</c:v>
                </c:pt>
                <c:pt idx="6">
                  <c:v>0</c:v>
                </c:pt>
                <c:pt idx="7">
                  <c:v>0</c:v>
                </c:pt>
                <c:pt idx="8">
                  <c:v>0</c:v>
                </c:pt>
                <c:pt idx="9">
                  <c:v>2</c:v>
                </c:pt>
                <c:pt idx="10">
                  <c:v>4</c:v>
                </c:pt>
                <c:pt idx="11">
                  <c:v>7</c:v>
                </c:pt>
                <c:pt idx="12">
                  <c:v>16</c:v>
                </c:pt>
                <c:pt idx="13">
                  <c:v>12</c:v>
                </c:pt>
                <c:pt idx="14">
                  <c:v>8</c:v>
                </c:pt>
                <c:pt idx="15">
                  <c:v>6</c:v>
                </c:pt>
                <c:pt idx="16">
                  <c:v>11</c:v>
                </c:pt>
                <c:pt idx="17">
                  <c:v>5</c:v>
                </c:pt>
                <c:pt idx="18">
                  <c:v>8</c:v>
                </c:pt>
                <c:pt idx="19">
                  <c:v>8</c:v>
                </c:pt>
                <c:pt idx="20">
                  <c:v>13</c:v>
                </c:pt>
                <c:pt idx="21">
                  <c:v>14</c:v>
                </c:pt>
                <c:pt idx="22">
                  <c:v>9</c:v>
                </c:pt>
                <c:pt idx="23">
                  <c:v>6</c:v>
                </c:pt>
              </c:numCache>
            </c:numRef>
          </c:val>
          <c:smooth val="0"/>
          <c:extLst>
            <c:ext xmlns:c16="http://schemas.microsoft.com/office/drawing/2014/chart" uri="{C3380CC4-5D6E-409C-BE32-E72D297353CC}">
              <c16:uniqueId val="{00000000-0172-48B3-814B-5AB0DE6B6910}"/>
            </c:ext>
          </c:extLst>
        </c:ser>
        <c:dLbls>
          <c:showLegendKey val="0"/>
          <c:showVal val="0"/>
          <c:showCatName val="0"/>
          <c:showSerName val="0"/>
          <c:showPercent val="0"/>
          <c:showBubbleSize val="0"/>
        </c:dLbls>
        <c:smooth val="0"/>
        <c:axId val="294417992"/>
        <c:axId val="294421600"/>
      </c:lineChart>
      <c:catAx>
        <c:axId val="294417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421600"/>
        <c:crosses val="autoZero"/>
        <c:auto val="1"/>
        <c:lblAlgn val="ctr"/>
        <c:lblOffset val="100"/>
        <c:noMultiLvlLbl val="0"/>
      </c:catAx>
      <c:valAx>
        <c:axId val="294421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417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Cristina Fernandez de Kirchner</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0.88904557527656003</c:v>
                </c:pt>
                <c:pt idx="1">
                  <c:v>0.34893056608056999</c:v>
                </c:pt>
                <c:pt idx="2">
                  <c:v>0.47306744080761998</c:v>
                </c:pt>
                <c:pt idx="3">
                  <c:v>0</c:v>
                </c:pt>
                <c:pt idx="4">
                  <c:v>0.3911328882781</c:v>
                </c:pt>
                <c:pt idx="5">
                  <c:v>0</c:v>
                </c:pt>
                <c:pt idx="6">
                  <c:v>0</c:v>
                </c:pt>
              </c:numCache>
            </c:numRef>
          </c:val>
          <c:extLst>
            <c:ext xmlns:c16="http://schemas.microsoft.com/office/drawing/2014/chart" uri="{C3380CC4-5D6E-409C-BE32-E72D297353CC}">
              <c16:uniqueId val="{00000000-903B-428E-A511-1356C0DFDEFC}"/>
            </c:ext>
          </c:extLst>
        </c:ser>
        <c:dLbls>
          <c:showLegendKey val="0"/>
          <c:showVal val="0"/>
          <c:showCatName val="0"/>
          <c:showSerName val="0"/>
          <c:showPercent val="0"/>
          <c:showBubbleSize val="0"/>
        </c:dLbls>
        <c:gapWidth val="219"/>
        <c:overlap val="-27"/>
        <c:axId val="294422256"/>
        <c:axId val="294422912"/>
      </c:barChart>
      <c:catAx>
        <c:axId val="294422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422912"/>
        <c:crosses val="autoZero"/>
        <c:auto val="1"/>
        <c:lblAlgn val="ctr"/>
        <c:lblOffset val="100"/>
        <c:noMultiLvlLbl val="0"/>
      </c:catAx>
      <c:valAx>
        <c:axId val="294422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422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Cristina Fernandez de Kirchner</c:v>
                </c:pt>
              </c:strCache>
            </c:strRef>
          </c:cat>
          <c:val>
            <c:numRef>
              <c:f>Sheet1!$B$2</c:f>
              <c:numCache>
                <c:formatCode>General</c:formatCode>
                <c:ptCount val="1"/>
                <c:pt idx="0">
                  <c:v>911351</c:v>
                </c:pt>
              </c:numCache>
            </c:numRef>
          </c:val>
          <c:extLst>
            <c:ext xmlns:c16="http://schemas.microsoft.com/office/drawing/2014/chart" uri="{C3380CC4-5D6E-409C-BE32-E72D297353CC}">
              <c16:uniqueId val="{00000000-56B0-45FF-9C48-723288E05479}"/>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Cristina Fernandez de Kirchner</c:v>
                </c:pt>
              </c:strCache>
            </c:strRef>
          </c:cat>
          <c:val>
            <c:numRef>
              <c:f>Sheet1!$C$2</c:f>
              <c:numCache>
                <c:formatCode>General</c:formatCode>
                <c:ptCount val="1"/>
                <c:pt idx="0">
                  <c:v>196841</c:v>
                </c:pt>
              </c:numCache>
            </c:numRef>
          </c:val>
          <c:extLst>
            <c:ext xmlns:c16="http://schemas.microsoft.com/office/drawing/2014/chart" uri="{C3380CC4-5D6E-409C-BE32-E72D297353CC}">
              <c16:uniqueId val="{00000001-56B0-45FF-9C48-723288E05479}"/>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Cristina Fernandez de Kirchner</c:v>
                </c:pt>
              </c:strCache>
            </c:strRef>
          </c:cat>
          <c:val>
            <c:numRef>
              <c:f>Sheet1!$D$2</c:f>
              <c:numCache>
                <c:formatCode>General</c:formatCode>
                <c:ptCount val="1"/>
                <c:pt idx="0">
                  <c:v>7491</c:v>
                </c:pt>
              </c:numCache>
            </c:numRef>
          </c:val>
          <c:extLst>
            <c:ext xmlns:c16="http://schemas.microsoft.com/office/drawing/2014/chart" uri="{C3380CC4-5D6E-409C-BE32-E72D297353CC}">
              <c16:uniqueId val="{00000002-56B0-45FF-9C48-723288E05479}"/>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Cristina Fernandez de Kirchner</c:v>
                </c:pt>
              </c:strCache>
            </c:strRef>
          </c:cat>
          <c:val>
            <c:numRef>
              <c:f>Sheet1!$E$2</c:f>
              <c:numCache>
                <c:formatCode>General</c:formatCode>
                <c:ptCount val="1"/>
                <c:pt idx="0">
                  <c:v>2116</c:v>
                </c:pt>
              </c:numCache>
            </c:numRef>
          </c:val>
          <c:extLst>
            <c:ext xmlns:c16="http://schemas.microsoft.com/office/drawing/2014/chart" uri="{C3380CC4-5D6E-409C-BE32-E72D297353CC}">
              <c16:uniqueId val="{00000003-56B0-45FF-9C48-723288E05479}"/>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Cristina Fernandez de Kirchner</c:v>
                </c:pt>
              </c:strCache>
            </c:strRef>
          </c:cat>
          <c:val>
            <c:numRef>
              <c:f>Sheet1!$F$2</c:f>
              <c:numCache>
                <c:formatCode>General</c:formatCode>
                <c:ptCount val="1"/>
                <c:pt idx="0">
                  <c:v>17043</c:v>
                </c:pt>
              </c:numCache>
            </c:numRef>
          </c:val>
          <c:extLst>
            <c:ext xmlns:c16="http://schemas.microsoft.com/office/drawing/2014/chart" uri="{C3380CC4-5D6E-409C-BE32-E72D297353CC}">
              <c16:uniqueId val="{00000004-56B0-45FF-9C48-723288E05479}"/>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Cristina Fernandez de Kirchner</c:v>
                </c:pt>
              </c:strCache>
            </c:strRef>
          </c:cat>
          <c:val>
            <c:numRef>
              <c:f>Sheet1!$G$2</c:f>
              <c:numCache>
                <c:formatCode>General</c:formatCode>
                <c:ptCount val="1"/>
                <c:pt idx="0">
                  <c:v>17367</c:v>
                </c:pt>
              </c:numCache>
            </c:numRef>
          </c:val>
          <c:extLst>
            <c:ext xmlns:c16="http://schemas.microsoft.com/office/drawing/2014/chart" uri="{C3380CC4-5D6E-409C-BE32-E72D297353CC}">
              <c16:uniqueId val="{00000005-56B0-45FF-9C48-723288E05479}"/>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Cristina Fernandez de Kirchner</c:v>
                </c:pt>
              </c:strCache>
            </c:strRef>
          </c:cat>
          <c:val>
            <c:numRef>
              <c:f>Sheet1!$H$2</c:f>
              <c:numCache>
                <c:formatCode>General</c:formatCode>
                <c:ptCount val="1"/>
                <c:pt idx="0">
                  <c:v>70303</c:v>
                </c:pt>
              </c:numCache>
            </c:numRef>
          </c:val>
          <c:extLst>
            <c:ext xmlns:c16="http://schemas.microsoft.com/office/drawing/2014/chart" uri="{C3380CC4-5D6E-409C-BE32-E72D297353CC}">
              <c16:uniqueId val="{00000006-56B0-45FF-9C48-723288E05479}"/>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Cristina Fernandez de Kirchner</c:v>
                </c:pt>
              </c:strCache>
            </c:strRef>
          </c:cat>
          <c:val>
            <c:numRef>
              <c:f>Sheet1!$I$2</c:f>
              <c:numCache>
                <c:formatCode>General</c:formatCode>
                <c:ptCount val="1"/>
                <c:pt idx="0">
                  <c:v>164907</c:v>
                </c:pt>
              </c:numCache>
            </c:numRef>
          </c:val>
          <c:extLst>
            <c:ext xmlns:c16="http://schemas.microsoft.com/office/drawing/2014/chart" uri="{C3380CC4-5D6E-409C-BE32-E72D297353CC}">
              <c16:uniqueId val="{00000007-56B0-45FF-9C48-723288E05479}"/>
            </c:ext>
          </c:extLst>
        </c:ser>
        <c:dLbls>
          <c:showLegendKey val="0"/>
          <c:showVal val="0"/>
          <c:showCatName val="0"/>
          <c:showSerName val="0"/>
          <c:showPercent val="0"/>
          <c:showBubbleSize val="0"/>
        </c:dLbls>
        <c:gapWidth val="150"/>
        <c:overlap val="100"/>
        <c:axId val="294401264"/>
        <c:axId val="294402576"/>
      </c:barChart>
      <c:catAx>
        <c:axId val="294401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402576"/>
        <c:crosses val="autoZero"/>
        <c:auto val="1"/>
        <c:lblAlgn val="ctr"/>
        <c:lblOffset val="100"/>
        <c:noMultiLvlLbl val="0"/>
      </c:catAx>
      <c:valAx>
        <c:axId val="2944025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401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Cristina Fernandez de Kirchner</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DCAA-47A0-AE02-005E6C63035E}"/>
            </c:ext>
          </c:extLst>
        </c:ser>
        <c:dLbls>
          <c:showLegendKey val="0"/>
          <c:showVal val="0"/>
          <c:showCatName val="0"/>
          <c:showSerName val="0"/>
          <c:showPercent val="0"/>
          <c:showBubbleSize val="0"/>
        </c:dLbls>
        <c:gapWidth val="219"/>
        <c:overlap val="-27"/>
        <c:axId val="307631568"/>
        <c:axId val="307631896"/>
      </c:barChart>
      <c:catAx>
        <c:axId val="307631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631896"/>
        <c:crosses val="autoZero"/>
        <c:auto val="1"/>
        <c:lblAlgn val="ctr"/>
        <c:lblOffset val="100"/>
        <c:noMultiLvlLbl val="0"/>
      </c:catAx>
      <c:valAx>
        <c:axId val="307631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631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C88AAD-703B-4B73-86F2-A776A09BF4E9}"/>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3828F7CF-1004-4E27-AF72-0A205B444CFE}"/>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5033884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1347E8-46E4-46A4-9FE6-BA2F993B9F39}"/>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E6D86918-35D3-425E-A993-6EE908D56128}"/>
              </a:ext>
            </a:extLst>
          </p:cNvPr>
          <p:cNvGraphicFramePr>
            <a:graphicFrameLocks noGrp="1"/>
          </p:cNvGraphicFramePr>
          <p:nvPr>
            <p:ph type="tbl" sz="quarter" idx="13"/>
            <p:extLst>
              <p:ext uri="{D42A27DB-BD31-4B8C-83A1-F6EECF244321}">
                <p14:modId xmlns:p14="http://schemas.microsoft.com/office/powerpoint/2010/main" val="25911932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23010529"/>
                    </a:ext>
                  </a:extLst>
                </a:gridCol>
                <a:gridCol w="740664">
                  <a:extLst>
                    <a:ext uri="{9D8B030D-6E8A-4147-A177-3AD203B41FA5}">
                      <a16:colId xmlns:a16="http://schemas.microsoft.com/office/drawing/2014/main" val="2162838878"/>
                    </a:ext>
                  </a:extLst>
                </a:gridCol>
                <a:gridCol w="740664">
                  <a:extLst>
                    <a:ext uri="{9D8B030D-6E8A-4147-A177-3AD203B41FA5}">
                      <a16:colId xmlns:a16="http://schemas.microsoft.com/office/drawing/2014/main" val="2244142944"/>
                    </a:ext>
                  </a:extLst>
                </a:gridCol>
                <a:gridCol w="740664">
                  <a:extLst>
                    <a:ext uri="{9D8B030D-6E8A-4147-A177-3AD203B41FA5}">
                      <a16:colId xmlns:a16="http://schemas.microsoft.com/office/drawing/2014/main" val="903775655"/>
                    </a:ext>
                  </a:extLst>
                </a:gridCol>
                <a:gridCol w="740664">
                  <a:extLst>
                    <a:ext uri="{9D8B030D-6E8A-4147-A177-3AD203B41FA5}">
                      <a16:colId xmlns:a16="http://schemas.microsoft.com/office/drawing/2014/main" val="332404526"/>
                    </a:ext>
                  </a:extLst>
                </a:gridCol>
                <a:gridCol w="740664">
                  <a:extLst>
                    <a:ext uri="{9D8B030D-6E8A-4147-A177-3AD203B41FA5}">
                      <a16:colId xmlns:a16="http://schemas.microsoft.com/office/drawing/2014/main" val="1838321683"/>
                    </a:ext>
                  </a:extLst>
                </a:gridCol>
                <a:gridCol w="740664">
                  <a:extLst>
                    <a:ext uri="{9D8B030D-6E8A-4147-A177-3AD203B41FA5}">
                      <a16:colId xmlns:a16="http://schemas.microsoft.com/office/drawing/2014/main" val="3953371927"/>
                    </a:ext>
                  </a:extLst>
                </a:gridCol>
                <a:gridCol w="740664">
                  <a:extLst>
                    <a:ext uri="{9D8B030D-6E8A-4147-A177-3AD203B41FA5}">
                      <a16:colId xmlns:a16="http://schemas.microsoft.com/office/drawing/2014/main" val="3908548955"/>
                    </a:ext>
                  </a:extLst>
                </a:gridCol>
                <a:gridCol w="740664">
                  <a:extLst>
                    <a:ext uri="{9D8B030D-6E8A-4147-A177-3AD203B41FA5}">
                      <a16:colId xmlns:a16="http://schemas.microsoft.com/office/drawing/2014/main" val="1442367499"/>
                    </a:ext>
                  </a:extLst>
                </a:gridCol>
                <a:gridCol w="740664">
                  <a:extLst>
                    <a:ext uri="{9D8B030D-6E8A-4147-A177-3AD203B41FA5}">
                      <a16:colId xmlns:a16="http://schemas.microsoft.com/office/drawing/2014/main" val="327985105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331725498"/>
                  </a:ext>
                </a:extLst>
              </a:tr>
              <a:tr h="370840">
                <a:tc>
                  <a:txBody>
                    <a:bodyPr/>
                    <a:lstStyle/>
                    <a:p>
                      <a:r>
                        <a:rPr lang="en-US" sz="1000"/>
                        <a:t>Cristina Fernandez de Kirchner</a:t>
                      </a:r>
                    </a:p>
                  </a:txBody>
                  <a:tcPr/>
                </a:tc>
                <a:tc>
                  <a:txBody>
                    <a:bodyPr/>
                    <a:lstStyle/>
                    <a:p>
                      <a:r>
                        <a:rPr lang="en-US" sz="1000"/>
                        <a:t>2349648</a:t>
                      </a:r>
                    </a:p>
                  </a:txBody>
                  <a:tcPr/>
                </a:tc>
                <a:tc>
                  <a:txBody>
                    <a:bodyPr/>
                    <a:lstStyle/>
                    <a:p>
                      <a:r>
                        <a:rPr lang="en-US" sz="1000"/>
                        <a:t>39613</a:t>
                      </a:r>
                    </a:p>
                  </a:txBody>
                  <a:tcPr/>
                </a:tc>
                <a:tc>
                  <a:txBody>
                    <a:bodyPr/>
                    <a:lstStyle/>
                    <a:p>
                      <a:r>
                        <a:rPr lang="en-US" sz="1000"/>
                        <a:t>135</a:t>
                      </a:r>
                    </a:p>
                  </a:txBody>
                  <a:tcPr/>
                </a:tc>
                <a:tc>
                  <a:txBody>
                    <a:bodyPr/>
                    <a:lstStyle/>
                    <a:p>
                      <a:r>
                        <a:rPr lang="en-US" sz="1000"/>
                        <a:t>1152209</a:t>
                      </a:r>
                    </a:p>
                  </a:txBody>
                  <a:tcPr/>
                </a:tc>
                <a:tc>
                  <a:txBody>
                    <a:bodyPr/>
                    <a:lstStyle/>
                    <a:p>
                      <a:r>
                        <a:rPr lang="en-US" sz="1000"/>
                        <a:t>70303</a:t>
                      </a:r>
                    </a:p>
                  </a:txBody>
                  <a:tcPr/>
                </a:tc>
                <a:tc>
                  <a:txBody>
                    <a:bodyPr/>
                    <a:lstStyle/>
                    <a:p>
                      <a:r>
                        <a:rPr lang="en-US" sz="1000"/>
                        <a:t>164907</a:t>
                      </a:r>
                    </a:p>
                  </a:txBody>
                  <a:tcPr/>
                </a:tc>
                <a:tc>
                  <a:txBody>
                    <a:bodyPr/>
                    <a:lstStyle/>
                    <a:p>
                      <a:r>
                        <a:rPr lang="en-US" sz="1000"/>
                        <a:t>0</a:t>
                      </a:r>
                    </a:p>
                  </a:txBody>
                  <a:tcPr/>
                </a:tc>
                <a:tc>
                  <a:txBody>
                    <a:bodyPr/>
                    <a:lstStyle/>
                    <a:p>
                      <a:r>
                        <a:rPr lang="en-US" sz="1000"/>
                        <a:t>0.4411%</a:t>
                      </a:r>
                    </a:p>
                  </a:txBody>
                  <a:tcPr/>
                </a:tc>
                <a:tc>
                  <a:txBody>
                    <a:bodyPr/>
                    <a:lstStyle/>
                    <a:p>
                      <a:r>
                        <a:rPr lang="en-US" sz="1000"/>
                        <a:t>0.0%</a:t>
                      </a:r>
                    </a:p>
                  </a:txBody>
                  <a:tcPr/>
                </a:tc>
                <a:extLst>
                  <a:ext uri="{0D108BD9-81ED-4DB2-BD59-A6C34878D82A}">
                    <a16:rowId xmlns:a16="http://schemas.microsoft.com/office/drawing/2014/main" val="1662353142"/>
                  </a:ext>
                </a:extLst>
              </a:tr>
            </a:tbl>
          </a:graphicData>
        </a:graphic>
      </p:graphicFrame>
      <p:sp>
        <p:nvSpPr>
          <p:cNvPr id="4" name="Text Placeholder 3">
            <a:extLst>
              <a:ext uri="{FF2B5EF4-FFF2-40B4-BE49-F238E27FC236}">
                <a16:creationId xmlns:a16="http://schemas.microsoft.com/office/drawing/2014/main" id="{C64660A1-51E8-49C9-80AB-1B3841F277DA}"/>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925361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2F9AE-A9A5-408C-897D-AD6D39A12988}"/>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E3F93F86-C8B7-44E7-990D-797356926CF6}"/>
              </a:ext>
            </a:extLst>
          </p:cNvPr>
          <p:cNvGraphicFramePr>
            <a:graphicFrameLocks noGrp="1"/>
          </p:cNvGraphicFramePr>
          <p:nvPr>
            <p:ph type="chart" sz="quarter" idx="13"/>
            <p:extLst>
              <p:ext uri="{D42A27DB-BD31-4B8C-83A1-F6EECF244321}">
                <p14:modId xmlns:p14="http://schemas.microsoft.com/office/powerpoint/2010/main" val="2209498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9D4425A-19A2-4EC2-A56A-88BF0F20BDCC}"/>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EABE424F-3DC3-45A0-8433-F057C72957A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471960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FD663C-3270-4550-8A0C-D2942F2CBD21}"/>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EF2CE03D-73CB-4AFA-97D1-6047B2A6301C}"/>
              </a:ext>
            </a:extLst>
          </p:cNvPr>
          <p:cNvGraphicFramePr>
            <a:graphicFrameLocks noGrp="1"/>
          </p:cNvGraphicFramePr>
          <p:nvPr>
            <p:ph type="chart" sz="quarter" idx="13"/>
            <p:extLst>
              <p:ext uri="{D42A27DB-BD31-4B8C-83A1-F6EECF244321}">
                <p14:modId xmlns:p14="http://schemas.microsoft.com/office/powerpoint/2010/main" val="16713953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1143F2B-65B6-4DC2-8730-6F3E57AD3068}"/>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52770E22-E05C-4EA8-9787-DED68D07AA4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948611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B41CA-21D3-4593-86F0-576B427CEEFC}"/>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4AB7F179-06A1-44A0-A004-ABEBE1C56522}"/>
              </a:ext>
            </a:extLst>
          </p:cNvPr>
          <p:cNvGraphicFramePr>
            <a:graphicFrameLocks noGrp="1"/>
          </p:cNvGraphicFramePr>
          <p:nvPr>
            <p:ph type="chart" sz="quarter" idx="13"/>
            <p:extLst>
              <p:ext uri="{D42A27DB-BD31-4B8C-83A1-F6EECF244321}">
                <p14:modId xmlns:p14="http://schemas.microsoft.com/office/powerpoint/2010/main" val="36466946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F16E6B9-ABCE-41BF-8BD7-BF99883D2384}"/>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26EFF11D-0961-4E19-A323-3544E2F2EDF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062080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49C59B-D1A8-4EF9-9FCE-9B0A1B0381B0}"/>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4C04C539-19D9-4D94-AFD1-F4131D5CD8AD}"/>
              </a:ext>
            </a:extLst>
          </p:cNvPr>
          <p:cNvGraphicFramePr>
            <a:graphicFrameLocks noGrp="1"/>
          </p:cNvGraphicFramePr>
          <p:nvPr>
            <p:ph type="chart" sz="quarter" idx="13"/>
            <p:extLst>
              <p:ext uri="{D42A27DB-BD31-4B8C-83A1-F6EECF244321}">
                <p14:modId xmlns:p14="http://schemas.microsoft.com/office/powerpoint/2010/main" val="34910991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809230D-B1C3-4899-BBF2-7CEA679774BE}"/>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577F802D-CA53-46A5-B079-F7F764DC689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505546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C1B392-9D40-4CD8-8826-CDC11B1286CD}"/>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7700730C-7EA7-4D56-9186-BE63A9794BB7}"/>
              </a:ext>
            </a:extLst>
          </p:cNvPr>
          <p:cNvGraphicFramePr>
            <a:graphicFrameLocks noGrp="1"/>
          </p:cNvGraphicFramePr>
          <p:nvPr>
            <p:ph type="chart" sz="quarter" idx="13"/>
            <p:extLst>
              <p:ext uri="{D42A27DB-BD31-4B8C-83A1-F6EECF244321}">
                <p14:modId xmlns:p14="http://schemas.microsoft.com/office/powerpoint/2010/main" val="6159841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7F73E7A-1A8B-4313-8136-A2B5AA45126E}"/>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CAA379B2-309B-4DB9-82CF-A33CEC7C247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120904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832514-9BE2-48D3-8523-F50313A625E0}"/>
              </a:ext>
            </a:extLst>
          </p:cNvPr>
          <p:cNvSpPr>
            <a:spLocks noGrp="1"/>
          </p:cNvSpPr>
          <p:nvPr>
            <p:ph type="title"/>
          </p:nvPr>
        </p:nvSpPr>
        <p:spPr/>
        <p:txBody>
          <a:bodyPr/>
          <a:lstStyle/>
          <a:p>
            <a:r>
              <a:rPr lang="en-US"/>
              <a:t>Facebook Own Posts Table - 1 of 7</a:t>
            </a:r>
          </a:p>
        </p:txBody>
      </p:sp>
      <p:graphicFrame>
        <p:nvGraphicFramePr>
          <p:cNvPr id="5" name="Table Placeholder 4">
            <a:extLst>
              <a:ext uri="{FF2B5EF4-FFF2-40B4-BE49-F238E27FC236}">
                <a16:creationId xmlns:a16="http://schemas.microsoft.com/office/drawing/2014/main" id="{087F1939-BA7A-4995-9BB6-21A4589E0D54}"/>
              </a:ext>
            </a:extLst>
          </p:cNvPr>
          <p:cNvGraphicFramePr>
            <a:graphicFrameLocks noGrp="1"/>
          </p:cNvGraphicFramePr>
          <p:nvPr>
            <p:ph type="tbl" sz="quarter" idx="13"/>
            <p:extLst>
              <p:ext uri="{D42A27DB-BD31-4B8C-83A1-F6EECF244321}">
                <p14:modId xmlns:p14="http://schemas.microsoft.com/office/powerpoint/2010/main" val="41589033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08276042"/>
                    </a:ext>
                  </a:extLst>
                </a:gridCol>
                <a:gridCol w="658368">
                  <a:extLst>
                    <a:ext uri="{9D8B030D-6E8A-4147-A177-3AD203B41FA5}">
                      <a16:colId xmlns:a16="http://schemas.microsoft.com/office/drawing/2014/main" val="1015134096"/>
                    </a:ext>
                  </a:extLst>
                </a:gridCol>
                <a:gridCol w="658368">
                  <a:extLst>
                    <a:ext uri="{9D8B030D-6E8A-4147-A177-3AD203B41FA5}">
                      <a16:colId xmlns:a16="http://schemas.microsoft.com/office/drawing/2014/main" val="2091714683"/>
                    </a:ext>
                  </a:extLst>
                </a:gridCol>
                <a:gridCol w="658368">
                  <a:extLst>
                    <a:ext uri="{9D8B030D-6E8A-4147-A177-3AD203B41FA5}">
                      <a16:colId xmlns:a16="http://schemas.microsoft.com/office/drawing/2014/main" val="3392781669"/>
                    </a:ext>
                  </a:extLst>
                </a:gridCol>
                <a:gridCol w="658368">
                  <a:extLst>
                    <a:ext uri="{9D8B030D-6E8A-4147-A177-3AD203B41FA5}">
                      <a16:colId xmlns:a16="http://schemas.microsoft.com/office/drawing/2014/main" val="3137382123"/>
                    </a:ext>
                  </a:extLst>
                </a:gridCol>
                <a:gridCol w="658368">
                  <a:extLst>
                    <a:ext uri="{9D8B030D-6E8A-4147-A177-3AD203B41FA5}">
                      <a16:colId xmlns:a16="http://schemas.microsoft.com/office/drawing/2014/main" val="1567944143"/>
                    </a:ext>
                  </a:extLst>
                </a:gridCol>
                <a:gridCol w="658368">
                  <a:extLst>
                    <a:ext uri="{9D8B030D-6E8A-4147-A177-3AD203B41FA5}">
                      <a16:colId xmlns:a16="http://schemas.microsoft.com/office/drawing/2014/main" val="331204487"/>
                    </a:ext>
                  </a:extLst>
                </a:gridCol>
                <a:gridCol w="658368">
                  <a:extLst>
                    <a:ext uri="{9D8B030D-6E8A-4147-A177-3AD203B41FA5}">
                      <a16:colId xmlns:a16="http://schemas.microsoft.com/office/drawing/2014/main" val="15679541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580638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Cristina Fernandez de Kirchner - 2017-10-14 17:05:05</a:t>
                      </a:r>
                      <a:r>
                        <a:rPr kumimoji="0" lang="es-ES" sz="1000" b="0" i="0" u="none" strike="noStrike" kern="1200" cap="none" spc="0" normalizeH="0" baseline="0" noProof="0">
                          <a:ln>
                            <a:noFill/>
                          </a:ln>
                          <a:solidFill>
                            <a:prstClr val="black"/>
                          </a:solidFill>
                          <a:effectLst/>
                          <a:uLnTx/>
                          <a:uFillTx/>
                          <a:latin typeface="+mn-lt"/>
                          <a:ea typeface="+mn-ea"/>
                          <a:cs typeface="+mn-cs"/>
                        </a:rPr>
                        <a:t>
Quiero convocarte a votar a Unidad Ciudadana para volver a tener futuro y recuperar los sueños de todos y todas 
#AhoraUnidadCiudadana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692737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Cristina Fernandez de Kirchner - 2017-10-27 15:42:58</a:t>
                      </a:r>
                      <a:r>
                        <a:rPr kumimoji="0" lang="de-DE" sz="1000" b="0" i="0" u="none" strike="noStrike" kern="1200" cap="none" spc="0" normalizeH="0" baseline="0" noProof="0">
                          <a:ln>
                            <a:noFill/>
                          </a:ln>
                          <a:solidFill>
                            <a:prstClr val="black"/>
                          </a:solidFill>
                          <a:effectLst/>
                          <a:uLnTx/>
                          <a:uFillTx/>
                          <a:latin typeface="+mn-lt"/>
                          <a:ea typeface="+mn-ea"/>
                          <a:cs typeface="+mn-cs"/>
                        </a:rPr>
                        <a:t>
Néstor Kirchner: 1950 -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11818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Cristina Fernandez de Kirchner - 2017-10-05 13:11:46</a:t>
                      </a:r>
                      <a:r>
                        <a:rPr kumimoji="0" lang="es-ES" sz="1000" b="0" i="0" u="none" strike="noStrike" kern="1200" cap="none" spc="0" normalizeH="0" baseline="0" noProof="0">
                          <a:ln>
                            <a:noFill/>
                          </a:ln>
                          <a:solidFill>
                            <a:prstClr val="black"/>
                          </a:solidFill>
                          <a:effectLst/>
                          <a:uLnTx/>
                          <a:uFillTx/>
                          <a:latin typeface="+mn-lt"/>
                          <a:ea typeface="+mn-ea"/>
                          <a:cs typeface="+mn-cs"/>
                        </a:rPr>
                        <a:t>
Hoy en Radio Pop con Beto Casella.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05809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Cristina Fernandez de Kirchner - 2017-10-17 21:15:26</a:t>
                      </a:r>
                      <a:r>
                        <a:rPr kumimoji="0" lang="es-ES" sz="1000" b="0" i="0" u="none" strike="noStrike" kern="1200" cap="none" spc="0" normalizeH="0" baseline="0" noProof="0">
                          <a:ln>
                            <a:noFill/>
                          </a:ln>
                          <a:solidFill>
                            <a:prstClr val="black"/>
                          </a:solidFill>
                          <a:effectLst/>
                          <a:uLnTx/>
                          <a:uFillTx/>
                          <a:latin typeface="+mn-lt"/>
                          <a:ea typeface="+mn-ea"/>
                          <a:cs typeface="+mn-cs"/>
                        </a:rPr>
                        <a:t>
Comunicado de la Comisión Interna de Telefe (Sindicato Argentino de Televisión) tras las falsas versiones atribuidas a los empleados del canal.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72976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Cristina Fernandez de Kirchner - 2017-10-10 23:24:36</a:t>
                      </a:r>
                      <a:r>
                        <a:rPr kumimoji="0" lang="es-ES" sz="1000" b="0" i="0" u="none" strike="noStrike" kern="1200" cap="none" spc="0" normalizeH="0" baseline="0" noProof="0">
                          <a:ln>
                            <a:noFill/>
                          </a:ln>
                          <a:solidFill>
                            <a:prstClr val="black"/>
                          </a:solidFill>
                          <a:effectLst/>
                          <a:uLnTx/>
                          <a:uFillTx/>
                          <a:latin typeface="+mn-lt"/>
                          <a:ea typeface="+mn-ea"/>
                          <a:cs typeface="+mn-cs"/>
                        </a:rPr>
                        <a:t>
Gracias a la selección nacional por darnos una alegría a todxs lxs argentinxs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547515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Cristina Fernandez de Kirchner - 2017-10-16 18:12:27</a:t>
                      </a:r>
                      <a:r>
                        <a:rPr kumimoji="0" lang="es-ES" sz="1000" b="0" i="0" u="none" strike="noStrike" kern="1200" cap="none" spc="0" normalizeH="0" baseline="0" noProof="0">
                          <a:ln>
                            <a:noFill/>
                          </a:ln>
                          <a:solidFill>
                            <a:prstClr val="black"/>
                          </a:solidFill>
                          <a:effectLst/>
                          <a:uLnTx/>
                          <a:uFillTx/>
                          <a:latin typeface="+mn-lt"/>
                          <a:ea typeface="+mn-ea"/>
                          <a:cs typeface="+mn-cs"/>
                        </a:rPr>
                        <a:t>
La única lealtad de Macri es a los grupos concentrados de economía. Ser peronista hoy es decir "basta ya Macri de tanta malaria con el pueblo". Estamos a tiempo para poner un freno a estas políticas de endeudamiento #AhoraUnidadCiudadana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55711107"/>
                  </a:ext>
                </a:extLst>
              </a:tr>
            </a:tbl>
          </a:graphicData>
        </a:graphic>
      </p:graphicFrame>
      <p:sp>
        <p:nvSpPr>
          <p:cNvPr id="4" name="Text Placeholder 3">
            <a:extLst>
              <a:ext uri="{FF2B5EF4-FFF2-40B4-BE49-F238E27FC236}">
                <a16:creationId xmlns:a16="http://schemas.microsoft.com/office/drawing/2014/main" id="{1CFFD66E-A7E1-41F2-8563-557B12F9FE59}"/>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2210930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16F79B-5960-4F52-AFCC-108D28C02122}"/>
              </a:ext>
            </a:extLst>
          </p:cNvPr>
          <p:cNvSpPr>
            <a:spLocks noGrp="1"/>
          </p:cNvSpPr>
          <p:nvPr>
            <p:ph type="title"/>
          </p:nvPr>
        </p:nvSpPr>
        <p:spPr/>
        <p:txBody>
          <a:bodyPr/>
          <a:lstStyle/>
          <a:p>
            <a:r>
              <a:rPr lang="en-US"/>
              <a:t>Facebook Own Posts Table - 2 of 7</a:t>
            </a:r>
          </a:p>
        </p:txBody>
      </p:sp>
      <p:graphicFrame>
        <p:nvGraphicFramePr>
          <p:cNvPr id="5" name="Table Placeholder 4">
            <a:extLst>
              <a:ext uri="{FF2B5EF4-FFF2-40B4-BE49-F238E27FC236}">
                <a16:creationId xmlns:a16="http://schemas.microsoft.com/office/drawing/2014/main" id="{57FF1171-916B-4B0A-8804-C8A013CEB45E}"/>
              </a:ext>
            </a:extLst>
          </p:cNvPr>
          <p:cNvGraphicFramePr>
            <a:graphicFrameLocks noGrp="1"/>
          </p:cNvGraphicFramePr>
          <p:nvPr>
            <p:ph type="tbl" sz="quarter" idx="13"/>
            <p:extLst>
              <p:ext uri="{D42A27DB-BD31-4B8C-83A1-F6EECF244321}">
                <p14:modId xmlns:p14="http://schemas.microsoft.com/office/powerpoint/2010/main" val="1848106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32221680"/>
                    </a:ext>
                  </a:extLst>
                </a:gridCol>
                <a:gridCol w="658368">
                  <a:extLst>
                    <a:ext uri="{9D8B030D-6E8A-4147-A177-3AD203B41FA5}">
                      <a16:colId xmlns:a16="http://schemas.microsoft.com/office/drawing/2014/main" val="271539253"/>
                    </a:ext>
                  </a:extLst>
                </a:gridCol>
                <a:gridCol w="658368">
                  <a:extLst>
                    <a:ext uri="{9D8B030D-6E8A-4147-A177-3AD203B41FA5}">
                      <a16:colId xmlns:a16="http://schemas.microsoft.com/office/drawing/2014/main" val="712445845"/>
                    </a:ext>
                  </a:extLst>
                </a:gridCol>
                <a:gridCol w="658368">
                  <a:extLst>
                    <a:ext uri="{9D8B030D-6E8A-4147-A177-3AD203B41FA5}">
                      <a16:colId xmlns:a16="http://schemas.microsoft.com/office/drawing/2014/main" val="2406749535"/>
                    </a:ext>
                  </a:extLst>
                </a:gridCol>
                <a:gridCol w="658368">
                  <a:extLst>
                    <a:ext uri="{9D8B030D-6E8A-4147-A177-3AD203B41FA5}">
                      <a16:colId xmlns:a16="http://schemas.microsoft.com/office/drawing/2014/main" val="3905042990"/>
                    </a:ext>
                  </a:extLst>
                </a:gridCol>
                <a:gridCol w="658368">
                  <a:extLst>
                    <a:ext uri="{9D8B030D-6E8A-4147-A177-3AD203B41FA5}">
                      <a16:colId xmlns:a16="http://schemas.microsoft.com/office/drawing/2014/main" val="3463658372"/>
                    </a:ext>
                  </a:extLst>
                </a:gridCol>
                <a:gridCol w="658368">
                  <a:extLst>
                    <a:ext uri="{9D8B030D-6E8A-4147-A177-3AD203B41FA5}">
                      <a16:colId xmlns:a16="http://schemas.microsoft.com/office/drawing/2014/main" val="1024274167"/>
                    </a:ext>
                  </a:extLst>
                </a:gridCol>
                <a:gridCol w="658368">
                  <a:extLst>
                    <a:ext uri="{9D8B030D-6E8A-4147-A177-3AD203B41FA5}">
                      <a16:colId xmlns:a16="http://schemas.microsoft.com/office/drawing/2014/main" val="32269389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36355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Cristina Fernandez de Kirchner - 2017-10-16 20:22:24</a:t>
                      </a:r>
                      <a:r>
                        <a:rPr kumimoji="0" lang="es-ES" sz="1000" b="0" i="0" u="none" strike="noStrike" kern="1200" cap="none" spc="0" normalizeH="0" baseline="0" noProof="0">
                          <a:ln>
                            <a:noFill/>
                          </a:ln>
                          <a:solidFill>
                            <a:prstClr val="black"/>
                          </a:solidFill>
                          <a:effectLst/>
                          <a:uLnTx/>
                          <a:uFillTx/>
                          <a:latin typeface="+mn-lt"/>
                          <a:ea typeface="+mn-ea"/>
                          <a:cs typeface="+mn-cs"/>
                        </a:rPr>
                        <a:t>
Tenemos un gobierno que prometió el oro y el moro, que prometió pobreza cero, que no iba a haber tarifazos, que ningún trabajador pagaría impuesto a las ganancias, que todo lo bueno se iba a respetar y que sólo se mejoraría lo que estaba mal. Y hoy aquí, después de 20 meses de gobierno, podemos comprobar que la única lealtad de Macri es a los grupos concentrados de la economía, lealtad a las mineras, lealtad a los fondos buitres, a su familia, a sus amigos, a sus socios, a Edenor, a Edesur. #CristinaEnRacing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91449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Cristina Fernandez de Kirchner - 2017-10-01 13:31:17</a:t>
                      </a:r>
                      <a:r>
                        <a:rPr kumimoji="0" lang="es-ES" sz="1000" b="0" i="0" u="none" strike="noStrike" kern="1200" cap="none" spc="0" normalizeH="0" baseline="0" noProof="0">
                          <a:ln>
                            <a:noFill/>
                          </a:ln>
                          <a:solidFill>
                            <a:prstClr val="black"/>
                          </a:solidFill>
                          <a:effectLst/>
                          <a:uLnTx/>
                          <a:uFillTx/>
                          <a:latin typeface="+mn-lt"/>
                          <a:ea typeface="+mn-ea"/>
                          <a:cs typeface="+mn-cs"/>
                        </a:rPr>
                        <a:t>
Caravana Ciudadana!!!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317576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Cristina Fernandez de Kirchner - 2017-10-26 12:48:04</a:t>
                      </a:r>
                      <a:r>
                        <a:rPr kumimoji="0" lang="es-ES" sz="1000" b="0" i="0" u="none" strike="noStrike" kern="1200" cap="none" spc="0" normalizeH="0" baseline="0" noProof="0">
                          <a:ln>
                            <a:noFill/>
                          </a:ln>
                          <a:solidFill>
                            <a:prstClr val="black"/>
                          </a:solidFill>
                          <a:effectLst/>
                          <a:uLnTx/>
                          <a:uFillTx/>
                          <a:latin typeface="+mn-lt"/>
                          <a:ea typeface="+mn-ea"/>
                          <a:cs typeface="+mn-cs"/>
                        </a:rPr>
                        <a:t>
Cristina hace declaraciones a la prensa.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3903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Cristina Fernandez de Kirchner - 2017-10-29 23:32:07</a:t>
                      </a:r>
                      <a:r>
                        <a:rPr kumimoji="0" lang="es-ES" sz="1000" b="0" i="0" u="none" strike="noStrike" kern="1200" cap="none" spc="0" normalizeH="0" baseline="0" noProof="0">
                          <a:ln>
                            <a:noFill/>
                          </a:ln>
                          <a:solidFill>
                            <a:prstClr val="black"/>
                          </a:solidFill>
                          <a:effectLst/>
                          <a:uLnTx/>
                          <a:uFillTx/>
                          <a:latin typeface="+mn-lt"/>
                          <a:ea typeface="+mn-ea"/>
                          <a:cs typeface="+mn-cs"/>
                        </a:rPr>
                        <a:t>
Acabo de ver el programa de Roberto Navarro El Destape en YouTube. Excelente. 👏🏼👏🏼👏🏼
Notable editorial sobre precarización laboral. Imperdibles informes y el mejor humor.  Felicitaciones a todo el equipo!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02214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Cristina Fernandez de Kirchner - 2017-10-15 16:27:24</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82398971"/>
                  </a:ext>
                </a:extLst>
              </a:tr>
            </a:tbl>
          </a:graphicData>
        </a:graphic>
      </p:graphicFrame>
      <p:sp>
        <p:nvSpPr>
          <p:cNvPr id="4" name="Text Placeholder 3">
            <a:extLst>
              <a:ext uri="{FF2B5EF4-FFF2-40B4-BE49-F238E27FC236}">
                <a16:creationId xmlns:a16="http://schemas.microsoft.com/office/drawing/2014/main" id="{CEDB2ECD-B16F-4DDB-AAB0-238F8C2DBBBC}"/>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41686113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442271-500E-4BFE-83CA-13BF7197894E}"/>
              </a:ext>
            </a:extLst>
          </p:cNvPr>
          <p:cNvSpPr>
            <a:spLocks noGrp="1"/>
          </p:cNvSpPr>
          <p:nvPr>
            <p:ph type="title"/>
          </p:nvPr>
        </p:nvSpPr>
        <p:spPr/>
        <p:txBody>
          <a:bodyPr/>
          <a:lstStyle/>
          <a:p>
            <a:r>
              <a:rPr lang="en-US"/>
              <a:t>Facebook Own Posts Table - 3 of 7</a:t>
            </a:r>
          </a:p>
        </p:txBody>
      </p:sp>
      <p:graphicFrame>
        <p:nvGraphicFramePr>
          <p:cNvPr id="5" name="Table Placeholder 4">
            <a:extLst>
              <a:ext uri="{FF2B5EF4-FFF2-40B4-BE49-F238E27FC236}">
                <a16:creationId xmlns:a16="http://schemas.microsoft.com/office/drawing/2014/main" id="{60F4E368-1052-4B5F-A1CB-9FE2B9DF47A7}"/>
              </a:ext>
            </a:extLst>
          </p:cNvPr>
          <p:cNvGraphicFramePr>
            <a:graphicFrameLocks noGrp="1"/>
          </p:cNvGraphicFramePr>
          <p:nvPr>
            <p:ph type="tbl" sz="quarter" idx="13"/>
            <p:extLst>
              <p:ext uri="{D42A27DB-BD31-4B8C-83A1-F6EECF244321}">
                <p14:modId xmlns:p14="http://schemas.microsoft.com/office/powerpoint/2010/main" val="635593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44496798"/>
                    </a:ext>
                  </a:extLst>
                </a:gridCol>
                <a:gridCol w="658368">
                  <a:extLst>
                    <a:ext uri="{9D8B030D-6E8A-4147-A177-3AD203B41FA5}">
                      <a16:colId xmlns:a16="http://schemas.microsoft.com/office/drawing/2014/main" val="3411993289"/>
                    </a:ext>
                  </a:extLst>
                </a:gridCol>
                <a:gridCol w="658368">
                  <a:extLst>
                    <a:ext uri="{9D8B030D-6E8A-4147-A177-3AD203B41FA5}">
                      <a16:colId xmlns:a16="http://schemas.microsoft.com/office/drawing/2014/main" val="1566972305"/>
                    </a:ext>
                  </a:extLst>
                </a:gridCol>
                <a:gridCol w="658368">
                  <a:extLst>
                    <a:ext uri="{9D8B030D-6E8A-4147-A177-3AD203B41FA5}">
                      <a16:colId xmlns:a16="http://schemas.microsoft.com/office/drawing/2014/main" val="1469896018"/>
                    </a:ext>
                  </a:extLst>
                </a:gridCol>
                <a:gridCol w="658368">
                  <a:extLst>
                    <a:ext uri="{9D8B030D-6E8A-4147-A177-3AD203B41FA5}">
                      <a16:colId xmlns:a16="http://schemas.microsoft.com/office/drawing/2014/main" val="352641341"/>
                    </a:ext>
                  </a:extLst>
                </a:gridCol>
                <a:gridCol w="658368">
                  <a:extLst>
                    <a:ext uri="{9D8B030D-6E8A-4147-A177-3AD203B41FA5}">
                      <a16:colId xmlns:a16="http://schemas.microsoft.com/office/drawing/2014/main" val="713353572"/>
                    </a:ext>
                  </a:extLst>
                </a:gridCol>
                <a:gridCol w="658368">
                  <a:extLst>
                    <a:ext uri="{9D8B030D-6E8A-4147-A177-3AD203B41FA5}">
                      <a16:colId xmlns:a16="http://schemas.microsoft.com/office/drawing/2014/main" val="2714357479"/>
                    </a:ext>
                  </a:extLst>
                </a:gridCol>
                <a:gridCol w="658368">
                  <a:extLst>
                    <a:ext uri="{9D8B030D-6E8A-4147-A177-3AD203B41FA5}">
                      <a16:colId xmlns:a16="http://schemas.microsoft.com/office/drawing/2014/main" val="12294489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53864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Cristina Fernandez de Kirchner - 2017-10-11 12:15:59</a:t>
                      </a:r>
                      <a:r>
                        <a:rPr kumimoji="0" lang="es-ES" sz="1000" b="0" i="0" u="none" strike="noStrike" kern="1200" cap="none" spc="0" normalizeH="0" baseline="0" noProof="0">
                          <a:ln>
                            <a:noFill/>
                          </a:ln>
                          <a:solidFill>
                            <a:prstClr val="black"/>
                          </a:solidFill>
                          <a:effectLst/>
                          <a:uLnTx/>
                          <a:uFillTx/>
                          <a:latin typeface="+mn-lt"/>
                          <a:ea typeface="+mn-ea"/>
                          <a:cs typeface="+mn-cs"/>
                        </a:rPr>
                        <a:t>
#CristinaEnRCV ya estamos con la negra Vernaci 😏www.radioconvos.com.ar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15356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Cristina Fernandez de Kirchner - 2017-10-02 19:18:39</a:t>
                      </a:r>
                      <a:r>
                        <a:rPr kumimoji="0" lang="es-ES" sz="1000" b="0" i="0" u="none" strike="noStrike" kern="1200" cap="none" spc="0" normalizeH="0" baseline="0" noProof="0">
                          <a:ln>
                            <a:noFill/>
                          </a:ln>
                          <a:solidFill>
                            <a:prstClr val="black"/>
                          </a:solidFill>
                          <a:effectLst/>
                          <a:uLnTx/>
                          <a:uFillTx/>
                          <a:latin typeface="+mn-lt"/>
                          <a:ea typeface="+mn-ea"/>
                          <a:cs typeface="+mn-cs"/>
                        </a:rPr>
                        <a:t>
Clase de zumba en San Martín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23346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Cristina Fernandez de Kirchner - 2017-10-16 16:44:40</a:t>
                      </a:r>
                      <a:r>
                        <a:rPr kumimoji="0" lang="es-ES" sz="1000" b="0" i="0" u="none" strike="noStrike" kern="1200" cap="none" spc="0" normalizeH="0" baseline="0" noProof="0">
                          <a:ln>
                            <a:noFill/>
                          </a:ln>
                          <a:solidFill>
                            <a:prstClr val="black"/>
                          </a:solidFill>
                          <a:effectLst/>
                          <a:uLnTx/>
                          <a:uFillTx/>
                          <a:latin typeface="+mn-lt"/>
                          <a:ea typeface="+mn-ea"/>
                          <a:cs typeface="+mn-cs"/>
                        </a:rPr>
                        <a:t>
Hermoso día! En un rato ya nos encontramos todos en Racing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063177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Cristina Fernandez de Kirchner - 2017-10-08 21:24:28</a:t>
                      </a:r>
                      <a:r>
                        <a:rPr kumimoji="0" lang="es-ES" sz="1000" b="0" i="0" u="none" strike="noStrike" kern="1200" cap="none" spc="0" normalizeH="0" baseline="0" noProof="0">
                          <a:ln>
                            <a:noFill/>
                          </a:ln>
                          <a:solidFill>
                            <a:prstClr val="black"/>
                          </a:solidFill>
                          <a:effectLst/>
                          <a:uLnTx/>
                          <a:uFillTx/>
                          <a:latin typeface="+mn-lt"/>
                          <a:ea typeface="+mn-ea"/>
                          <a:cs typeface="+mn-cs"/>
                        </a:rPr>
                        <a:t>
Gracias Malvinas Argentinas los quiero mucho!!!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16712675"/>
                  </a:ext>
                </a:extLst>
              </a:tr>
            </a:tbl>
          </a:graphicData>
        </a:graphic>
      </p:graphicFrame>
      <p:sp>
        <p:nvSpPr>
          <p:cNvPr id="4" name="Text Placeholder 3">
            <a:extLst>
              <a:ext uri="{FF2B5EF4-FFF2-40B4-BE49-F238E27FC236}">
                <a16:creationId xmlns:a16="http://schemas.microsoft.com/office/drawing/2014/main" id="{866ED407-3534-4D1E-A4CD-2726EA3C8825}"/>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5215468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62D84-F254-4C3B-8A65-824D94BE4B55}"/>
              </a:ext>
            </a:extLst>
          </p:cNvPr>
          <p:cNvSpPr>
            <a:spLocks noGrp="1"/>
          </p:cNvSpPr>
          <p:nvPr>
            <p:ph type="title"/>
          </p:nvPr>
        </p:nvSpPr>
        <p:spPr/>
        <p:txBody>
          <a:bodyPr/>
          <a:lstStyle/>
          <a:p>
            <a:r>
              <a:rPr lang="en-US"/>
              <a:t>Facebook Own Posts Table - 4 of 7</a:t>
            </a:r>
          </a:p>
        </p:txBody>
      </p:sp>
      <p:graphicFrame>
        <p:nvGraphicFramePr>
          <p:cNvPr id="5" name="Table Placeholder 4">
            <a:extLst>
              <a:ext uri="{FF2B5EF4-FFF2-40B4-BE49-F238E27FC236}">
                <a16:creationId xmlns:a16="http://schemas.microsoft.com/office/drawing/2014/main" id="{7B21A0BA-B621-4667-85D7-70A00441B425}"/>
              </a:ext>
            </a:extLst>
          </p:cNvPr>
          <p:cNvGraphicFramePr>
            <a:graphicFrameLocks noGrp="1"/>
          </p:cNvGraphicFramePr>
          <p:nvPr>
            <p:ph type="tbl" sz="quarter" idx="13"/>
            <p:extLst>
              <p:ext uri="{D42A27DB-BD31-4B8C-83A1-F6EECF244321}">
                <p14:modId xmlns:p14="http://schemas.microsoft.com/office/powerpoint/2010/main" val="15187077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42284561"/>
                    </a:ext>
                  </a:extLst>
                </a:gridCol>
                <a:gridCol w="658368">
                  <a:extLst>
                    <a:ext uri="{9D8B030D-6E8A-4147-A177-3AD203B41FA5}">
                      <a16:colId xmlns:a16="http://schemas.microsoft.com/office/drawing/2014/main" val="2307165128"/>
                    </a:ext>
                  </a:extLst>
                </a:gridCol>
                <a:gridCol w="658368">
                  <a:extLst>
                    <a:ext uri="{9D8B030D-6E8A-4147-A177-3AD203B41FA5}">
                      <a16:colId xmlns:a16="http://schemas.microsoft.com/office/drawing/2014/main" val="2988288715"/>
                    </a:ext>
                  </a:extLst>
                </a:gridCol>
                <a:gridCol w="658368">
                  <a:extLst>
                    <a:ext uri="{9D8B030D-6E8A-4147-A177-3AD203B41FA5}">
                      <a16:colId xmlns:a16="http://schemas.microsoft.com/office/drawing/2014/main" val="3573155979"/>
                    </a:ext>
                  </a:extLst>
                </a:gridCol>
                <a:gridCol w="658368">
                  <a:extLst>
                    <a:ext uri="{9D8B030D-6E8A-4147-A177-3AD203B41FA5}">
                      <a16:colId xmlns:a16="http://schemas.microsoft.com/office/drawing/2014/main" val="1508949519"/>
                    </a:ext>
                  </a:extLst>
                </a:gridCol>
                <a:gridCol w="658368">
                  <a:extLst>
                    <a:ext uri="{9D8B030D-6E8A-4147-A177-3AD203B41FA5}">
                      <a16:colId xmlns:a16="http://schemas.microsoft.com/office/drawing/2014/main" val="3697530007"/>
                    </a:ext>
                  </a:extLst>
                </a:gridCol>
                <a:gridCol w="658368">
                  <a:extLst>
                    <a:ext uri="{9D8B030D-6E8A-4147-A177-3AD203B41FA5}">
                      <a16:colId xmlns:a16="http://schemas.microsoft.com/office/drawing/2014/main" val="3369422083"/>
                    </a:ext>
                  </a:extLst>
                </a:gridCol>
                <a:gridCol w="658368">
                  <a:extLst>
                    <a:ext uri="{9D8B030D-6E8A-4147-A177-3AD203B41FA5}">
                      <a16:colId xmlns:a16="http://schemas.microsoft.com/office/drawing/2014/main" val="24479578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89846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Cristina Fernandez de Kirchner - 2017-10-26 12:53:16</a:t>
                      </a:r>
                      <a:r>
                        <a:rPr kumimoji="0" lang="es-ES" sz="1000" b="0" i="0" u="none" strike="noStrike" kern="1200" cap="none" spc="0" normalizeH="0" baseline="0" noProof="0">
                          <a:ln>
                            <a:noFill/>
                          </a:ln>
                          <a:solidFill>
                            <a:prstClr val="black"/>
                          </a:solidFill>
                          <a:effectLst/>
                          <a:uLnTx/>
                          <a:uFillTx/>
                          <a:latin typeface="+mn-lt"/>
                          <a:ea typeface="+mn-ea"/>
                          <a:cs typeface="+mn-cs"/>
                        </a:rPr>
                        <a:t>
Quiero agradecerles a los trabajadores de la UOCRA por dejarnos poner esta tarima acá para hablar con la prensa porque la Gendarmería no nos dejó hacerlo cerca de Comodoro Py. Es un gran disparate. Esto han caracterizado como traición a la Patria y la única traición a la Patria que hay en el país es la que han utilizado para usar a la Justicia en Comodoro Py para perseguir a los opositores. Quieren atemorizar a la oposición, quieren hacer callar a la oposición en el Parlamento. Absolutamente el gobierno está detrás de esto. Quieren un Parlamento donde los legisladores voten lo que ellos quieren pero conmigo no lo van a lograr. Estoy dispuesta a representar a los tres millones y medio de bonaerenses que se manifestaron por mí. Quieren silenciar a los opositores para que no se hable del ajuste que se viene, de la jubilación que van a aumentar la edad, del aumento de las tarifas. Conmigo no van a poder. Voy a hacer honor a lo que la gente vota. Voy a ser una legisladora que vaya a cumplir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43198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Cristina Fernandez de Kirchner - 2017-10-17 14:03:39</a:t>
                      </a:r>
                      <a:r>
                        <a:rPr kumimoji="0" lang="es-ES" sz="1000" b="0" i="0" u="none" strike="noStrike" kern="1200" cap="none" spc="0" normalizeH="0" baseline="0" noProof="0">
                          <a:ln>
                            <a:noFill/>
                          </a:ln>
                          <a:solidFill>
                            <a:prstClr val="black"/>
                          </a:solidFill>
                          <a:effectLst/>
                          <a:uLnTx/>
                          <a:uFillTx/>
                          <a:latin typeface="+mn-lt"/>
                          <a:ea typeface="+mn-ea"/>
                          <a:cs typeface="+mn-cs"/>
                        </a:rPr>
                        <a:t>
Ya estamos en #MorfiTelefe #CristinaEnMorfi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56470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Cristina Fernandez de Kirchner - 2017-10-26 14:48:31</a:t>
                      </a:r>
                      <a:r>
                        <a:rPr kumimoji="0" lang="es-ES" sz="1000" b="0" i="0" u="none" strike="noStrike" kern="1200" cap="none" spc="0" normalizeH="0" baseline="0" noProof="0">
                          <a:ln>
                            <a:noFill/>
                          </a:ln>
                          <a:solidFill>
                            <a:prstClr val="black"/>
                          </a:solidFill>
                          <a:effectLst/>
                          <a:uLnTx/>
                          <a:uFillTx/>
                          <a:latin typeface="+mn-lt"/>
                          <a:ea typeface="+mn-ea"/>
                          <a:cs typeface="+mn-cs"/>
                        </a:rPr>
                        <a:t>
Quieren hacer callar a la oposición. Quieren un Parlamento sumiso. Conmigo no van a poder, yo voy a representar siempre los intereses por los cuales fui votada, como siempre lo hice.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03121922"/>
                  </a:ext>
                </a:extLst>
              </a:tr>
            </a:tbl>
          </a:graphicData>
        </a:graphic>
      </p:graphicFrame>
      <p:sp>
        <p:nvSpPr>
          <p:cNvPr id="4" name="Text Placeholder 3">
            <a:extLst>
              <a:ext uri="{FF2B5EF4-FFF2-40B4-BE49-F238E27FC236}">
                <a16:creationId xmlns:a16="http://schemas.microsoft.com/office/drawing/2014/main" id="{46DD8480-6ABF-4E58-85FB-F2213FD08009}"/>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0670665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88B3E6-4FD7-400F-AB0B-B4611FD9D984}"/>
              </a:ext>
            </a:extLst>
          </p:cNvPr>
          <p:cNvSpPr>
            <a:spLocks noGrp="1"/>
          </p:cNvSpPr>
          <p:nvPr>
            <p:ph type="title"/>
          </p:nvPr>
        </p:nvSpPr>
        <p:spPr/>
        <p:txBody>
          <a:bodyPr/>
          <a:lstStyle/>
          <a:p>
            <a:r>
              <a:rPr lang="en-US"/>
              <a:t>Facebook Own Posts Table - 5 of 7</a:t>
            </a:r>
          </a:p>
        </p:txBody>
      </p:sp>
      <p:graphicFrame>
        <p:nvGraphicFramePr>
          <p:cNvPr id="5" name="Table Placeholder 4">
            <a:extLst>
              <a:ext uri="{FF2B5EF4-FFF2-40B4-BE49-F238E27FC236}">
                <a16:creationId xmlns:a16="http://schemas.microsoft.com/office/drawing/2014/main" id="{66E13BA4-8875-443B-999F-D788E32E912B}"/>
              </a:ext>
            </a:extLst>
          </p:cNvPr>
          <p:cNvGraphicFramePr>
            <a:graphicFrameLocks noGrp="1"/>
          </p:cNvGraphicFramePr>
          <p:nvPr>
            <p:ph type="tbl" sz="quarter" idx="13"/>
            <p:extLst>
              <p:ext uri="{D42A27DB-BD31-4B8C-83A1-F6EECF244321}">
                <p14:modId xmlns:p14="http://schemas.microsoft.com/office/powerpoint/2010/main" val="3285807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85075713"/>
                    </a:ext>
                  </a:extLst>
                </a:gridCol>
                <a:gridCol w="658368">
                  <a:extLst>
                    <a:ext uri="{9D8B030D-6E8A-4147-A177-3AD203B41FA5}">
                      <a16:colId xmlns:a16="http://schemas.microsoft.com/office/drawing/2014/main" val="583584410"/>
                    </a:ext>
                  </a:extLst>
                </a:gridCol>
                <a:gridCol w="658368">
                  <a:extLst>
                    <a:ext uri="{9D8B030D-6E8A-4147-A177-3AD203B41FA5}">
                      <a16:colId xmlns:a16="http://schemas.microsoft.com/office/drawing/2014/main" val="4072826221"/>
                    </a:ext>
                  </a:extLst>
                </a:gridCol>
                <a:gridCol w="658368">
                  <a:extLst>
                    <a:ext uri="{9D8B030D-6E8A-4147-A177-3AD203B41FA5}">
                      <a16:colId xmlns:a16="http://schemas.microsoft.com/office/drawing/2014/main" val="3584376747"/>
                    </a:ext>
                  </a:extLst>
                </a:gridCol>
                <a:gridCol w="658368">
                  <a:extLst>
                    <a:ext uri="{9D8B030D-6E8A-4147-A177-3AD203B41FA5}">
                      <a16:colId xmlns:a16="http://schemas.microsoft.com/office/drawing/2014/main" val="989731950"/>
                    </a:ext>
                  </a:extLst>
                </a:gridCol>
                <a:gridCol w="658368">
                  <a:extLst>
                    <a:ext uri="{9D8B030D-6E8A-4147-A177-3AD203B41FA5}">
                      <a16:colId xmlns:a16="http://schemas.microsoft.com/office/drawing/2014/main" val="2692955658"/>
                    </a:ext>
                  </a:extLst>
                </a:gridCol>
                <a:gridCol w="658368">
                  <a:extLst>
                    <a:ext uri="{9D8B030D-6E8A-4147-A177-3AD203B41FA5}">
                      <a16:colId xmlns:a16="http://schemas.microsoft.com/office/drawing/2014/main" val="842769432"/>
                    </a:ext>
                  </a:extLst>
                </a:gridCol>
                <a:gridCol w="658368">
                  <a:extLst>
                    <a:ext uri="{9D8B030D-6E8A-4147-A177-3AD203B41FA5}">
                      <a16:colId xmlns:a16="http://schemas.microsoft.com/office/drawing/2014/main" val="15157445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984789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Cristina Fernandez de Kirchner - 2017-10-06 20:58:20</a:t>
                      </a:r>
                      <a:r>
                        <a:rPr kumimoji="0" lang="en-US" sz="1000" b="0" i="0" u="none" strike="noStrike" kern="1200" cap="none" spc="0" normalizeH="0" baseline="0" noProof="0">
                          <a:ln>
                            <a:noFill/>
                          </a:ln>
                          <a:solidFill>
                            <a:prstClr val="black"/>
                          </a:solidFill>
                          <a:effectLst/>
                          <a:uLnTx/>
                          <a:uFillTx/>
                          <a:latin typeface="+mn-lt"/>
                          <a:ea typeface="+mn-ea"/>
                          <a:cs typeface="+mn-cs"/>
                        </a:rPr>
                        <a:t>
Gracias #Quilmes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002292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Cristina Fernandez de Kirchner - 2017-10-19 21:53:51</a:t>
                      </a:r>
                      <a:r>
                        <a:rPr kumimoji="0" lang="es-ES" sz="1000" b="0" i="0" u="none" strike="noStrike" kern="1200" cap="none" spc="0" normalizeH="0" baseline="0" noProof="0">
                          <a:ln>
                            <a:noFill/>
                          </a:ln>
                          <a:solidFill>
                            <a:prstClr val="black"/>
                          </a:solidFill>
                          <a:effectLst/>
                          <a:uLnTx/>
                          <a:uFillTx/>
                          <a:latin typeface="+mn-lt"/>
                          <a:ea typeface="+mn-ea"/>
                          <a:cs typeface="+mn-cs"/>
                        </a:rPr>
                        <a:t>
Respeto. 
Reflexión. 
Decisión.
Por la Argentina 
que nos merecemos.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20626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Cristina Fernandez de Kirchner - 2017-10-03 19:02:33</a:t>
                      </a:r>
                      <a:r>
                        <a:rPr kumimoji="0" lang="en-US" sz="1000" b="0" i="0" u="none" strike="noStrike" kern="1200" cap="none" spc="0" normalizeH="0" baseline="0" noProof="0">
                          <a:ln>
                            <a:noFill/>
                          </a:ln>
                          <a:solidFill>
                            <a:prstClr val="black"/>
                          </a:solidFill>
                          <a:effectLst/>
                          <a:uLnTx/>
                          <a:uFillTx/>
                          <a:latin typeface="+mn-lt"/>
                          <a:ea typeface="+mn-ea"/>
                          <a:cs typeface="+mn-cs"/>
                        </a:rPr>
                        <a:t>
Gracias Lanús !!!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23918222"/>
                  </a:ext>
                </a:extLst>
              </a:tr>
            </a:tbl>
          </a:graphicData>
        </a:graphic>
      </p:graphicFrame>
      <p:sp>
        <p:nvSpPr>
          <p:cNvPr id="4" name="Text Placeholder 3">
            <a:extLst>
              <a:ext uri="{FF2B5EF4-FFF2-40B4-BE49-F238E27FC236}">
                <a16:creationId xmlns:a16="http://schemas.microsoft.com/office/drawing/2014/main" id="{8B021EF8-52EF-437A-B49B-F5B60BDF0614}"/>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2802031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23143D-5262-4C3E-BFE4-0D9321F5ED12}"/>
              </a:ext>
            </a:extLst>
          </p:cNvPr>
          <p:cNvSpPr>
            <a:spLocks noGrp="1"/>
          </p:cNvSpPr>
          <p:nvPr>
            <p:ph type="title"/>
          </p:nvPr>
        </p:nvSpPr>
        <p:spPr/>
        <p:txBody>
          <a:bodyPr/>
          <a:lstStyle/>
          <a:p>
            <a:r>
              <a:rPr lang="en-US"/>
              <a:t>Facebook Own Posts Table - 6 of 7</a:t>
            </a:r>
          </a:p>
        </p:txBody>
      </p:sp>
      <p:graphicFrame>
        <p:nvGraphicFramePr>
          <p:cNvPr id="5" name="Table Placeholder 4">
            <a:extLst>
              <a:ext uri="{FF2B5EF4-FFF2-40B4-BE49-F238E27FC236}">
                <a16:creationId xmlns:a16="http://schemas.microsoft.com/office/drawing/2014/main" id="{20ECFBDE-CE26-4E1A-9776-A443D86B7364}"/>
              </a:ext>
            </a:extLst>
          </p:cNvPr>
          <p:cNvGraphicFramePr>
            <a:graphicFrameLocks noGrp="1"/>
          </p:cNvGraphicFramePr>
          <p:nvPr>
            <p:ph type="tbl" sz="quarter" idx="13"/>
            <p:extLst>
              <p:ext uri="{D42A27DB-BD31-4B8C-83A1-F6EECF244321}">
                <p14:modId xmlns:p14="http://schemas.microsoft.com/office/powerpoint/2010/main" val="16915400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47371035"/>
                    </a:ext>
                  </a:extLst>
                </a:gridCol>
                <a:gridCol w="658368">
                  <a:extLst>
                    <a:ext uri="{9D8B030D-6E8A-4147-A177-3AD203B41FA5}">
                      <a16:colId xmlns:a16="http://schemas.microsoft.com/office/drawing/2014/main" val="991620400"/>
                    </a:ext>
                  </a:extLst>
                </a:gridCol>
                <a:gridCol w="658368">
                  <a:extLst>
                    <a:ext uri="{9D8B030D-6E8A-4147-A177-3AD203B41FA5}">
                      <a16:colId xmlns:a16="http://schemas.microsoft.com/office/drawing/2014/main" val="814979836"/>
                    </a:ext>
                  </a:extLst>
                </a:gridCol>
                <a:gridCol w="658368">
                  <a:extLst>
                    <a:ext uri="{9D8B030D-6E8A-4147-A177-3AD203B41FA5}">
                      <a16:colId xmlns:a16="http://schemas.microsoft.com/office/drawing/2014/main" val="1674205796"/>
                    </a:ext>
                  </a:extLst>
                </a:gridCol>
                <a:gridCol w="658368">
                  <a:extLst>
                    <a:ext uri="{9D8B030D-6E8A-4147-A177-3AD203B41FA5}">
                      <a16:colId xmlns:a16="http://schemas.microsoft.com/office/drawing/2014/main" val="685682143"/>
                    </a:ext>
                  </a:extLst>
                </a:gridCol>
                <a:gridCol w="658368">
                  <a:extLst>
                    <a:ext uri="{9D8B030D-6E8A-4147-A177-3AD203B41FA5}">
                      <a16:colId xmlns:a16="http://schemas.microsoft.com/office/drawing/2014/main" val="3729699138"/>
                    </a:ext>
                  </a:extLst>
                </a:gridCol>
                <a:gridCol w="658368">
                  <a:extLst>
                    <a:ext uri="{9D8B030D-6E8A-4147-A177-3AD203B41FA5}">
                      <a16:colId xmlns:a16="http://schemas.microsoft.com/office/drawing/2014/main" val="3993765214"/>
                    </a:ext>
                  </a:extLst>
                </a:gridCol>
                <a:gridCol w="658368">
                  <a:extLst>
                    <a:ext uri="{9D8B030D-6E8A-4147-A177-3AD203B41FA5}">
                      <a16:colId xmlns:a16="http://schemas.microsoft.com/office/drawing/2014/main" val="7681974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87637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Cristina Fernandez de Kirchner - 2017-10-15 12:56:39</a:t>
                      </a:r>
                      <a:r>
                        <a:rPr kumimoji="0" lang="es-ES" sz="1000" b="0" i="0" u="none" strike="noStrike" kern="1200" cap="none" spc="0" normalizeH="0" baseline="0" noProof="0">
                          <a:ln>
                            <a:noFill/>
                          </a:ln>
                          <a:solidFill>
                            <a:prstClr val="black"/>
                          </a:solidFill>
                          <a:effectLst/>
                          <a:uLnTx/>
                          <a:uFillTx/>
                          <a:latin typeface="+mn-lt"/>
                          <a:ea typeface="+mn-ea"/>
                          <a:cs typeface="+mn-cs"/>
                        </a:rPr>
                        <a:t>
Para las que sacan de donde no tienen para alimentar a chicos propios y ajenos.
Para las que sufren no darles a los chicos los postrecitos y los gustos a los que estaban habituados.
Para las que no bajan los brazos ni un minuto para luchar por el fin de la violencia de género y la igualdad de oportunidades.
Para las que a una edad donde las cosas deberían ser más fáciles, tienen que seguir luchando por medicamentos o médicos de cabecera.
Para las que se estiran hasta donde no pueden para que sus mamás mayores puedan llegar a fin de mes.
Para las que a pesar de todo conservan la alegría, la solidaridad y la esperanza de que este presente puede y debe revertirse.
Para las que tienen la dicha de estar bien, pero les importa y les duele que otras no lo estén.
Para las que llevan los pañuelos blancos y nos guían con su ejemplo.
Y especialmente, para dos madres que hoy nos estrujan el corazón: 
Para Milagro, presa política secuestrada de su domicilio con una brutalidad e impunidad sin prec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34895727"/>
                  </a:ext>
                </a:extLst>
              </a:tr>
            </a:tbl>
          </a:graphicData>
        </a:graphic>
      </p:graphicFrame>
      <p:sp>
        <p:nvSpPr>
          <p:cNvPr id="4" name="Text Placeholder 3">
            <a:extLst>
              <a:ext uri="{FF2B5EF4-FFF2-40B4-BE49-F238E27FC236}">
                <a16:creationId xmlns:a16="http://schemas.microsoft.com/office/drawing/2014/main" id="{E9824D6C-907F-4204-944E-13B0AA4A3FA0}"/>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3958283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0C1041-BC0B-4093-B5C1-F0CAFA3E03AA}"/>
              </a:ext>
            </a:extLst>
          </p:cNvPr>
          <p:cNvSpPr>
            <a:spLocks noGrp="1"/>
          </p:cNvSpPr>
          <p:nvPr>
            <p:ph type="title"/>
          </p:nvPr>
        </p:nvSpPr>
        <p:spPr/>
        <p:txBody>
          <a:bodyPr/>
          <a:lstStyle/>
          <a:p>
            <a:r>
              <a:rPr lang="en-US"/>
              <a:t>Facebook Own Posts Table - 7 of 7</a:t>
            </a:r>
          </a:p>
        </p:txBody>
      </p:sp>
      <p:graphicFrame>
        <p:nvGraphicFramePr>
          <p:cNvPr id="5" name="Table Placeholder 4">
            <a:extLst>
              <a:ext uri="{FF2B5EF4-FFF2-40B4-BE49-F238E27FC236}">
                <a16:creationId xmlns:a16="http://schemas.microsoft.com/office/drawing/2014/main" id="{94B27CEF-2D99-450A-9EE2-7BD0C56ADDE2}"/>
              </a:ext>
            </a:extLst>
          </p:cNvPr>
          <p:cNvGraphicFramePr>
            <a:graphicFrameLocks noGrp="1"/>
          </p:cNvGraphicFramePr>
          <p:nvPr>
            <p:ph type="tbl" sz="quarter" idx="13"/>
            <p:extLst>
              <p:ext uri="{D42A27DB-BD31-4B8C-83A1-F6EECF244321}">
                <p14:modId xmlns:p14="http://schemas.microsoft.com/office/powerpoint/2010/main" val="33365043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49695834"/>
                    </a:ext>
                  </a:extLst>
                </a:gridCol>
                <a:gridCol w="658368">
                  <a:extLst>
                    <a:ext uri="{9D8B030D-6E8A-4147-A177-3AD203B41FA5}">
                      <a16:colId xmlns:a16="http://schemas.microsoft.com/office/drawing/2014/main" val="737655912"/>
                    </a:ext>
                  </a:extLst>
                </a:gridCol>
                <a:gridCol w="658368">
                  <a:extLst>
                    <a:ext uri="{9D8B030D-6E8A-4147-A177-3AD203B41FA5}">
                      <a16:colId xmlns:a16="http://schemas.microsoft.com/office/drawing/2014/main" val="539547215"/>
                    </a:ext>
                  </a:extLst>
                </a:gridCol>
                <a:gridCol w="658368">
                  <a:extLst>
                    <a:ext uri="{9D8B030D-6E8A-4147-A177-3AD203B41FA5}">
                      <a16:colId xmlns:a16="http://schemas.microsoft.com/office/drawing/2014/main" val="491403728"/>
                    </a:ext>
                  </a:extLst>
                </a:gridCol>
                <a:gridCol w="658368">
                  <a:extLst>
                    <a:ext uri="{9D8B030D-6E8A-4147-A177-3AD203B41FA5}">
                      <a16:colId xmlns:a16="http://schemas.microsoft.com/office/drawing/2014/main" val="3959734333"/>
                    </a:ext>
                  </a:extLst>
                </a:gridCol>
                <a:gridCol w="658368">
                  <a:extLst>
                    <a:ext uri="{9D8B030D-6E8A-4147-A177-3AD203B41FA5}">
                      <a16:colId xmlns:a16="http://schemas.microsoft.com/office/drawing/2014/main" val="1191876680"/>
                    </a:ext>
                  </a:extLst>
                </a:gridCol>
                <a:gridCol w="658368">
                  <a:extLst>
                    <a:ext uri="{9D8B030D-6E8A-4147-A177-3AD203B41FA5}">
                      <a16:colId xmlns:a16="http://schemas.microsoft.com/office/drawing/2014/main" val="3008308810"/>
                    </a:ext>
                  </a:extLst>
                </a:gridCol>
                <a:gridCol w="658368">
                  <a:extLst>
                    <a:ext uri="{9D8B030D-6E8A-4147-A177-3AD203B41FA5}">
                      <a16:colId xmlns:a16="http://schemas.microsoft.com/office/drawing/2014/main" val="13156413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41252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Cristina Fernandez de Kirchner - 2017-10-16 22:05:42</a:t>
                      </a:r>
                      <a:r>
                        <a:rPr kumimoji="0" lang="es-ES" sz="1000" b="0" i="0" u="none" strike="noStrike" kern="1200" cap="none" spc="0" normalizeH="0" baseline="0" noProof="0">
                          <a:ln>
                            <a:noFill/>
                          </a:ln>
                          <a:solidFill>
                            <a:prstClr val="black"/>
                          </a:solidFill>
                          <a:effectLst/>
                          <a:uLnTx/>
                          <a:uFillTx/>
                          <a:latin typeface="+mn-lt"/>
                          <a:ea typeface="+mn-ea"/>
                          <a:cs typeface="+mn-cs"/>
                        </a:rPr>
                        <a:t>
Si amás a tu país no votes ajuste. #AhoraUnidadCiudadana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24018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Cristina Fernandez de Kirchner - 2017-10-17 11:20:47</a:t>
                      </a:r>
                      <a:r>
                        <a:rPr kumimoji="0" lang="es-ES" sz="1000" b="0" i="0" u="none" strike="noStrike" kern="1200" cap="none" spc="0" normalizeH="0" baseline="0" noProof="0">
                          <a:ln>
                            <a:noFill/>
                          </a:ln>
                          <a:solidFill>
                            <a:prstClr val="black"/>
                          </a:solidFill>
                          <a:effectLst/>
                          <a:uLnTx/>
                          <a:uFillTx/>
                          <a:latin typeface="+mn-lt"/>
                          <a:ea typeface="+mn-ea"/>
                          <a:cs typeface="+mn-cs"/>
                        </a:rPr>
                        <a:t>
Hola todos y todas en un ratito ya estoy en #MorfiTelefe con Gerardo Rozin en la tele.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99898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Cristina Fernandez de Kirchner - 2017-10-24 18:52:01</a:t>
                      </a:r>
                      <a:r>
                        <a:rPr kumimoji="0" lang="es-ES" sz="1000" b="0" i="0" u="none" strike="noStrike" kern="1200" cap="none" spc="0" normalizeH="0" baseline="0" noProof="0">
                          <a:ln>
                            <a:noFill/>
                          </a:ln>
                          <a:solidFill>
                            <a:prstClr val="black"/>
                          </a:solidFill>
                          <a:effectLst/>
                          <a:uLnTx/>
                          <a:uFillTx/>
                          <a:latin typeface="+mn-lt"/>
                          <a:ea typeface="+mn-ea"/>
                          <a:cs typeface="+mn-cs"/>
                        </a:rPr>
                        <a:t>
Pasaron apenas 48 horas desde que se cerró el comicio en el que fuiste a votar, y la nafta que estás cargando ya está 12% más cara. 
https://www.pagina12.com.ar/71279-ajuste-en-el-surtidor-para-festejar-el-triunfo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0136476"/>
                  </a:ext>
                </a:extLst>
              </a:tr>
            </a:tbl>
          </a:graphicData>
        </a:graphic>
      </p:graphicFrame>
      <p:sp>
        <p:nvSpPr>
          <p:cNvPr id="4" name="Text Placeholder 3">
            <a:extLst>
              <a:ext uri="{FF2B5EF4-FFF2-40B4-BE49-F238E27FC236}">
                <a16:creationId xmlns:a16="http://schemas.microsoft.com/office/drawing/2014/main" id="{D55361D1-A3CB-498C-B087-11762548670D}"/>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0943684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44DB7-7164-4362-B3E8-1ACA9CF97237}"/>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ED4C4E28-D825-4945-B2F0-211BB89807DB}"/>
              </a:ext>
            </a:extLst>
          </p:cNvPr>
          <p:cNvGraphicFramePr>
            <a:graphicFrameLocks noGrp="1"/>
          </p:cNvGraphicFramePr>
          <p:nvPr>
            <p:ph type="chart" sz="quarter" idx="13"/>
            <p:extLst>
              <p:ext uri="{D42A27DB-BD31-4B8C-83A1-F6EECF244321}">
                <p14:modId xmlns:p14="http://schemas.microsoft.com/office/powerpoint/2010/main" val="9311806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1D7218-DDE4-4C26-AA59-D84334A613C9}"/>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55EB3AE1-BF30-4DE5-BFBA-A3146C2714F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546702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EF0D79-2343-40D1-B601-D59FA6FDD931}"/>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BEF04FAE-185D-4226-B848-5E2D6B877DFD}"/>
              </a:ext>
            </a:extLst>
          </p:cNvPr>
          <p:cNvGraphicFramePr>
            <a:graphicFrameLocks noGrp="1"/>
          </p:cNvGraphicFramePr>
          <p:nvPr>
            <p:ph type="chart" sz="quarter" idx="13"/>
            <p:extLst>
              <p:ext uri="{D42A27DB-BD31-4B8C-83A1-F6EECF244321}">
                <p14:modId xmlns:p14="http://schemas.microsoft.com/office/powerpoint/2010/main" val="19557857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CF814F-3BC0-4BE7-BF8D-80803BE997F6}"/>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CEDA4B62-49BF-4D71-960E-FA47E82B7A4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200021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67252-7499-4A1C-8137-8C12DCA48359}"/>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02213F82-80C8-431D-8C55-9A220D7A7672}"/>
              </a:ext>
            </a:extLst>
          </p:cNvPr>
          <p:cNvGraphicFramePr>
            <a:graphicFrameLocks noGrp="1"/>
          </p:cNvGraphicFramePr>
          <p:nvPr>
            <p:ph type="chart" sz="quarter" idx="13"/>
            <p:extLst>
              <p:ext uri="{D42A27DB-BD31-4B8C-83A1-F6EECF244321}">
                <p14:modId xmlns:p14="http://schemas.microsoft.com/office/powerpoint/2010/main" val="33158001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FEB572A-79DA-4F6E-B489-AE965E0FDBDF}"/>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6CAA7C37-A3A8-4A57-B93F-F37704D4BF9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749158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DEAFD1-D3DD-4DA9-9D7B-D1F3169EA168}"/>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8B48D3A7-A1AF-4113-8C01-5FC2EADEF1CB}"/>
              </a:ext>
            </a:extLst>
          </p:cNvPr>
          <p:cNvGraphicFramePr>
            <a:graphicFrameLocks noGrp="1"/>
          </p:cNvGraphicFramePr>
          <p:nvPr>
            <p:ph type="chart" sz="quarter" idx="13"/>
            <p:extLst>
              <p:ext uri="{D42A27DB-BD31-4B8C-83A1-F6EECF244321}">
                <p14:modId xmlns:p14="http://schemas.microsoft.com/office/powerpoint/2010/main" val="29612954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7E522CF-1BF0-41AB-AE70-E6E4D4565439}"/>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8B54C6E8-41BB-45DC-B3DD-2516D8444A8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583737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4E8577-AA4C-4197-AB28-8C7CE82A28D7}"/>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006C8359-CF59-45C2-AD15-67D13DB62A0C}"/>
              </a:ext>
            </a:extLst>
          </p:cNvPr>
          <p:cNvGraphicFramePr>
            <a:graphicFrameLocks noGrp="1"/>
          </p:cNvGraphicFramePr>
          <p:nvPr>
            <p:ph type="chart" sz="quarter" idx="13"/>
            <p:extLst>
              <p:ext uri="{D42A27DB-BD31-4B8C-83A1-F6EECF244321}">
                <p14:modId xmlns:p14="http://schemas.microsoft.com/office/powerpoint/2010/main" val="33525137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81E96DD-2CE0-4BE6-90BE-5B31AFA975FF}"/>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87ACAADA-4E93-4E65-B524-F1CCEAABC53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172369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448CE-B526-4506-B5C2-F69E7B46F35F}"/>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D4ED4B92-78F9-41FE-9EB8-CE5329B6DEEE}"/>
              </a:ext>
            </a:extLst>
          </p:cNvPr>
          <p:cNvGraphicFramePr>
            <a:graphicFrameLocks noGrp="1"/>
          </p:cNvGraphicFramePr>
          <p:nvPr>
            <p:ph type="chart" sz="quarter" idx="13"/>
            <p:extLst>
              <p:ext uri="{D42A27DB-BD31-4B8C-83A1-F6EECF244321}">
                <p14:modId xmlns:p14="http://schemas.microsoft.com/office/powerpoint/2010/main" val="21674049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5062710-06A7-4B6E-877A-DFFA51BD94F4}"/>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B7CDFB07-1900-4AE4-B25B-E88BFEC05AF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567265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5CF8F4-8193-4549-9E56-B9A6100062B9}"/>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604AACAE-464D-4BFF-8829-E26958F3A4AC}"/>
              </a:ext>
            </a:extLst>
          </p:cNvPr>
          <p:cNvGraphicFramePr>
            <a:graphicFrameLocks noGrp="1"/>
          </p:cNvGraphicFramePr>
          <p:nvPr>
            <p:ph type="chart" sz="quarter" idx="13"/>
            <p:extLst>
              <p:ext uri="{D42A27DB-BD31-4B8C-83A1-F6EECF244321}">
                <p14:modId xmlns:p14="http://schemas.microsoft.com/office/powerpoint/2010/main" val="13471987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7184C10-A07D-4A26-B2F8-A9A1CEE94DDB}"/>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A75F1FB5-3D83-4E2F-A048-4CD6DA72A51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058918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3FBA15-BDBD-4422-A749-4D01627085AC}"/>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4FE97066-7BD8-49EF-B461-10A6D2E926D1}"/>
              </a:ext>
            </a:extLst>
          </p:cNvPr>
          <p:cNvGraphicFramePr>
            <a:graphicFrameLocks noGrp="1"/>
          </p:cNvGraphicFramePr>
          <p:nvPr>
            <p:ph type="chart" sz="quarter" idx="13"/>
            <p:extLst>
              <p:ext uri="{D42A27DB-BD31-4B8C-83A1-F6EECF244321}">
                <p14:modId xmlns:p14="http://schemas.microsoft.com/office/powerpoint/2010/main" val="8081198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9439376-AF39-4F9C-AD95-62F17CD7BFA0}"/>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826A7F42-1264-4DC5-9912-509B9DF95FA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809872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9E6FB-13CD-472F-8EFE-EB15135CA44B}"/>
              </a:ext>
            </a:extLst>
          </p:cNvPr>
          <p:cNvSpPr>
            <a:spLocks noGrp="1"/>
          </p:cNvSpPr>
          <p:nvPr>
            <p:ph type="title"/>
          </p:nvPr>
        </p:nvSpPr>
        <p:spPr/>
        <p:txBody>
          <a:bodyPr/>
          <a:lstStyle/>
          <a:p>
            <a:r>
              <a:rPr lang="en-US"/>
              <a:t>Facebook Key Influencers - 1 of 2</a:t>
            </a:r>
          </a:p>
        </p:txBody>
      </p:sp>
      <p:graphicFrame>
        <p:nvGraphicFramePr>
          <p:cNvPr id="5" name="Table Placeholder 4">
            <a:extLst>
              <a:ext uri="{FF2B5EF4-FFF2-40B4-BE49-F238E27FC236}">
                <a16:creationId xmlns:a16="http://schemas.microsoft.com/office/drawing/2014/main" id="{743E27E3-33CB-46F0-AF1D-C64F098A8639}"/>
              </a:ext>
            </a:extLst>
          </p:cNvPr>
          <p:cNvGraphicFramePr>
            <a:graphicFrameLocks noGrp="1"/>
          </p:cNvGraphicFramePr>
          <p:nvPr>
            <p:ph type="tbl" sz="quarter" idx="13"/>
            <p:extLst>
              <p:ext uri="{D42A27DB-BD31-4B8C-83A1-F6EECF244321}">
                <p14:modId xmlns:p14="http://schemas.microsoft.com/office/powerpoint/2010/main" val="13524581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28603644"/>
                    </a:ext>
                  </a:extLst>
                </a:gridCol>
                <a:gridCol w="2468880">
                  <a:extLst>
                    <a:ext uri="{9D8B030D-6E8A-4147-A177-3AD203B41FA5}">
                      <a16:colId xmlns:a16="http://schemas.microsoft.com/office/drawing/2014/main" val="562345806"/>
                    </a:ext>
                  </a:extLst>
                </a:gridCol>
                <a:gridCol w="822960">
                  <a:extLst>
                    <a:ext uri="{9D8B030D-6E8A-4147-A177-3AD203B41FA5}">
                      <a16:colId xmlns:a16="http://schemas.microsoft.com/office/drawing/2014/main" val="3308259192"/>
                    </a:ext>
                  </a:extLst>
                </a:gridCol>
                <a:gridCol w="822960">
                  <a:extLst>
                    <a:ext uri="{9D8B030D-6E8A-4147-A177-3AD203B41FA5}">
                      <a16:colId xmlns:a16="http://schemas.microsoft.com/office/drawing/2014/main" val="3986312952"/>
                    </a:ext>
                  </a:extLst>
                </a:gridCol>
                <a:gridCol w="822960">
                  <a:extLst>
                    <a:ext uri="{9D8B030D-6E8A-4147-A177-3AD203B41FA5}">
                      <a16:colId xmlns:a16="http://schemas.microsoft.com/office/drawing/2014/main" val="2987637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1806039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Norma Renee Cantaloube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Cristina Fernandez de Kirchner (336)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a:t>
                      </a:r>
                    </a:p>
                  </a:txBody>
                  <a:tcPr/>
                </a:tc>
                <a:extLst>
                  <a:ext uri="{0D108BD9-81ED-4DB2-BD59-A6C34878D82A}">
                    <a16:rowId xmlns:a16="http://schemas.microsoft.com/office/drawing/2014/main" val="458907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Julio Portillo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Cristina Fernandez de Kirchner (304)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extLst>
                  <a:ext uri="{0D108BD9-81ED-4DB2-BD59-A6C34878D82A}">
                    <a16:rowId xmlns:a16="http://schemas.microsoft.com/office/drawing/2014/main" val="7960891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Carmen Cepeda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Cristina Fernandez de Kirchner (280)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extLst>
                  <a:ext uri="{0D108BD9-81ED-4DB2-BD59-A6C34878D82A}">
                    <a16:rowId xmlns:a16="http://schemas.microsoft.com/office/drawing/2014/main" val="2371118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Eduardo Buero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Cristina Fernandez de Kirchner (195)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extLst>
                  <a:ext uri="{0D108BD9-81ED-4DB2-BD59-A6C34878D82A}">
                    <a16:rowId xmlns:a16="http://schemas.microsoft.com/office/drawing/2014/main" val="2809869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Maria Perez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Cristina Fernandez de Kirchner (147)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extLst>
                  <a:ext uri="{0D108BD9-81ED-4DB2-BD59-A6C34878D82A}">
                    <a16:rowId xmlns:a16="http://schemas.microsoft.com/office/drawing/2014/main" val="2960264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Lucas Ortiz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Cristina Fernandez de Kirchner (113)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extLst>
                  <a:ext uri="{0D108BD9-81ED-4DB2-BD59-A6C34878D82A}">
                    <a16:rowId xmlns:a16="http://schemas.microsoft.com/office/drawing/2014/main" val="1221706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Gustavo Gutiérrez Merlo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Cristina Fernandez de Kirchner (111)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extLst>
                  <a:ext uri="{0D108BD9-81ED-4DB2-BD59-A6C34878D82A}">
                    <a16:rowId xmlns:a16="http://schemas.microsoft.com/office/drawing/2014/main" val="3653174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Angelica Cardozo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Cristina Fernandez de Kirchner (107)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extLst>
                  <a:ext uri="{0D108BD9-81ED-4DB2-BD59-A6C34878D82A}">
                    <a16:rowId xmlns:a16="http://schemas.microsoft.com/office/drawing/2014/main" val="2245406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Jana Solic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Cristina Fernandez de Kirchner (78)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extLst>
                  <a:ext uri="{0D108BD9-81ED-4DB2-BD59-A6C34878D82A}">
                    <a16:rowId xmlns:a16="http://schemas.microsoft.com/office/drawing/2014/main" val="210046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Paquita Linares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Cristina Fernandez de Kirchner (67)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extLst>
                  <a:ext uri="{0D108BD9-81ED-4DB2-BD59-A6C34878D82A}">
                    <a16:rowId xmlns:a16="http://schemas.microsoft.com/office/drawing/2014/main" val="3687540219"/>
                  </a:ext>
                </a:extLst>
              </a:tr>
            </a:tbl>
          </a:graphicData>
        </a:graphic>
      </p:graphicFrame>
      <p:sp>
        <p:nvSpPr>
          <p:cNvPr id="4" name="Text Placeholder 3">
            <a:extLst>
              <a:ext uri="{FF2B5EF4-FFF2-40B4-BE49-F238E27FC236}">
                <a16:creationId xmlns:a16="http://schemas.microsoft.com/office/drawing/2014/main" id="{7EF35EFF-EF68-437C-ACD0-42B3E7FBFDE3}"/>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424483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D4A62B-764E-4D3A-8F02-0399A00172A4}"/>
              </a:ext>
            </a:extLst>
          </p:cNvPr>
          <p:cNvSpPr>
            <a:spLocks noGrp="1"/>
          </p:cNvSpPr>
          <p:nvPr>
            <p:ph type="title"/>
          </p:nvPr>
        </p:nvSpPr>
        <p:spPr/>
        <p:txBody>
          <a:bodyPr/>
          <a:lstStyle/>
          <a:p>
            <a:r>
              <a:rPr lang="en-US"/>
              <a:t>Facebook Key Influencers - 2 of 2</a:t>
            </a:r>
          </a:p>
        </p:txBody>
      </p:sp>
      <p:graphicFrame>
        <p:nvGraphicFramePr>
          <p:cNvPr id="5" name="Table Placeholder 4">
            <a:extLst>
              <a:ext uri="{FF2B5EF4-FFF2-40B4-BE49-F238E27FC236}">
                <a16:creationId xmlns:a16="http://schemas.microsoft.com/office/drawing/2014/main" id="{95A7B97C-51EC-41A1-89EE-B80AED23555F}"/>
              </a:ext>
            </a:extLst>
          </p:cNvPr>
          <p:cNvGraphicFramePr>
            <a:graphicFrameLocks noGrp="1"/>
          </p:cNvGraphicFramePr>
          <p:nvPr>
            <p:ph type="tbl" sz="quarter" idx="13"/>
            <p:extLst>
              <p:ext uri="{D42A27DB-BD31-4B8C-83A1-F6EECF244321}">
                <p14:modId xmlns:p14="http://schemas.microsoft.com/office/powerpoint/2010/main" val="4331503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635426412"/>
                    </a:ext>
                  </a:extLst>
                </a:gridCol>
                <a:gridCol w="2468880">
                  <a:extLst>
                    <a:ext uri="{9D8B030D-6E8A-4147-A177-3AD203B41FA5}">
                      <a16:colId xmlns:a16="http://schemas.microsoft.com/office/drawing/2014/main" val="426078179"/>
                    </a:ext>
                  </a:extLst>
                </a:gridCol>
                <a:gridCol w="822960">
                  <a:extLst>
                    <a:ext uri="{9D8B030D-6E8A-4147-A177-3AD203B41FA5}">
                      <a16:colId xmlns:a16="http://schemas.microsoft.com/office/drawing/2014/main" val="3018504844"/>
                    </a:ext>
                  </a:extLst>
                </a:gridCol>
                <a:gridCol w="822960">
                  <a:extLst>
                    <a:ext uri="{9D8B030D-6E8A-4147-A177-3AD203B41FA5}">
                      <a16:colId xmlns:a16="http://schemas.microsoft.com/office/drawing/2014/main" val="2738019967"/>
                    </a:ext>
                  </a:extLst>
                </a:gridCol>
                <a:gridCol w="822960">
                  <a:extLst>
                    <a:ext uri="{9D8B030D-6E8A-4147-A177-3AD203B41FA5}">
                      <a16:colId xmlns:a16="http://schemas.microsoft.com/office/drawing/2014/main" val="10698802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1620499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Javier Sinchi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Cristina Fernandez de Kirchner (65)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extLst>
                  <a:ext uri="{0D108BD9-81ED-4DB2-BD59-A6C34878D82A}">
                    <a16:rowId xmlns:a16="http://schemas.microsoft.com/office/drawing/2014/main" val="2008334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Lorena Luna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Cristina Fernandez de Kirchner (64)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extLst>
                  <a:ext uri="{0D108BD9-81ED-4DB2-BD59-A6C34878D82A}">
                    <a16:rowId xmlns:a16="http://schemas.microsoft.com/office/drawing/2014/main" val="3679178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Felipe Aramayo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Cristina Fernandez de Kirchner (56)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extLst>
                  <a:ext uri="{0D108BD9-81ED-4DB2-BD59-A6C34878D82A}">
                    <a16:rowId xmlns:a16="http://schemas.microsoft.com/office/drawing/2014/main" val="13949942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Parfait Cherubin Ekekang Nzie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Cristina Fernandez de Kirchner (56)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extLst>
                  <a:ext uri="{0D108BD9-81ED-4DB2-BD59-A6C34878D82A}">
                    <a16:rowId xmlns:a16="http://schemas.microsoft.com/office/drawing/2014/main" val="4186559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Beatriz Gonzales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Cristina Fernandez de Kirchner (56)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extLst>
                  <a:ext uri="{0D108BD9-81ED-4DB2-BD59-A6C34878D82A}">
                    <a16:rowId xmlns:a16="http://schemas.microsoft.com/office/drawing/2014/main" val="1023548443"/>
                  </a:ext>
                </a:extLst>
              </a:tr>
            </a:tbl>
          </a:graphicData>
        </a:graphic>
      </p:graphicFrame>
      <p:sp>
        <p:nvSpPr>
          <p:cNvPr id="4" name="Text Placeholder 3">
            <a:extLst>
              <a:ext uri="{FF2B5EF4-FFF2-40B4-BE49-F238E27FC236}">
                <a16:creationId xmlns:a16="http://schemas.microsoft.com/office/drawing/2014/main" id="{6C434D55-5DCF-42E9-9E8F-47A181E30EE2}"/>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372298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73A1CF-D081-4C9E-BC00-3637839B49D3}"/>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A6CC2C89-27BB-436E-9AC3-82B089D9DF28}"/>
              </a:ext>
            </a:extLst>
          </p:cNvPr>
          <p:cNvGraphicFramePr>
            <a:graphicFrameLocks noGrp="1"/>
          </p:cNvGraphicFramePr>
          <p:nvPr>
            <p:ph type="chart" sz="quarter" idx="13"/>
            <p:extLst>
              <p:ext uri="{D42A27DB-BD31-4B8C-83A1-F6EECF244321}">
                <p14:modId xmlns:p14="http://schemas.microsoft.com/office/powerpoint/2010/main" val="21018333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9852970-4741-45D0-B59A-FF0DDA05DB0C}"/>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A8E45EB1-68F2-4702-941E-DB88AE8805D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1593601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942</Words>
  <Application>Microsoft Office PowerPoint</Application>
  <PresentationFormat>On-screen Show (4:3)</PresentationFormat>
  <Paragraphs>425</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quintly_template</vt:lpstr>
      <vt:lpstr>Reporte Facebook</vt:lpstr>
      <vt:lpstr>Facebook Key Metrics Table</vt:lpstr>
      <vt:lpstr>Facebook Fans Total</vt:lpstr>
      <vt:lpstr>Facebook Key Metrics Radar</vt:lpstr>
      <vt:lpstr>Facebook Interaction Rate</vt:lpstr>
      <vt:lpstr>Facebook Fans Change Per Weekday</vt:lpstr>
      <vt:lpstr>Facebook Fans Change</vt:lpstr>
      <vt:lpstr>Facebook Own Posts Table - 1 of 7</vt:lpstr>
      <vt:lpstr>Facebook Own Posts Table - 2 of 7</vt:lpstr>
      <vt:lpstr>Facebook Own Posts Table - 3 of 7</vt:lpstr>
      <vt:lpstr>Facebook Own Posts Table - 4 of 7</vt:lpstr>
      <vt:lpstr>Facebook Own Posts Table - 5 of 7</vt:lpstr>
      <vt:lpstr>Facebook Own Posts Table - 6 of 7</vt:lpstr>
      <vt:lpstr>Facebook Own Posts Table - 7 of 7</vt:lpstr>
      <vt:lpstr>Facebook Own Posts</vt:lpstr>
      <vt:lpstr>Facebook Own Posts By Weekday</vt:lpstr>
      <vt:lpstr>Facebook Interaction Rate By Weekday</vt:lpstr>
      <vt:lpstr>Facebook Post Type Distribution</vt:lpstr>
      <vt:lpstr>Facebook Interaction Rate By Hour</vt:lpstr>
      <vt:lpstr>Facebook Own Posts By Hour</vt:lpstr>
      <vt:lpstr>Facebook Interaction Rate By Post Type</vt:lpstr>
      <vt:lpstr>Facebook Interactions Distribution</vt:lpstr>
      <vt:lpstr>Facebook Key Influencers - 1 of 2</vt:lpstr>
      <vt:lpstr>Facebook Key Influencers - 2 of 2</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2017-11-06T13:03:04Z</dcterms:created>
  <dcterms:modified xsi:type="dcterms:W3CDTF">2017-11-06T13:03:48Z</dcterms:modified>
</cp:coreProperties>
</file>