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viva_rd (Viva - Estamos de tu lado)</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4BF8-4E14-A9E1-BA050FD5C708}"/>
            </c:ext>
          </c:extLst>
        </c:ser>
        <c:dLbls>
          <c:showLegendKey val="0"/>
          <c:showVal val="0"/>
          <c:showCatName val="0"/>
          <c:showSerName val="0"/>
          <c:showPercent val="0"/>
          <c:showBubbleSize val="0"/>
        </c:dLbls>
        <c:axId val="158933848"/>
        <c:axId val="249033496"/>
      </c:radarChart>
      <c:catAx>
        <c:axId val="158933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033496"/>
        <c:crosses val="autoZero"/>
        <c:auto val="1"/>
        <c:lblAlgn val="ctr"/>
        <c:lblOffset val="100"/>
        <c:noMultiLvlLbl val="0"/>
      </c:catAx>
      <c:valAx>
        <c:axId val="24903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93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viva_rd (Viva - Estamos de tu lado)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28756</c:v>
                </c:pt>
                <c:pt idx="1">
                  <c:v>28801</c:v>
                </c:pt>
                <c:pt idx="2">
                  <c:v>28837</c:v>
                </c:pt>
                <c:pt idx="3">
                  <c:v>28882</c:v>
                </c:pt>
                <c:pt idx="4">
                  <c:v>28916</c:v>
                </c:pt>
                <c:pt idx="5">
                  <c:v>29058</c:v>
                </c:pt>
                <c:pt idx="6">
                  <c:v>29142</c:v>
                </c:pt>
                <c:pt idx="7">
                  <c:v>29180</c:v>
                </c:pt>
                <c:pt idx="8">
                  <c:v>29215</c:v>
                </c:pt>
                <c:pt idx="9">
                  <c:v>29244</c:v>
                </c:pt>
                <c:pt idx="10">
                  <c:v>29309</c:v>
                </c:pt>
                <c:pt idx="11">
                  <c:v>29365</c:v>
                </c:pt>
                <c:pt idx="12">
                  <c:v>29424</c:v>
                </c:pt>
                <c:pt idx="13">
                  <c:v>29553</c:v>
                </c:pt>
                <c:pt idx="14">
                  <c:v>29629</c:v>
                </c:pt>
                <c:pt idx="15">
                  <c:v>29715</c:v>
                </c:pt>
                <c:pt idx="16">
                  <c:v>29751</c:v>
                </c:pt>
                <c:pt idx="17">
                  <c:v>29799</c:v>
                </c:pt>
                <c:pt idx="18">
                  <c:v>29841</c:v>
                </c:pt>
                <c:pt idx="19">
                  <c:v>29902</c:v>
                </c:pt>
                <c:pt idx="20">
                  <c:v>30004</c:v>
                </c:pt>
                <c:pt idx="21">
                  <c:v>30092</c:v>
                </c:pt>
                <c:pt idx="22">
                  <c:v>30172</c:v>
                </c:pt>
                <c:pt idx="23">
                  <c:v>30245</c:v>
                </c:pt>
                <c:pt idx="24">
                  <c:v>30306</c:v>
                </c:pt>
                <c:pt idx="25">
                  <c:v>30368</c:v>
                </c:pt>
                <c:pt idx="26">
                  <c:v>30429</c:v>
                </c:pt>
                <c:pt idx="27">
                  <c:v>30458</c:v>
                </c:pt>
                <c:pt idx="28">
                  <c:v>30518</c:v>
                </c:pt>
                <c:pt idx="29">
                  <c:v>30559</c:v>
                </c:pt>
                <c:pt idx="30">
                  <c:v>30609</c:v>
                </c:pt>
              </c:numCache>
            </c:numRef>
          </c:val>
          <c:smooth val="0"/>
          <c:extLst>
            <c:ext xmlns:c16="http://schemas.microsoft.com/office/drawing/2014/chart" uri="{C3380CC4-5D6E-409C-BE32-E72D297353CC}">
              <c16:uniqueId val="{00000000-D035-4EC8-B3AD-56449BF7BE0C}"/>
            </c:ext>
          </c:extLst>
        </c:ser>
        <c:dLbls>
          <c:showLegendKey val="0"/>
          <c:showVal val="0"/>
          <c:showCatName val="0"/>
          <c:showSerName val="0"/>
          <c:showPercent val="0"/>
          <c:showBubbleSize val="0"/>
        </c:dLbls>
        <c:smooth val="0"/>
        <c:axId val="293055360"/>
        <c:axId val="293057656"/>
      </c:lineChart>
      <c:dateAx>
        <c:axId val="293055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057656"/>
        <c:crosses val="autoZero"/>
        <c:auto val="1"/>
        <c:lblOffset val="100"/>
        <c:baseTimeUnit val="days"/>
      </c:dateAx>
      <c:valAx>
        <c:axId val="29305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05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viva_rd (Viva - Estamos de tu lado)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57</c:v>
                </c:pt>
                <c:pt idx="1">
                  <c:v>45</c:v>
                </c:pt>
                <c:pt idx="2">
                  <c:v>55</c:v>
                </c:pt>
                <c:pt idx="3">
                  <c:v>49</c:v>
                </c:pt>
                <c:pt idx="4">
                  <c:v>81</c:v>
                </c:pt>
                <c:pt idx="5">
                  <c:v>86</c:v>
                </c:pt>
                <c:pt idx="6">
                  <c:v>57</c:v>
                </c:pt>
              </c:numCache>
            </c:numRef>
          </c:val>
          <c:extLst>
            <c:ext xmlns:c16="http://schemas.microsoft.com/office/drawing/2014/chart" uri="{C3380CC4-5D6E-409C-BE32-E72D297353CC}">
              <c16:uniqueId val="{00000000-A226-44AC-A988-FFCA7FB5E3A1}"/>
            </c:ext>
          </c:extLst>
        </c:ser>
        <c:dLbls>
          <c:showLegendKey val="0"/>
          <c:showVal val="0"/>
          <c:showCatName val="0"/>
          <c:showSerName val="0"/>
          <c:showPercent val="0"/>
          <c:showBubbleSize val="0"/>
        </c:dLbls>
        <c:gapWidth val="219"/>
        <c:overlap val="-27"/>
        <c:axId val="295204056"/>
        <c:axId val="295204384"/>
      </c:barChart>
      <c:catAx>
        <c:axId val="29520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204384"/>
        <c:crosses val="autoZero"/>
        <c:auto val="1"/>
        <c:lblAlgn val="ctr"/>
        <c:lblOffset val="100"/>
        <c:noMultiLvlLbl val="0"/>
      </c:catAx>
      <c:valAx>
        <c:axId val="29520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20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viva_rd (Viva - Estamos de tu lado)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0</c:v>
                </c:pt>
                <c:pt idx="10">
                  <c:v>2</c:v>
                </c:pt>
                <c:pt idx="11">
                  <c:v>16</c:v>
                </c:pt>
                <c:pt idx="12">
                  <c:v>22</c:v>
                </c:pt>
                <c:pt idx="13">
                  <c:v>20</c:v>
                </c:pt>
                <c:pt idx="14">
                  <c:v>7</c:v>
                </c:pt>
                <c:pt idx="15">
                  <c:v>1</c:v>
                </c:pt>
                <c:pt idx="16">
                  <c:v>18</c:v>
                </c:pt>
                <c:pt idx="17">
                  <c:v>16</c:v>
                </c:pt>
                <c:pt idx="18">
                  <c:v>11</c:v>
                </c:pt>
                <c:pt idx="19">
                  <c:v>18</c:v>
                </c:pt>
                <c:pt idx="20">
                  <c:v>17</c:v>
                </c:pt>
                <c:pt idx="21">
                  <c:v>17</c:v>
                </c:pt>
                <c:pt idx="22">
                  <c:v>7</c:v>
                </c:pt>
                <c:pt idx="23">
                  <c:v>3</c:v>
                </c:pt>
              </c:numCache>
            </c:numRef>
          </c:val>
          <c:smooth val="0"/>
          <c:extLst>
            <c:ext xmlns:c16="http://schemas.microsoft.com/office/drawing/2014/chart" uri="{C3380CC4-5D6E-409C-BE32-E72D297353CC}">
              <c16:uniqueId val="{00000000-2B80-4F07-BC99-D55FC3AD8AF8}"/>
            </c:ext>
          </c:extLst>
        </c:ser>
        <c:dLbls>
          <c:showLegendKey val="0"/>
          <c:showVal val="0"/>
          <c:showCatName val="0"/>
          <c:showSerName val="0"/>
          <c:showPercent val="0"/>
          <c:showBubbleSize val="0"/>
        </c:dLbls>
        <c:smooth val="0"/>
        <c:axId val="293728888"/>
        <c:axId val="293726920"/>
      </c:lineChart>
      <c:catAx>
        <c:axId val="293728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26920"/>
        <c:crosses val="autoZero"/>
        <c:auto val="1"/>
        <c:lblAlgn val="ctr"/>
        <c:lblOffset val="100"/>
        <c:noMultiLvlLbl val="0"/>
      </c:catAx>
      <c:valAx>
        <c:axId val="29372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2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viva_rd (Viva - Estamos de tu lado)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0.24258760107817001</c:v>
                </c:pt>
                <c:pt idx="1">
                  <c:v>0</c:v>
                </c:pt>
                <c:pt idx="2">
                  <c:v>0</c:v>
                </c:pt>
                <c:pt idx="3">
                  <c:v>0</c:v>
                </c:pt>
                <c:pt idx="4">
                  <c:v>0</c:v>
                </c:pt>
                <c:pt idx="5">
                  <c:v>0</c:v>
                </c:pt>
                <c:pt idx="6">
                  <c:v>0</c:v>
                </c:pt>
                <c:pt idx="7">
                  <c:v>0</c:v>
                </c:pt>
                <c:pt idx="8">
                  <c:v>0</c:v>
                </c:pt>
                <c:pt idx="9">
                  <c:v>0</c:v>
                </c:pt>
                <c:pt idx="10">
                  <c:v>0.29818059299191002</c:v>
                </c:pt>
                <c:pt idx="11">
                  <c:v>0.26806772237197002</c:v>
                </c:pt>
                <c:pt idx="12">
                  <c:v>0.23738054398432001</c:v>
                </c:pt>
                <c:pt idx="13">
                  <c:v>0.22304582210243001</c:v>
                </c:pt>
                <c:pt idx="14">
                  <c:v>0.20023103581054999</c:v>
                </c:pt>
                <c:pt idx="15">
                  <c:v>0.32345013477089002</c:v>
                </c:pt>
                <c:pt idx="16">
                  <c:v>0.20646151542378</c:v>
                </c:pt>
                <c:pt idx="17">
                  <c:v>0.19462501981925001</c:v>
                </c:pt>
                <c:pt idx="18">
                  <c:v>0.19817446704239</c:v>
                </c:pt>
                <c:pt idx="19">
                  <c:v>0.17632524707996</c:v>
                </c:pt>
                <c:pt idx="20">
                  <c:v>0.25438005390835999</c:v>
                </c:pt>
                <c:pt idx="21">
                  <c:v>0.22871412716030001</c:v>
                </c:pt>
                <c:pt idx="22">
                  <c:v>0.19654088050314</c:v>
                </c:pt>
                <c:pt idx="23">
                  <c:v>0.2688679245283</c:v>
                </c:pt>
              </c:numCache>
            </c:numRef>
          </c:val>
          <c:smooth val="0"/>
          <c:extLst>
            <c:ext xmlns:c16="http://schemas.microsoft.com/office/drawing/2014/chart" uri="{C3380CC4-5D6E-409C-BE32-E72D297353CC}">
              <c16:uniqueId val="{00000000-A766-413C-A2F5-C21637C203BB}"/>
            </c:ext>
          </c:extLst>
        </c:ser>
        <c:dLbls>
          <c:showLegendKey val="0"/>
          <c:showVal val="0"/>
          <c:showCatName val="0"/>
          <c:showSerName val="0"/>
          <c:showPercent val="0"/>
          <c:showBubbleSize val="0"/>
        </c:dLbls>
        <c:smooth val="0"/>
        <c:axId val="293726592"/>
        <c:axId val="293727248"/>
      </c:lineChart>
      <c:catAx>
        <c:axId val="293726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27248"/>
        <c:crosses val="autoZero"/>
        <c:auto val="1"/>
        <c:lblAlgn val="ctr"/>
        <c:lblOffset val="100"/>
        <c:noMultiLvlLbl val="0"/>
      </c:catAx>
      <c:valAx>
        <c:axId val="29372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2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viva_rd (Viva - Estamos de tu lado)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30</c:v>
                </c:pt>
                <c:pt idx="2">
                  <c:v>20</c:v>
                </c:pt>
                <c:pt idx="3">
                  <c:v>27</c:v>
                </c:pt>
                <c:pt idx="4">
                  <c:v>25</c:v>
                </c:pt>
                <c:pt idx="5">
                  <c:v>25</c:v>
                </c:pt>
                <c:pt idx="6">
                  <c:v>22</c:v>
                </c:pt>
              </c:numCache>
            </c:numRef>
          </c:val>
          <c:extLst>
            <c:ext xmlns:c16="http://schemas.microsoft.com/office/drawing/2014/chart" uri="{C3380CC4-5D6E-409C-BE32-E72D297353CC}">
              <c16:uniqueId val="{00000000-2829-4B33-8CF7-C0FF35E7C1BC}"/>
            </c:ext>
          </c:extLst>
        </c:ser>
        <c:dLbls>
          <c:showLegendKey val="0"/>
          <c:showVal val="0"/>
          <c:showCatName val="0"/>
          <c:showSerName val="0"/>
          <c:showPercent val="0"/>
          <c:showBubbleSize val="0"/>
        </c:dLbls>
        <c:gapWidth val="219"/>
        <c:overlap val="-27"/>
        <c:axId val="295119200"/>
        <c:axId val="295118216"/>
      </c:barChart>
      <c:catAx>
        <c:axId val="29511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18216"/>
        <c:crosses val="autoZero"/>
        <c:auto val="1"/>
        <c:lblAlgn val="ctr"/>
        <c:lblOffset val="100"/>
        <c:noMultiLvlLbl val="0"/>
      </c:catAx>
      <c:valAx>
        <c:axId val="29511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1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viva_rd (Viva - Estamos de tu lado)</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0.23207343946270001</c:v>
                </c:pt>
                <c:pt idx="1">
                  <c:v>0.18737503677115999</c:v>
                </c:pt>
                <c:pt idx="2">
                  <c:v>0.25118227151785999</c:v>
                </c:pt>
              </c:numCache>
            </c:numRef>
          </c:val>
          <c:extLst>
            <c:ext xmlns:c16="http://schemas.microsoft.com/office/drawing/2014/chart" uri="{C3380CC4-5D6E-409C-BE32-E72D297353CC}">
              <c16:uniqueId val="{00000000-0682-4E9F-9C5C-10D3AB32FEF4}"/>
            </c:ext>
          </c:extLst>
        </c:ser>
        <c:dLbls>
          <c:showLegendKey val="0"/>
          <c:showVal val="0"/>
          <c:showCatName val="0"/>
          <c:showSerName val="0"/>
          <c:showPercent val="0"/>
          <c:showBubbleSize val="0"/>
        </c:dLbls>
        <c:gapWidth val="219"/>
        <c:overlap val="-27"/>
        <c:axId val="295121168"/>
        <c:axId val="295116248"/>
      </c:barChart>
      <c:catAx>
        <c:axId val="29512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16248"/>
        <c:crosses val="autoZero"/>
        <c:auto val="1"/>
        <c:lblAlgn val="ctr"/>
        <c:lblOffset val="100"/>
        <c:noMultiLvlLbl val="0"/>
      </c:catAx>
      <c:valAx>
        <c:axId val="29511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2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viva_rd (Viva - Estamos de tu lado)</c:v>
                </c:pt>
              </c:strCache>
            </c:strRef>
          </c:cat>
          <c:val>
            <c:numRef>
              <c:f>Sheet1!$B$2</c:f>
              <c:numCache>
                <c:formatCode>General</c:formatCode>
                <c:ptCount val="1"/>
                <c:pt idx="0">
                  <c:v>9</c:v>
                </c:pt>
              </c:numCache>
            </c:numRef>
          </c:val>
          <c:extLst>
            <c:ext xmlns:c16="http://schemas.microsoft.com/office/drawing/2014/chart" uri="{C3380CC4-5D6E-409C-BE32-E72D297353CC}">
              <c16:uniqueId val="{00000000-3B5A-4307-B11D-AC0F40292BC9}"/>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viva_rd (Viva - Estamos de tu lado)</c:v>
                </c:pt>
              </c:strCache>
            </c:strRef>
          </c:cat>
          <c:val>
            <c:numRef>
              <c:f>Sheet1!$C$2</c:f>
              <c:numCache>
                <c:formatCode>General</c:formatCode>
                <c:ptCount val="1"/>
                <c:pt idx="0">
                  <c:v>136</c:v>
                </c:pt>
              </c:numCache>
            </c:numRef>
          </c:val>
          <c:extLst>
            <c:ext xmlns:c16="http://schemas.microsoft.com/office/drawing/2014/chart" uri="{C3380CC4-5D6E-409C-BE32-E72D297353CC}">
              <c16:uniqueId val="{00000001-3B5A-4307-B11D-AC0F40292BC9}"/>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viva_rd (Viva - Estamos de tu lado)</c:v>
                </c:pt>
              </c:strCache>
            </c:strRef>
          </c:cat>
          <c:val>
            <c:numRef>
              <c:f>Sheet1!$D$2</c:f>
              <c:numCache>
                <c:formatCode>General</c:formatCode>
                <c:ptCount val="1"/>
                <c:pt idx="0">
                  <c:v>40</c:v>
                </c:pt>
              </c:numCache>
            </c:numRef>
          </c:val>
          <c:extLst>
            <c:ext xmlns:c16="http://schemas.microsoft.com/office/drawing/2014/chart" uri="{C3380CC4-5D6E-409C-BE32-E72D297353CC}">
              <c16:uniqueId val="{00000002-3B5A-4307-B11D-AC0F40292BC9}"/>
            </c:ext>
          </c:extLst>
        </c:ser>
        <c:dLbls>
          <c:showLegendKey val="0"/>
          <c:showVal val="0"/>
          <c:showCatName val="0"/>
          <c:showSerName val="0"/>
          <c:showPercent val="0"/>
          <c:showBubbleSize val="0"/>
        </c:dLbls>
        <c:gapWidth val="150"/>
        <c:overlap val="100"/>
        <c:axId val="295112312"/>
        <c:axId val="295112640"/>
      </c:barChart>
      <c:catAx>
        <c:axId val="29511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12640"/>
        <c:crosses val="autoZero"/>
        <c:auto val="1"/>
        <c:lblAlgn val="ctr"/>
        <c:lblOffset val="100"/>
        <c:noMultiLvlLbl val="0"/>
      </c:catAx>
      <c:valAx>
        <c:axId val="295112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1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viva_rd (Viva - Estamos de tu lado)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0.19068795903241001</c:v>
                </c:pt>
                <c:pt idx="1">
                  <c:v>0.19675224041507</c:v>
                </c:pt>
                <c:pt idx="2">
                  <c:v>0.24711946634324</c:v>
                </c:pt>
                <c:pt idx="3">
                  <c:v>0.24930934573142</c:v>
                </c:pt>
                <c:pt idx="4">
                  <c:v>0.24094912242611</c:v>
                </c:pt>
                <c:pt idx="5">
                  <c:v>0.1849087507062</c:v>
                </c:pt>
                <c:pt idx="6">
                  <c:v>0.26571513111445</c:v>
                </c:pt>
              </c:numCache>
            </c:numRef>
          </c:val>
          <c:extLst>
            <c:ext xmlns:c16="http://schemas.microsoft.com/office/drawing/2014/chart" uri="{C3380CC4-5D6E-409C-BE32-E72D297353CC}">
              <c16:uniqueId val="{00000000-9809-44DC-85DE-2A7228C195AB}"/>
            </c:ext>
          </c:extLst>
        </c:ser>
        <c:dLbls>
          <c:showLegendKey val="0"/>
          <c:showVal val="0"/>
          <c:showCatName val="0"/>
          <c:showSerName val="0"/>
          <c:showPercent val="0"/>
          <c:showBubbleSize val="0"/>
        </c:dLbls>
        <c:gapWidth val="219"/>
        <c:overlap val="-27"/>
        <c:axId val="295127072"/>
        <c:axId val="295126088"/>
      </c:barChart>
      <c:catAx>
        <c:axId val="29512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26088"/>
        <c:crosses val="autoZero"/>
        <c:auto val="1"/>
        <c:lblAlgn val="ctr"/>
        <c:lblOffset val="100"/>
        <c:noMultiLvlLbl val="0"/>
      </c:catAx>
      <c:valAx>
        <c:axId val="29512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2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viva_rd (Viva - Estamos de tu lado)</c:v>
                </c:pt>
              </c:strCache>
            </c:strRef>
          </c:cat>
          <c:val>
            <c:numRef>
              <c:f>Sheet1!$B$2</c:f>
              <c:numCache>
                <c:formatCode>General</c:formatCode>
                <c:ptCount val="1"/>
                <c:pt idx="0">
                  <c:v>10385</c:v>
                </c:pt>
              </c:numCache>
            </c:numRef>
          </c:val>
          <c:extLst>
            <c:ext xmlns:c16="http://schemas.microsoft.com/office/drawing/2014/chart" uri="{C3380CC4-5D6E-409C-BE32-E72D297353CC}">
              <c16:uniqueId val="{00000000-1A0A-481F-9D9C-F73FC1F61B43}"/>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viva_rd (Viva - Estamos de tu lado)</c:v>
                </c:pt>
              </c:strCache>
            </c:strRef>
          </c:cat>
          <c:val>
            <c:numRef>
              <c:f>Sheet1!$C$2</c:f>
              <c:numCache>
                <c:formatCode>General</c:formatCode>
                <c:ptCount val="1"/>
                <c:pt idx="0">
                  <c:v>1850</c:v>
                </c:pt>
              </c:numCache>
            </c:numRef>
          </c:val>
          <c:extLst>
            <c:ext xmlns:c16="http://schemas.microsoft.com/office/drawing/2014/chart" uri="{C3380CC4-5D6E-409C-BE32-E72D297353CC}">
              <c16:uniqueId val="{00000001-1A0A-481F-9D9C-F73FC1F61B43}"/>
            </c:ext>
          </c:extLst>
        </c:ser>
        <c:dLbls>
          <c:showLegendKey val="0"/>
          <c:showVal val="0"/>
          <c:showCatName val="0"/>
          <c:showSerName val="0"/>
          <c:showPercent val="0"/>
          <c:showBubbleSize val="0"/>
        </c:dLbls>
        <c:gapWidth val="150"/>
        <c:overlap val="100"/>
        <c:axId val="295114936"/>
        <c:axId val="295115264"/>
      </c:barChart>
      <c:catAx>
        <c:axId val="295114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15264"/>
        <c:crosses val="autoZero"/>
        <c:auto val="1"/>
        <c:lblAlgn val="ctr"/>
        <c:lblOffset val="100"/>
        <c:noMultiLvlLbl val="0"/>
      </c:catAx>
      <c:valAx>
        <c:axId val="295115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1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E2180-6D05-4239-936C-E0A2B6E25DE2}"/>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EA5677F7-1EFB-4220-B070-C4D48F7613D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01861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D432B-7159-4501-9A95-1800A2BF3D02}"/>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3AF39DA1-8452-430D-A743-432BFF6AC75C}"/>
              </a:ext>
            </a:extLst>
          </p:cNvPr>
          <p:cNvGraphicFramePr>
            <a:graphicFrameLocks noGrp="1"/>
          </p:cNvGraphicFramePr>
          <p:nvPr>
            <p:ph type="tbl" sz="quarter" idx="13"/>
            <p:extLst>
              <p:ext uri="{D42A27DB-BD31-4B8C-83A1-F6EECF244321}">
                <p14:modId xmlns:p14="http://schemas.microsoft.com/office/powerpoint/2010/main" val="2828988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3882090"/>
                    </a:ext>
                  </a:extLst>
                </a:gridCol>
                <a:gridCol w="699516">
                  <a:extLst>
                    <a:ext uri="{9D8B030D-6E8A-4147-A177-3AD203B41FA5}">
                      <a16:colId xmlns:a16="http://schemas.microsoft.com/office/drawing/2014/main" val="2045203355"/>
                    </a:ext>
                  </a:extLst>
                </a:gridCol>
                <a:gridCol w="699516">
                  <a:extLst>
                    <a:ext uri="{9D8B030D-6E8A-4147-A177-3AD203B41FA5}">
                      <a16:colId xmlns:a16="http://schemas.microsoft.com/office/drawing/2014/main" val="2571036738"/>
                    </a:ext>
                  </a:extLst>
                </a:gridCol>
                <a:gridCol w="658368">
                  <a:extLst>
                    <a:ext uri="{9D8B030D-6E8A-4147-A177-3AD203B41FA5}">
                      <a16:colId xmlns:a16="http://schemas.microsoft.com/office/drawing/2014/main" val="2964802243"/>
                    </a:ext>
                  </a:extLst>
                </a:gridCol>
                <a:gridCol w="658368">
                  <a:extLst>
                    <a:ext uri="{9D8B030D-6E8A-4147-A177-3AD203B41FA5}">
                      <a16:colId xmlns:a16="http://schemas.microsoft.com/office/drawing/2014/main" val="1149237618"/>
                    </a:ext>
                  </a:extLst>
                </a:gridCol>
                <a:gridCol w="658368">
                  <a:extLst>
                    <a:ext uri="{9D8B030D-6E8A-4147-A177-3AD203B41FA5}">
                      <a16:colId xmlns:a16="http://schemas.microsoft.com/office/drawing/2014/main" val="1793040135"/>
                    </a:ext>
                  </a:extLst>
                </a:gridCol>
                <a:gridCol w="699516">
                  <a:extLst>
                    <a:ext uri="{9D8B030D-6E8A-4147-A177-3AD203B41FA5}">
                      <a16:colId xmlns:a16="http://schemas.microsoft.com/office/drawing/2014/main" val="326186249"/>
                    </a:ext>
                  </a:extLst>
                </a:gridCol>
                <a:gridCol w="699516">
                  <a:extLst>
                    <a:ext uri="{9D8B030D-6E8A-4147-A177-3AD203B41FA5}">
                      <a16:colId xmlns:a16="http://schemas.microsoft.com/office/drawing/2014/main" val="3681577728"/>
                    </a:ext>
                  </a:extLst>
                </a:gridCol>
                <a:gridCol w="699516">
                  <a:extLst>
                    <a:ext uri="{9D8B030D-6E8A-4147-A177-3AD203B41FA5}">
                      <a16:colId xmlns:a16="http://schemas.microsoft.com/office/drawing/2014/main" val="1215349030"/>
                    </a:ext>
                  </a:extLst>
                </a:gridCol>
                <a:gridCol w="658368">
                  <a:extLst>
                    <a:ext uri="{9D8B030D-6E8A-4147-A177-3AD203B41FA5}">
                      <a16:colId xmlns:a16="http://schemas.microsoft.com/office/drawing/2014/main" val="14802710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9446625"/>
                  </a:ext>
                </a:extLst>
              </a:tr>
              <a:tr h="370840">
                <a:tc>
                  <a:txBody>
                    <a:bodyPr/>
                    <a:lstStyle/>
                    <a:p>
                      <a:r>
                        <a:rPr lang="en-US" sz="1000"/>
                        <a:t>viva_rd (Viva - Estamos de tu lado)</a:t>
                      </a:r>
                    </a:p>
                  </a:txBody>
                  <a:tcPr/>
                </a:tc>
                <a:tc>
                  <a:txBody>
                    <a:bodyPr/>
                    <a:lstStyle/>
                    <a:p>
                      <a:r>
                        <a:rPr lang="en-US" sz="1000"/>
                        <a:t>30609</a:t>
                      </a:r>
                    </a:p>
                  </a:txBody>
                  <a:tcPr/>
                </a:tc>
                <a:tc>
                  <a:txBody>
                    <a:bodyPr/>
                    <a:lstStyle/>
                    <a:p>
                      <a:r>
                        <a:rPr lang="en-US" sz="1000"/>
                        <a:t>1875</a:t>
                      </a:r>
                    </a:p>
                  </a:txBody>
                  <a:tcPr/>
                </a:tc>
                <a:tc>
                  <a:txBody>
                    <a:bodyPr/>
                    <a:lstStyle/>
                    <a:p>
                      <a:r>
                        <a:rPr lang="en-US" sz="1000"/>
                        <a:t>136</a:t>
                      </a:r>
                    </a:p>
                  </a:txBody>
                  <a:tcPr/>
                </a:tc>
                <a:tc>
                  <a:txBody>
                    <a:bodyPr/>
                    <a:lstStyle/>
                    <a:p>
                      <a:r>
                        <a:rPr lang="en-US" sz="1000"/>
                        <a:t>9</a:t>
                      </a:r>
                    </a:p>
                  </a:txBody>
                  <a:tcPr/>
                </a:tc>
                <a:tc>
                  <a:txBody>
                    <a:bodyPr/>
                    <a:lstStyle/>
                    <a:p>
                      <a:r>
                        <a:rPr lang="en-US" sz="1000"/>
                        <a:t>40</a:t>
                      </a:r>
                    </a:p>
                  </a:txBody>
                  <a:tcPr/>
                </a:tc>
                <a:tc>
                  <a:txBody>
                    <a:bodyPr/>
                    <a:lstStyle/>
                    <a:p>
                      <a:r>
                        <a:rPr lang="en-US" sz="1000"/>
                        <a:t>185</a:t>
                      </a:r>
                    </a:p>
                  </a:txBody>
                  <a:tcPr/>
                </a:tc>
                <a:tc>
                  <a:txBody>
                    <a:bodyPr/>
                    <a:lstStyle/>
                    <a:p>
                      <a:r>
                        <a:rPr lang="en-US" sz="1000"/>
                        <a:t>10385</a:t>
                      </a:r>
                    </a:p>
                  </a:txBody>
                  <a:tcPr/>
                </a:tc>
                <a:tc>
                  <a:txBody>
                    <a:bodyPr/>
                    <a:lstStyle/>
                    <a:p>
                      <a:r>
                        <a:rPr lang="en-US" sz="1000"/>
                        <a:t>1850</a:t>
                      </a:r>
                    </a:p>
                  </a:txBody>
                  <a:tcPr/>
                </a:tc>
                <a:tc>
                  <a:txBody>
                    <a:bodyPr/>
                    <a:lstStyle/>
                    <a:p>
                      <a:r>
                        <a:rPr lang="en-US" sz="1000"/>
                        <a:t>0.2229%</a:t>
                      </a:r>
                    </a:p>
                  </a:txBody>
                  <a:tcPr/>
                </a:tc>
                <a:extLst>
                  <a:ext uri="{0D108BD9-81ED-4DB2-BD59-A6C34878D82A}">
                    <a16:rowId xmlns:a16="http://schemas.microsoft.com/office/drawing/2014/main" val="1904457438"/>
                  </a:ext>
                </a:extLst>
              </a:tr>
            </a:tbl>
          </a:graphicData>
        </a:graphic>
      </p:graphicFrame>
      <p:sp>
        <p:nvSpPr>
          <p:cNvPr id="4" name="Text Placeholder 3">
            <a:extLst>
              <a:ext uri="{FF2B5EF4-FFF2-40B4-BE49-F238E27FC236}">
                <a16:creationId xmlns:a16="http://schemas.microsoft.com/office/drawing/2014/main" id="{EFC29B82-314C-4F79-9E64-E80CFB16D78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24115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94D4A-49D1-4F46-986C-82FC8A9E5D1E}"/>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2236217C-6D69-4670-BB9A-4DEB18BD047F}"/>
              </a:ext>
            </a:extLst>
          </p:cNvPr>
          <p:cNvGraphicFramePr>
            <a:graphicFrameLocks noGrp="1"/>
          </p:cNvGraphicFramePr>
          <p:nvPr>
            <p:ph type="chart" sz="quarter" idx="13"/>
            <p:extLst>
              <p:ext uri="{D42A27DB-BD31-4B8C-83A1-F6EECF244321}">
                <p14:modId xmlns:p14="http://schemas.microsoft.com/office/powerpoint/2010/main" val="338131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2A6BB5-B2B0-415C-98C6-FDC0351C2AB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5ADD365-3EF0-476E-AE43-BE062D5C64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0398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E68D5-F8F2-4AA8-99EF-C81E7AD84FE7}"/>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841EFCFF-CC6D-415E-969A-23C680F285B8}"/>
              </a:ext>
            </a:extLst>
          </p:cNvPr>
          <p:cNvGraphicFramePr>
            <a:graphicFrameLocks noGrp="1"/>
          </p:cNvGraphicFramePr>
          <p:nvPr>
            <p:ph type="chart" sz="quarter" idx="13"/>
            <p:extLst>
              <p:ext uri="{D42A27DB-BD31-4B8C-83A1-F6EECF244321}">
                <p14:modId xmlns:p14="http://schemas.microsoft.com/office/powerpoint/2010/main" val="2423728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C78E6F-F81F-4EF0-9FC1-17F2AD06ADB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B785F08-0384-4F80-94B5-F53BF8AD46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2158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F092D-E534-48C0-8BEB-130BFFF1155C}"/>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62129712-7FF1-41CA-AE7D-555283226A5C}"/>
              </a:ext>
            </a:extLst>
          </p:cNvPr>
          <p:cNvGraphicFramePr>
            <a:graphicFrameLocks noGrp="1"/>
          </p:cNvGraphicFramePr>
          <p:nvPr>
            <p:ph type="chart" sz="quarter" idx="13"/>
            <p:extLst>
              <p:ext uri="{D42A27DB-BD31-4B8C-83A1-F6EECF244321}">
                <p14:modId xmlns:p14="http://schemas.microsoft.com/office/powerpoint/2010/main" val="3887113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F53CE5-1712-41A8-8A6B-6EE87534709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A0DF37B-232A-4693-92F0-7C92D28F79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394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D52D5-677F-458A-9A26-DD233C1DFD36}"/>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AF801AD0-A059-42BE-982E-03170EA4885D}"/>
              </a:ext>
            </a:extLst>
          </p:cNvPr>
          <p:cNvGraphicFramePr>
            <a:graphicFrameLocks noGrp="1"/>
          </p:cNvGraphicFramePr>
          <p:nvPr>
            <p:ph type="chart" sz="quarter" idx="13"/>
            <p:extLst>
              <p:ext uri="{D42A27DB-BD31-4B8C-83A1-F6EECF244321}">
                <p14:modId xmlns:p14="http://schemas.microsoft.com/office/powerpoint/2010/main" val="341011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82974F-B606-4D53-BD58-8F9F626AF7E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8891A7F-DDD0-49FB-A693-0CD34C5A38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938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F7C7F-2C25-4B1B-922D-B9609EAEC245}"/>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DCD0E60A-8DF5-4464-BAE0-3E6CB112CFE5}"/>
              </a:ext>
            </a:extLst>
          </p:cNvPr>
          <p:cNvGraphicFramePr>
            <a:graphicFrameLocks noGrp="1"/>
          </p:cNvGraphicFramePr>
          <p:nvPr>
            <p:ph type="chart" sz="quarter" idx="13"/>
            <p:extLst>
              <p:ext uri="{D42A27DB-BD31-4B8C-83A1-F6EECF244321}">
                <p14:modId xmlns:p14="http://schemas.microsoft.com/office/powerpoint/2010/main" val="1508515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A6A586-9639-4AD4-950E-335615F1A74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0789221-A519-4E55-BC9E-5E0112596D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4278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34288-816B-42EC-813F-BE0315D65D0E}"/>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897B68A0-7361-421B-960A-E79FEBA0CDE1}"/>
              </a:ext>
            </a:extLst>
          </p:cNvPr>
          <p:cNvGraphicFramePr>
            <a:graphicFrameLocks noGrp="1"/>
          </p:cNvGraphicFramePr>
          <p:nvPr>
            <p:ph type="chart" sz="quarter" idx="13"/>
            <p:extLst>
              <p:ext uri="{D42A27DB-BD31-4B8C-83A1-F6EECF244321}">
                <p14:modId xmlns:p14="http://schemas.microsoft.com/office/powerpoint/2010/main" val="949733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DD9FD4-BEC4-46F6-81ED-A7F7DAB289F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BBC744A-B4DC-4E07-B5DE-AD3E80B2EB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312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DA324-A28C-49C6-A486-EBD7C6127AC7}"/>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77D0D012-332B-43AE-82D3-A4B4BD45FB16}"/>
              </a:ext>
            </a:extLst>
          </p:cNvPr>
          <p:cNvGraphicFramePr>
            <a:graphicFrameLocks noGrp="1"/>
          </p:cNvGraphicFramePr>
          <p:nvPr>
            <p:ph type="chart" sz="quarter" idx="13"/>
            <p:extLst>
              <p:ext uri="{D42A27DB-BD31-4B8C-83A1-F6EECF244321}">
                <p14:modId xmlns:p14="http://schemas.microsoft.com/office/powerpoint/2010/main" val="3777545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9CC760-89DC-40AC-A975-B4EA2D679B4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B836A5B-9859-46EC-8200-5203B46B9D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633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0A4A3-1988-466D-ADE6-35B0A7B231E8}"/>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B44245F0-A474-4787-BB05-7CF3B81C1864}"/>
              </a:ext>
            </a:extLst>
          </p:cNvPr>
          <p:cNvGraphicFramePr>
            <a:graphicFrameLocks noGrp="1"/>
          </p:cNvGraphicFramePr>
          <p:nvPr>
            <p:ph type="chart" sz="quarter" idx="13"/>
            <p:extLst>
              <p:ext uri="{D42A27DB-BD31-4B8C-83A1-F6EECF244321}">
                <p14:modId xmlns:p14="http://schemas.microsoft.com/office/powerpoint/2010/main" val="76685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EAA8CD-F8EC-4312-8D44-4C14FF9A23E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109C87D-A3E0-4119-A6B3-B8B758BE23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8545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008D7-227F-48BE-8ED4-A96E98BD3974}"/>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F1B440A1-3638-477E-9E4E-1A55C8627FA4}"/>
              </a:ext>
            </a:extLst>
          </p:cNvPr>
          <p:cNvGraphicFramePr>
            <a:graphicFrameLocks noGrp="1"/>
          </p:cNvGraphicFramePr>
          <p:nvPr>
            <p:ph type="chart" sz="quarter" idx="13"/>
            <p:extLst>
              <p:ext uri="{D42A27DB-BD31-4B8C-83A1-F6EECF244321}">
                <p14:modId xmlns:p14="http://schemas.microsoft.com/office/powerpoint/2010/main" val="3706149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24FED7-D22C-423E-8DB0-B924412A7FC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683681D-EA6B-46B2-91C9-BADBF2AD46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858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4D248-603D-45B8-9F46-D69AF4BDC96B}"/>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52E23C0E-D974-4550-854A-05A6959A0CBE}"/>
              </a:ext>
            </a:extLst>
          </p:cNvPr>
          <p:cNvGraphicFramePr>
            <a:graphicFrameLocks noGrp="1"/>
          </p:cNvGraphicFramePr>
          <p:nvPr>
            <p:ph type="chart" sz="quarter" idx="13"/>
            <p:extLst>
              <p:ext uri="{D42A27DB-BD31-4B8C-83A1-F6EECF244321}">
                <p14:modId xmlns:p14="http://schemas.microsoft.com/office/powerpoint/2010/main" val="888959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4F6720-B5DA-41D7-901B-FBD07058729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84A49DA-14B3-4ADE-9D13-F60AF86F7C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1923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669F0-683E-43E3-8D7C-99A1385DCFE5}"/>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57B115BA-7F71-4F55-BCD7-54B1DFC42585}"/>
              </a:ext>
            </a:extLst>
          </p:cNvPr>
          <p:cNvGraphicFramePr>
            <a:graphicFrameLocks noGrp="1"/>
          </p:cNvGraphicFramePr>
          <p:nvPr>
            <p:ph type="tbl" sz="quarter" idx="13"/>
            <p:extLst>
              <p:ext uri="{D42A27DB-BD31-4B8C-83A1-F6EECF244321}">
                <p14:modId xmlns:p14="http://schemas.microsoft.com/office/powerpoint/2010/main" val="1153991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02875558"/>
                    </a:ext>
                  </a:extLst>
                </a:gridCol>
                <a:gridCol w="987552">
                  <a:extLst>
                    <a:ext uri="{9D8B030D-6E8A-4147-A177-3AD203B41FA5}">
                      <a16:colId xmlns:a16="http://schemas.microsoft.com/office/drawing/2014/main" val="2674632409"/>
                    </a:ext>
                  </a:extLst>
                </a:gridCol>
                <a:gridCol w="987552">
                  <a:extLst>
                    <a:ext uri="{9D8B030D-6E8A-4147-A177-3AD203B41FA5}">
                      <a16:colId xmlns:a16="http://schemas.microsoft.com/office/drawing/2014/main" val="1147143656"/>
                    </a:ext>
                  </a:extLst>
                </a:gridCol>
                <a:gridCol w="987552">
                  <a:extLst>
                    <a:ext uri="{9D8B030D-6E8A-4147-A177-3AD203B41FA5}">
                      <a16:colId xmlns:a16="http://schemas.microsoft.com/office/drawing/2014/main" val="2855098883"/>
                    </a:ext>
                  </a:extLst>
                </a:gridCol>
                <a:gridCol w="987552">
                  <a:extLst>
                    <a:ext uri="{9D8B030D-6E8A-4147-A177-3AD203B41FA5}">
                      <a16:colId xmlns:a16="http://schemas.microsoft.com/office/drawing/2014/main" val="954485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506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(Viva - Estamos de tu lado) - 2017-10-15 11:00:10</a:t>
                      </a:r>
                      <a:r>
                        <a:rPr kumimoji="0" lang="es-ES" sz="1000" b="0" i="0" u="none" strike="noStrike" kern="1200" cap="none" spc="0" normalizeH="0" baseline="0" noProof="0">
                          <a:ln>
                            <a:noFill/>
                          </a:ln>
                          <a:solidFill>
                            <a:prstClr val="black"/>
                          </a:solidFill>
                          <a:effectLst/>
                          <a:uLnTx/>
                          <a:uFillTx/>
                          <a:latin typeface="+mn-lt"/>
                          <a:ea typeface="+mn-ea"/>
                          <a:cs typeface="+mn-cs"/>
                        </a:rPr>
                        <a:t>
Un día como hoy en 1936 nace María Teresa Mirabal, quien junto a sus hermanas sentó las bases del Movimiento que daría paso al fin de la dictadura trujillista.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3971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(Viva - Estamos de tu lado) - 2017-10-13 16:24:57</a:t>
                      </a:r>
                      <a:r>
                        <a:rPr kumimoji="0" lang="es-ES" sz="1000" b="0" i="0" u="none" strike="noStrike" kern="1200" cap="none" spc="0" normalizeH="0" baseline="0" noProof="0">
                          <a:ln>
                            <a:noFill/>
                          </a:ln>
                          <a:solidFill>
                            <a:prstClr val="black"/>
                          </a:solidFill>
                          <a:effectLst/>
                          <a:uLnTx/>
                          <a:uFillTx/>
                          <a:latin typeface="+mn-lt"/>
                          <a:ea typeface="+mn-ea"/>
                          <a:cs typeface="+mn-cs"/>
                        </a:rPr>
                        <a:t>
Pero Claro que no es lo mismo una barba sin Piquete, que una Barba Apperisíma como nuestro Plan “Apperisímo Prepago” que es el Auténtico Prepago Ilimitado, con Paquetes de Internet desde RD$40 al día.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9528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(Viva - Estamos de tu lado) - 2017-10-10 20:06:03</a:t>
                      </a:r>
                      <a:r>
                        <a:rPr kumimoji="0" lang="es-ES" sz="1000" b="0" i="0" u="none" strike="noStrike" kern="1200" cap="none" spc="0" normalizeH="0" baseline="0" noProof="0">
                          <a:ln>
                            <a:noFill/>
                          </a:ln>
                          <a:solidFill>
                            <a:prstClr val="black"/>
                          </a:solidFill>
                          <a:effectLst/>
                          <a:uLnTx/>
                          <a:uFillTx/>
                          <a:latin typeface="+mn-lt"/>
                          <a:ea typeface="+mn-ea"/>
                          <a:cs typeface="+mn-cs"/>
                        </a:rPr>
                        <a:t>
¡Gana boletas pa’ ti y un acompañante pa’l OKTOBER FEST! ¿Cómo participas? Contesta correctamente las trivias que estaremos publicando y MENCIONA AL PANA con el que irás usando #VivaElOktoberFestSDQ 🍻
🎉
*Deben seguir nuestra cuenta en IG. Los ganadores se elegirán de manera aleatoria. Pueden concursar en todas las trivias y obtendrán 2 taquillas cada uno.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8440710"/>
                  </a:ext>
                </a:extLst>
              </a:tr>
            </a:tbl>
          </a:graphicData>
        </a:graphic>
      </p:graphicFrame>
      <p:sp>
        <p:nvSpPr>
          <p:cNvPr id="4" name="Text Placeholder 3">
            <a:extLst>
              <a:ext uri="{FF2B5EF4-FFF2-40B4-BE49-F238E27FC236}">
                <a16:creationId xmlns:a16="http://schemas.microsoft.com/office/drawing/2014/main" id="{03CEF3F9-A015-4A2D-BCB8-6143B5FDADA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87066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FC543-17F1-4762-A1EA-3A05DFC5C9C5}"/>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CFAC1458-6EF6-4431-BE31-486CF897D8A9}"/>
              </a:ext>
            </a:extLst>
          </p:cNvPr>
          <p:cNvGraphicFramePr>
            <a:graphicFrameLocks noGrp="1"/>
          </p:cNvGraphicFramePr>
          <p:nvPr>
            <p:ph type="tbl" sz="quarter" idx="13"/>
            <p:extLst>
              <p:ext uri="{D42A27DB-BD31-4B8C-83A1-F6EECF244321}">
                <p14:modId xmlns:p14="http://schemas.microsoft.com/office/powerpoint/2010/main" val="12005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50393969"/>
                    </a:ext>
                  </a:extLst>
                </a:gridCol>
                <a:gridCol w="987552">
                  <a:extLst>
                    <a:ext uri="{9D8B030D-6E8A-4147-A177-3AD203B41FA5}">
                      <a16:colId xmlns:a16="http://schemas.microsoft.com/office/drawing/2014/main" val="2902657475"/>
                    </a:ext>
                  </a:extLst>
                </a:gridCol>
                <a:gridCol w="987552">
                  <a:extLst>
                    <a:ext uri="{9D8B030D-6E8A-4147-A177-3AD203B41FA5}">
                      <a16:colId xmlns:a16="http://schemas.microsoft.com/office/drawing/2014/main" val="3070585959"/>
                    </a:ext>
                  </a:extLst>
                </a:gridCol>
                <a:gridCol w="987552">
                  <a:extLst>
                    <a:ext uri="{9D8B030D-6E8A-4147-A177-3AD203B41FA5}">
                      <a16:colId xmlns:a16="http://schemas.microsoft.com/office/drawing/2014/main" val="742905745"/>
                    </a:ext>
                  </a:extLst>
                </a:gridCol>
                <a:gridCol w="987552">
                  <a:extLst>
                    <a:ext uri="{9D8B030D-6E8A-4147-A177-3AD203B41FA5}">
                      <a16:colId xmlns:a16="http://schemas.microsoft.com/office/drawing/2014/main" val="278074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016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(Viva - Estamos de tu lado) - 2017-10-11 21:30:08</a:t>
                      </a:r>
                      <a:r>
                        <a:rPr kumimoji="0" lang="es-ES" sz="1000" b="0" i="0" u="none" strike="noStrike" kern="1200" cap="none" spc="0" normalizeH="0" baseline="0" noProof="0">
                          <a:ln>
                            <a:noFill/>
                          </a:ln>
                          <a:solidFill>
                            <a:prstClr val="black"/>
                          </a:solidFill>
                          <a:effectLst/>
                          <a:uLnTx/>
                          <a:uFillTx/>
                          <a:latin typeface="+mn-lt"/>
                          <a:ea typeface="+mn-ea"/>
                          <a:cs typeface="+mn-cs"/>
                        </a:rPr>
                        <a:t>
¡Cada vez se acerca más el OKTOBER FEST! Gana boletas pa’ ti y un acompañante siguiendo los pasos a continuación:
1) Contesta correctamente las trivias
2) Menciona al pana con el que irás usando #VivaElOktoberFestSDQ 🍻
🎉
*Deben seguir nuestra cuenta en IG. Los ganadores se elegirán de manera aleatoria. Pueden concursar en todas las trivias y obtendrán 2 taquillas cada uno.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1269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(Viva - Estamos de tu lado) - 2017-10-11 12:59:04</a:t>
                      </a:r>
                      <a:r>
                        <a:rPr kumimoji="0" lang="es-ES" sz="1000" b="0" i="0" u="none" strike="noStrike" kern="1200" cap="none" spc="0" normalizeH="0" baseline="0" noProof="0">
                          <a:ln>
                            <a:noFill/>
                          </a:ln>
                          <a:solidFill>
                            <a:prstClr val="black"/>
                          </a:solidFill>
                          <a:effectLst/>
                          <a:uLnTx/>
                          <a:uFillTx/>
                          <a:latin typeface="+mn-lt"/>
                          <a:ea typeface="+mn-ea"/>
                          <a:cs typeface="+mn-cs"/>
                        </a:rPr>
                        <a:t>
¿Aun no sabes cómo ganar boletas pa’ ti y un acompañante pa’l OKTOBER FEST? Participa siguiendo los pasos a continuación:
1) Contesta correctamente las trivias
2) Menciona al pana con el que irás usando #VivaElOktoberFestSDQ 🍻
🎉
*Deben seguir nuestra cuenta en IG. Los ganadores se elegirán de manera aleatoria. Pueden concursar en todas las trivias y obtendrán 2 taquillas cada uno.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496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(Viva - Estamos de tu lado) - 2017-10-15 20:55:04</a:t>
                      </a:r>
                      <a:r>
                        <a:rPr kumimoji="0" lang="es-ES" sz="1000" b="0" i="0" u="none" strike="noStrike" kern="1200" cap="none" spc="0" normalizeH="0" baseline="0" noProof="0">
                          <a:ln>
                            <a:noFill/>
                          </a:ln>
                          <a:solidFill>
                            <a:prstClr val="black"/>
                          </a:solidFill>
                          <a:effectLst/>
                          <a:uLnTx/>
                          <a:uFillTx/>
                          <a:latin typeface="+mn-lt"/>
                          <a:ea typeface="+mn-ea"/>
                          <a:cs typeface="+mn-cs"/>
                        </a:rPr>
                        <a:t>
El Sr. Luís Bodega, Gerente General de VIVA, en compañía del Lic. Juan Ramón Gómez Díaz, Presidente del Grupo de Medios Telemicro, compartiendo en la Sala VIP de la #CopaViva2017.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10192588"/>
                  </a:ext>
                </a:extLst>
              </a:tr>
            </a:tbl>
          </a:graphicData>
        </a:graphic>
      </p:graphicFrame>
      <p:sp>
        <p:nvSpPr>
          <p:cNvPr id="4" name="Text Placeholder 3">
            <a:extLst>
              <a:ext uri="{FF2B5EF4-FFF2-40B4-BE49-F238E27FC236}">
                <a16:creationId xmlns:a16="http://schemas.microsoft.com/office/drawing/2014/main" id="{84BF1FE3-B969-44E7-9C57-27A91789C95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772068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4EA94-ABC2-455E-9336-C5E3C386CBD5}"/>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1D4A92EF-EAE7-44C1-82DB-7ECCC118A217}"/>
              </a:ext>
            </a:extLst>
          </p:cNvPr>
          <p:cNvGraphicFramePr>
            <a:graphicFrameLocks noGrp="1"/>
          </p:cNvGraphicFramePr>
          <p:nvPr>
            <p:ph type="tbl" sz="quarter" idx="13"/>
            <p:extLst>
              <p:ext uri="{D42A27DB-BD31-4B8C-83A1-F6EECF244321}">
                <p14:modId xmlns:p14="http://schemas.microsoft.com/office/powerpoint/2010/main" val="3662976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87382279"/>
                    </a:ext>
                  </a:extLst>
                </a:gridCol>
                <a:gridCol w="987552">
                  <a:extLst>
                    <a:ext uri="{9D8B030D-6E8A-4147-A177-3AD203B41FA5}">
                      <a16:colId xmlns:a16="http://schemas.microsoft.com/office/drawing/2014/main" val="1847570030"/>
                    </a:ext>
                  </a:extLst>
                </a:gridCol>
                <a:gridCol w="987552">
                  <a:extLst>
                    <a:ext uri="{9D8B030D-6E8A-4147-A177-3AD203B41FA5}">
                      <a16:colId xmlns:a16="http://schemas.microsoft.com/office/drawing/2014/main" val="2887219685"/>
                    </a:ext>
                  </a:extLst>
                </a:gridCol>
                <a:gridCol w="987552">
                  <a:extLst>
                    <a:ext uri="{9D8B030D-6E8A-4147-A177-3AD203B41FA5}">
                      <a16:colId xmlns:a16="http://schemas.microsoft.com/office/drawing/2014/main" val="662960333"/>
                    </a:ext>
                  </a:extLst>
                </a:gridCol>
                <a:gridCol w="987552">
                  <a:extLst>
                    <a:ext uri="{9D8B030D-6E8A-4147-A177-3AD203B41FA5}">
                      <a16:colId xmlns:a16="http://schemas.microsoft.com/office/drawing/2014/main" val="2539608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6903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(Viva - Estamos de tu lado) - 2017-10-15 17:07:03</a:t>
                      </a:r>
                      <a:r>
                        <a:rPr kumimoji="0" lang="es-ES" sz="1000" b="0" i="0" u="none" strike="noStrike" kern="1200" cap="none" spc="0" normalizeH="0" baseline="0" noProof="0">
                          <a:ln>
                            <a:noFill/>
                          </a:ln>
                          <a:solidFill>
                            <a:prstClr val="black"/>
                          </a:solidFill>
                          <a:effectLst/>
                          <a:uLnTx/>
                          <a:uFillTx/>
                          <a:latin typeface="+mn-lt"/>
                          <a:ea typeface="+mn-ea"/>
                          <a:cs typeface="+mn-cs"/>
                        </a:rPr>
                        <a:t>
¡No te lo pierdas! Las #ReinasDelCaribe te esperan hoy en la #CopaVivaDeVoleibolFemenino2017 para reclamar su lugar de vencedoras.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793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(Viva - Estamos de tu lado) - 2017-10-12 10:00:25</a:t>
                      </a:r>
                      <a:r>
                        <a:rPr kumimoji="0" lang="es-ES" sz="1000" b="0" i="0" u="none" strike="noStrike" kern="1200" cap="none" spc="0" normalizeH="0" baseline="0" noProof="0">
                          <a:ln>
                            <a:noFill/>
                          </a:ln>
                          <a:solidFill>
                            <a:prstClr val="black"/>
                          </a:solidFill>
                          <a:effectLst/>
                          <a:uLnTx/>
                          <a:uFillTx/>
                          <a:latin typeface="+mn-lt"/>
                          <a:ea typeface="+mn-ea"/>
                          <a:cs typeface="+mn-cs"/>
                        </a:rPr>
                        <a:t>
¡Solo tienes hasta las 4:00 PM para responder esta trivia! Gana boletas pa’ ti y un acompañante pa’l OKTOBER FEST! ¿Cómo participas? Contesta correctamente y MENCIONA AL PANA con el que irás usando #VivaElOktoberFestSDQ 🍻
🎉
*Deben seguir nuestra cuenta en IG. Los ganadores se elegirán de manera aleatoria. Pueden concursar en todas las trivias y obtendrán 2 taquillas cada uno.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996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(Viva - Estamos de tu lado) - 2017-10-18 11:55:03</a:t>
                      </a:r>
                      <a:r>
                        <a:rPr kumimoji="0" lang="es-ES" sz="1000" b="0" i="0" u="none" strike="noStrike" kern="1200" cap="none" spc="0" normalizeH="0" baseline="0" noProof="0">
                          <a:ln>
                            <a:noFill/>
                          </a:ln>
                          <a:solidFill>
                            <a:prstClr val="black"/>
                          </a:solidFill>
                          <a:effectLst/>
                          <a:uLnTx/>
                          <a:uFillTx/>
                          <a:latin typeface="+mn-lt"/>
                          <a:ea typeface="+mn-ea"/>
                          <a:cs typeface="+mn-cs"/>
                        </a:rPr>
                        <a:t>
¡SEGUIMOS CRECIENDO! 🎉Te esperamos en nuestro nuevo punto VIVA en Occidental Mall, Prolongación 27 de Febrero #EstamosDeTuLado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1035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(Viva - Estamos de tu lado) - 2017-10-27 14:33:03</a:t>
                      </a:r>
                      <a:r>
                        <a:rPr kumimoji="0" lang="es-ES" sz="1000" b="0" i="0" u="none" strike="noStrike" kern="1200" cap="none" spc="0" normalizeH="0" baseline="0" noProof="0">
                          <a:ln>
                            <a:noFill/>
                          </a:ln>
                          <a:solidFill>
                            <a:prstClr val="black"/>
                          </a:solidFill>
                          <a:effectLst/>
                          <a:uLnTx/>
                          <a:uFillTx/>
                          <a:latin typeface="+mn-lt"/>
                          <a:ea typeface="+mn-ea"/>
                          <a:cs typeface="+mn-cs"/>
                        </a:rPr>
                        <a:t>
¿La conversación estaba buena y se agotó tu paquete de datos? Activa un paquete de whatsapp desde RD$25 por 3 días. #PlanJevi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01594637"/>
                  </a:ext>
                </a:extLst>
              </a:tr>
            </a:tbl>
          </a:graphicData>
        </a:graphic>
      </p:graphicFrame>
      <p:sp>
        <p:nvSpPr>
          <p:cNvPr id="4" name="Text Placeholder 3">
            <a:extLst>
              <a:ext uri="{FF2B5EF4-FFF2-40B4-BE49-F238E27FC236}">
                <a16:creationId xmlns:a16="http://schemas.microsoft.com/office/drawing/2014/main" id="{108FC076-A8D4-4EC8-A2C3-FED17E778E5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171312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379</Words>
  <Application>Microsoft Office PowerPoint</Application>
  <PresentationFormat>On-screen Show (4:3)</PresentationFormat>
  <Paragraphs>125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3</vt:lpstr>
      <vt:lpstr>Instagram Posts Table - 2 of 3</vt:lpstr>
      <vt:lpstr>Instagram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2017-11-04T22:13:18Z</dcterms:created>
  <dcterms:modified xsi:type="dcterms:W3CDTF">2017-11-04T22:13:41Z</dcterms:modified>
</cp:coreProperties>
</file>