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1" r:id="rId24"/>
    <p:sldId id="282" r:id="rId25"/>
    <p:sldId id="283" r:id="rId26"/>
    <p:sldId id="284" r:id="rId27"/>
    <p:sldId id="285" r:id="rId28"/>
    <p:sldId id="286" r:id="rId29"/>
    <p:sldId id="287"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417824</c:v>
                </c:pt>
                <c:pt idx="1">
                  <c:v>417827</c:v>
                </c:pt>
                <c:pt idx="2">
                  <c:v>417840</c:v>
                </c:pt>
                <c:pt idx="3">
                  <c:v>417866</c:v>
                </c:pt>
                <c:pt idx="4">
                  <c:v>417871</c:v>
                </c:pt>
                <c:pt idx="5">
                  <c:v>417882</c:v>
                </c:pt>
                <c:pt idx="6">
                  <c:v>417904</c:v>
                </c:pt>
                <c:pt idx="7">
                  <c:v>417932</c:v>
                </c:pt>
                <c:pt idx="8">
                  <c:v>417947</c:v>
                </c:pt>
                <c:pt idx="9">
                  <c:v>417956</c:v>
                </c:pt>
                <c:pt idx="10">
                  <c:v>417955</c:v>
                </c:pt>
                <c:pt idx="11">
                  <c:v>417986</c:v>
                </c:pt>
                <c:pt idx="12">
                  <c:v>418020</c:v>
                </c:pt>
                <c:pt idx="13">
                  <c:v>418146</c:v>
                </c:pt>
                <c:pt idx="14">
                  <c:v>418175</c:v>
                </c:pt>
                <c:pt idx="15">
                  <c:v>418183</c:v>
                </c:pt>
                <c:pt idx="16">
                  <c:v>418191</c:v>
                </c:pt>
                <c:pt idx="17">
                  <c:v>418186</c:v>
                </c:pt>
                <c:pt idx="18">
                  <c:v>418196</c:v>
                </c:pt>
                <c:pt idx="19">
                  <c:v>418305</c:v>
                </c:pt>
                <c:pt idx="20">
                  <c:v>418883</c:v>
                </c:pt>
                <c:pt idx="21">
                  <c:v>419276</c:v>
                </c:pt>
                <c:pt idx="22">
                  <c:v>419509</c:v>
                </c:pt>
                <c:pt idx="23">
                  <c:v>419535</c:v>
                </c:pt>
                <c:pt idx="24">
                  <c:v>419583</c:v>
                </c:pt>
                <c:pt idx="25">
                  <c:v>419634</c:v>
                </c:pt>
                <c:pt idx="26">
                  <c:v>419659</c:v>
                </c:pt>
                <c:pt idx="27">
                  <c:v>419693</c:v>
                </c:pt>
                <c:pt idx="28">
                  <c:v>419741</c:v>
                </c:pt>
                <c:pt idx="29">
                  <c:v>419815</c:v>
                </c:pt>
                <c:pt idx="30">
                  <c:v>419809</c:v>
                </c:pt>
              </c:numCache>
            </c:numRef>
          </c:val>
          <c:smooth val="0"/>
          <c:extLst>
            <c:ext xmlns:c16="http://schemas.microsoft.com/office/drawing/2014/chart" uri="{C3380CC4-5D6E-409C-BE32-E72D297353CC}">
              <c16:uniqueId val="{00000000-C136-4C74-BF43-8B96CE6FEB17}"/>
            </c:ext>
          </c:extLst>
        </c:ser>
        <c:dLbls>
          <c:showLegendKey val="0"/>
          <c:showVal val="0"/>
          <c:showCatName val="0"/>
          <c:showSerName val="0"/>
          <c:showPercent val="0"/>
          <c:showBubbleSize val="0"/>
        </c:dLbls>
        <c:smooth val="0"/>
        <c:axId val="285030928"/>
        <c:axId val="237906272"/>
      </c:lineChart>
      <c:dateAx>
        <c:axId val="285030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906272"/>
        <c:crosses val="autoZero"/>
        <c:auto val="1"/>
        <c:lblOffset val="100"/>
        <c:baseTimeUnit val="days"/>
      </c:dateAx>
      <c:valAx>
        <c:axId val="23790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03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vivaRD</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2095-4860-8B0A-15351181190F}"/>
            </c:ext>
          </c:extLst>
        </c:ser>
        <c:dLbls>
          <c:showLegendKey val="0"/>
          <c:showVal val="0"/>
          <c:showCatName val="0"/>
          <c:showSerName val="0"/>
          <c:showPercent val="0"/>
          <c:showBubbleSize val="0"/>
        </c:dLbls>
        <c:axId val="172967144"/>
        <c:axId val="243552968"/>
      </c:radarChart>
      <c:catAx>
        <c:axId val="17296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552968"/>
        <c:crosses val="autoZero"/>
        <c:auto val="1"/>
        <c:lblAlgn val="ctr"/>
        <c:lblOffset val="100"/>
        <c:noMultiLvlLbl val="0"/>
      </c:catAx>
      <c:valAx>
        <c:axId val="24355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96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9.4538317935952999E-3</c:v>
                </c:pt>
                <c:pt idx="1">
                  <c:v>2.9438161909891E-2</c:v>
                </c:pt>
                <c:pt idx="2">
                  <c:v>3.1471903846751997E-2</c:v>
                </c:pt>
                <c:pt idx="3">
                  <c:v>3.5339381712387999E-2</c:v>
                </c:pt>
                <c:pt idx="4">
                  <c:v>2.3691692113298999E-2</c:v>
                </c:pt>
                <c:pt idx="5">
                  <c:v>1.8266981911698999E-2</c:v>
                </c:pt>
                <c:pt idx="6">
                  <c:v>1.3480324708318E-2</c:v>
                </c:pt>
                <c:pt idx="7">
                  <c:v>2.1726750223728001E-2</c:v>
                </c:pt>
                <c:pt idx="8">
                  <c:v>1.7347029111904E-2</c:v>
                </c:pt>
                <c:pt idx="9">
                  <c:v>1.4010148451746E-2</c:v>
                </c:pt>
                <c:pt idx="10">
                  <c:v>2.1533418669473999E-2</c:v>
                </c:pt>
                <c:pt idx="11">
                  <c:v>1.9671799943110999E-2</c:v>
                </c:pt>
                <c:pt idx="12">
                  <c:v>3.3038040396838997E-2</c:v>
                </c:pt>
                <c:pt idx="13">
                  <c:v>1.4799692883949001E-2</c:v>
                </c:pt>
                <c:pt idx="14">
                  <c:v>4.7862745633934001E-2</c:v>
                </c:pt>
                <c:pt idx="15">
                  <c:v>1.9728393821783999E-2</c:v>
                </c:pt>
                <c:pt idx="16">
                  <c:v>8.2797887069659994E-3</c:v>
                </c:pt>
                <c:pt idx="17">
                  <c:v>2.2525753967115002E-2</c:v>
                </c:pt>
                <c:pt idx="18">
                  <c:v>1.0401945522500001E-2</c:v>
                </c:pt>
                <c:pt idx="19">
                  <c:v>1.2719665271967001E-2</c:v>
                </c:pt>
                <c:pt idx="20">
                  <c:v>1.2581801618434E-2</c:v>
                </c:pt>
                <c:pt idx="21">
                  <c:v>1.2726319699468001E-2</c:v>
                </c:pt>
                <c:pt idx="22">
                  <c:v>8.6792308866168004E-3</c:v>
                </c:pt>
                <c:pt idx="23">
                  <c:v>1.0440453659164E-2</c:v>
                </c:pt>
                <c:pt idx="24">
                  <c:v>1.082088573955E-2</c:v>
                </c:pt>
                <c:pt idx="25">
                  <c:v>1.3155135269108E-2</c:v>
                </c:pt>
                <c:pt idx="26">
                  <c:v>1.8031070632548999E-2</c:v>
                </c:pt>
                <c:pt idx="27">
                  <c:v>2.0968556696117999E-2</c:v>
                </c:pt>
                <c:pt idx="28">
                  <c:v>3.9312203222648001E-2</c:v>
                </c:pt>
                <c:pt idx="29">
                  <c:v>9.0127003638431E-3</c:v>
                </c:pt>
                <c:pt idx="30">
                  <c:v>7.0269549226797002E-3</c:v>
                </c:pt>
              </c:numCache>
            </c:numRef>
          </c:val>
          <c:smooth val="0"/>
          <c:extLst>
            <c:ext xmlns:c16="http://schemas.microsoft.com/office/drawing/2014/chart" uri="{C3380CC4-5D6E-409C-BE32-E72D297353CC}">
              <c16:uniqueId val="{00000000-4819-4B21-8CD9-64E20AE2BE6D}"/>
            </c:ext>
          </c:extLst>
        </c:ser>
        <c:dLbls>
          <c:showLegendKey val="0"/>
          <c:showVal val="0"/>
          <c:showCatName val="0"/>
          <c:showSerName val="0"/>
          <c:showPercent val="0"/>
          <c:showBubbleSize val="0"/>
        </c:dLbls>
        <c:smooth val="0"/>
        <c:axId val="289207400"/>
        <c:axId val="289204120"/>
      </c:lineChart>
      <c:dateAx>
        <c:axId val="28920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204120"/>
        <c:crosses val="autoZero"/>
        <c:auto val="1"/>
        <c:lblOffset val="100"/>
        <c:baseTimeUnit val="days"/>
      </c:dateAx>
      <c:valAx>
        <c:axId val="28920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20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67</c:v>
                </c:pt>
                <c:pt idx="1">
                  <c:v>10</c:v>
                </c:pt>
                <c:pt idx="2">
                  <c:v>17</c:v>
                </c:pt>
                <c:pt idx="3">
                  <c:v>24</c:v>
                </c:pt>
                <c:pt idx="4">
                  <c:v>45</c:v>
                </c:pt>
                <c:pt idx="5">
                  <c:v>190</c:v>
                </c:pt>
                <c:pt idx="6">
                  <c:v>101</c:v>
                </c:pt>
              </c:numCache>
            </c:numRef>
          </c:val>
          <c:extLst>
            <c:ext xmlns:c16="http://schemas.microsoft.com/office/drawing/2014/chart" uri="{C3380CC4-5D6E-409C-BE32-E72D297353CC}">
              <c16:uniqueId val="{00000000-CB54-450A-A2A8-0617BB823168}"/>
            </c:ext>
          </c:extLst>
        </c:ser>
        <c:dLbls>
          <c:showLegendKey val="0"/>
          <c:showVal val="0"/>
          <c:showCatName val="0"/>
          <c:showSerName val="0"/>
          <c:showPercent val="0"/>
          <c:showBubbleSize val="0"/>
        </c:dLbls>
        <c:gapWidth val="219"/>
        <c:overlap val="-27"/>
        <c:axId val="287527272"/>
        <c:axId val="287527600"/>
      </c:barChart>
      <c:catAx>
        <c:axId val="28752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27600"/>
        <c:crosses val="autoZero"/>
        <c:auto val="1"/>
        <c:lblAlgn val="ctr"/>
        <c:lblOffset val="100"/>
        <c:noMultiLvlLbl val="0"/>
      </c:catAx>
      <c:valAx>
        <c:axId val="28752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2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7</c:v>
                </c:pt>
                <c:pt idx="1">
                  <c:v>3</c:v>
                </c:pt>
                <c:pt idx="2">
                  <c:v>13</c:v>
                </c:pt>
                <c:pt idx="3">
                  <c:v>26</c:v>
                </c:pt>
                <c:pt idx="4">
                  <c:v>5</c:v>
                </c:pt>
                <c:pt idx="5">
                  <c:v>11</c:v>
                </c:pt>
                <c:pt idx="6">
                  <c:v>22</c:v>
                </c:pt>
                <c:pt idx="7">
                  <c:v>28</c:v>
                </c:pt>
                <c:pt idx="8">
                  <c:v>15</c:v>
                </c:pt>
                <c:pt idx="9">
                  <c:v>9</c:v>
                </c:pt>
                <c:pt idx="10">
                  <c:v>-1</c:v>
                </c:pt>
                <c:pt idx="11">
                  <c:v>31</c:v>
                </c:pt>
                <c:pt idx="12">
                  <c:v>34</c:v>
                </c:pt>
                <c:pt idx="13">
                  <c:v>126</c:v>
                </c:pt>
                <c:pt idx="14">
                  <c:v>29</c:v>
                </c:pt>
                <c:pt idx="15">
                  <c:v>8</c:v>
                </c:pt>
                <c:pt idx="16">
                  <c:v>8</c:v>
                </c:pt>
                <c:pt idx="17">
                  <c:v>-5</c:v>
                </c:pt>
                <c:pt idx="18">
                  <c:v>10</c:v>
                </c:pt>
                <c:pt idx="19">
                  <c:v>109</c:v>
                </c:pt>
                <c:pt idx="20">
                  <c:v>578</c:v>
                </c:pt>
                <c:pt idx="21">
                  <c:v>393</c:v>
                </c:pt>
                <c:pt idx="22">
                  <c:v>233</c:v>
                </c:pt>
                <c:pt idx="23">
                  <c:v>26</c:v>
                </c:pt>
                <c:pt idx="24">
                  <c:v>48</c:v>
                </c:pt>
                <c:pt idx="25">
                  <c:v>51</c:v>
                </c:pt>
                <c:pt idx="26">
                  <c:v>25</c:v>
                </c:pt>
                <c:pt idx="27">
                  <c:v>34</c:v>
                </c:pt>
                <c:pt idx="28">
                  <c:v>48</c:v>
                </c:pt>
                <c:pt idx="29">
                  <c:v>74</c:v>
                </c:pt>
                <c:pt idx="30">
                  <c:v>-6</c:v>
                </c:pt>
              </c:numCache>
            </c:numRef>
          </c:val>
          <c:smooth val="0"/>
          <c:extLst>
            <c:ext xmlns:c16="http://schemas.microsoft.com/office/drawing/2014/chart" uri="{C3380CC4-5D6E-409C-BE32-E72D297353CC}">
              <c16:uniqueId val="{00000000-7B00-4398-854F-B6CBF162D714}"/>
            </c:ext>
          </c:extLst>
        </c:ser>
        <c:dLbls>
          <c:showLegendKey val="0"/>
          <c:showVal val="0"/>
          <c:showCatName val="0"/>
          <c:showSerName val="0"/>
          <c:showPercent val="0"/>
          <c:showBubbleSize val="0"/>
        </c:dLbls>
        <c:smooth val="0"/>
        <c:axId val="289669496"/>
        <c:axId val="289671792"/>
      </c:lineChart>
      <c:dateAx>
        <c:axId val="289669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71792"/>
        <c:crosses val="autoZero"/>
        <c:auto val="1"/>
        <c:lblOffset val="100"/>
        <c:baseTimeUnit val="days"/>
      </c:dateAx>
      <c:valAx>
        <c:axId val="28967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6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c:v>
                </c:pt>
                <c:pt idx="1">
                  <c:v>2</c:v>
                </c:pt>
                <c:pt idx="2">
                  <c:v>4</c:v>
                </c:pt>
                <c:pt idx="3">
                  <c:v>3</c:v>
                </c:pt>
                <c:pt idx="4">
                  <c:v>5</c:v>
                </c:pt>
                <c:pt idx="5">
                  <c:v>6</c:v>
                </c:pt>
                <c:pt idx="6">
                  <c:v>6</c:v>
                </c:pt>
                <c:pt idx="7">
                  <c:v>5</c:v>
                </c:pt>
                <c:pt idx="8">
                  <c:v>6</c:v>
                </c:pt>
                <c:pt idx="9">
                  <c:v>9</c:v>
                </c:pt>
                <c:pt idx="10">
                  <c:v>8</c:v>
                </c:pt>
                <c:pt idx="11">
                  <c:v>9</c:v>
                </c:pt>
                <c:pt idx="12">
                  <c:v>10</c:v>
                </c:pt>
                <c:pt idx="13">
                  <c:v>8</c:v>
                </c:pt>
                <c:pt idx="14">
                  <c:v>7</c:v>
                </c:pt>
                <c:pt idx="15">
                  <c:v>10</c:v>
                </c:pt>
                <c:pt idx="16">
                  <c:v>8</c:v>
                </c:pt>
                <c:pt idx="17">
                  <c:v>5</c:v>
                </c:pt>
                <c:pt idx="18">
                  <c:v>6</c:v>
                </c:pt>
                <c:pt idx="19">
                  <c:v>5</c:v>
                </c:pt>
                <c:pt idx="20">
                  <c:v>6</c:v>
                </c:pt>
                <c:pt idx="21">
                  <c:v>3</c:v>
                </c:pt>
                <c:pt idx="22">
                  <c:v>5</c:v>
                </c:pt>
                <c:pt idx="23">
                  <c:v>5</c:v>
                </c:pt>
                <c:pt idx="24">
                  <c:v>5</c:v>
                </c:pt>
                <c:pt idx="25">
                  <c:v>5</c:v>
                </c:pt>
                <c:pt idx="26">
                  <c:v>6</c:v>
                </c:pt>
                <c:pt idx="27">
                  <c:v>5</c:v>
                </c:pt>
                <c:pt idx="28">
                  <c:v>3</c:v>
                </c:pt>
                <c:pt idx="29">
                  <c:v>6</c:v>
                </c:pt>
                <c:pt idx="30">
                  <c:v>4</c:v>
                </c:pt>
              </c:numCache>
            </c:numRef>
          </c:val>
          <c:smooth val="0"/>
          <c:extLst>
            <c:ext xmlns:c16="http://schemas.microsoft.com/office/drawing/2014/chart" uri="{C3380CC4-5D6E-409C-BE32-E72D297353CC}">
              <c16:uniqueId val="{00000000-4919-4C37-B9C6-A0B95DB992B6}"/>
            </c:ext>
          </c:extLst>
        </c:ser>
        <c:dLbls>
          <c:showLegendKey val="0"/>
          <c:showVal val="0"/>
          <c:showCatName val="0"/>
          <c:showSerName val="0"/>
          <c:showPercent val="0"/>
          <c:showBubbleSize val="0"/>
        </c:dLbls>
        <c:smooth val="0"/>
        <c:axId val="243458592"/>
        <c:axId val="172970096"/>
      </c:lineChart>
      <c:dateAx>
        <c:axId val="24345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970096"/>
        <c:crosses val="autoZero"/>
        <c:auto val="1"/>
        <c:lblOffset val="100"/>
        <c:baseTimeUnit val="days"/>
      </c:dateAx>
      <c:valAx>
        <c:axId val="17297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45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30</c:v>
                </c:pt>
                <c:pt idx="2">
                  <c:v>21</c:v>
                </c:pt>
                <c:pt idx="3">
                  <c:v>25</c:v>
                </c:pt>
                <c:pt idx="4">
                  <c:v>27</c:v>
                </c:pt>
                <c:pt idx="5">
                  <c:v>25</c:v>
                </c:pt>
                <c:pt idx="6">
                  <c:v>20</c:v>
                </c:pt>
              </c:numCache>
            </c:numRef>
          </c:val>
          <c:extLst>
            <c:ext xmlns:c16="http://schemas.microsoft.com/office/drawing/2014/chart" uri="{C3380CC4-5D6E-409C-BE32-E72D297353CC}">
              <c16:uniqueId val="{00000000-A5C6-49A0-8B30-4AAAF60C8A72}"/>
            </c:ext>
          </c:extLst>
        </c:ser>
        <c:dLbls>
          <c:showLegendKey val="0"/>
          <c:showVal val="0"/>
          <c:showCatName val="0"/>
          <c:showSerName val="0"/>
          <c:showPercent val="0"/>
          <c:showBubbleSize val="0"/>
        </c:dLbls>
        <c:gapWidth val="219"/>
        <c:overlap val="-27"/>
        <c:axId val="364462664"/>
        <c:axId val="364455448"/>
      </c:barChart>
      <c:catAx>
        <c:axId val="36446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55448"/>
        <c:crosses val="autoZero"/>
        <c:auto val="1"/>
        <c:lblAlgn val="ctr"/>
        <c:lblOffset val="100"/>
        <c:noMultiLvlLbl val="0"/>
      </c:catAx>
      <c:valAx>
        <c:axId val="36445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6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1.5766943659893999E-2</c:v>
                </c:pt>
                <c:pt idx="1">
                  <c:v>1.3267560615321999E-2</c:v>
                </c:pt>
                <c:pt idx="2">
                  <c:v>2.1159422662708E-2</c:v>
                </c:pt>
                <c:pt idx="3">
                  <c:v>1.6923899755501001E-2</c:v>
                </c:pt>
                <c:pt idx="4">
                  <c:v>2.2629932423254999E-2</c:v>
                </c:pt>
                <c:pt idx="5">
                  <c:v>1.5176115525671999E-2</c:v>
                </c:pt>
                <c:pt idx="6">
                  <c:v>3.0908561277505998E-2</c:v>
                </c:pt>
              </c:numCache>
            </c:numRef>
          </c:val>
          <c:extLst>
            <c:ext xmlns:c16="http://schemas.microsoft.com/office/drawing/2014/chart" uri="{C3380CC4-5D6E-409C-BE32-E72D297353CC}">
              <c16:uniqueId val="{00000000-90C5-4B71-B812-DA307A528616}"/>
            </c:ext>
          </c:extLst>
        </c:ser>
        <c:dLbls>
          <c:showLegendKey val="0"/>
          <c:showVal val="0"/>
          <c:showCatName val="0"/>
          <c:showSerName val="0"/>
          <c:showPercent val="0"/>
          <c:showBubbleSize val="0"/>
        </c:dLbls>
        <c:gapWidth val="219"/>
        <c:overlap val="-27"/>
        <c:axId val="364461024"/>
        <c:axId val="364460368"/>
      </c:barChart>
      <c:catAx>
        <c:axId val="36446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60368"/>
        <c:crosses val="autoZero"/>
        <c:auto val="1"/>
        <c:lblAlgn val="ctr"/>
        <c:lblOffset val="100"/>
        <c:noMultiLvlLbl val="0"/>
      </c:catAx>
      <c:valAx>
        <c:axId val="36446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6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vivaRD</c:v>
                </c:pt>
              </c:strCache>
            </c:strRef>
          </c:cat>
          <c:val>
            <c:numRef>
              <c:f>Sheet1!$B$2</c:f>
              <c:numCache>
                <c:formatCode>General</c:formatCode>
                <c:ptCount val="1"/>
                <c:pt idx="0">
                  <c:v>1</c:v>
                </c:pt>
              </c:numCache>
            </c:numRef>
          </c:val>
          <c:extLst>
            <c:ext xmlns:c16="http://schemas.microsoft.com/office/drawing/2014/chart" uri="{C3380CC4-5D6E-409C-BE32-E72D297353CC}">
              <c16:uniqueId val="{00000000-2B7C-4375-A83F-A1963752776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vivaRD</c:v>
                </c:pt>
              </c:strCache>
            </c:strRef>
          </c:cat>
          <c:val>
            <c:numRef>
              <c:f>Sheet1!$C$2</c:f>
              <c:numCache>
                <c:formatCode>General</c:formatCode>
                <c:ptCount val="1"/>
                <c:pt idx="0">
                  <c:v>137</c:v>
                </c:pt>
              </c:numCache>
            </c:numRef>
          </c:val>
          <c:extLst>
            <c:ext xmlns:c16="http://schemas.microsoft.com/office/drawing/2014/chart" uri="{C3380CC4-5D6E-409C-BE32-E72D297353CC}">
              <c16:uniqueId val="{00000001-2B7C-4375-A83F-A19637527765}"/>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vivaRD</c:v>
                </c:pt>
              </c:strCache>
            </c:strRef>
          </c:cat>
          <c:val>
            <c:numRef>
              <c:f>Sheet1!$D$2</c:f>
              <c:numCache>
                <c:formatCode>General</c:formatCode>
                <c:ptCount val="1"/>
                <c:pt idx="0">
                  <c:v>39</c:v>
                </c:pt>
              </c:numCache>
            </c:numRef>
          </c:val>
          <c:extLst>
            <c:ext xmlns:c16="http://schemas.microsoft.com/office/drawing/2014/chart" uri="{C3380CC4-5D6E-409C-BE32-E72D297353CC}">
              <c16:uniqueId val="{00000002-2B7C-4375-A83F-A19637527765}"/>
            </c:ext>
          </c:extLst>
        </c:ser>
        <c:dLbls>
          <c:showLegendKey val="0"/>
          <c:showVal val="0"/>
          <c:showCatName val="0"/>
          <c:showSerName val="0"/>
          <c:showPercent val="0"/>
          <c:showBubbleSize val="0"/>
        </c:dLbls>
        <c:gapWidth val="150"/>
        <c:overlap val="100"/>
        <c:axId val="364440032"/>
        <c:axId val="364439048"/>
      </c:barChart>
      <c:catAx>
        <c:axId val="36444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39048"/>
        <c:crosses val="autoZero"/>
        <c:auto val="1"/>
        <c:lblAlgn val="ctr"/>
        <c:lblOffset val="100"/>
        <c:noMultiLvlLbl val="0"/>
      </c:catAx>
      <c:valAx>
        <c:axId val="364439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4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1.4684463121701999E-2</c:v>
                </c:pt>
                <c:pt idx="1">
                  <c:v>0</c:v>
                </c:pt>
                <c:pt idx="2">
                  <c:v>0</c:v>
                </c:pt>
                <c:pt idx="3">
                  <c:v>0</c:v>
                </c:pt>
                <c:pt idx="4">
                  <c:v>0</c:v>
                </c:pt>
                <c:pt idx="5">
                  <c:v>0</c:v>
                </c:pt>
                <c:pt idx="6">
                  <c:v>0</c:v>
                </c:pt>
                <c:pt idx="7">
                  <c:v>0</c:v>
                </c:pt>
                <c:pt idx="8">
                  <c:v>0</c:v>
                </c:pt>
                <c:pt idx="9">
                  <c:v>0</c:v>
                </c:pt>
                <c:pt idx="10">
                  <c:v>1.3013060815167E-2</c:v>
                </c:pt>
                <c:pt idx="11">
                  <c:v>3.3833958119434002E-2</c:v>
                </c:pt>
                <c:pt idx="12">
                  <c:v>2.0663705896866998E-2</c:v>
                </c:pt>
                <c:pt idx="13">
                  <c:v>2.7219980420716001E-2</c:v>
                </c:pt>
                <c:pt idx="14">
                  <c:v>1.4496856740355999E-2</c:v>
                </c:pt>
                <c:pt idx="15">
                  <c:v>1.4565077242663999E-2</c:v>
                </c:pt>
                <c:pt idx="16">
                  <c:v>2.0414985315536999E-2</c:v>
                </c:pt>
                <c:pt idx="17">
                  <c:v>1.2552572424590999E-2</c:v>
                </c:pt>
                <c:pt idx="18">
                  <c:v>1.2326592010697E-2</c:v>
                </c:pt>
                <c:pt idx="19">
                  <c:v>1.3013060815167E-2</c:v>
                </c:pt>
                <c:pt idx="20">
                  <c:v>1.7848188916215001E-2</c:v>
                </c:pt>
                <c:pt idx="21">
                  <c:v>1.3062219706535001E-2</c:v>
                </c:pt>
                <c:pt idx="22">
                  <c:v>1.1311812038872E-2</c:v>
                </c:pt>
                <c:pt idx="23">
                  <c:v>8.5957832907524005E-3</c:v>
                </c:pt>
              </c:numCache>
            </c:numRef>
          </c:val>
          <c:smooth val="0"/>
          <c:extLst>
            <c:ext xmlns:c16="http://schemas.microsoft.com/office/drawing/2014/chart" uri="{C3380CC4-5D6E-409C-BE32-E72D297353CC}">
              <c16:uniqueId val="{00000000-DF6F-4A21-8A9A-022CA19F4EF2}"/>
            </c:ext>
          </c:extLst>
        </c:ser>
        <c:dLbls>
          <c:showLegendKey val="0"/>
          <c:showVal val="0"/>
          <c:showCatName val="0"/>
          <c:showSerName val="0"/>
          <c:showPercent val="0"/>
          <c:showBubbleSize val="0"/>
        </c:dLbls>
        <c:smooth val="0"/>
        <c:axId val="364436424"/>
        <c:axId val="364440360"/>
      </c:lineChart>
      <c:catAx>
        <c:axId val="36443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40360"/>
        <c:crosses val="autoZero"/>
        <c:auto val="1"/>
        <c:lblAlgn val="ctr"/>
        <c:lblOffset val="100"/>
        <c:noMultiLvlLbl val="0"/>
      </c:catAx>
      <c:valAx>
        <c:axId val="36444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3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vivaRD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c:v>
                </c:pt>
                <c:pt idx="1">
                  <c:v>0</c:v>
                </c:pt>
                <c:pt idx="2">
                  <c:v>0</c:v>
                </c:pt>
                <c:pt idx="3">
                  <c:v>0</c:v>
                </c:pt>
                <c:pt idx="4">
                  <c:v>0</c:v>
                </c:pt>
                <c:pt idx="5">
                  <c:v>0</c:v>
                </c:pt>
                <c:pt idx="6">
                  <c:v>0</c:v>
                </c:pt>
                <c:pt idx="7">
                  <c:v>0</c:v>
                </c:pt>
                <c:pt idx="8">
                  <c:v>0</c:v>
                </c:pt>
                <c:pt idx="9">
                  <c:v>0</c:v>
                </c:pt>
                <c:pt idx="10">
                  <c:v>2</c:v>
                </c:pt>
                <c:pt idx="11">
                  <c:v>20</c:v>
                </c:pt>
                <c:pt idx="12">
                  <c:v>24</c:v>
                </c:pt>
                <c:pt idx="13">
                  <c:v>15</c:v>
                </c:pt>
                <c:pt idx="14">
                  <c:v>7</c:v>
                </c:pt>
                <c:pt idx="15">
                  <c:v>1</c:v>
                </c:pt>
                <c:pt idx="16">
                  <c:v>20</c:v>
                </c:pt>
                <c:pt idx="17">
                  <c:v>14</c:v>
                </c:pt>
                <c:pt idx="18">
                  <c:v>8</c:v>
                </c:pt>
                <c:pt idx="19">
                  <c:v>20</c:v>
                </c:pt>
                <c:pt idx="20">
                  <c:v>16</c:v>
                </c:pt>
                <c:pt idx="21">
                  <c:v>17</c:v>
                </c:pt>
                <c:pt idx="22">
                  <c:v>8</c:v>
                </c:pt>
                <c:pt idx="23">
                  <c:v>1</c:v>
                </c:pt>
              </c:numCache>
            </c:numRef>
          </c:val>
          <c:smooth val="0"/>
          <c:extLst>
            <c:ext xmlns:c16="http://schemas.microsoft.com/office/drawing/2014/chart" uri="{C3380CC4-5D6E-409C-BE32-E72D297353CC}">
              <c16:uniqueId val="{00000000-D1EA-4E13-8DFA-E8B8E014AB96}"/>
            </c:ext>
          </c:extLst>
        </c:ser>
        <c:dLbls>
          <c:showLegendKey val="0"/>
          <c:showVal val="0"/>
          <c:showCatName val="0"/>
          <c:showSerName val="0"/>
          <c:showPercent val="0"/>
          <c:showBubbleSize val="0"/>
        </c:dLbls>
        <c:smooth val="0"/>
        <c:axId val="364435440"/>
        <c:axId val="364435768"/>
      </c:lineChart>
      <c:catAx>
        <c:axId val="36443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35768"/>
        <c:crosses val="autoZero"/>
        <c:auto val="1"/>
        <c:lblAlgn val="ctr"/>
        <c:lblOffset val="100"/>
        <c:noMultiLvlLbl val="0"/>
      </c:catAx>
      <c:valAx>
        <c:axId val="36443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3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vivaRD</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1.9301385172246999E-2</c:v>
                </c:pt>
                <c:pt idx="2">
                  <c:v>1.9290004577706001E-2</c:v>
                </c:pt>
                <c:pt idx="3">
                  <c:v>0</c:v>
                </c:pt>
                <c:pt idx="4">
                  <c:v>1.7251503174912999E-2</c:v>
                </c:pt>
                <c:pt idx="5">
                  <c:v>0</c:v>
                </c:pt>
                <c:pt idx="6">
                  <c:v>0</c:v>
                </c:pt>
              </c:numCache>
            </c:numRef>
          </c:val>
          <c:extLst>
            <c:ext xmlns:c16="http://schemas.microsoft.com/office/drawing/2014/chart" uri="{C3380CC4-5D6E-409C-BE32-E72D297353CC}">
              <c16:uniqueId val="{00000000-CA6A-4EE9-AEDA-95E35BFF50DC}"/>
            </c:ext>
          </c:extLst>
        </c:ser>
        <c:dLbls>
          <c:showLegendKey val="0"/>
          <c:showVal val="0"/>
          <c:showCatName val="0"/>
          <c:showSerName val="0"/>
          <c:showPercent val="0"/>
          <c:showBubbleSize val="0"/>
        </c:dLbls>
        <c:gapWidth val="219"/>
        <c:overlap val="-27"/>
        <c:axId val="364448560"/>
        <c:axId val="364443968"/>
      </c:barChart>
      <c:catAx>
        <c:axId val="36444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43968"/>
        <c:crosses val="autoZero"/>
        <c:auto val="1"/>
        <c:lblAlgn val="ctr"/>
        <c:lblOffset val="100"/>
        <c:noMultiLvlLbl val="0"/>
      </c:catAx>
      <c:valAx>
        <c:axId val="36444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4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vivaRD</c:v>
                </c:pt>
              </c:strCache>
            </c:strRef>
          </c:cat>
          <c:val>
            <c:numRef>
              <c:f>Sheet1!$B$2</c:f>
              <c:numCache>
                <c:formatCode>General</c:formatCode>
                <c:ptCount val="1"/>
                <c:pt idx="0">
                  <c:v>8632</c:v>
                </c:pt>
              </c:numCache>
            </c:numRef>
          </c:val>
          <c:extLst>
            <c:ext xmlns:c16="http://schemas.microsoft.com/office/drawing/2014/chart" uri="{C3380CC4-5D6E-409C-BE32-E72D297353CC}">
              <c16:uniqueId val="{00000000-B94B-4842-BDDB-ED10BAA48E3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vivaRD</c:v>
                </c:pt>
              </c:strCache>
            </c:strRef>
          </c:cat>
          <c:val>
            <c:numRef>
              <c:f>Sheet1!$C$2</c:f>
              <c:numCache>
                <c:formatCode>General</c:formatCode>
                <c:ptCount val="1"/>
                <c:pt idx="0">
                  <c:v>416</c:v>
                </c:pt>
              </c:numCache>
            </c:numRef>
          </c:val>
          <c:extLst>
            <c:ext xmlns:c16="http://schemas.microsoft.com/office/drawing/2014/chart" uri="{C3380CC4-5D6E-409C-BE32-E72D297353CC}">
              <c16:uniqueId val="{00000001-B94B-4842-BDDB-ED10BAA48E3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vivaRD</c:v>
                </c:pt>
              </c:strCache>
            </c:strRef>
          </c:cat>
          <c:val>
            <c:numRef>
              <c:f>Sheet1!$D$2</c:f>
              <c:numCache>
                <c:formatCode>General</c:formatCode>
                <c:ptCount val="1"/>
                <c:pt idx="0">
                  <c:v>210</c:v>
                </c:pt>
              </c:numCache>
            </c:numRef>
          </c:val>
          <c:extLst>
            <c:ext xmlns:c16="http://schemas.microsoft.com/office/drawing/2014/chart" uri="{C3380CC4-5D6E-409C-BE32-E72D297353CC}">
              <c16:uniqueId val="{00000002-B94B-4842-BDDB-ED10BAA48E3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vivaRD</c:v>
                </c:pt>
              </c:strCache>
            </c:strRef>
          </c:cat>
          <c:val>
            <c:numRef>
              <c:f>Sheet1!$E$2</c:f>
              <c:numCache>
                <c:formatCode>General</c:formatCode>
                <c:ptCount val="1"/>
                <c:pt idx="0">
                  <c:v>111</c:v>
                </c:pt>
              </c:numCache>
            </c:numRef>
          </c:val>
          <c:extLst>
            <c:ext xmlns:c16="http://schemas.microsoft.com/office/drawing/2014/chart" uri="{C3380CC4-5D6E-409C-BE32-E72D297353CC}">
              <c16:uniqueId val="{00000003-B94B-4842-BDDB-ED10BAA48E3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vivaRD</c:v>
                </c:pt>
              </c:strCache>
            </c:strRef>
          </c:cat>
          <c:val>
            <c:numRef>
              <c:f>Sheet1!$F$2</c:f>
              <c:numCache>
                <c:formatCode>General</c:formatCode>
                <c:ptCount val="1"/>
                <c:pt idx="0">
                  <c:v>19</c:v>
                </c:pt>
              </c:numCache>
            </c:numRef>
          </c:val>
          <c:extLst>
            <c:ext xmlns:c16="http://schemas.microsoft.com/office/drawing/2014/chart" uri="{C3380CC4-5D6E-409C-BE32-E72D297353CC}">
              <c16:uniqueId val="{00000004-B94B-4842-BDDB-ED10BAA48E3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vivaRD</c:v>
                </c:pt>
              </c:strCache>
            </c:strRef>
          </c:cat>
          <c:val>
            <c:numRef>
              <c:f>Sheet1!$G$2</c:f>
              <c:numCache>
                <c:formatCode>General</c:formatCode>
                <c:ptCount val="1"/>
                <c:pt idx="0">
                  <c:v>106</c:v>
                </c:pt>
              </c:numCache>
            </c:numRef>
          </c:val>
          <c:extLst>
            <c:ext xmlns:c16="http://schemas.microsoft.com/office/drawing/2014/chart" uri="{C3380CC4-5D6E-409C-BE32-E72D297353CC}">
              <c16:uniqueId val="{00000005-B94B-4842-BDDB-ED10BAA48E3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vivaRD</c:v>
                </c:pt>
              </c:strCache>
            </c:strRef>
          </c:cat>
          <c:val>
            <c:numRef>
              <c:f>Sheet1!$H$2</c:f>
              <c:numCache>
                <c:formatCode>General</c:formatCode>
                <c:ptCount val="1"/>
                <c:pt idx="0">
                  <c:v>3862</c:v>
                </c:pt>
              </c:numCache>
            </c:numRef>
          </c:val>
          <c:extLst>
            <c:ext xmlns:c16="http://schemas.microsoft.com/office/drawing/2014/chart" uri="{C3380CC4-5D6E-409C-BE32-E72D297353CC}">
              <c16:uniqueId val="{00000006-B94B-4842-BDDB-ED10BAA48E3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vivaRD</c:v>
                </c:pt>
              </c:strCache>
            </c:strRef>
          </c:cat>
          <c:val>
            <c:numRef>
              <c:f>Sheet1!$I$2</c:f>
              <c:numCache>
                <c:formatCode>General</c:formatCode>
                <c:ptCount val="1"/>
                <c:pt idx="0">
                  <c:v>596</c:v>
                </c:pt>
              </c:numCache>
            </c:numRef>
          </c:val>
          <c:extLst>
            <c:ext xmlns:c16="http://schemas.microsoft.com/office/drawing/2014/chart" uri="{C3380CC4-5D6E-409C-BE32-E72D297353CC}">
              <c16:uniqueId val="{00000007-B94B-4842-BDDB-ED10BAA48E32}"/>
            </c:ext>
          </c:extLst>
        </c:ser>
        <c:dLbls>
          <c:showLegendKey val="0"/>
          <c:showVal val="0"/>
          <c:showCatName val="0"/>
          <c:showSerName val="0"/>
          <c:showPercent val="0"/>
          <c:showBubbleSize val="0"/>
        </c:dLbls>
        <c:gapWidth val="150"/>
        <c:overlap val="100"/>
        <c:axId val="364449872"/>
        <c:axId val="364447904"/>
      </c:barChart>
      <c:catAx>
        <c:axId val="36444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47904"/>
        <c:crosses val="autoZero"/>
        <c:auto val="1"/>
        <c:lblAlgn val="ctr"/>
        <c:lblOffset val="100"/>
        <c:noMultiLvlLbl val="0"/>
      </c:catAx>
      <c:valAx>
        <c:axId val="364447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4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vivaRD</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3</c:v>
                </c:pt>
                <c:pt idx="1">
                  <c:v>1</c:v>
                </c:pt>
                <c:pt idx="2">
                  <c:v>6</c:v>
                </c:pt>
                <c:pt idx="3">
                  <c:v>1</c:v>
                </c:pt>
                <c:pt idx="4">
                  <c:v>0</c:v>
                </c:pt>
              </c:numCache>
            </c:numRef>
          </c:val>
          <c:extLst>
            <c:ext xmlns:c16="http://schemas.microsoft.com/office/drawing/2014/chart" uri="{C3380CC4-5D6E-409C-BE32-E72D297353CC}">
              <c16:uniqueId val="{00000000-F99E-4071-AD22-DF53EBF92ED6}"/>
            </c:ext>
          </c:extLst>
        </c:ser>
        <c:dLbls>
          <c:showLegendKey val="0"/>
          <c:showVal val="0"/>
          <c:showCatName val="0"/>
          <c:showSerName val="0"/>
          <c:showPercent val="0"/>
          <c:showBubbleSize val="0"/>
        </c:dLbls>
        <c:gapWidth val="219"/>
        <c:overlap val="-27"/>
        <c:axId val="419309152"/>
        <c:axId val="419318336"/>
      </c:barChart>
      <c:catAx>
        <c:axId val="41930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18336"/>
        <c:crosses val="autoZero"/>
        <c:auto val="1"/>
        <c:lblAlgn val="ctr"/>
        <c:lblOffset val="100"/>
        <c:noMultiLvlLbl val="0"/>
      </c:catAx>
      <c:valAx>
        <c:axId val="41931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0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815B2-9944-431C-8B9A-CBE8D199760C}"/>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89DC94D3-A34A-4595-A8A9-6E6B8E5D071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52481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ED7F0-46BB-457C-AA49-08A5D1F2DA6C}"/>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22A35AEC-4525-4030-A65C-03689144547A}"/>
              </a:ext>
            </a:extLst>
          </p:cNvPr>
          <p:cNvGraphicFramePr>
            <a:graphicFrameLocks noGrp="1"/>
          </p:cNvGraphicFramePr>
          <p:nvPr>
            <p:ph type="tbl" sz="quarter" idx="13"/>
            <p:extLst>
              <p:ext uri="{D42A27DB-BD31-4B8C-83A1-F6EECF244321}">
                <p14:modId xmlns:p14="http://schemas.microsoft.com/office/powerpoint/2010/main" val="785159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44962931"/>
                    </a:ext>
                  </a:extLst>
                </a:gridCol>
                <a:gridCol w="740664">
                  <a:extLst>
                    <a:ext uri="{9D8B030D-6E8A-4147-A177-3AD203B41FA5}">
                      <a16:colId xmlns:a16="http://schemas.microsoft.com/office/drawing/2014/main" val="4181590666"/>
                    </a:ext>
                  </a:extLst>
                </a:gridCol>
                <a:gridCol w="740664">
                  <a:extLst>
                    <a:ext uri="{9D8B030D-6E8A-4147-A177-3AD203B41FA5}">
                      <a16:colId xmlns:a16="http://schemas.microsoft.com/office/drawing/2014/main" val="1122495831"/>
                    </a:ext>
                  </a:extLst>
                </a:gridCol>
                <a:gridCol w="740664">
                  <a:extLst>
                    <a:ext uri="{9D8B030D-6E8A-4147-A177-3AD203B41FA5}">
                      <a16:colId xmlns:a16="http://schemas.microsoft.com/office/drawing/2014/main" val="535812532"/>
                    </a:ext>
                  </a:extLst>
                </a:gridCol>
                <a:gridCol w="740664">
                  <a:extLst>
                    <a:ext uri="{9D8B030D-6E8A-4147-A177-3AD203B41FA5}">
                      <a16:colId xmlns:a16="http://schemas.microsoft.com/office/drawing/2014/main" val="1469680529"/>
                    </a:ext>
                  </a:extLst>
                </a:gridCol>
                <a:gridCol w="740664">
                  <a:extLst>
                    <a:ext uri="{9D8B030D-6E8A-4147-A177-3AD203B41FA5}">
                      <a16:colId xmlns:a16="http://schemas.microsoft.com/office/drawing/2014/main" val="3856124261"/>
                    </a:ext>
                  </a:extLst>
                </a:gridCol>
                <a:gridCol w="740664">
                  <a:extLst>
                    <a:ext uri="{9D8B030D-6E8A-4147-A177-3AD203B41FA5}">
                      <a16:colId xmlns:a16="http://schemas.microsoft.com/office/drawing/2014/main" val="4287287814"/>
                    </a:ext>
                  </a:extLst>
                </a:gridCol>
                <a:gridCol w="740664">
                  <a:extLst>
                    <a:ext uri="{9D8B030D-6E8A-4147-A177-3AD203B41FA5}">
                      <a16:colId xmlns:a16="http://schemas.microsoft.com/office/drawing/2014/main" val="266616467"/>
                    </a:ext>
                  </a:extLst>
                </a:gridCol>
                <a:gridCol w="740664">
                  <a:extLst>
                    <a:ext uri="{9D8B030D-6E8A-4147-A177-3AD203B41FA5}">
                      <a16:colId xmlns:a16="http://schemas.microsoft.com/office/drawing/2014/main" val="3733012573"/>
                    </a:ext>
                  </a:extLst>
                </a:gridCol>
                <a:gridCol w="740664">
                  <a:extLst>
                    <a:ext uri="{9D8B030D-6E8A-4147-A177-3AD203B41FA5}">
                      <a16:colId xmlns:a16="http://schemas.microsoft.com/office/drawing/2014/main" val="24626970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87553559"/>
                  </a:ext>
                </a:extLst>
              </a:tr>
              <a:tr h="370840">
                <a:tc>
                  <a:txBody>
                    <a:bodyPr/>
                    <a:lstStyle/>
                    <a:p>
                      <a:r>
                        <a:rPr lang="en-US" sz="1000"/>
                        <a:t>vivaRD</a:t>
                      </a:r>
                    </a:p>
                  </a:txBody>
                  <a:tcPr/>
                </a:tc>
                <a:tc>
                  <a:txBody>
                    <a:bodyPr/>
                    <a:lstStyle/>
                    <a:p>
                      <a:r>
                        <a:rPr lang="en-US" sz="1000"/>
                        <a:t>419809</a:t>
                      </a:r>
                    </a:p>
                  </a:txBody>
                  <a:tcPr/>
                </a:tc>
                <a:tc>
                  <a:txBody>
                    <a:bodyPr/>
                    <a:lstStyle/>
                    <a:p>
                      <a:r>
                        <a:rPr lang="en-US" sz="1000"/>
                        <a:t>1992</a:t>
                      </a:r>
                    </a:p>
                  </a:txBody>
                  <a:tcPr/>
                </a:tc>
                <a:tc>
                  <a:txBody>
                    <a:bodyPr/>
                    <a:lstStyle/>
                    <a:p>
                      <a:r>
                        <a:rPr lang="en-US" sz="1000"/>
                        <a:t>177</a:t>
                      </a:r>
                    </a:p>
                  </a:txBody>
                  <a:tcPr/>
                </a:tc>
                <a:tc>
                  <a:txBody>
                    <a:bodyPr/>
                    <a:lstStyle/>
                    <a:p>
                      <a:r>
                        <a:rPr lang="en-US" sz="1000"/>
                        <a:t>9494</a:t>
                      </a:r>
                    </a:p>
                  </a:txBody>
                  <a:tcPr/>
                </a:tc>
                <a:tc>
                  <a:txBody>
                    <a:bodyPr/>
                    <a:lstStyle/>
                    <a:p>
                      <a:r>
                        <a:rPr lang="en-US" sz="1000"/>
                        <a:t>3862</a:t>
                      </a:r>
                    </a:p>
                  </a:txBody>
                  <a:tcPr/>
                </a:tc>
                <a:tc>
                  <a:txBody>
                    <a:bodyPr/>
                    <a:lstStyle/>
                    <a:p>
                      <a:r>
                        <a:rPr lang="en-US" sz="1000"/>
                        <a:t>596</a:t>
                      </a:r>
                    </a:p>
                  </a:txBody>
                  <a:tcPr/>
                </a:tc>
                <a:tc>
                  <a:txBody>
                    <a:bodyPr/>
                    <a:lstStyle/>
                    <a:p>
                      <a:r>
                        <a:rPr lang="en-US" sz="1000"/>
                        <a:t>66</a:t>
                      </a:r>
                    </a:p>
                  </a:txBody>
                  <a:tcPr/>
                </a:tc>
                <a:tc>
                  <a:txBody>
                    <a:bodyPr/>
                    <a:lstStyle/>
                    <a:p>
                      <a:r>
                        <a:rPr lang="en-US" sz="1000"/>
                        <a:t>0.0188%</a:t>
                      </a:r>
                    </a:p>
                  </a:txBody>
                  <a:tcPr/>
                </a:tc>
                <a:tc>
                  <a:txBody>
                    <a:bodyPr/>
                    <a:lstStyle/>
                    <a:p>
                      <a:r>
                        <a:rPr lang="en-US" sz="1000"/>
                        <a:t>100.0%</a:t>
                      </a:r>
                    </a:p>
                  </a:txBody>
                  <a:tcPr/>
                </a:tc>
                <a:extLst>
                  <a:ext uri="{0D108BD9-81ED-4DB2-BD59-A6C34878D82A}">
                    <a16:rowId xmlns:a16="http://schemas.microsoft.com/office/drawing/2014/main" val="1945898540"/>
                  </a:ext>
                </a:extLst>
              </a:tr>
            </a:tbl>
          </a:graphicData>
        </a:graphic>
      </p:graphicFrame>
      <p:sp>
        <p:nvSpPr>
          <p:cNvPr id="4" name="Text Placeholder 3">
            <a:extLst>
              <a:ext uri="{FF2B5EF4-FFF2-40B4-BE49-F238E27FC236}">
                <a16:creationId xmlns:a16="http://schemas.microsoft.com/office/drawing/2014/main" id="{867A363E-FB5C-43A7-A248-DBD659D932A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22238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8F46C-7B3F-49F5-8CCA-6B499BE9412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CA69FA4A-DD02-4121-AF6E-A45058C6EF05}"/>
              </a:ext>
            </a:extLst>
          </p:cNvPr>
          <p:cNvGraphicFramePr>
            <a:graphicFrameLocks noGrp="1"/>
          </p:cNvGraphicFramePr>
          <p:nvPr>
            <p:ph type="chart" sz="quarter" idx="13"/>
            <p:extLst>
              <p:ext uri="{D42A27DB-BD31-4B8C-83A1-F6EECF244321}">
                <p14:modId xmlns:p14="http://schemas.microsoft.com/office/powerpoint/2010/main" val="554949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DB62A1-6439-4B98-A05B-796DCA1D15C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4918826-3C9A-4136-94F4-FF4F70764E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3838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E77C3-12B7-427A-B19B-ACB84E90687E}"/>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D3C33634-6E58-4867-8FFC-AE2389E14C09}"/>
              </a:ext>
            </a:extLst>
          </p:cNvPr>
          <p:cNvGraphicFramePr>
            <a:graphicFrameLocks noGrp="1"/>
          </p:cNvGraphicFramePr>
          <p:nvPr>
            <p:ph type="chart" sz="quarter" idx="13"/>
            <p:extLst>
              <p:ext uri="{D42A27DB-BD31-4B8C-83A1-F6EECF244321}">
                <p14:modId xmlns:p14="http://schemas.microsoft.com/office/powerpoint/2010/main" val="985726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858F46-5E5D-4D95-8003-966C8909577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ED648AD-9A9B-40AD-9E51-FCA69C329B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393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00942-EAE6-4C16-BB7B-2E9F00524BE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6A0F332-E23F-4D66-AD0C-5C3B543C2416}"/>
              </a:ext>
            </a:extLst>
          </p:cNvPr>
          <p:cNvGraphicFramePr>
            <a:graphicFrameLocks noGrp="1"/>
          </p:cNvGraphicFramePr>
          <p:nvPr>
            <p:ph type="chart" sz="quarter" idx="13"/>
            <p:extLst>
              <p:ext uri="{D42A27DB-BD31-4B8C-83A1-F6EECF244321}">
                <p14:modId xmlns:p14="http://schemas.microsoft.com/office/powerpoint/2010/main" val="515894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38D789-0D07-41CC-957B-D7075CD89AA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D9075BB-C3AC-4348-BA29-3C4DD88FD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228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C9B6D-E2EC-452D-B068-58CC1952B9EA}"/>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00570D46-8ACA-4F88-A7CD-A77C76D6AAF5}"/>
              </a:ext>
            </a:extLst>
          </p:cNvPr>
          <p:cNvGraphicFramePr>
            <a:graphicFrameLocks noGrp="1"/>
          </p:cNvGraphicFramePr>
          <p:nvPr>
            <p:ph type="chart" sz="quarter" idx="13"/>
            <p:extLst>
              <p:ext uri="{D42A27DB-BD31-4B8C-83A1-F6EECF244321}">
                <p14:modId xmlns:p14="http://schemas.microsoft.com/office/powerpoint/2010/main" val="1724764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3C3B03-1508-4556-B8CA-88C284B3014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68C6BCE-F7ED-4F5F-966D-6351807F9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796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6DD96-1FD6-4F39-ACA7-41B2BE1C87C2}"/>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74F3586-5F7E-4EB1-9B3A-B295A374C9FF}"/>
              </a:ext>
            </a:extLst>
          </p:cNvPr>
          <p:cNvGraphicFramePr>
            <a:graphicFrameLocks noGrp="1"/>
          </p:cNvGraphicFramePr>
          <p:nvPr>
            <p:ph type="chart" sz="quarter" idx="13"/>
            <p:extLst>
              <p:ext uri="{D42A27DB-BD31-4B8C-83A1-F6EECF244321}">
                <p14:modId xmlns:p14="http://schemas.microsoft.com/office/powerpoint/2010/main" val="1144225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8BE0DB-012D-40D8-8FCC-66964DEEB91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579340D-6150-4116-9FDC-8BA02129BD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6680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9159E-46C0-404C-AD1B-D12695C8B43D}"/>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8245F572-7ABF-42B7-AB39-45BBBB4293F5}"/>
              </a:ext>
            </a:extLst>
          </p:cNvPr>
          <p:cNvGraphicFramePr>
            <a:graphicFrameLocks noGrp="1"/>
          </p:cNvGraphicFramePr>
          <p:nvPr>
            <p:ph type="tbl" sz="quarter" idx="13"/>
            <p:extLst>
              <p:ext uri="{D42A27DB-BD31-4B8C-83A1-F6EECF244321}">
                <p14:modId xmlns:p14="http://schemas.microsoft.com/office/powerpoint/2010/main" val="2153065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2466426"/>
                    </a:ext>
                  </a:extLst>
                </a:gridCol>
                <a:gridCol w="658368">
                  <a:extLst>
                    <a:ext uri="{9D8B030D-6E8A-4147-A177-3AD203B41FA5}">
                      <a16:colId xmlns:a16="http://schemas.microsoft.com/office/drawing/2014/main" val="2865234511"/>
                    </a:ext>
                  </a:extLst>
                </a:gridCol>
                <a:gridCol w="658368">
                  <a:extLst>
                    <a:ext uri="{9D8B030D-6E8A-4147-A177-3AD203B41FA5}">
                      <a16:colId xmlns:a16="http://schemas.microsoft.com/office/drawing/2014/main" val="3674221530"/>
                    </a:ext>
                  </a:extLst>
                </a:gridCol>
                <a:gridCol w="658368">
                  <a:extLst>
                    <a:ext uri="{9D8B030D-6E8A-4147-A177-3AD203B41FA5}">
                      <a16:colId xmlns:a16="http://schemas.microsoft.com/office/drawing/2014/main" val="112149578"/>
                    </a:ext>
                  </a:extLst>
                </a:gridCol>
                <a:gridCol w="658368">
                  <a:extLst>
                    <a:ext uri="{9D8B030D-6E8A-4147-A177-3AD203B41FA5}">
                      <a16:colId xmlns:a16="http://schemas.microsoft.com/office/drawing/2014/main" val="4043961336"/>
                    </a:ext>
                  </a:extLst>
                </a:gridCol>
                <a:gridCol w="658368">
                  <a:extLst>
                    <a:ext uri="{9D8B030D-6E8A-4147-A177-3AD203B41FA5}">
                      <a16:colId xmlns:a16="http://schemas.microsoft.com/office/drawing/2014/main" val="3629083690"/>
                    </a:ext>
                  </a:extLst>
                </a:gridCol>
                <a:gridCol w="658368">
                  <a:extLst>
                    <a:ext uri="{9D8B030D-6E8A-4147-A177-3AD203B41FA5}">
                      <a16:colId xmlns:a16="http://schemas.microsoft.com/office/drawing/2014/main" val="1789210852"/>
                    </a:ext>
                  </a:extLst>
                </a:gridCol>
                <a:gridCol w="658368">
                  <a:extLst>
                    <a:ext uri="{9D8B030D-6E8A-4147-A177-3AD203B41FA5}">
                      <a16:colId xmlns:a16="http://schemas.microsoft.com/office/drawing/2014/main" val="2668858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557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- 2017-10-13 16:26:26</a:t>
                      </a:r>
                      <a:r>
                        <a:rPr kumimoji="0" lang="es-ES" sz="1000" b="0" i="0" u="none" strike="noStrike" kern="1200" cap="none" spc="0" normalizeH="0" baseline="0" noProof="0">
                          <a:ln>
                            <a:noFill/>
                          </a:ln>
                          <a:solidFill>
                            <a:prstClr val="black"/>
                          </a:solidFill>
                          <a:effectLst/>
                          <a:uLnTx/>
                          <a:uFillTx/>
                          <a:latin typeface="+mn-lt"/>
                          <a:ea typeface="+mn-ea"/>
                          <a:cs typeface="+mn-cs"/>
                        </a:rPr>
                        <a:t>
Pero Claro que no es lo mismo una barba con Piquete, que una Barba Apperisíma como nuestro Plan “Apperisímo Prepago” que es el Auténtico Prepago Ilimitado, con Paquetes de Internet desde RD$40 al día.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4886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- 2017-10-15 11:00:00</a:t>
                      </a:r>
                      <a:r>
                        <a:rPr kumimoji="0" lang="es-ES" sz="1000" b="0" i="0" u="none" strike="noStrike" kern="1200" cap="none" spc="0" normalizeH="0" baseline="0" noProof="0">
                          <a:ln>
                            <a:noFill/>
                          </a:ln>
                          <a:solidFill>
                            <a:prstClr val="black"/>
                          </a:solidFill>
                          <a:effectLst/>
                          <a:uLnTx/>
                          <a:uFillTx/>
                          <a:latin typeface="+mn-lt"/>
                          <a:ea typeface="+mn-ea"/>
                          <a:cs typeface="+mn-cs"/>
                        </a:rPr>
                        <a:t>
Un día como hoy en 1936 nace María Teresa Mirabal, quien junto a sus hermanas sentó las bases del Movimiento que daría paso al fin de la dictadura trujillista.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60643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- 2017-10-11 11:36:11</a:t>
                      </a:r>
                      <a:r>
                        <a:rPr kumimoji="0" lang="es-ES" sz="1000" b="0" i="0" u="none" strike="noStrike" kern="1200" cap="none" spc="0" normalizeH="0" baseline="0" noProof="0">
                          <a:ln>
                            <a:noFill/>
                          </a:ln>
                          <a:solidFill>
                            <a:prstClr val="black"/>
                          </a:solidFill>
                          <a:effectLst/>
                          <a:uLnTx/>
                          <a:uFillTx/>
                          <a:latin typeface="+mn-lt"/>
                          <a:ea typeface="+mn-ea"/>
                          <a:cs typeface="+mn-cs"/>
                        </a:rPr>
                        <a:t>
¿Lo tuyo es chatear? Activa tu paquete de whatsapp desde 3 días por solo RD$25 sin impuestos. #PlanJevi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9123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- 2017-10-29 12:59:02</a:t>
                      </a:r>
                      <a:r>
                        <a:rPr kumimoji="0" lang="es-ES" sz="1000" b="0" i="0" u="none" strike="noStrike" kern="1200" cap="none" spc="0" normalizeH="0" baseline="0" noProof="0">
                          <a:ln>
                            <a:noFill/>
                          </a:ln>
                          <a:solidFill>
                            <a:prstClr val="black"/>
                          </a:solidFill>
                          <a:effectLst/>
                          <a:uLnTx/>
                          <a:uFillTx/>
                          <a:latin typeface="+mn-lt"/>
                          <a:ea typeface="+mn-ea"/>
                          <a:cs typeface="+mn-cs"/>
                        </a:rPr>
                        <a:t>
¡Y que viva el WiFi gratis!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1123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- 2017-10-28 11:00:00</a:t>
                      </a:r>
                      <a:r>
                        <a:rPr kumimoji="0" lang="es-ES" sz="1000" b="0" i="0" u="none" strike="noStrike" kern="1200" cap="none" spc="0" normalizeH="0" baseline="0" noProof="0">
                          <a:ln>
                            <a:noFill/>
                          </a:ln>
                          <a:solidFill>
                            <a:prstClr val="black"/>
                          </a:solidFill>
                          <a:effectLst/>
                          <a:uLnTx/>
                          <a:uFillTx/>
                          <a:latin typeface="+mn-lt"/>
                          <a:ea typeface="+mn-ea"/>
                          <a:cs typeface="+mn-cs"/>
                        </a:rPr>
                        <a:t>
Un día como hoy en 1538 es fundada la Casa de estudios superiores Primada de América, Universidad Autónoma de Santo Domingo (UASD)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76369136"/>
                  </a:ext>
                </a:extLst>
              </a:tr>
            </a:tbl>
          </a:graphicData>
        </a:graphic>
      </p:graphicFrame>
      <p:sp>
        <p:nvSpPr>
          <p:cNvPr id="4" name="Text Placeholder 3">
            <a:extLst>
              <a:ext uri="{FF2B5EF4-FFF2-40B4-BE49-F238E27FC236}">
                <a16:creationId xmlns:a16="http://schemas.microsoft.com/office/drawing/2014/main" id="{CC7A6EE5-80B4-4AA7-80BA-7334039F040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13324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8FCF8-7F0B-4917-A65C-F521B4625FE6}"/>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B03311D0-3F9C-441A-8631-A8406245D739}"/>
              </a:ext>
            </a:extLst>
          </p:cNvPr>
          <p:cNvGraphicFramePr>
            <a:graphicFrameLocks noGrp="1"/>
          </p:cNvGraphicFramePr>
          <p:nvPr>
            <p:ph type="tbl" sz="quarter" idx="13"/>
            <p:extLst>
              <p:ext uri="{D42A27DB-BD31-4B8C-83A1-F6EECF244321}">
                <p14:modId xmlns:p14="http://schemas.microsoft.com/office/powerpoint/2010/main" val="633126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90266995"/>
                    </a:ext>
                  </a:extLst>
                </a:gridCol>
                <a:gridCol w="658368">
                  <a:extLst>
                    <a:ext uri="{9D8B030D-6E8A-4147-A177-3AD203B41FA5}">
                      <a16:colId xmlns:a16="http://schemas.microsoft.com/office/drawing/2014/main" val="3824239644"/>
                    </a:ext>
                  </a:extLst>
                </a:gridCol>
                <a:gridCol w="658368">
                  <a:extLst>
                    <a:ext uri="{9D8B030D-6E8A-4147-A177-3AD203B41FA5}">
                      <a16:colId xmlns:a16="http://schemas.microsoft.com/office/drawing/2014/main" val="3214299973"/>
                    </a:ext>
                  </a:extLst>
                </a:gridCol>
                <a:gridCol w="658368">
                  <a:extLst>
                    <a:ext uri="{9D8B030D-6E8A-4147-A177-3AD203B41FA5}">
                      <a16:colId xmlns:a16="http://schemas.microsoft.com/office/drawing/2014/main" val="1967696508"/>
                    </a:ext>
                  </a:extLst>
                </a:gridCol>
                <a:gridCol w="658368">
                  <a:extLst>
                    <a:ext uri="{9D8B030D-6E8A-4147-A177-3AD203B41FA5}">
                      <a16:colId xmlns:a16="http://schemas.microsoft.com/office/drawing/2014/main" val="2043698041"/>
                    </a:ext>
                  </a:extLst>
                </a:gridCol>
                <a:gridCol w="658368">
                  <a:extLst>
                    <a:ext uri="{9D8B030D-6E8A-4147-A177-3AD203B41FA5}">
                      <a16:colId xmlns:a16="http://schemas.microsoft.com/office/drawing/2014/main" val="1186408920"/>
                    </a:ext>
                  </a:extLst>
                </a:gridCol>
                <a:gridCol w="658368">
                  <a:extLst>
                    <a:ext uri="{9D8B030D-6E8A-4147-A177-3AD203B41FA5}">
                      <a16:colId xmlns:a16="http://schemas.microsoft.com/office/drawing/2014/main" val="3491582045"/>
                    </a:ext>
                  </a:extLst>
                </a:gridCol>
                <a:gridCol w="658368">
                  <a:extLst>
                    <a:ext uri="{9D8B030D-6E8A-4147-A177-3AD203B41FA5}">
                      <a16:colId xmlns:a16="http://schemas.microsoft.com/office/drawing/2014/main" val="256849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9670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- 2017-10-15 20:55:00</a:t>
                      </a:r>
                      <a:r>
                        <a:rPr kumimoji="0" lang="es-ES" sz="1000" b="0" i="0" u="none" strike="noStrike" kern="1200" cap="none" spc="0" normalizeH="0" baseline="0" noProof="0">
                          <a:ln>
                            <a:noFill/>
                          </a:ln>
                          <a:solidFill>
                            <a:prstClr val="black"/>
                          </a:solidFill>
                          <a:effectLst/>
                          <a:uLnTx/>
                          <a:uFillTx/>
                          <a:latin typeface="+mn-lt"/>
                          <a:ea typeface="+mn-ea"/>
                          <a:cs typeface="+mn-cs"/>
                        </a:rPr>
                        <a:t>
El Sr. Luís Bodega, Gerente General de VIVA, en compañía del Lic. Juan Ramón Gómez Díaz, Presidente del Grupo de Medios Telemicro, compartiendo en la Sala VIP de la #CopaViva2017.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659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- 2017-10-05 21:45:00</a:t>
                      </a:r>
                      <a:r>
                        <a:rPr kumimoji="0" lang="es-ES" sz="1000" b="0" i="0" u="none" strike="noStrike" kern="1200" cap="none" spc="0" normalizeH="0" baseline="0" noProof="0">
                          <a:ln>
                            <a:noFill/>
                          </a:ln>
                          <a:solidFill>
                            <a:prstClr val="black"/>
                          </a:solidFill>
                          <a:effectLst/>
                          <a:uLnTx/>
                          <a:uFillTx/>
                          <a:latin typeface="+mn-lt"/>
                          <a:ea typeface="+mn-ea"/>
                          <a:cs typeface="+mn-cs"/>
                        </a:rPr>
                        <a:t>
#ReinasDelCaribe, ágiles como la red #Viva4x4En4G #VivaElDominicano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341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- 2017-10-12 12:55:00</a:t>
                      </a:r>
                      <a:r>
                        <a:rPr kumimoji="0" lang="es-ES" sz="1000" b="0" i="0" u="none" strike="noStrike" kern="1200" cap="none" spc="0" normalizeH="0" baseline="0" noProof="0">
                          <a:ln>
                            <a:noFill/>
                          </a:ln>
                          <a:solidFill>
                            <a:prstClr val="black"/>
                          </a:solidFill>
                          <a:effectLst/>
                          <a:uLnTx/>
                          <a:uFillTx/>
                          <a:latin typeface="+mn-lt"/>
                          <a:ea typeface="+mn-ea"/>
                          <a:cs typeface="+mn-cs"/>
                        </a:rPr>
                        <a:t>
Puedes activar paquetes de data hasta con RD$ 40 Pesos… Si, así como lo oyes.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2086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- 2017-10-18 11:52:33</a:t>
                      </a:r>
                      <a:r>
                        <a:rPr kumimoji="0" lang="es-ES" sz="1000" b="0" i="0" u="none" strike="noStrike" kern="1200" cap="none" spc="0" normalizeH="0" baseline="0" noProof="0">
                          <a:ln>
                            <a:noFill/>
                          </a:ln>
                          <a:solidFill>
                            <a:prstClr val="black"/>
                          </a:solidFill>
                          <a:effectLst/>
                          <a:uLnTx/>
                          <a:uFillTx/>
                          <a:latin typeface="+mn-lt"/>
                          <a:ea typeface="+mn-ea"/>
                          <a:cs typeface="+mn-cs"/>
                        </a:rPr>
                        <a:t>
¡SEGUIMOS CRECIENDO! 🎉Te esperamos en nuestro nuevo punto VIVA en Occidental Mall, Prolongación 27 de Febrero #EstamosDeTuLado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5093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- 2017-10-03 13:52:00</a:t>
                      </a:r>
                      <a:r>
                        <a:rPr kumimoji="0" lang="es-ES" sz="1000" b="0" i="0" u="none" strike="noStrike" kern="1200" cap="none" spc="0" normalizeH="0" baseline="0" noProof="0">
                          <a:ln>
                            <a:noFill/>
                          </a:ln>
                          <a:solidFill>
                            <a:prstClr val="black"/>
                          </a:solidFill>
                          <a:effectLst/>
                          <a:uLnTx/>
                          <a:uFillTx/>
                          <a:latin typeface="+mn-lt"/>
                          <a:ea typeface="+mn-ea"/>
                          <a:cs typeface="+mn-cs"/>
                        </a:rPr>
                        <a:t>
Elige el paquete que te convenga para que hables, navegues y disfrutes de tus APPS favoritas todo el tiempo y de forma ilimitada. #PlanJevi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0537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- 2017-10-04 13:01:22</a:t>
                      </a:r>
                      <a:r>
                        <a:rPr kumimoji="0" lang="es-ES" sz="1000" b="0" i="0" u="none" strike="noStrike" kern="1200" cap="none" spc="0" normalizeH="0" baseline="0" noProof="0">
                          <a:ln>
                            <a:noFill/>
                          </a:ln>
                          <a:solidFill>
                            <a:prstClr val="black"/>
                          </a:solidFill>
                          <a:effectLst/>
                          <a:uLnTx/>
                          <a:uFillTx/>
                          <a:latin typeface="+mn-lt"/>
                          <a:ea typeface="+mn-ea"/>
                          <a:cs typeface="+mn-cs"/>
                        </a:rPr>
                        <a:t>
Con el Plan Apperísimo Prepago tus beneficios son a otro nivel.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7337889"/>
                  </a:ext>
                </a:extLst>
              </a:tr>
            </a:tbl>
          </a:graphicData>
        </a:graphic>
      </p:graphicFrame>
      <p:sp>
        <p:nvSpPr>
          <p:cNvPr id="4" name="Text Placeholder 3">
            <a:extLst>
              <a:ext uri="{FF2B5EF4-FFF2-40B4-BE49-F238E27FC236}">
                <a16:creationId xmlns:a16="http://schemas.microsoft.com/office/drawing/2014/main" id="{8506F1F6-E6CD-4DB4-B6D0-CB385E0BCC6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00787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40BFD-AF25-4F3D-AAFD-B6388E188878}"/>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97EC0F62-EA8D-4305-8DE6-42C35602C149}"/>
              </a:ext>
            </a:extLst>
          </p:cNvPr>
          <p:cNvGraphicFramePr>
            <a:graphicFrameLocks noGrp="1"/>
          </p:cNvGraphicFramePr>
          <p:nvPr>
            <p:ph type="tbl" sz="quarter" idx="13"/>
            <p:extLst>
              <p:ext uri="{D42A27DB-BD31-4B8C-83A1-F6EECF244321}">
                <p14:modId xmlns:p14="http://schemas.microsoft.com/office/powerpoint/2010/main" val="2180720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6101835"/>
                    </a:ext>
                  </a:extLst>
                </a:gridCol>
                <a:gridCol w="658368">
                  <a:extLst>
                    <a:ext uri="{9D8B030D-6E8A-4147-A177-3AD203B41FA5}">
                      <a16:colId xmlns:a16="http://schemas.microsoft.com/office/drawing/2014/main" val="2500407864"/>
                    </a:ext>
                  </a:extLst>
                </a:gridCol>
                <a:gridCol w="658368">
                  <a:extLst>
                    <a:ext uri="{9D8B030D-6E8A-4147-A177-3AD203B41FA5}">
                      <a16:colId xmlns:a16="http://schemas.microsoft.com/office/drawing/2014/main" val="2093300296"/>
                    </a:ext>
                  </a:extLst>
                </a:gridCol>
                <a:gridCol w="658368">
                  <a:extLst>
                    <a:ext uri="{9D8B030D-6E8A-4147-A177-3AD203B41FA5}">
                      <a16:colId xmlns:a16="http://schemas.microsoft.com/office/drawing/2014/main" val="2746698596"/>
                    </a:ext>
                  </a:extLst>
                </a:gridCol>
                <a:gridCol w="658368">
                  <a:extLst>
                    <a:ext uri="{9D8B030D-6E8A-4147-A177-3AD203B41FA5}">
                      <a16:colId xmlns:a16="http://schemas.microsoft.com/office/drawing/2014/main" val="1579889382"/>
                    </a:ext>
                  </a:extLst>
                </a:gridCol>
                <a:gridCol w="658368">
                  <a:extLst>
                    <a:ext uri="{9D8B030D-6E8A-4147-A177-3AD203B41FA5}">
                      <a16:colId xmlns:a16="http://schemas.microsoft.com/office/drawing/2014/main" val="747520796"/>
                    </a:ext>
                  </a:extLst>
                </a:gridCol>
                <a:gridCol w="658368">
                  <a:extLst>
                    <a:ext uri="{9D8B030D-6E8A-4147-A177-3AD203B41FA5}">
                      <a16:colId xmlns:a16="http://schemas.microsoft.com/office/drawing/2014/main" val="3152858558"/>
                    </a:ext>
                  </a:extLst>
                </a:gridCol>
                <a:gridCol w="658368">
                  <a:extLst>
                    <a:ext uri="{9D8B030D-6E8A-4147-A177-3AD203B41FA5}">
                      <a16:colId xmlns:a16="http://schemas.microsoft.com/office/drawing/2014/main" val="1791646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862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- 2017-10-13 13:43:49</a:t>
                      </a:r>
                      <a:r>
                        <a:rPr kumimoji="0" lang="es-ES" sz="1000" b="0" i="0" u="none" strike="noStrike" kern="1200" cap="none" spc="0" normalizeH="0" baseline="0" noProof="0">
                          <a:ln>
                            <a:noFill/>
                          </a:ln>
                          <a:solidFill>
                            <a:prstClr val="black"/>
                          </a:solidFill>
                          <a:effectLst/>
                          <a:uLnTx/>
                          <a:uFillTx/>
                          <a:latin typeface="+mn-lt"/>
                          <a:ea typeface="+mn-ea"/>
                          <a:cs typeface="+mn-cs"/>
                        </a:rPr>
                        <a:t>
¿Eres de aquellos que resaltan por su actitud? Entonces, el Plan Jevi es lo que buscas 😉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4127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- 2017-10-29 12:00:00</a:t>
                      </a:r>
                      <a:r>
                        <a:rPr kumimoji="0" lang="es-ES" sz="1000" b="0" i="0" u="none" strike="noStrike" kern="1200" cap="none" spc="0" normalizeH="0" baseline="0" noProof="0">
                          <a:ln>
                            <a:noFill/>
                          </a:ln>
                          <a:solidFill>
                            <a:prstClr val="black"/>
                          </a:solidFill>
                          <a:effectLst/>
                          <a:uLnTx/>
                          <a:uFillTx/>
                          <a:latin typeface="+mn-lt"/>
                          <a:ea typeface="+mn-ea"/>
                          <a:cs typeface="+mn-cs"/>
                        </a:rPr>
                        <a:t>
¿Se está acabando el mes y te sobró data? No te preocupes, si posees un #PlanJevi o un #PlanInfinito los minutos y data que no uses pasan al mes siguiente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28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- 2017-10-08 12:19:43</a:t>
                      </a:r>
                      <a:r>
                        <a:rPr kumimoji="0" lang="es-ES" sz="1000" b="0" i="0" u="none" strike="noStrike" kern="1200" cap="none" spc="0" normalizeH="0" baseline="0" noProof="0">
                          <a:ln>
                            <a:noFill/>
                          </a:ln>
                          <a:solidFill>
                            <a:prstClr val="black"/>
                          </a:solidFill>
                          <a:effectLst/>
                          <a:uLnTx/>
                          <a:uFillTx/>
                          <a:latin typeface="+mn-lt"/>
                          <a:ea typeface="+mn-ea"/>
                          <a:cs typeface="+mn-cs"/>
                        </a:rPr>
                        <a:t>
¿Recuerdas lo que hacías para interactuar con tus amigos antes de que existieran los memes?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3401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- 2017-10-09 13:00:00</a:t>
                      </a:r>
                      <a:r>
                        <a:rPr kumimoji="0" lang="es-ES" sz="1000" b="0" i="0" u="none" strike="noStrike" kern="1200" cap="none" spc="0" normalizeH="0" baseline="0" noProof="0">
                          <a:ln>
                            <a:noFill/>
                          </a:ln>
                          <a:solidFill>
                            <a:prstClr val="black"/>
                          </a:solidFill>
                          <a:effectLst/>
                          <a:uLnTx/>
                          <a:uFillTx/>
                          <a:latin typeface="+mn-lt"/>
                          <a:ea typeface="+mn-ea"/>
                          <a:cs typeface="+mn-cs"/>
                        </a:rPr>
                        <a:t>
La verdad es que eres libre de escoger un plan igual que tu verdad #PlanInfinitoXL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681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- 2017-10-03 18:00:00</a:t>
                      </a:r>
                      <a:r>
                        <a:rPr kumimoji="0" lang="es-ES" sz="1000" b="0" i="0" u="none" strike="noStrike" kern="1200" cap="none" spc="0" normalizeH="0" baseline="0" noProof="0">
                          <a:ln>
                            <a:noFill/>
                          </a:ln>
                          <a:solidFill>
                            <a:prstClr val="black"/>
                          </a:solidFill>
                          <a:effectLst/>
                          <a:uLnTx/>
                          <a:uFillTx/>
                          <a:latin typeface="+mn-lt"/>
                          <a:ea typeface="+mn-ea"/>
                          <a:cs typeface="+mn-cs"/>
                        </a:rPr>
                        <a:t>
La verdad es que mereces un mes de data ilimitada gratis, por eso aprovecha nuestras ofertas de introducción y activa uno de nuestros #PlanesInfinito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90497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- 2017-10-12 13:18:01</a:t>
                      </a:r>
                      <a:r>
                        <a:rPr kumimoji="0" lang="es-ES" sz="1000" b="0" i="0" u="none" strike="noStrike" kern="1200" cap="none" spc="0" normalizeH="0" baseline="0" noProof="0">
                          <a:ln>
                            <a:noFill/>
                          </a:ln>
                          <a:solidFill>
                            <a:prstClr val="black"/>
                          </a:solidFill>
                          <a:effectLst/>
                          <a:uLnTx/>
                          <a:uFillTx/>
                          <a:latin typeface="+mn-lt"/>
                          <a:ea typeface="+mn-ea"/>
                          <a:cs typeface="+mn-cs"/>
                        </a:rPr>
                        <a:t>
¿Sabías que el primer teléfono inteligente se llamó Simón y soportaba la aplicación de calendario, agenda, reloj mundial, calculadora, bloc de notas, correo, fax y juegos? #TBT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9522992"/>
                  </a:ext>
                </a:extLst>
              </a:tr>
            </a:tbl>
          </a:graphicData>
        </a:graphic>
      </p:graphicFrame>
      <p:sp>
        <p:nvSpPr>
          <p:cNvPr id="4" name="Text Placeholder 3">
            <a:extLst>
              <a:ext uri="{FF2B5EF4-FFF2-40B4-BE49-F238E27FC236}">
                <a16:creationId xmlns:a16="http://schemas.microsoft.com/office/drawing/2014/main" id="{764C88FC-ACB1-462F-AA8B-3FC934B5E57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37185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3B114-DD8D-48C6-9AAA-59E1FCDD1F17}"/>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2C6F9DAB-11ED-4D09-814B-C816BC47BA3F}"/>
              </a:ext>
            </a:extLst>
          </p:cNvPr>
          <p:cNvGraphicFramePr>
            <a:graphicFrameLocks noGrp="1"/>
          </p:cNvGraphicFramePr>
          <p:nvPr>
            <p:ph type="tbl" sz="quarter" idx="13"/>
            <p:extLst>
              <p:ext uri="{D42A27DB-BD31-4B8C-83A1-F6EECF244321}">
                <p14:modId xmlns:p14="http://schemas.microsoft.com/office/powerpoint/2010/main" val="3386710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44576439"/>
                    </a:ext>
                  </a:extLst>
                </a:gridCol>
                <a:gridCol w="658368">
                  <a:extLst>
                    <a:ext uri="{9D8B030D-6E8A-4147-A177-3AD203B41FA5}">
                      <a16:colId xmlns:a16="http://schemas.microsoft.com/office/drawing/2014/main" val="1614022379"/>
                    </a:ext>
                  </a:extLst>
                </a:gridCol>
                <a:gridCol w="658368">
                  <a:extLst>
                    <a:ext uri="{9D8B030D-6E8A-4147-A177-3AD203B41FA5}">
                      <a16:colId xmlns:a16="http://schemas.microsoft.com/office/drawing/2014/main" val="3875657376"/>
                    </a:ext>
                  </a:extLst>
                </a:gridCol>
                <a:gridCol w="658368">
                  <a:extLst>
                    <a:ext uri="{9D8B030D-6E8A-4147-A177-3AD203B41FA5}">
                      <a16:colId xmlns:a16="http://schemas.microsoft.com/office/drawing/2014/main" val="1115607763"/>
                    </a:ext>
                  </a:extLst>
                </a:gridCol>
                <a:gridCol w="658368">
                  <a:extLst>
                    <a:ext uri="{9D8B030D-6E8A-4147-A177-3AD203B41FA5}">
                      <a16:colId xmlns:a16="http://schemas.microsoft.com/office/drawing/2014/main" val="3934455932"/>
                    </a:ext>
                  </a:extLst>
                </a:gridCol>
                <a:gridCol w="658368">
                  <a:extLst>
                    <a:ext uri="{9D8B030D-6E8A-4147-A177-3AD203B41FA5}">
                      <a16:colId xmlns:a16="http://schemas.microsoft.com/office/drawing/2014/main" val="2318707299"/>
                    </a:ext>
                  </a:extLst>
                </a:gridCol>
                <a:gridCol w="658368">
                  <a:extLst>
                    <a:ext uri="{9D8B030D-6E8A-4147-A177-3AD203B41FA5}">
                      <a16:colId xmlns:a16="http://schemas.microsoft.com/office/drawing/2014/main" val="3470360710"/>
                    </a:ext>
                  </a:extLst>
                </a:gridCol>
                <a:gridCol w="658368">
                  <a:extLst>
                    <a:ext uri="{9D8B030D-6E8A-4147-A177-3AD203B41FA5}">
                      <a16:colId xmlns:a16="http://schemas.microsoft.com/office/drawing/2014/main" val="3276058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6822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- 2017-10-27 14:34:00</a:t>
                      </a:r>
                      <a:r>
                        <a:rPr kumimoji="0" lang="es-ES" sz="1000" b="0" i="0" u="none" strike="noStrike" kern="1200" cap="none" spc="0" normalizeH="0" baseline="0" noProof="0">
                          <a:ln>
                            <a:noFill/>
                          </a:ln>
                          <a:solidFill>
                            <a:prstClr val="black"/>
                          </a:solidFill>
                          <a:effectLst/>
                          <a:uLnTx/>
                          <a:uFillTx/>
                          <a:latin typeface="+mn-lt"/>
                          <a:ea typeface="+mn-ea"/>
                          <a:cs typeface="+mn-cs"/>
                        </a:rPr>
                        <a:t>
¿La conversación estaba buena y se agotó tu paquete de datos? Activa un paquete de whatsapp desde RD$25 por 3 días. #PlanJevi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051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- 2017-10-02 20:00:00</a:t>
                      </a:r>
                      <a:r>
                        <a:rPr kumimoji="0" lang="es-ES" sz="1000" b="0" i="0" u="none" strike="noStrike" kern="1200" cap="none" spc="0" normalizeH="0" baseline="0" noProof="0">
                          <a:ln>
                            <a:noFill/>
                          </a:ln>
                          <a:solidFill>
                            <a:prstClr val="black"/>
                          </a:solidFill>
                          <a:effectLst/>
                          <a:uLnTx/>
                          <a:uFillTx/>
                          <a:latin typeface="+mn-lt"/>
                          <a:ea typeface="+mn-ea"/>
                          <a:cs typeface="+mn-cs"/>
                        </a:rPr>
                        <a:t>
La verdad es que quieres estar a’lante, por eso activa tu nueva línea en Viva con nuestro #PlanApperísimo y recibe una semana de WhatsApp ilimitado totalmente gratis.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2411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- 2017-10-16 16:55:00</a:t>
                      </a:r>
                      <a:r>
                        <a:rPr kumimoji="0" lang="es-ES" sz="1000" b="0" i="0" u="none" strike="noStrike" kern="1200" cap="none" spc="0" normalizeH="0" baseline="0" noProof="0">
                          <a:ln>
                            <a:noFill/>
                          </a:ln>
                          <a:solidFill>
                            <a:prstClr val="black"/>
                          </a:solidFill>
                          <a:effectLst/>
                          <a:uLnTx/>
                          <a:uFillTx/>
                          <a:latin typeface="+mn-lt"/>
                          <a:ea typeface="+mn-ea"/>
                          <a:cs typeface="+mn-cs"/>
                        </a:rPr>
                        <a:t>
En escala de 1 al 9, ¿cómo va tu lunes?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8548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- 2017-10-06 19:17:15</a:t>
                      </a:r>
                      <a:r>
                        <a:rPr kumimoji="0" lang="es-ES" sz="1000" b="0" i="0" u="none" strike="noStrike" kern="1200" cap="none" spc="0" normalizeH="0" baseline="0" noProof="0">
                          <a:ln>
                            <a:noFill/>
                          </a:ln>
                          <a:solidFill>
                            <a:prstClr val="black"/>
                          </a:solidFill>
                          <a:effectLst/>
                          <a:uLnTx/>
                          <a:uFillTx/>
                          <a:latin typeface="+mn-lt"/>
                          <a:ea typeface="+mn-ea"/>
                          <a:cs typeface="+mn-cs"/>
                        </a:rPr>
                        <a:t>
La verdad es que ya solo quedan 86 días para que se acabe el año. #QueVivaLaVerdad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9504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- 2017-10-10 13:00:00</a:t>
                      </a:r>
                      <a:r>
                        <a:rPr kumimoji="0" lang="es-ES" sz="1000" b="0" i="0" u="none" strike="noStrike" kern="1200" cap="none" spc="0" normalizeH="0" baseline="0" noProof="0">
                          <a:ln>
                            <a:noFill/>
                          </a:ln>
                          <a:solidFill>
                            <a:prstClr val="black"/>
                          </a:solidFill>
                          <a:effectLst/>
                          <a:uLnTx/>
                          <a:uFillTx/>
                          <a:latin typeface="+mn-lt"/>
                          <a:ea typeface="+mn-ea"/>
                          <a:cs typeface="+mn-cs"/>
                        </a:rPr>
                        <a:t>
¿Sabías que el Xbox One X será lanzado en noviembre? El simulador de conducción saca partido a la capacidad visual de la nueva consola con una tasa de 60 frames por segundo, alcanzando un nivel de realismo nunca antes visto.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7424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- 2017-10-04 11:58:53</a:t>
                      </a:r>
                      <a:r>
                        <a:rPr kumimoji="0" lang="es-ES" sz="1000" b="0" i="0" u="none" strike="noStrike" kern="1200" cap="none" spc="0" normalizeH="0" baseline="0" noProof="0">
                          <a:ln>
                            <a:noFill/>
                          </a:ln>
                          <a:solidFill>
                            <a:prstClr val="black"/>
                          </a:solidFill>
                          <a:effectLst/>
                          <a:uLnTx/>
                          <a:uFillTx/>
                          <a:latin typeface="+mn-lt"/>
                          <a:ea typeface="+mn-ea"/>
                          <a:cs typeface="+mn-cs"/>
                        </a:rPr>
                        <a:t>
¿Te quedaste sin balance? Envía un minimensaje a otro número dentro de la red Viva para que te devuelvan la llamada. #PlanApperísimo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92922202"/>
                  </a:ext>
                </a:extLst>
              </a:tr>
            </a:tbl>
          </a:graphicData>
        </a:graphic>
      </p:graphicFrame>
      <p:sp>
        <p:nvSpPr>
          <p:cNvPr id="4" name="Text Placeholder 3">
            <a:extLst>
              <a:ext uri="{FF2B5EF4-FFF2-40B4-BE49-F238E27FC236}">
                <a16:creationId xmlns:a16="http://schemas.microsoft.com/office/drawing/2014/main" id="{F10D176D-9E42-4413-BC67-B2D10BB1056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8302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877E9-BB4A-4235-9AF1-25081869BB6F}"/>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F976BF70-1090-4510-8EBF-5AC11B44A9D4}"/>
              </a:ext>
            </a:extLst>
          </p:cNvPr>
          <p:cNvGraphicFramePr>
            <a:graphicFrameLocks noGrp="1"/>
          </p:cNvGraphicFramePr>
          <p:nvPr>
            <p:ph type="tbl" sz="quarter" idx="13"/>
            <p:extLst>
              <p:ext uri="{D42A27DB-BD31-4B8C-83A1-F6EECF244321}">
                <p14:modId xmlns:p14="http://schemas.microsoft.com/office/powerpoint/2010/main" val="1246527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43439"/>
                    </a:ext>
                  </a:extLst>
                </a:gridCol>
                <a:gridCol w="658368">
                  <a:extLst>
                    <a:ext uri="{9D8B030D-6E8A-4147-A177-3AD203B41FA5}">
                      <a16:colId xmlns:a16="http://schemas.microsoft.com/office/drawing/2014/main" val="1196599405"/>
                    </a:ext>
                  </a:extLst>
                </a:gridCol>
                <a:gridCol w="658368">
                  <a:extLst>
                    <a:ext uri="{9D8B030D-6E8A-4147-A177-3AD203B41FA5}">
                      <a16:colId xmlns:a16="http://schemas.microsoft.com/office/drawing/2014/main" val="1620131566"/>
                    </a:ext>
                  </a:extLst>
                </a:gridCol>
                <a:gridCol w="658368">
                  <a:extLst>
                    <a:ext uri="{9D8B030D-6E8A-4147-A177-3AD203B41FA5}">
                      <a16:colId xmlns:a16="http://schemas.microsoft.com/office/drawing/2014/main" val="947765174"/>
                    </a:ext>
                  </a:extLst>
                </a:gridCol>
                <a:gridCol w="658368">
                  <a:extLst>
                    <a:ext uri="{9D8B030D-6E8A-4147-A177-3AD203B41FA5}">
                      <a16:colId xmlns:a16="http://schemas.microsoft.com/office/drawing/2014/main" val="3591166218"/>
                    </a:ext>
                  </a:extLst>
                </a:gridCol>
                <a:gridCol w="658368">
                  <a:extLst>
                    <a:ext uri="{9D8B030D-6E8A-4147-A177-3AD203B41FA5}">
                      <a16:colId xmlns:a16="http://schemas.microsoft.com/office/drawing/2014/main" val="1192583935"/>
                    </a:ext>
                  </a:extLst>
                </a:gridCol>
                <a:gridCol w="658368">
                  <a:extLst>
                    <a:ext uri="{9D8B030D-6E8A-4147-A177-3AD203B41FA5}">
                      <a16:colId xmlns:a16="http://schemas.microsoft.com/office/drawing/2014/main" val="3956199389"/>
                    </a:ext>
                  </a:extLst>
                </a:gridCol>
                <a:gridCol w="658368">
                  <a:extLst>
                    <a:ext uri="{9D8B030D-6E8A-4147-A177-3AD203B41FA5}">
                      <a16:colId xmlns:a16="http://schemas.microsoft.com/office/drawing/2014/main" val="4012688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2227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- 2017-10-26 11:00:00</a:t>
                      </a:r>
                      <a:r>
                        <a:rPr kumimoji="0" lang="es-ES" sz="1000" b="0" i="0" u="none" strike="noStrike" kern="1200" cap="none" spc="0" normalizeH="0" baseline="0" noProof="0">
                          <a:ln>
                            <a:noFill/>
                          </a:ln>
                          <a:solidFill>
                            <a:prstClr val="black"/>
                          </a:solidFill>
                          <a:effectLst/>
                          <a:uLnTx/>
                          <a:uFillTx/>
                          <a:latin typeface="+mn-lt"/>
                          <a:ea typeface="+mn-ea"/>
                          <a:cs typeface="+mn-cs"/>
                        </a:rPr>
                        <a:t>
¿Sabías que ya pasaron 33 años desde que la película Terminator llegó a los cines por primera vez? Sus revolucionarios efectos especiales hicieron del film un éxito de taquilla, trabajo realizado por Stan Winston y James Cameron, director de Titanic y Avatar.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8898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- 2017-10-10 20:04:57</a:t>
                      </a:r>
                      <a:r>
                        <a:rPr kumimoji="0" lang="es-ES" sz="1000" b="0" i="0" u="none" strike="noStrike" kern="1200" cap="none" spc="0" normalizeH="0" baseline="0" noProof="0">
                          <a:ln>
                            <a:noFill/>
                          </a:ln>
                          <a:solidFill>
                            <a:prstClr val="black"/>
                          </a:solidFill>
                          <a:effectLst/>
                          <a:uLnTx/>
                          <a:uFillTx/>
                          <a:latin typeface="+mn-lt"/>
                          <a:ea typeface="+mn-ea"/>
                          <a:cs typeface="+mn-cs"/>
                        </a:rPr>
                        <a:t>
¡Gana boletas pa’ ti y un acompañante pa’l OKTOBER FEST! ¿Cómo participas? Contesta correctamente las trivias que estaremos publicando y menciona al pana con el que irás usando #VivaElOktoberFestSDQ
*Deben seguir nuestra cuenta en FB. Los ganadores se elegirán de manera aleatoria. Pueden concursar en todas las trivias y obtendrán 2 taquillas cada uno.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43813396"/>
                  </a:ext>
                </a:extLst>
              </a:tr>
            </a:tbl>
          </a:graphicData>
        </a:graphic>
      </p:graphicFrame>
      <p:sp>
        <p:nvSpPr>
          <p:cNvPr id="4" name="Text Placeholder 3">
            <a:extLst>
              <a:ext uri="{FF2B5EF4-FFF2-40B4-BE49-F238E27FC236}">
                <a16:creationId xmlns:a16="http://schemas.microsoft.com/office/drawing/2014/main" id="{41027435-8DD7-462A-A2E6-355532738E2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98441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64120-3302-4C67-934B-38DF4946B8FA}"/>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6A7FBC1-F292-4B29-AB41-B6A4975E8394}"/>
              </a:ext>
            </a:extLst>
          </p:cNvPr>
          <p:cNvGraphicFramePr>
            <a:graphicFrameLocks noGrp="1"/>
          </p:cNvGraphicFramePr>
          <p:nvPr>
            <p:ph type="chart" sz="quarter" idx="13"/>
            <p:extLst>
              <p:ext uri="{D42A27DB-BD31-4B8C-83A1-F6EECF244321}">
                <p14:modId xmlns:p14="http://schemas.microsoft.com/office/powerpoint/2010/main" val="1974443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E94208-F17B-4B9D-93EC-F9D7E0A7858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8318882-B5C1-4485-AB6A-4414C33C26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496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59CFE-BB12-48E1-93ED-D5AEE332774F}"/>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CF710260-DC26-4679-97D8-681AD0566F81}"/>
              </a:ext>
            </a:extLst>
          </p:cNvPr>
          <p:cNvGraphicFramePr>
            <a:graphicFrameLocks noGrp="1"/>
          </p:cNvGraphicFramePr>
          <p:nvPr>
            <p:ph type="chart" sz="quarter" idx="13"/>
            <p:extLst>
              <p:ext uri="{D42A27DB-BD31-4B8C-83A1-F6EECF244321}">
                <p14:modId xmlns:p14="http://schemas.microsoft.com/office/powerpoint/2010/main" val="1503772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7FD4B4-78DB-4AA4-B707-A6F801BEEBC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C5F3923-5D03-4DF3-9172-CD69223BCA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9921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A1097-A823-4FAB-A300-35DF3C90E876}"/>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02325FE8-E99A-4CF2-9F1B-8AF8BA7F0D6C}"/>
              </a:ext>
            </a:extLst>
          </p:cNvPr>
          <p:cNvGraphicFramePr>
            <a:graphicFrameLocks noGrp="1"/>
          </p:cNvGraphicFramePr>
          <p:nvPr>
            <p:ph type="chart" sz="quarter" idx="13"/>
            <p:extLst>
              <p:ext uri="{D42A27DB-BD31-4B8C-83A1-F6EECF244321}">
                <p14:modId xmlns:p14="http://schemas.microsoft.com/office/powerpoint/2010/main" val="1021838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3220B0-04F0-4624-BE67-B0E46148E30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603037A-8649-4C6A-8FC4-058310DD23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4777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B95A5-EA97-4072-B0F8-CC862BC3768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EB9957C-C635-4FA9-A976-B09A7AAFA202}"/>
              </a:ext>
            </a:extLst>
          </p:cNvPr>
          <p:cNvGraphicFramePr>
            <a:graphicFrameLocks noGrp="1"/>
          </p:cNvGraphicFramePr>
          <p:nvPr>
            <p:ph type="chart" sz="quarter" idx="13"/>
            <p:extLst>
              <p:ext uri="{D42A27DB-BD31-4B8C-83A1-F6EECF244321}">
                <p14:modId xmlns:p14="http://schemas.microsoft.com/office/powerpoint/2010/main" val="3621409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D13C58-00CB-4A8F-85C1-B67A78025EC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9DD9AB3-BF7A-4ADE-BFE5-9DC5E0F1ED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6970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F7158-E510-4550-8709-92E12AF5C263}"/>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5271B62B-54AA-4010-BEF5-8B291217C3AC}"/>
              </a:ext>
            </a:extLst>
          </p:cNvPr>
          <p:cNvGraphicFramePr>
            <a:graphicFrameLocks noGrp="1"/>
          </p:cNvGraphicFramePr>
          <p:nvPr>
            <p:ph type="chart" sz="quarter" idx="13"/>
            <p:extLst>
              <p:ext uri="{D42A27DB-BD31-4B8C-83A1-F6EECF244321}">
                <p14:modId xmlns:p14="http://schemas.microsoft.com/office/powerpoint/2010/main" val="3763922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983446-BA36-4DCF-88D0-EF435561B37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183C4E5-BF9F-44C3-A3F7-8369E8A519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8719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5A33-F676-4B5B-82EA-51741625F8A5}"/>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6A04723C-4897-4846-860E-7B75B72FDCBC}"/>
              </a:ext>
            </a:extLst>
          </p:cNvPr>
          <p:cNvGraphicFramePr>
            <a:graphicFrameLocks noGrp="1"/>
          </p:cNvGraphicFramePr>
          <p:nvPr>
            <p:ph type="chart" sz="quarter" idx="13"/>
            <p:extLst>
              <p:ext uri="{D42A27DB-BD31-4B8C-83A1-F6EECF244321}">
                <p14:modId xmlns:p14="http://schemas.microsoft.com/office/powerpoint/2010/main" val="3985590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10FEE-80B2-494C-B9E6-8736374BF75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6FE82B5-21A1-4B27-B5DB-AD2DAEEB31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7940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5216-A713-4B70-A95E-D0022D1B966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F588B244-131B-49AF-9151-5FAFE8ACEBD5}"/>
              </a:ext>
            </a:extLst>
          </p:cNvPr>
          <p:cNvGraphicFramePr>
            <a:graphicFrameLocks noGrp="1"/>
          </p:cNvGraphicFramePr>
          <p:nvPr>
            <p:ph type="chart" sz="quarter" idx="13"/>
            <p:extLst>
              <p:ext uri="{D42A27DB-BD31-4B8C-83A1-F6EECF244321}">
                <p14:modId xmlns:p14="http://schemas.microsoft.com/office/powerpoint/2010/main" val="2564415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5A962C-BB62-4AC4-9366-D873E6E80B1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6499117-2E91-4F7A-9EE0-49B9011BC2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4533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CD644-B418-4364-9FE3-283C300A3A5A}"/>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9604781-86E3-4A3A-ACA6-C1E3F0A45D02}"/>
              </a:ext>
            </a:extLst>
          </p:cNvPr>
          <p:cNvGraphicFramePr>
            <a:graphicFrameLocks noGrp="1"/>
          </p:cNvGraphicFramePr>
          <p:nvPr>
            <p:ph type="chart" sz="quarter" idx="13"/>
            <p:extLst>
              <p:ext uri="{D42A27DB-BD31-4B8C-83A1-F6EECF244321}">
                <p14:modId xmlns:p14="http://schemas.microsoft.com/office/powerpoint/2010/main" val="2140862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455F6F-98C7-49CE-9141-E9F42F2FA13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A227189-18B8-44F3-9447-F1B594D772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8060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2A16E-620B-4907-BDCD-37027459A6C5}"/>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7EB4D1DF-6AE9-42B5-9AD7-8C2E5ED756EA}"/>
              </a:ext>
            </a:extLst>
          </p:cNvPr>
          <p:cNvGraphicFramePr>
            <a:graphicFrameLocks noGrp="1"/>
          </p:cNvGraphicFramePr>
          <p:nvPr>
            <p:ph type="tbl" sz="quarter" idx="13"/>
            <p:extLst>
              <p:ext uri="{D42A27DB-BD31-4B8C-83A1-F6EECF244321}">
                <p14:modId xmlns:p14="http://schemas.microsoft.com/office/powerpoint/2010/main" val="4214861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16016080"/>
                    </a:ext>
                  </a:extLst>
                </a:gridCol>
                <a:gridCol w="2468880">
                  <a:extLst>
                    <a:ext uri="{9D8B030D-6E8A-4147-A177-3AD203B41FA5}">
                      <a16:colId xmlns:a16="http://schemas.microsoft.com/office/drawing/2014/main" val="3086030327"/>
                    </a:ext>
                  </a:extLst>
                </a:gridCol>
                <a:gridCol w="822960">
                  <a:extLst>
                    <a:ext uri="{9D8B030D-6E8A-4147-A177-3AD203B41FA5}">
                      <a16:colId xmlns:a16="http://schemas.microsoft.com/office/drawing/2014/main" val="2701910072"/>
                    </a:ext>
                  </a:extLst>
                </a:gridCol>
                <a:gridCol w="822960">
                  <a:extLst>
                    <a:ext uri="{9D8B030D-6E8A-4147-A177-3AD203B41FA5}">
                      <a16:colId xmlns:a16="http://schemas.microsoft.com/office/drawing/2014/main" val="1018979468"/>
                    </a:ext>
                  </a:extLst>
                </a:gridCol>
                <a:gridCol w="822960">
                  <a:extLst>
                    <a:ext uri="{9D8B030D-6E8A-4147-A177-3AD203B41FA5}">
                      <a16:colId xmlns:a16="http://schemas.microsoft.com/office/drawing/2014/main" val="1153331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7406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Danny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062495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Joel Estrella De 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386063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Miharbi Beeperson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1851181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Waldyn E. Pimentel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31489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Janlys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751311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 Franco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8610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Aneury Ventura 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113063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Elibanet Quinones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98115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 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82761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Jander Oscal Alcantara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152986335"/>
                  </a:ext>
                </a:extLst>
              </a:tr>
            </a:tbl>
          </a:graphicData>
        </a:graphic>
      </p:graphicFrame>
      <p:sp>
        <p:nvSpPr>
          <p:cNvPr id="4" name="Text Placeholder 3">
            <a:extLst>
              <a:ext uri="{FF2B5EF4-FFF2-40B4-BE49-F238E27FC236}">
                <a16:creationId xmlns:a16="http://schemas.microsoft.com/office/drawing/2014/main" id="{1008589B-5266-4815-A2EA-38A252C02F2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55737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1699B-8BA5-4F99-9167-BDC5E3DCBE9A}"/>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D78BF5E7-BF90-434C-99A2-39E7BA8A6CA6}"/>
              </a:ext>
            </a:extLst>
          </p:cNvPr>
          <p:cNvGraphicFramePr>
            <a:graphicFrameLocks noGrp="1"/>
          </p:cNvGraphicFramePr>
          <p:nvPr>
            <p:ph type="tbl" sz="quarter" idx="13"/>
            <p:extLst>
              <p:ext uri="{D42A27DB-BD31-4B8C-83A1-F6EECF244321}">
                <p14:modId xmlns:p14="http://schemas.microsoft.com/office/powerpoint/2010/main" val="2561882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6510751"/>
                    </a:ext>
                  </a:extLst>
                </a:gridCol>
                <a:gridCol w="2468880">
                  <a:extLst>
                    <a:ext uri="{9D8B030D-6E8A-4147-A177-3AD203B41FA5}">
                      <a16:colId xmlns:a16="http://schemas.microsoft.com/office/drawing/2014/main" val="3480738103"/>
                    </a:ext>
                  </a:extLst>
                </a:gridCol>
                <a:gridCol w="822960">
                  <a:extLst>
                    <a:ext uri="{9D8B030D-6E8A-4147-A177-3AD203B41FA5}">
                      <a16:colId xmlns:a16="http://schemas.microsoft.com/office/drawing/2014/main" val="2706151762"/>
                    </a:ext>
                  </a:extLst>
                </a:gridCol>
                <a:gridCol w="822960">
                  <a:extLst>
                    <a:ext uri="{9D8B030D-6E8A-4147-A177-3AD203B41FA5}">
                      <a16:colId xmlns:a16="http://schemas.microsoft.com/office/drawing/2014/main" val="611250649"/>
                    </a:ext>
                  </a:extLst>
                </a:gridCol>
                <a:gridCol w="822960">
                  <a:extLst>
                    <a:ext uri="{9D8B030D-6E8A-4147-A177-3AD203B41FA5}">
                      <a16:colId xmlns:a16="http://schemas.microsoft.com/office/drawing/2014/main" val="1169133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6161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Antonny Cooper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406748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Emmanuel Hiciano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8372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Bueno Coronado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50944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Bonilla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5713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Jey Candela Prophet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621834065"/>
                  </a:ext>
                </a:extLst>
              </a:tr>
            </a:tbl>
          </a:graphicData>
        </a:graphic>
      </p:graphicFrame>
      <p:sp>
        <p:nvSpPr>
          <p:cNvPr id="4" name="Text Placeholder 3">
            <a:extLst>
              <a:ext uri="{FF2B5EF4-FFF2-40B4-BE49-F238E27FC236}">
                <a16:creationId xmlns:a16="http://schemas.microsoft.com/office/drawing/2014/main" id="{F403EBF2-0BA2-4F62-8E65-89AD4C46EB0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20801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57069-8DED-474A-B447-4E39210D941D}"/>
              </a:ext>
            </a:extLst>
          </p:cNvPr>
          <p:cNvSpPr>
            <a:spLocks noGrp="1"/>
          </p:cNvSpPr>
          <p:nvPr>
            <p:ph type="title"/>
          </p:nvPr>
        </p:nvSpPr>
        <p:spPr/>
        <p:txBody>
          <a:bodyPr/>
          <a:lstStyle/>
          <a:p>
            <a:r>
              <a:rPr lang="en-US"/>
              <a:t>Facebook User Posts Table - 1 of 7</a:t>
            </a:r>
          </a:p>
        </p:txBody>
      </p:sp>
      <p:graphicFrame>
        <p:nvGraphicFramePr>
          <p:cNvPr id="5" name="Table Placeholder 4">
            <a:extLst>
              <a:ext uri="{FF2B5EF4-FFF2-40B4-BE49-F238E27FC236}">
                <a16:creationId xmlns:a16="http://schemas.microsoft.com/office/drawing/2014/main" id="{1DCA440E-5673-4ADC-8C7C-0B48B37034E4}"/>
              </a:ext>
            </a:extLst>
          </p:cNvPr>
          <p:cNvGraphicFramePr>
            <a:graphicFrameLocks noGrp="1"/>
          </p:cNvGraphicFramePr>
          <p:nvPr>
            <p:ph type="tbl" sz="quarter" idx="13"/>
            <p:extLst>
              <p:ext uri="{D42A27DB-BD31-4B8C-83A1-F6EECF244321}">
                <p14:modId xmlns:p14="http://schemas.microsoft.com/office/powerpoint/2010/main" val="4181270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39225122"/>
                    </a:ext>
                  </a:extLst>
                </a:gridCol>
                <a:gridCol w="822960">
                  <a:extLst>
                    <a:ext uri="{9D8B030D-6E8A-4147-A177-3AD203B41FA5}">
                      <a16:colId xmlns:a16="http://schemas.microsoft.com/office/drawing/2014/main" val="3351125238"/>
                    </a:ext>
                  </a:extLst>
                </a:gridCol>
                <a:gridCol w="822960">
                  <a:extLst>
                    <a:ext uri="{9D8B030D-6E8A-4147-A177-3AD203B41FA5}">
                      <a16:colId xmlns:a16="http://schemas.microsoft.com/office/drawing/2014/main" val="2847601157"/>
                    </a:ext>
                  </a:extLst>
                </a:gridCol>
                <a:gridCol w="822960">
                  <a:extLst>
                    <a:ext uri="{9D8B030D-6E8A-4147-A177-3AD203B41FA5}">
                      <a16:colId xmlns:a16="http://schemas.microsoft.com/office/drawing/2014/main" val="3831686160"/>
                    </a:ext>
                  </a:extLst>
                </a:gridCol>
                <a:gridCol w="822960">
                  <a:extLst>
                    <a:ext uri="{9D8B030D-6E8A-4147-A177-3AD203B41FA5}">
                      <a16:colId xmlns:a16="http://schemas.microsoft.com/office/drawing/2014/main" val="1402931105"/>
                    </a:ext>
                  </a:extLst>
                </a:gridCol>
                <a:gridCol w="822960">
                  <a:extLst>
                    <a:ext uri="{9D8B030D-6E8A-4147-A177-3AD203B41FA5}">
                      <a16:colId xmlns:a16="http://schemas.microsoft.com/office/drawing/2014/main" val="734773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7507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Rafelina Cirineo Concepcion - 2017-10-30 13:29:14</a:t>
                      </a:r>
                      <a:r>
                        <a:rPr kumimoji="0" lang="en-US" sz="1000" b="0" i="0" u="none" strike="noStrike" kern="1200" cap="none" spc="0" normalizeH="0" baseline="0" noProof="0">
                          <a:ln>
                            <a:noFill/>
                          </a:ln>
                          <a:solidFill>
                            <a:prstClr val="black"/>
                          </a:solidFill>
                          <a:effectLst/>
                          <a:uLnTx/>
                          <a:uFillTx/>
                          <a:latin typeface="+mn-lt"/>
                          <a:ea typeface="+mn-ea"/>
                          <a:cs typeface="+mn-cs"/>
                        </a:rPr>
                        <a:t>
Viva tv, está muy costoso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712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George Samir - 2017-10-28 22:54:12</a:t>
                      </a:r>
                      <a:r>
                        <a:rPr kumimoji="0" lang="en-US" sz="1000" b="0" i="0" u="none" strike="noStrike" kern="1200" cap="none" spc="0" normalizeH="0" baseline="0" noProof="0">
                          <a:ln>
                            <a:noFill/>
                          </a:ln>
                          <a:solidFill>
                            <a:prstClr val="black"/>
                          </a:solidFill>
                          <a:effectLst/>
                          <a:uLnTx/>
                          <a:uFillTx/>
                          <a:latin typeface="+mn-lt"/>
                          <a:ea typeface="+mn-ea"/>
                          <a:cs typeface="+mn-cs"/>
                        </a:rPr>
                        <a:t>
COBERTURA PARA NIGUA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10/30/2017 13:01:02</a:t>
                      </a:r>
                    </a:p>
                  </a:txBody>
                  <a:tcPr/>
                </a:tc>
                <a:extLst>
                  <a:ext uri="{0D108BD9-81ED-4DB2-BD59-A6C34878D82A}">
                    <a16:rowId xmlns:a16="http://schemas.microsoft.com/office/drawing/2014/main" val="23981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Basilio Marte - 2017-10-28 20:01:24</a:t>
                      </a:r>
                      <a:r>
                        <a:rPr kumimoji="0" lang="en-US" sz="1000" b="0" i="0" u="none" strike="noStrike" kern="1200" cap="none" spc="0" normalizeH="0" baseline="0" noProof="0">
                          <a:ln>
                            <a:noFill/>
                          </a:ln>
                          <a:solidFill>
                            <a:prstClr val="black"/>
                          </a:solidFill>
                          <a:effectLst/>
                          <a:uLnTx/>
                          <a:uFillTx/>
                          <a:latin typeface="+mn-lt"/>
                          <a:ea typeface="+mn-ea"/>
                          <a:cs typeface="+mn-cs"/>
                        </a:rPr>
                        <a:t>
ADMIN DE VIVA EL SITEMA NOS NO DEJA CUNSURTAL  LA FECHA DE  VENSIMIENTO DE DATA  aiuto prego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10/30/2017 13:00:12</a:t>
                      </a:r>
                    </a:p>
                  </a:txBody>
                  <a:tcPr/>
                </a:tc>
                <a:extLst>
                  <a:ext uri="{0D108BD9-81ED-4DB2-BD59-A6C34878D82A}">
                    <a16:rowId xmlns:a16="http://schemas.microsoft.com/office/drawing/2014/main" val="106041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Elizabeth Arias Garcia - 2017-10-28 14:53:32</a:t>
                      </a:r>
                      <a:r>
                        <a:rPr kumimoji="0" lang="es-ES" sz="1000" b="0" i="0" u="none" strike="noStrike" kern="1200" cap="none" spc="0" normalizeH="0" baseline="0" noProof="0">
                          <a:ln>
                            <a:noFill/>
                          </a:ln>
                          <a:solidFill>
                            <a:prstClr val="black"/>
                          </a:solidFill>
                          <a:effectLst/>
                          <a:uLnTx/>
                          <a:uFillTx/>
                          <a:latin typeface="+mn-lt"/>
                          <a:ea typeface="+mn-ea"/>
                          <a:cs typeface="+mn-cs"/>
                        </a:rPr>
                        <a:t>
Es increible no  tienen quien te de una informacion de tu cuenta cuando vas a un dealer te dicen que tienes que llamar a servicio al cliente y cuando llamas las personas no contesta y cuando contestan te dicen espere un minuto y es en espera por mas de 30 minutos, si asi piensan avanzar los veo feo que servicio mas pesimo. sin hablar de la senal, antes de decir tengo 4G 4x4 deben de mejorar lo basico, asistencia al cliente y tener red en todo el pais luego promocionen su 4g 4x4 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988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Feldin Feliz - 2017-10-26 21:11:59</a:t>
                      </a:r>
                      <a:r>
                        <a:rPr kumimoji="0" lang="es-ES" sz="1000" b="0" i="0" u="none" strike="noStrike" kern="1200" cap="none" spc="0" normalizeH="0" baseline="0" noProof="0">
                          <a:ln>
                            <a:noFill/>
                          </a:ln>
                          <a:solidFill>
                            <a:prstClr val="black"/>
                          </a:solidFill>
                          <a:effectLst/>
                          <a:uLnTx/>
                          <a:uFillTx/>
                          <a:latin typeface="+mn-lt"/>
                          <a:ea typeface="+mn-ea"/>
                          <a:cs typeface="+mn-cs"/>
                        </a:rPr>
                        <a:t>
Buenas noche gente de viva. Tengo una queja con la oficina q esta hubicada dentro del ole de las america y es q ese sol entra como si es un sauna q hay. Q pena me da la pobre personas q trabajan dentro. Es el cristal q es transparente tienen q ponerle algo q bloquee ese solaso. Me despido muy disgustado con ustedes.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10/27/2017 11:05:26</a:t>
                      </a:r>
                    </a:p>
                  </a:txBody>
                  <a:tcPr/>
                </a:tc>
                <a:extLst>
                  <a:ext uri="{0D108BD9-81ED-4DB2-BD59-A6C34878D82A}">
                    <a16:rowId xmlns:a16="http://schemas.microsoft.com/office/drawing/2014/main" val="2485119098"/>
                  </a:ext>
                </a:extLst>
              </a:tr>
            </a:tbl>
          </a:graphicData>
        </a:graphic>
      </p:graphicFrame>
      <p:sp>
        <p:nvSpPr>
          <p:cNvPr id="4" name="Text Placeholder 3">
            <a:extLst>
              <a:ext uri="{FF2B5EF4-FFF2-40B4-BE49-F238E27FC236}">
                <a16:creationId xmlns:a16="http://schemas.microsoft.com/office/drawing/2014/main" id="{5F7F3248-02D1-4E32-A03F-680D3F2EAD4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338310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993D-78D4-4828-946C-02CA28DBBD0D}"/>
              </a:ext>
            </a:extLst>
          </p:cNvPr>
          <p:cNvSpPr>
            <a:spLocks noGrp="1"/>
          </p:cNvSpPr>
          <p:nvPr>
            <p:ph type="title"/>
          </p:nvPr>
        </p:nvSpPr>
        <p:spPr/>
        <p:txBody>
          <a:bodyPr/>
          <a:lstStyle/>
          <a:p>
            <a:r>
              <a:rPr lang="en-US"/>
              <a:t>Facebook User Posts Table - 2 of 7</a:t>
            </a:r>
          </a:p>
        </p:txBody>
      </p:sp>
      <p:graphicFrame>
        <p:nvGraphicFramePr>
          <p:cNvPr id="5" name="Table Placeholder 4">
            <a:extLst>
              <a:ext uri="{FF2B5EF4-FFF2-40B4-BE49-F238E27FC236}">
                <a16:creationId xmlns:a16="http://schemas.microsoft.com/office/drawing/2014/main" id="{D65387A1-B893-4C6E-873D-A2CD57320777}"/>
              </a:ext>
            </a:extLst>
          </p:cNvPr>
          <p:cNvGraphicFramePr>
            <a:graphicFrameLocks noGrp="1"/>
          </p:cNvGraphicFramePr>
          <p:nvPr>
            <p:ph type="tbl" sz="quarter" idx="13"/>
            <p:extLst>
              <p:ext uri="{D42A27DB-BD31-4B8C-83A1-F6EECF244321}">
                <p14:modId xmlns:p14="http://schemas.microsoft.com/office/powerpoint/2010/main" val="3130950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46292000"/>
                    </a:ext>
                  </a:extLst>
                </a:gridCol>
                <a:gridCol w="822960">
                  <a:extLst>
                    <a:ext uri="{9D8B030D-6E8A-4147-A177-3AD203B41FA5}">
                      <a16:colId xmlns:a16="http://schemas.microsoft.com/office/drawing/2014/main" val="1258551665"/>
                    </a:ext>
                  </a:extLst>
                </a:gridCol>
                <a:gridCol w="822960">
                  <a:extLst>
                    <a:ext uri="{9D8B030D-6E8A-4147-A177-3AD203B41FA5}">
                      <a16:colId xmlns:a16="http://schemas.microsoft.com/office/drawing/2014/main" val="2585444884"/>
                    </a:ext>
                  </a:extLst>
                </a:gridCol>
                <a:gridCol w="822960">
                  <a:extLst>
                    <a:ext uri="{9D8B030D-6E8A-4147-A177-3AD203B41FA5}">
                      <a16:colId xmlns:a16="http://schemas.microsoft.com/office/drawing/2014/main" val="2994489783"/>
                    </a:ext>
                  </a:extLst>
                </a:gridCol>
                <a:gridCol w="822960">
                  <a:extLst>
                    <a:ext uri="{9D8B030D-6E8A-4147-A177-3AD203B41FA5}">
                      <a16:colId xmlns:a16="http://schemas.microsoft.com/office/drawing/2014/main" val="1731506881"/>
                    </a:ext>
                  </a:extLst>
                </a:gridCol>
                <a:gridCol w="822960">
                  <a:extLst>
                    <a:ext uri="{9D8B030D-6E8A-4147-A177-3AD203B41FA5}">
                      <a16:colId xmlns:a16="http://schemas.microsoft.com/office/drawing/2014/main" val="70542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8220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Jorge Luis Rojas Bautista - 2017-10-26 11:21:45</a:t>
                      </a:r>
                      <a:r>
                        <a:rPr kumimoji="0" lang="es-ES" sz="1000" b="0" i="0" u="none" strike="noStrike" kern="1200" cap="none" spc="0" normalizeH="0" baseline="0" noProof="0">
                          <a:ln>
                            <a:noFill/>
                          </a:ln>
                          <a:solidFill>
                            <a:prstClr val="black"/>
                          </a:solidFill>
                          <a:effectLst/>
                          <a:uLnTx/>
                          <a:uFillTx/>
                          <a:latin typeface="+mn-lt"/>
                          <a:ea typeface="+mn-ea"/>
                          <a:cs typeface="+mn-cs"/>
                        </a:rPr>
                        <a:t>
buen dias quiero saber de una informacion que me enviaron ustedes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10/26/2017 12:23:07</a:t>
                      </a:r>
                    </a:p>
                  </a:txBody>
                  <a:tcPr/>
                </a:tc>
                <a:extLst>
                  <a:ext uri="{0D108BD9-81ED-4DB2-BD59-A6C34878D82A}">
                    <a16:rowId xmlns:a16="http://schemas.microsoft.com/office/drawing/2014/main" val="35534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Fernando Heredia - 2017-10-26 00:02:55</a:t>
                      </a:r>
                      <a:r>
                        <a:rPr kumimoji="0" lang="es-ES" sz="1000" b="0" i="0" u="none" strike="noStrike" kern="1200" cap="none" spc="0" normalizeH="0" baseline="0" noProof="0">
                          <a:ln>
                            <a:noFill/>
                          </a:ln>
                          <a:solidFill>
                            <a:prstClr val="black"/>
                          </a:solidFill>
                          <a:effectLst/>
                          <a:uLnTx/>
                          <a:uFillTx/>
                          <a:latin typeface="+mn-lt"/>
                          <a:ea typeface="+mn-ea"/>
                          <a:cs typeface="+mn-cs"/>
                        </a:rPr>
                        <a:t>
Tengo argo que decir si dicen k viva es malo están equivocados estos es super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018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Emmanuel Bonifacio Hilario - 2017-10-25 20:14:52</a:t>
                      </a:r>
                      <a:r>
                        <a:rPr kumimoji="0" lang="es-ES" sz="1000" b="0" i="0" u="none" strike="noStrike" kern="1200" cap="none" spc="0" normalizeH="0" baseline="0" noProof="0">
                          <a:ln>
                            <a:noFill/>
                          </a:ln>
                          <a:solidFill>
                            <a:prstClr val="black"/>
                          </a:solidFill>
                          <a:effectLst/>
                          <a:uLnTx/>
                          <a:uFillTx/>
                          <a:latin typeface="+mn-lt"/>
                          <a:ea typeface="+mn-ea"/>
                          <a:cs typeface="+mn-cs"/>
                        </a:rPr>
                        <a:t>
Señores lo que es la competencia Viva tubo que venir aplicar el Internet ilimitado a sus clientes para hacer que las demás hagan lo mismo, lo que indica que si podían hacerlo pero mientras tanto le estaban sacando el jugo a los usuarios y no lo hacían, esas son las ventajas de tener competencia, lo que hace que los usuarios salgamos beneficiados, ahora lo que nunca las demás telefónicas  van hacer es garantizar la velocidad del Internet como lo hace Viva, así que por mas Internet ilimitado que ponga jamas seria igual a la velocidad que ofrece viva.....Así que espera para venir a viva.....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2296959"/>
                  </a:ext>
                </a:extLst>
              </a:tr>
            </a:tbl>
          </a:graphicData>
        </a:graphic>
      </p:graphicFrame>
      <p:sp>
        <p:nvSpPr>
          <p:cNvPr id="4" name="Text Placeholder 3">
            <a:extLst>
              <a:ext uri="{FF2B5EF4-FFF2-40B4-BE49-F238E27FC236}">
                <a16:creationId xmlns:a16="http://schemas.microsoft.com/office/drawing/2014/main" id="{48F875F4-A92D-4DF2-B4F4-F53C6A3A369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867902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E269-5BD7-41C7-A55F-1D059F9DCF13}"/>
              </a:ext>
            </a:extLst>
          </p:cNvPr>
          <p:cNvSpPr>
            <a:spLocks noGrp="1"/>
          </p:cNvSpPr>
          <p:nvPr>
            <p:ph type="title"/>
          </p:nvPr>
        </p:nvSpPr>
        <p:spPr/>
        <p:txBody>
          <a:bodyPr/>
          <a:lstStyle/>
          <a:p>
            <a:r>
              <a:rPr lang="en-US"/>
              <a:t>Facebook User Posts Table - 3 of 7</a:t>
            </a:r>
          </a:p>
        </p:txBody>
      </p:sp>
      <p:graphicFrame>
        <p:nvGraphicFramePr>
          <p:cNvPr id="5" name="Table Placeholder 4">
            <a:extLst>
              <a:ext uri="{FF2B5EF4-FFF2-40B4-BE49-F238E27FC236}">
                <a16:creationId xmlns:a16="http://schemas.microsoft.com/office/drawing/2014/main" id="{2DCDA2BD-4073-4D1F-8F54-3453C7D1DD3C}"/>
              </a:ext>
            </a:extLst>
          </p:cNvPr>
          <p:cNvGraphicFramePr>
            <a:graphicFrameLocks noGrp="1"/>
          </p:cNvGraphicFramePr>
          <p:nvPr>
            <p:ph type="tbl" sz="quarter" idx="13"/>
            <p:extLst>
              <p:ext uri="{D42A27DB-BD31-4B8C-83A1-F6EECF244321}">
                <p14:modId xmlns:p14="http://schemas.microsoft.com/office/powerpoint/2010/main" val="3939835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28116147"/>
                    </a:ext>
                  </a:extLst>
                </a:gridCol>
                <a:gridCol w="822960">
                  <a:extLst>
                    <a:ext uri="{9D8B030D-6E8A-4147-A177-3AD203B41FA5}">
                      <a16:colId xmlns:a16="http://schemas.microsoft.com/office/drawing/2014/main" val="2429294791"/>
                    </a:ext>
                  </a:extLst>
                </a:gridCol>
                <a:gridCol w="822960">
                  <a:extLst>
                    <a:ext uri="{9D8B030D-6E8A-4147-A177-3AD203B41FA5}">
                      <a16:colId xmlns:a16="http://schemas.microsoft.com/office/drawing/2014/main" val="3546172427"/>
                    </a:ext>
                  </a:extLst>
                </a:gridCol>
                <a:gridCol w="822960">
                  <a:extLst>
                    <a:ext uri="{9D8B030D-6E8A-4147-A177-3AD203B41FA5}">
                      <a16:colId xmlns:a16="http://schemas.microsoft.com/office/drawing/2014/main" val="1961718744"/>
                    </a:ext>
                  </a:extLst>
                </a:gridCol>
                <a:gridCol w="822960">
                  <a:extLst>
                    <a:ext uri="{9D8B030D-6E8A-4147-A177-3AD203B41FA5}">
                      <a16:colId xmlns:a16="http://schemas.microsoft.com/office/drawing/2014/main" val="90577229"/>
                    </a:ext>
                  </a:extLst>
                </a:gridCol>
                <a:gridCol w="822960">
                  <a:extLst>
                    <a:ext uri="{9D8B030D-6E8A-4147-A177-3AD203B41FA5}">
                      <a16:colId xmlns:a16="http://schemas.microsoft.com/office/drawing/2014/main" val="440904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770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Mario Olivares - 2017-10-25 01:06:59</a:t>
                      </a:r>
                      <a:r>
                        <a:rPr kumimoji="0" lang="es-ES" sz="1000" b="0" i="0" u="none" strike="noStrike" kern="1200" cap="none" spc="0" normalizeH="0" baseline="0" noProof="0">
                          <a:ln>
                            <a:noFill/>
                          </a:ln>
                          <a:solidFill>
                            <a:prstClr val="black"/>
                          </a:solidFill>
                          <a:effectLst/>
                          <a:uLnTx/>
                          <a:uFillTx/>
                          <a:latin typeface="+mn-lt"/>
                          <a:ea typeface="+mn-ea"/>
                          <a:cs typeface="+mn-cs"/>
                        </a:rPr>
                        <a:t>
Para los que dicen que el internet se degrada les daré un dato, no es que se degrade, es que nosotros mismos lo degradamos, vallan a la página viva.com.do y luego al apartado de uso justo y verán algunas restricciones que si las rompen van a ver descender la velocidad de su internet y si cometen la misma falta en más ocasiones su cuenta corre el riesgo de quedar eliminada de la nueva configuración de internet, tanto que para poder volver a disfrutar el internet de viva tendría que sacar otro número diferente, son como 17 reglas y entre las más importantes está el uso de aplicaciones que alteren el VPN (Virtual Private Network o Red Privada Virtual), también está prohibido ver porno durante con el internet de viva, y la regla más importante que estoy seguro más del 98% la ha roto aunque sea 2 veces es la de pasar internet a otros equipos (pc, celular, tablet, etc.), eso de pasar internet a otros equipos está sumamente prohibido, por eso nosotros mismos degradamos la velocidad del intern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4295616"/>
                  </a:ext>
                </a:extLst>
              </a:tr>
            </a:tbl>
          </a:graphicData>
        </a:graphic>
      </p:graphicFrame>
      <p:sp>
        <p:nvSpPr>
          <p:cNvPr id="4" name="Text Placeholder 3">
            <a:extLst>
              <a:ext uri="{FF2B5EF4-FFF2-40B4-BE49-F238E27FC236}">
                <a16:creationId xmlns:a16="http://schemas.microsoft.com/office/drawing/2014/main" id="{41E361D8-96E8-49E8-8D66-FFEF1A92B1E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30489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9234E-C08D-48E7-8C1D-DA4CBACCA96B}"/>
              </a:ext>
            </a:extLst>
          </p:cNvPr>
          <p:cNvSpPr>
            <a:spLocks noGrp="1"/>
          </p:cNvSpPr>
          <p:nvPr>
            <p:ph type="title"/>
          </p:nvPr>
        </p:nvSpPr>
        <p:spPr/>
        <p:txBody>
          <a:bodyPr/>
          <a:lstStyle/>
          <a:p>
            <a:r>
              <a:rPr lang="en-US"/>
              <a:t>Facebook User Posts Table - 4 of 7</a:t>
            </a:r>
          </a:p>
        </p:txBody>
      </p:sp>
      <p:graphicFrame>
        <p:nvGraphicFramePr>
          <p:cNvPr id="5" name="Table Placeholder 4">
            <a:extLst>
              <a:ext uri="{FF2B5EF4-FFF2-40B4-BE49-F238E27FC236}">
                <a16:creationId xmlns:a16="http://schemas.microsoft.com/office/drawing/2014/main" id="{D82F9042-D594-4072-B51D-B07A9F288806}"/>
              </a:ext>
            </a:extLst>
          </p:cNvPr>
          <p:cNvGraphicFramePr>
            <a:graphicFrameLocks noGrp="1"/>
          </p:cNvGraphicFramePr>
          <p:nvPr>
            <p:ph type="tbl" sz="quarter" idx="13"/>
            <p:extLst>
              <p:ext uri="{D42A27DB-BD31-4B8C-83A1-F6EECF244321}">
                <p14:modId xmlns:p14="http://schemas.microsoft.com/office/powerpoint/2010/main" val="558852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2052583"/>
                    </a:ext>
                  </a:extLst>
                </a:gridCol>
                <a:gridCol w="822960">
                  <a:extLst>
                    <a:ext uri="{9D8B030D-6E8A-4147-A177-3AD203B41FA5}">
                      <a16:colId xmlns:a16="http://schemas.microsoft.com/office/drawing/2014/main" val="993537990"/>
                    </a:ext>
                  </a:extLst>
                </a:gridCol>
                <a:gridCol w="822960">
                  <a:extLst>
                    <a:ext uri="{9D8B030D-6E8A-4147-A177-3AD203B41FA5}">
                      <a16:colId xmlns:a16="http://schemas.microsoft.com/office/drawing/2014/main" val="3279258747"/>
                    </a:ext>
                  </a:extLst>
                </a:gridCol>
                <a:gridCol w="822960">
                  <a:extLst>
                    <a:ext uri="{9D8B030D-6E8A-4147-A177-3AD203B41FA5}">
                      <a16:colId xmlns:a16="http://schemas.microsoft.com/office/drawing/2014/main" val="3890617185"/>
                    </a:ext>
                  </a:extLst>
                </a:gridCol>
                <a:gridCol w="822960">
                  <a:extLst>
                    <a:ext uri="{9D8B030D-6E8A-4147-A177-3AD203B41FA5}">
                      <a16:colId xmlns:a16="http://schemas.microsoft.com/office/drawing/2014/main" val="131419629"/>
                    </a:ext>
                  </a:extLst>
                </a:gridCol>
                <a:gridCol w="822960">
                  <a:extLst>
                    <a:ext uri="{9D8B030D-6E8A-4147-A177-3AD203B41FA5}">
                      <a16:colId xmlns:a16="http://schemas.microsoft.com/office/drawing/2014/main" val="1296116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07476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Jose E. Arias - 2017-10-24 21:21:03</a:t>
                      </a:r>
                      <a:r>
                        <a:rPr kumimoji="0" lang="es-ES" sz="1000" b="0" i="0" u="none" strike="noStrike" kern="1200" cap="none" spc="0" normalizeH="0" baseline="0" noProof="0">
                          <a:ln>
                            <a:noFill/>
                          </a:ln>
                          <a:solidFill>
                            <a:prstClr val="black"/>
                          </a:solidFill>
                          <a:effectLst/>
                          <a:uLnTx/>
                          <a:uFillTx/>
                          <a:latin typeface="+mn-lt"/>
                          <a:ea typeface="+mn-ea"/>
                          <a:cs typeface="+mn-cs"/>
                        </a:rPr>
                        <a:t>
Hace dos semanas que adquirí un chip 4g LTE para Internet prepago, y solo me ha funcionado bien el primer día, luego la velocidad bajo a menos de 1 Mb, los vídeos no cargan, y la navegación es lenta, Su servicio de soporte técnico es un asco, no hay un representante capaz de ayudar con el problema solo dicen que una persona se comunicara conmigo pero hace ya mas de 3 días que tengo el problema y nadie me ayuda con el. al llamar tienen un anuncio que dice " Cuando te dicen ciertas restricciones aplican, en verdad quieren decir, los planes no son tan buenos como los describen......", pero ustedes ofrecen Internet 4G ilimitado y tienen un grupo de restricciones, NO PUEDES COMPARTIRLO,  NO PUEDES DESCARGAR LO QUE QUIERAS, entre otras, en verdad no dan lo que ofrecen. Imponen un bloqueo por cosas como compartir el Internet, entonces no entiendo cual es el Internet ilimitado sin restricciones.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 10:53:14</a:t>
                      </a:r>
                    </a:p>
                  </a:txBody>
                  <a:tcPr/>
                </a:tc>
                <a:extLst>
                  <a:ext uri="{0D108BD9-81ED-4DB2-BD59-A6C34878D82A}">
                    <a16:rowId xmlns:a16="http://schemas.microsoft.com/office/drawing/2014/main" val="348934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Sony Wertrom - 2017-10-23 15:00:55</a:t>
                      </a:r>
                      <a:r>
                        <a:rPr kumimoji="0" lang="en-US" sz="1000" b="0" i="0" u="none" strike="noStrike" kern="1200" cap="none" spc="0" normalizeH="0" baseline="0" noProof="0">
                          <a:ln>
                            <a:noFill/>
                          </a:ln>
                          <a:solidFill>
                            <a:prstClr val="black"/>
                          </a:solidFill>
                          <a:effectLst/>
                          <a:uLnTx/>
                          <a:uFillTx/>
                          <a:latin typeface="+mn-lt"/>
                          <a:ea typeface="+mn-ea"/>
                          <a:cs typeface="+mn-cs"/>
                        </a:rPr>
                        <a:t>
Apn de viva por favor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 17:47:48</a:t>
                      </a:r>
                    </a:p>
                  </a:txBody>
                  <a:tcPr/>
                </a:tc>
                <a:extLst>
                  <a:ext uri="{0D108BD9-81ED-4DB2-BD59-A6C34878D82A}">
                    <a16:rowId xmlns:a16="http://schemas.microsoft.com/office/drawing/2014/main" val="1229547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Amado Luckson Rejouis - 2017-10-21 21:36:47</a:t>
                      </a:r>
                      <a:r>
                        <a:rPr kumimoji="0" lang="es-ES" sz="1000" b="0" i="0" u="none" strike="noStrike" kern="1200" cap="none" spc="0" normalizeH="0" baseline="0" noProof="0">
                          <a:ln>
                            <a:noFill/>
                          </a:ln>
                          <a:solidFill>
                            <a:prstClr val="black"/>
                          </a:solidFill>
                          <a:effectLst/>
                          <a:uLnTx/>
                          <a:uFillTx/>
                          <a:latin typeface="+mn-lt"/>
                          <a:ea typeface="+mn-ea"/>
                          <a:cs typeface="+mn-cs"/>
                        </a:rPr>
                        <a:t>
Salurdo  necesito saver porque no puedo abrir mi cuenta de face book   ni ver nada por you tube solo estoy usando whats y imo  . Si tengo un plan ilimitado por 145 pesos por una semana eso no estabien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 17:25:34</a:t>
                      </a:r>
                    </a:p>
                  </a:txBody>
                  <a:tcPr/>
                </a:tc>
                <a:extLst>
                  <a:ext uri="{0D108BD9-81ED-4DB2-BD59-A6C34878D82A}">
                    <a16:rowId xmlns:a16="http://schemas.microsoft.com/office/drawing/2014/main" val="1252524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Manuel Jesus Valenzuela Mena - 2017-10-21 20:49:02</a:t>
                      </a:r>
                      <a:r>
                        <a:rPr kumimoji="0" lang="es-ES" sz="1000" b="0" i="0" u="none" strike="noStrike" kern="1200" cap="none" spc="0" normalizeH="0" baseline="0" noProof="0">
                          <a:ln>
                            <a:noFill/>
                          </a:ln>
                          <a:solidFill>
                            <a:prstClr val="black"/>
                          </a:solidFill>
                          <a:effectLst/>
                          <a:uLnTx/>
                          <a:uFillTx/>
                          <a:latin typeface="+mn-lt"/>
                          <a:ea typeface="+mn-ea"/>
                          <a:cs typeface="+mn-cs"/>
                        </a:rPr>
                        <a:t>
buenas noche querida viva que saver si en le municipio de haina nigua  en uvicasion la sementer algos favor colocar una antena para mejor ceñal y les aseguro que tenbran mas clientes aqui en el sur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 17:25:58</a:t>
                      </a:r>
                    </a:p>
                  </a:txBody>
                  <a:tcPr/>
                </a:tc>
                <a:extLst>
                  <a:ext uri="{0D108BD9-81ED-4DB2-BD59-A6C34878D82A}">
                    <a16:rowId xmlns:a16="http://schemas.microsoft.com/office/drawing/2014/main" val="42592502"/>
                  </a:ext>
                </a:extLst>
              </a:tr>
            </a:tbl>
          </a:graphicData>
        </a:graphic>
      </p:graphicFrame>
      <p:sp>
        <p:nvSpPr>
          <p:cNvPr id="4" name="Text Placeholder 3">
            <a:extLst>
              <a:ext uri="{FF2B5EF4-FFF2-40B4-BE49-F238E27FC236}">
                <a16:creationId xmlns:a16="http://schemas.microsoft.com/office/drawing/2014/main" id="{478581D4-8EB0-44E0-93AA-BEE5E1357BA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980779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19D2C-EA39-4276-AE26-228C14118FD7}"/>
              </a:ext>
            </a:extLst>
          </p:cNvPr>
          <p:cNvSpPr>
            <a:spLocks noGrp="1"/>
          </p:cNvSpPr>
          <p:nvPr>
            <p:ph type="title"/>
          </p:nvPr>
        </p:nvSpPr>
        <p:spPr/>
        <p:txBody>
          <a:bodyPr/>
          <a:lstStyle/>
          <a:p>
            <a:r>
              <a:rPr lang="en-US"/>
              <a:t>Facebook User Posts Table - 5 of 7</a:t>
            </a:r>
          </a:p>
        </p:txBody>
      </p:sp>
      <p:graphicFrame>
        <p:nvGraphicFramePr>
          <p:cNvPr id="5" name="Table Placeholder 4">
            <a:extLst>
              <a:ext uri="{FF2B5EF4-FFF2-40B4-BE49-F238E27FC236}">
                <a16:creationId xmlns:a16="http://schemas.microsoft.com/office/drawing/2014/main" id="{7056B837-D165-40AF-BAD8-653B8F6A352D}"/>
              </a:ext>
            </a:extLst>
          </p:cNvPr>
          <p:cNvGraphicFramePr>
            <a:graphicFrameLocks noGrp="1"/>
          </p:cNvGraphicFramePr>
          <p:nvPr>
            <p:ph type="tbl" sz="quarter" idx="13"/>
            <p:extLst>
              <p:ext uri="{D42A27DB-BD31-4B8C-83A1-F6EECF244321}">
                <p14:modId xmlns:p14="http://schemas.microsoft.com/office/powerpoint/2010/main" val="1742736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42178236"/>
                    </a:ext>
                  </a:extLst>
                </a:gridCol>
                <a:gridCol w="822960">
                  <a:extLst>
                    <a:ext uri="{9D8B030D-6E8A-4147-A177-3AD203B41FA5}">
                      <a16:colId xmlns:a16="http://schemas.microsoft.com/office/drawing/2014/main" val="3687498959"/>
                    </a:ext>
                  </a:extLst>
                </a:gridCol>
                <a:gridCol w="822960">
                  <a:extLst>
                    <a:ext uri="{9D8B030D-6E8A-4147-A177-3AD203B41FA5}">
                      <a16:colId xmlns:a16="http://schemas.microsoft.com/office/drawing/2014/main" val="1910796865"/>
                    </a:ext>
                  </a:extLst>
                </a:gridCol>
                <a:gridCol w="822960">
                  <a:extLst>
                    <a:ext uri="{9D8B030D-6E8A-4147-A177-3AD203B41FA5}">
                      <a16:colId xmlns:a16="http://schemas.microsoft.com/office/drawing/2014/main" val="3002047518"/>
                    </a:ext>
                  </a:extLst>
                </a:gridCol>
                <a:gridCol w="822960">
                  <a:extLst>
                    <a:ext uri="{9D8B030D-6E8A-4147-A177-3AD203B41FA5}">
                      <a16:colId xmlns:a16="http://schemas.microsoft.com/office/drawing/2014/main" val="468276058"/>
                    </a:ext>
                  </a:extLst>
                </a:gridCol>
                <a:gridCol w="822960">
                  <a:extLst>
                    <a:ext uri="{9D8B030D-6E8A-4147-A177-3AD203B41FA5}">
                      <a16:colId xmlns:a16="http://schemas.microsoft.com/office/drawing/2014/main" val="1741303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983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George Samir - 2017-10-21 08:15:52</a:t>
                      </a:r>
                      <a:r>
                        <a:rPr kumimoji="0" lang="es-ES" sz="1000" b="0" i="0" u="none" strike="noStrike" kern="1200" cap="none" spc="0" normalizeH="0" baseline="0" noProof="0">
                          <a:ln>
                            <a:noFill/>
                          </a:ln>
                          <a:solidFill>
                            <a:prstClr val="black"/>
                          </a:solidFill>
                          <a:effectLst/>
                          <a:uLnTx/>
                          <a:uFillTx/>
                          <a:latin typeface="+mn-lt"/>
                          <a:ea typeface="+mn-ea"/>
                          <a:cs typeface="+mn-cs"/>
                        </a:rPr>
                        <a:t>
VIVA ESTA BIEN PERO ESTA PERDIENDO CLIENTES EN NIGUA SAN CRISTÓBAL POR FALTA O POCA COBERTURA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7381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Ricaurte Peña Martinez - 2017-10-20 13:08:12</a:t>
                      </a:r>
                      <a:r>
                        <a:rPr kumimoji="0" lang="es-ES" sz="1000" b="0" i="0" u="none" strike="noStrike" kern="1200" cap="none" spc="0" normalizeH="0" baseline="0" noProof="0">
                          <a:ln>
                            <a:noFill/>
                          </a:ln>
                          <a:solidFill>
                            <a:prstClr val="black"/>
                          </a:solidFill>
                          <a:effectLst/>
                          <a:uLnTx/>
                          <a:uFillTx/>
                          <a:latin typeface="+mn-lt"/>
                          <a:ea typeface="+mn-ea"/>
                          <a:cs typeface="+mn-cs"/>
                        </a:rPr>
                        <a:t>
SEÑORES, SOLO TENEMOS QUE VISITAR LAS PLAZAS COMERCIALES DE REPUBLICA DOMINICANA, VIVA ESTA ABARROTADA DE GENTE COMO NUNCA ANTES, ESTO ES INCREIBLE PERO CIERTO, VIVA A DADO UN PALO DE GALLERA CONVIRTIENDOSE EN LA RED NO.1 DE REPUBLICA DOMINICANA, SUS SERVICIOS TECNICOS Y SUS FINAS ATENCIONES AL CLIENTE COMBINADA CON LA NUEVA TECNOLOGIA 4G HACEN UNA VERDADERA Y TENAZ PLATAFORMA DE COMUNICACION EN LA FAMILIA DOMINICANA, VIVA TE QUEREMOS ALANTE, ALANTE, SERVICIOS ILIMITADOS QUE NOS ENGRANDECEN.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 17:11:28</a:t>
                      </a:r>
                    </a:p>
                  </a:txBody>
                  <a:tcPr/>
                </a:tc>
                <a:extLst>
                  <a:ext uri="{0D108BD9-81ED-4DB2-BD59-A6C34878D82A}">
                    <a16:rowId xmlns:a16="http://schemas.microsoft.com/office/drawing/2014/main" val="312410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Emmanuel Bonifacio Hilario - 2017-10-19 20:14:26</a:t>
                      </a:r>
                      <a:r>
                        <a:rPr kumimoji="0" lang="es-ES" sz="1000" b="0" i="0" u="none" strike="noStrike" kern="1200" cap="none" spc="0" normalizeH="0" baseline="0" noProof="0">
                          <a:ln>
                            <a:noFill/>
                          </a:ln>
                          <a:solidFill>
                            <a:prstClr val="black"/>
                          </a:solidFill>
                          <a:effectLst/>
                          <a:uLnTx/>
                          <a:uFillTx/>
                          <a:latin typeface="+mn-lt"/>
                          <a:ea typeface="+mn-ea"/>
                          <a:cs typeface="+mn-cs"/>
                        </a:rPr>
                        <a:t>
Estoy muy complacido con este servicio de Internet que brinda y que no estafa a los usuarios como hacen las otras, la verdad que con VIVA me siento que estoy en otro pais, ya que te da lo justo por lo que pagas...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 17:48:42</a:t>
                      </a:r>
                    </a:p>
                  </a:txBody>
                  <a:tcPr/>
                </a:tc>
                <a:extLst>
                  <a:ext uri="{0D108BD9-81ED-4DB2-BD59-A6C34878D82A}">
                    <a16:rowId xmlns:a16="http://schemas.microsoft.com/office/drawing/2014/main" val="165119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Francisco Ureña - 2017-10-19 17:38:44</a:t>
                      </a:r>
                      <a:r>
                        <a:rPr kumimoji="0" lang="en-US" sz="1000" b="0" i="0" u="none" strike="noStrike" kern="1200" cap="none" spc="0" normalizeH="0" baseline="0" noProof="0">
                          <a:ln>
                            <a:noFill/>
                          </a:ln>
                          <a:solidFill>
                            <a:prstClr val="black"/>
                          </a:solidFill>
                          <a:effectLst/>
                          <a:uLnTx/>
                          <a:uFillTx/>
                          <a:latin typeface="+mn-lt"/>
                          <a:ea typeface="+mn-ea"/>
                          <a:cs typeface="+mn-cs"/>
                        </a:rPr>
                        <a:t>
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025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Marina Bonilla - 2017-10-19 15:55:34</a:t>
                      </a:r>
                      <a:r>
                        <a:rPr kumimoji="0" lang="es-ES" sz="1000" b="0" i="0" u="none" strike="noStrike" kern="1200" cap="none" spc="0" normalizeH="0" baseline="0" noProof="0">
                          <a:ln>
                            <a:noFill/>
                          </a:ln>
                          <a:solidFill>
                            <a:prstClr val="black"/>
                          </a:solidFill>
                          <a:effectLst/>
                          <a:uLnTx/>
                          <a:uFillTx/>
                          <a:latin typeface="+mn-lt"/>
                          <a:ea typeface="+mn-ea"/>
                          <a:cs typeface="+mn-cs"/>
                        </a:rPr>
                        <a:t>
saludos, que dificil lograr informacion de su servicio al cliente a negocios. Sera que no hay suficiente personal, y tanta gente buscando trabajo 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 17:49:17</a:t>
                      </a:r>
                    </a:p>
                  </a:txBody>
                  <a:tcPr/>
                </a:tc>
                <a:extLst>
                  <a:ext uri="{0D108BD9-81ED-4DB2-BD59-A6C34878D82A}">
                    <a16:rowId xmlns:a16="http://schemas.microsoft.com/office/drawing/2014/main" val="2696751548"/>
                  </a:ext>
                </a:extLst>
              </a:tr>
            </a:tbl>
          </a:graphicData>
        </a:graphic>
      </p:graphicFrame>
      <p:sp>
        <p:nvSpPr>
          <p:cNvPr id="4" name="Text Placeholder 3">
            <a:extLst>
              <a:ext uri="{FF2B5EF4-FFF2-40B4-BE49-F238E27FC236}">
                <a16:creationId xmlns:a16="http://schemas.microsoft.com/office/drawing/2014/main" id="{797F76D0-9C58-4967-B04E-D5464C2221E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582162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9A1EF-DFAA-4390-A4F2-00E555DF298D}"/>
              </a:ext>
            </a:extLst>
          </p:cNvPr>
          <p:cNvSpPr>
            <a:spLocks noGrp="1"/>
          </p:cNvSpPr>
          <p:nvPr>
            <p:ph type="title"/>
          </p:nvPr>
        </p:nvSpPr>
        <p:spPr/>
        <p:txBody>
          <a:bodyPr/>
          <a:lstStyle/>
          <a:p>
            <a:r>
              <a:rPr lang="en-US"/>
              <a:t>Facebook User Posts Table - 6 of 7</a:t>
            </a:r>
          </a:p>
        </p:txBody>
      </p:sp>
      <p:graphicFrame>
        <p:nvGraphicFramePr>
          <p:cNvPr id="5" name="Table Placeholder 4">
            <a:extLst>
              <a:ext uri="{FF2B5EF4-FFF2-40B4-BE49-F238E27FC236}">
                <a16:creationId xmlns:a16="http://schemas.microsoft.com/office/drawing/2014/main" id="{9D02B34E-1DAC-48A1-816C-A555382BEA1A}"/>
              </a:ext>
            </a:extLst>
          </p:cNvPr>
          <p:cNvGraphicFramePr>
            <a:graphicFrameLocks noGrp="1"/>
          </p:cNvGraphicFramePr>
          <p:nvPr>
            <p:ph type="tbl" sz="quarter" idx="13"/>
            <p:extLst>
              <p:ext uri="{D42A27DB-BD31-4B8C-83A1-F6EECF244321}">
                <p14:modId xmlns:p14="http://schemas.microsoft.com/office/powerpoint/2010/main" val="3788291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08458330"/>
                    </a:ext>
                  </a:extLst>
                </a:gridCol>
                <a:gridCol w="822960">
                  <a:extLst>
                    <a:ext uri="{9D8B030D-6E8A-4147-A177-3AD203B41FA5}">
                      <a16:colId xmlns:a16="http://schemas.microsoft.com/office/drawing/2014/main" val="2437020552"/>
                    </a:ext>
                  </a:extLst>
                </a:gridCol>
                <a:gridCol w="822960">
                  <a:extLst>
                    <a:ext uri="{9D8B030D-6E8A-4147-A177-3AD203B41FA5}">
                      <a16:colId xmlns:a16="http://schemas.microsoft.com/office/drawing/2014/main" val="1070338164"/>
                    </a:ext>
                  </a:extLst>
                </a:gridCol>
                <a:gridCol w="822960">
                  <a:extLst>
                    <a:ext uri="{9D8B030D-6E8A-4147-A177-3AD203B41FA5}">
                      <a16:colId xmlns:a16="http://schemas.microsoft.com/office/drawing/2014/main" val="3498506964"/>
                    </a:ext>
                  </a:extLst>
                </a:gridCol>
                <a:gridCol w="822960">
                  <a:extLst>
                    <a:ext uri="{9D8B030D-6E8A-4147-A177-3AD203B41FA5}">
                      <a16:colId xmlns:a16="http://schemas.microsoft.com/office/drawing/2014/main" val="977643293"/>
                    </a:ext>
                  </a:extLst>
                </a:gridCol>
                <a:gridCol w="822960">
                  <a:extLst>
                    <a:ext uri="{9D8B030D-6E8A-4147-A177-3AD203B41FA5}">
                      <a16:colId xmlns:a16="http://schemas.microsoft.com/office/drawing/2014/main" val="2593595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8505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Cesar De Sosa - 2017-10-19 14:40:59</a:t>
                      </a:r>
                      <a:r>
                        <a:rPr kumimoji="0" lang="es-ES" sz="1000" b="0" i="0" u="none" strike="noStrike" kern="1200" cap="none" spc="0" normalizeH="0" baseline="0" noProof="0">
                          <a:ln>
                            <a:noFill/>
                          </a:ln>
                          <a:solidFill>
                            <a:prstClr val="black"/>
                          </a:solidFill>
                          <a:effectLst/>
                          <a:uLnTx/>
                          <a:uFillTx/>
                          <a:latin typeface="+mn-lt"/>
                          <a:ea typeface="+mn-ea"/>
                          <a:cs typeface="+mn-cs"/>
                        </a:rPr>
                        <a:t>
Era bueno al principio pero esta fallando mucho y lo peor no hay forma de comunicarse con el servicio al cliente,mejoren.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 17:52:27</a:t>
                      </a:r>
                    </a:p>
                  </a:txBody>
                  <a:tcPr/>
                </a:tc>
                <a:extLst>
                  <a:ext uri="{0D108BD9-81ED-4DB2-BD59-A6C34878D82A}">
                    <a16:rowId xmlns:a16="http://schemas.microsoft.com/office/drawing/2014/main" val="113409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Jorge Luis Rojas Bautista - 2017-10-19 11:43:00</a:t>
                      </a:r>
                      <a:r>
                        <a:rPr kumimoji="0" lang="es-ES" sz="1000" b="0" i="0" u="none" strike="noStrike" kern="1200" cap="none" spc="0" normalizeH="0" baseline="0" noProof="0">
                          <a:ln>
                            <a:noFill/>
                          </a:ln>
                          <a:solidFill>
                            <a:prstClr val="black"/>
                          </a:solidFill>
                          <a:effectLst/>
                          <a:uLnTx/>
                          <a:uFillTx/>
                          <a:latin typeface="+mn-lt"/>
                          <a:ea typeface="+mn-ea"/>
                          <a:cs typeface="+mn-cs"/>
                        </a:rPr>
                        <a:t>
quiero saber por que tengo mi servicio supendido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 12:35:22</a:t>
                      </a:r>
                    </a:p>
                  </a:txBody>
                  <a:tcPr/>
                </a:tc>
                <a:extLst>
                  <a:ext uri="{0D108BD9-81ED-4DB2-BD59-A6C34878D82A}">
                    <a16:rowId xmlns:a16="http://schemas.microsoft.com/office/drawing/2014/main" val="4205134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Jorge Luis Rojas Bautista - 2017-10-19 11:42:37</a:t>
                      </a:r>
                      <a:r>
                        <a:rPr kumimoji="0" lang="es-ES" sz="1000" b="0" i="0" u="none" strike="noStrike" kern="1200" cap="none" spc="0" normalizeH="0" baseline="0" noProof="0">
                          <a:ln>
                            <a:noFill/>
                          </a:ln>
                          <a:solidFill>
                            <a:prstClr val="black"/>
                          </a:solidFill>
                          <a:effectLst/>
                          <a:uLnTx/>
                          <a:uFillTx/>
                          <a:latin typeface="+mn-lt"/>
                          <a:ea typeface="+mn-ea"/>
                          <a:cs typeface="+mn-cs"/>
                        </a:rPr>
                        <a:t>
buenos dias quiero saber algo por que mi numero dice q esta supendido por pago si este numero no esta con plan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 12:35:12</a:t>
                      </a:r>
                    </a:p>
                  </a:txBody>
                  <a:tcPr/>
                </a:tc>
                <a:extLst>
                  <a:ext uri="{0D108BD9-81ED-4DB2-BD59-A6C34878D82A}">
                    <a16:rowId xmlns:a16="http://schemas.microsoft.com/office/drawing/2014/main" val="317042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Marlon Roman - 2017-10-19 00:41:21</a:t>
                      </a:r>
                      <a:r>
                        <a:rPr kumimoji="0" lang="en-US" sz="1000" b="0" i="0" u="none" strike="noStrike" kern="1200" cap="none" spc="0" normalizeH="0" baseline="0" noProof="0">
                          <a:ln>
                            <a:noFill/>
                          </a:ln>
                          <a:solidFill>
                            <a:prstClr val="black"/>
                          </a:solidFill>
                          <a:effectLst/>
                          <a:uLnTx/>
                          <a:uFillTx/>
                          <a:latin typeface="+mn-lt"/>
                          <a:ea typeface="+mn-ea"/>
                          <a:cs typeface="+mn-cs"/>
                        </a:rPr>
                        <a:t>
viva libera celular que no usen chip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 12:29:39</a:t>
                      </a:r>
                    </a:p>
                  </a:txBody>
                  <a:tcPr/>
                </a:tc>
                <a:extLst>
                  <a:ext uri="{0D108BD9-81ED-4DB2-BD59-A6C34878D82A}">
                    <a16:rowId xmlns:a16="http://schemas.microsoft.com/office/drawing/2014/main" val="2978305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Russin de la Rosa - 2017-10-18 00:47:27</a:t>
                      </a:r>
                      <a:r>
                        <a:rPr kumimoji="0" lang="es-ES" sz="1000" b="0" i="0" u="none" strike="noStrike" kern="1200" cap="none" spc="0" normalizeH="0" baseline="0" noProof="0">
                          <a:ln>
                            <a:noFill/>
                          </a:ln>
                          <a:solidFill>
                            <a:prstClr val="black"/>
                          </a:solidFill>
                          <a:effectLst/>
                          <a:uLnTx/>
                          <a:uFillTx/>
                          <a:latin typeface="+mn-lt"/>
                          <a:ea typeface="+mn-ea"/>
                          <a:cs typeface="+mn-cs"/>
                        </a:rPr>
                        <a:t>
No hay remedio Viva.,hoy active 1 semana de Internet y de nuevo caigo pero ahora peor pq sólo entra el whassap y lentooo. Voy a una estafeta y es la misma queja . díganme Qué se va a hacer con ustedes,no lo activo mas a perder dinero Dios q engaño.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 10:54:37</a:t>
                      </a:r>
                    </a:p>
                  </a:txBody>
                  <a:tcPr/>
                </a:tc>
                <a:extLst>
                  <a:ext uri="{0D108BD9-81ED-4DB2-BD59-A6C34878D82A}">
                    <a16:rowId xmlns:a16="http://schemas.microsoft.com/office/drawing/2014/main" val="1130943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Jose Nuñez - 2017-10-17 23:19:38</a:t>
                      </a:r>
                      <a:r>
                        <a:rPr kumimoji="0" lang="es-ES" sz="1000" b="0" i="0" u="none" strike="noStrike" kern="1200" cap="none" spc="0" normalizeH="0" baseline="0" noProof="0">
                          <a:ln>
                            <a:noFill/>
                          </a:ln>
                          <a:solidFill>
                            <a:prstClr val="black"/>
                          </a:solidFill>
                          <a:effectLst/>
                          <a:uLnTx/>
                          <a:uFillTx/>
                          <a:latin typeface="+mn-lt"/>
                          <a:ea typeface="+mn-ea"/>
                          <a:cs typeface="+mn-cs"/>
                        </a:rPr>
                        <a:t>
Quisiera saber que esta pasando con el servicio de Internet active un paquete de datos por un día y no tengo Internet llamo ala compañía y me ponen a esperar casi una hora y nadie me atiende por favor espliquen que pasa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 10:53:10</a:t>
                      </a:r>
                    </a:p>
                  </a:txBody>
                  <a:tcPr/>
                </a:tc>
                <a:extLst>
                  <a:ext uri="{0D108BD9-81ED-4DB2-BD59-A6C34878D82A}">
                    <a16:rowId xmlns:a16="http://schemas.microsoft.com/office/drawing/2014/main" val="2967501795"/>
                  </a:ext>
                </a:extLst>
              </a:tr>
            </a:tbl>
          </a:graphicData>
        </a:graphic>
      </p:graphicFrame>
      <p:sp>
        <p:nvSpPr>
          <p:cNvPr id="4" name="Text Placeholder 3">
            <a:extLst>
              <a:ext uri="{FF2B5EF4-FFF2-40B4-BE49-F238E27FC236}">
                <a16:creationId xmlns:a16="http://schemas.microsoft.com/office/drawing/2014/main" id="{AEAABA43-1DC8-4442-813D-A0682EB2585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99312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1D3BE-FC47-4669-845C-6F25C47A65D2}"/>
              </a:ext>
            </a:extLst>
          </p:cNvPr>
          <p:cNvSpPr>
            <a:spLocks noGrp="1"/>
          </p:cNvSpPr>
          <p:nvPr>
            <p:ph type="title"/>
          </p:nvPr>
        </p:nvSpPr>
        <p:spPr/>
        <p:txBody>
          <a:bodyPr/>
          <a:lstStyle/>
          <a:p>
            <a:r>
              <a:rPr lang="en-US"/>
              <a:t>Facebook User Posts Table - 7 of 7</a:t>
            </a:r>
          </a:p>
        </p:txBody>
      </p:sp>
      <p:graphicFrame>
        <p:nvGraphicFramePr>
          <p:cNvPr id="5" name="Table Placeholder 4">
            <a:extLst>
              <a:ext uri="{FF2B5EF4-FFF2-40B4-BE49-F238E27FC236}">
                <a16:creationId xmlns:a16="http://schemas.microsoft.com/office/drawing/2014/main" id="{D0E02276-8B3D-44A2-BF21-0D53C6FA0D45}"/>
              </a:ext>
            </a:extLst>
          </p:cNvPr>
          <p:cNvGraphicFramePr>
            <a:graphicFrameLocks noGrp="1"/>
          </p:cNvGraphicFramePr>
          <p:nvPr>
            <p:ph type="tbl" sz="quarter" idx="13"/>
            <p:extLst>
              <p:ext uri="{D42A27DB-BD31-4B8C-83A1-F6EECF244321}">
                <p14:modId xmlns:p14="http://schemas.microsoft.com/office/powerpoint/2010/main" val="3694955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93012253"/>
                    </a:ext>
                  </a:extLst>
                </a:gridCol>
                <a:gridCol w="822960">
                  <a:extLst>
                    <a:ext uri="{9D8B030D-6E8A-4147-A177-3AD203B41FA5}">
                      <a16:colId xmlns:a16="http://schemas.microsoft.com/office/drawing/2014/main" val="3789088154"/>
                    </a:ext>
                  </a:extLst>
                </a:gridCol>
                <a:gridCol w="822960">
                  <a:extLst>
                    <a:ext uri="{9D8B030D-6E8A-4147-A177-3AD203B41FA5}">
                      <a16:colId xmlns:a16="http://schemas.microsoft.com/office/drawing/2014/main" val="2452617514"/>
                    </a:ext>
                  </a:extLst>
                </a:gridCol>
                <a:gridCol w="822960">
                  <a:extLst>
                    <a:ext uri="{9D8B030D-6E8A-4147-A177-3AD203B41FA5}">
                      <a16:colId xmlns:a16="http://schemas.microsoft.com/office/drawing/2014/main" val="2022028468"/>
                    </a:ext>
                  </a:extLst>
                </a:gridCol>
                <a:gridCol w="822960">
                  <a:extLst>
                    <a:ext uri="{9D8B030D-6E8A-4147-A177-3AD203B41FA5}">
                      <a16:colId xmlns:a16="http://schemas.microsoft.com/office/drawing/2014/main" val="259086326"/>
                    </a:ext>
                  </a:extLst>
                </a:gridCol>
                <a:gridCol w="822960">
                  <a:extLst>
                    <a:ext uri="{9D8B030D-6E8A-4147-A177-3AD203B41FA5}">
                      <a16:colId xmlns:a16="http://schemas.microsoft.com/office/drawing/2014/main" val="4243254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6320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Jose Manuel Diaz Nin - 2017-10-17 19:13:59</a:t>
                      </a:r>
                      <a:r>
                        <a:rPr kumimoji="0" lang="es-ES" sz="1000" b="0" i="0" u="none" strike="noStrike" kern="1200" cap="none" spc="0" normalizeH="0" baseline="0" noProof="0">
                          <a:ln>
                            <a:noFill/>
                          </a:ln>
                          <a:solidFill>
                            <a:prstClr val="black"/>
                          </a:solidFill>
                          <a:effectLst/>
                          <a:uLnTx/>
                          <a:uFillTx/>
                          <a:latin typeface="+mn-lt"/>
                          <a:ea typeface="+mn-ea"/>
                          <a:cs typeface="+mn-cs"/>
                        </a:rPr>
                        <a:t>
El Costo de los Teléfonos Móviles 
Por José Díaz Nin
El Chatear,  bippear, Twittear, figurear, bufear, fantasmear, Whatsapear, hablar o usar cualquier aplicación  y hasta molestar con un celular le está saliendo caro a los dominicanos.
Definitivamente las autoridades competentes, en este caso, el INDOTEL y Pro-Consumidor deben iniciar un proceso de investigación en torno al costo por minuto, que los dominicanos estamos pagando en la comunicación telefónica y  lo más importante en la medición  o al  uso de los sistemas que manejan las propias telefónica en el cobro de estas tarifas.
Como sabrán, y como experiencia propia,  cuando recargamos un celular o compramos una tarjeta de llamadas  observamos que las telefónicas van disminuyendo el balance en la medida en que vamos haciendo llamadas y,  lean esto,  hasta sin hacer llamadas lo que hace posible que, estos minutos, pasen tan rápido que, en la mayoría de los casos, nos dejan sorprendidos.
Son muchas las denuncias que se hacen a través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0423239"/>
                  </a:ext>
                </a:extLst>
              </a:tr>
            </a:tbl>
          </a:graphicData>
        </a:graphic>
      </p:graphicFrame>
      <p:sp>
        <p:nvSpPr>
          <p:cNvPr id="4" name="Text Placeholder 3">
            <a:extLst>
              <a:ext uri="{FF2B5EF4-FFF2-40B4-BE49-F238E27FC236}">
                <a16:creationId xmlns:a16="http://schemas.microsoft.com/office/drawing/2014/main" id="{AD780FE4-CB2E-40AD-B8D3-19F9C6A6367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359468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5ACEF-84E7-408E-B9EB-AA8C4D1C6B54}"/>
              </a:ext>
            </a:extLst>
          </p:cNvPr>
          <p:cNvSpPr>
            <a:spLocks noGrp="1"/>
          </p:cNvSpPr>
          <p:nvPr>
            <p:ph type="title"/>
          </p:nvPr>
        </p:nvSpPr>
        <p:spPr/>
        <p:txBody>
          <a:bodyPr/>
          <a:lstStyle/>
          <a:p>
            <a:r>
              <a:rPr lang="en-US"/>
              <a:t>Facebook Questions Table - 1 of 3</a:t>
            </a:r>
          </a:p>
        </p:txBody>
      </p:sp>
      <p:graphicFrame>
        <p:nvGraphicFramePr>
          <p:cNvPr id="5" name="Table Placeholder 4">
            <a:extLst>
              <a:ext uri="{FF2B5EF4-FFF2-40B4-BE49-F238E27FC236}">
                <a16:creationId xmlns:a16="http://schemas.microsoft.com/office/drawing/2014/main" id="{EB261F49-8E73-4CFC-AD8A-26AFF86E987C}"/>
              </a:ext>
            </a:extLst>
          </p:cNvPr>
          <p:cNvGraphicFramePr>
            <a:graphicFrameLocks noGrp="1"/>
          </p:cNvGraphicFramePr>
          <p:nvPr>
            <p:ph type="tbl" sz="quarter" idx="13"/>
            <p:extLst>
              <p:ext uri="{D42A27DB-BD31-4B8C-83A1-F6EECF244321}">
                <p14:modId xmlns:p14="http://schemas.microsoft.com/office/powerpoint/2010/main" val="2782141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00250776"/>
                    </a:ext>
                  </a:extLst>
                </a:gridCol>
                <a:gridCol w="1645920">
                  <a:extLst>
                    <a:ext uri="{9D8B030D-6E8A-4147-A177-3AD203B41FA5}">
                      <a16:colId xmlns:a16="http://schemas.microsoft.com/office/drawing/2014/main" val="1198071094"/>
                    </a:ext>
                  </a:extLst>
                </a:gridCol>
                <a:gridCol w="822960">
                  <a:extLst>
                    <a:ext uri="{9D8B030D-6E8A-4147-A177-3AD203B41FA5}">
                      <a16:colId xmlns:a16="http://schemas.microsoft.com/office/drawing/2014/main" val="139875822"/>
                    </a:ext>
                  </a:extLst>
                </a:gridCol>
                <a:gridCol w="822960">
                  <a:extLst>
                    <a:ext uri="{9D8B030D-6E8A-4147-A177-3AD203B41FA5}">
                      <a16:colId xmlns:a16="http://schemas.microsoft.com/office/drawing/2014/main" val="860176366"/>
                    </a:ext>
                  </a:extLst>
                </a:gridCol>
                <a:gridCol w="822960">
                  <a:extLst>
                    <a:ext uri="{9D8B030D-6E8A-4147-A177-3AD203B41FA5}">
                      <a16:colId xmlns:a16="http://schemas.microsoft.com/office/drawing/2014/main" val="2564907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21262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Marlon Roman - 2017-10-18 23:41:21</a:t>
                      </a:r>
                      <a:r>
                        <a:rPr kumimoji="0" lang="en-US" sz="1000" b="0" i="0" u="none" strike="noStrike" kern="1200" cap="none" spc="0" normalizeH="0" baseline="0" noProof="0">
                          <a:ln>
                            <a:noFill/>
                          </a:ln>
                          <a:solidFill>
                            <a:prstClr val="black"/>
                          </a:solidFill>
                          <a:effectLst/>
                          <a:uLnTx/>
                          <a:uFillTx/>
                          <a:latin typeface="+mn-lt"/>
                          <a:ea typeface="+mn-ea"/>
                          <a:cs typeface="+mn-cs"/>
                        </a:rPr>
                        <a:t>
viva libera celular que no usen chip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 11:29:39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735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Katty Romero - 2017-10-15 11:54:37</a:t>
                      </a:r>
                      <a:r>
                        <a:rPr kumimoji="0" lang="es-ES" sz="1000" b="0" i="0" u="none" strike="noStrike" kern="1200" cap="none" spc="0" normalizeH="0" baseline="0" noProof="0">
                          <a:ln>
                            <a:noFill/>
                          </a:ln>
                          <a:solidFill>
                            <a:prstClr val="black"/>
                          </a:solidFill>
                          <a:effectLst/>
                          <a:uLnTx/>
                          <a:uFillTx/>
                          <a:latin typeface="+mn-lt"/>
                          <a:ea typeface="+mn-ea"/>
                          <a:cs typeface="+mn-cs"/>
                        </a:rPr>
                        <a:t>
Saludos e estado recibiendo unas llamadas supuestamente de la principal de viva según del Lic. Felix Manuel de la Rosa porque dizque se sido seleccionada para una recarga de 1,500 lo extraño es que quiere que yo me dirija a una banca con el en línea para dizque dar los códigos a la banquera; yo me pregunto si e ganado recargas no se supone que la compañía las pone automáticamente? Alguien de viva que me pueda aclarar esta situación,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 12:40:23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9658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Daniel Alejandro Torres Estrella - 2017-10-12 21:03:06</a:t>
                      </a:r>
                      <a:r>
                        <a:rPr kumimoji="0" lang="es-ES" sz="1000" b="0" i="0" u="none" strike="noStrike" kern="1200" cap="none" spc="0" normalizeH="0" baseline="0" noProof="0">
                          <a:ln>
                            <a:noFill/>
                          </a:ln>
                          <a:solidFill>
                            <a:prstClr val="black"/>
                          </a:solidFill>
                          <a:effectLst/>
                          <a:uLnTx/>
                          <a:uFillTx/>
                          <a:latin typeface="+mn-lt"/>
                          <a:ea typeface="+mn-ea"/>
                          <a:cs typeface="+mn-cs"/>
                        </a:rPr>
                        <a:t>
Que le pasa al internet??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 10:31:09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8093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Zamir Pereyra - 2017-10-12 14:52:35</a:t>
                      </a:r>
                      <a:r>
                        <a:rPr kumimoji="0" lang="en-US" sz="1000" b="0" i="0" u="none" strike="noStrike" kern="1200" cap="none" spc="0" normalizeH="0" baseline="0" noProof="0">
                          <a:ln>
                            <a:noFill/>
                          </a:ln>
                          <a:solidFill>
                            <a:prstClr val="black"/>
                          </a:solidFill>
                          <a:effectLst/>
                          <a:uLnTx/>
                          <a:uFillTx/>
                          <a:latin typeface="+mn-lt"/>
                          <a:ea typeface="+mn-ea"/>
                          <a:cs typeface="+mn-cs"/>
                        </a:rPr>
                        <a:t>
buenas tardes, vivaRD ofrece servicios de modens inalambrincos??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 09:55:06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6537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Emma B Garcia - 2017-10-10 11:09:05</a:t>
                      </a:r>
                      <a:r>
                        <a:rPr kumimoji="0" lang="es-ES" sz="1000" b="0" i="0" u="none" strike="noStrike" kern="1200" cap="none" spc="0" normalizeH="0" baseline="0" noProof="0">
                          <a:ln>
                            <a:noFill/>
                          </a:ln>
                          <a:solidFill>
                            <a:prstClr val="black"/>
                          </a:solidFill>
                          <a:effectLst/>
                          <a:uLnTx/>
                          <a:uFillTx/>
                          <a:latin typeface="+mn-lt"/>
                          <a:ea typeface="+mn-ea"/>
                          <a:cs typeface="+mn-cs"/>
                        </a:rPr>
                        <a:t>
Deberíamos de cancelar todos nuestros servicios de viva a ver a quien ellos le van a vender datos así... Haber si no van a solucionar ese problema.... yo estoy dispuesto a cancelar mi servicio ya mismo.. y tu lo estas?????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11:11:44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71515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Russin de la Rosa - 2017-10-06 12:03:06</a:t>
                      </a:r>
                      <a:r>
                        <a:rPr kumimoji="0" lang="es-ES" sz="1000" b="0" i="0" u="none" strike="noStrike" kern="1200" cap="none" spc="0" normalizeH="0" baseline="0" noProof="0">
                          <a:ln>
                            <a:noFill/>
                          </a:ln>
                          <a:solidFill>
                            <a:prstClr val="black"/>
                          </a:solidFill>
                          <a:effectLst/>
                          <a:uLnTx/>
                          <a:uFillTx/>
                          <a:latin typeface="+mn-lt"/>
                          <a:ea typeface="+mn-ea"/>
                          <a:cs typeface="+mn-cs"/>
                        </a:rPr>
                        <a:t>
Todavia estoy teniendo problemas con el internet y la señal..dias sin poder usarlo y pagar un dinero para nada y sin reembolso..Qué hago,espero o me retiro.?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 12:03:58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03031678"/>
                  </a:ext>
                </a:extLst>
              </a:tr>
            </a:tbl>
          </a:graphicData>
        </a:graphic>
      </p:graphicFrame>
      <p:sp>
        <p:nvSpPr>
          <p:cNvPr id="4" name="Text Placeholder 3">
            <a:extLst>
              <a:ext uri="{FF2B5EF4-FFF2-40B4-BE49-F238E27FC236}">
                <a16:creationId xmlns:a16="http://schemas.microsoft.com/office/drawing/2014/main" id="{BD7C0DE0-CB83-4C16-A550-7F2E1A56B90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2379510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BAA37-5366-4ADC-BD29-34B291A82B40}"/>
              </a:ext>
            </a:extLst>
          </p:cNvPr>
          <p:cNvSpPr>
            <a:spLocks noGrp="1"/>
          </p:cNvSpPr>
          <p:nvPr>
            <p:ph type="title"/>
          </p:nvPr>
        </p:nvSpPr>
        <p:spPr/>
        <p:txBody>
          <a:bodyPr/>
          <a:lstStyle/>
          <a:p>
            <a:r>
              <a:rPr lang="en-US"/>
              <a:t>Facebook Questions Table - 2 of 3</a:t>
            </a:r>
          </a:p>
        </p:txBody>
      </p:sp>
      <p:graphicFrame>
        <p:nvGraphicFramePr>
          <p:cNvPr id="5" name="Table Placeholder 4">
            <a:extLst>
              <a:ext uri="{FF2B5EF4-FFF2-40B4-BE49-F238E27FC236}">
                <a16:creationId xmlns:a16="http://schemas.microsoft.com/office/drawing/2014/main" id="{754D5E2C-9D47-4216-B337-C9A33390506E}"/>
              </a:ext>
            </a:extLst>
          </p:cNvPr>
          <p:cNvGraphicFramePr>
            <a:graphicFrameLocks noGrp="1"/>
          </p:cNvGraphicFramePr>
          <p:nvPr>
            <p:ph type="tbl" sz="quarter" idx="13"/>
            <p:extLst>
              <p:ext uri="{D42A27DB-BD31-4B8C-83A1-F6EECF244321}">
                <p14:modId xmlns:p14="http://schemas.microsoft.com/office/powerpoint/2010/main" val="2521337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97554691"/>
                    </a:ext>
                  </a:extLst>
                </a:gridCol>
                <a:gridCol w="1645920">
                  <a:extLst>
                    <a:ext uri="{9D8B030D-6E8A-4147-A177-3AD203B41FA5}">
                      <a16:colId xmlns:a16="http://schemas.microsoft.com/office/drawing/2014/main" val="1352622113"/>
                    </a:ext>
                  </a:extLst>
                </a:gridCol>
                <a:gridCol w="822960">
                  <a:extLst>
                    <a:ext uri="{9D8B030D-6E8A-4147-A177-3AD203B41FA5}">
                      <a16:colId xmlns:a16="http://schemas.microsoft.com/office/drawing/2014/main" val="1883038516"/>
                    </a:ext>
                  </a:extLst>
                </a:gridCol>
                <a:gridCol w="822960">
                  <a:extLst>
                    <a:ext uri="{9D8B030D-6E8A-4147-A177-3AD203B41FA5}">
                      <a16:colId xmlns:a16="http://schemas.microsoft.com/office/drawing/2014/main" val="2424438573"/>
                    </a:ext>
                  </a:extLst>
                </a:gridCol>
                <a:gridCol w="822960">
                  <a:extLst>
                    <a:ext uri="{9D8B030D-6E8A-4147-A177-3AD203B41FA5}">
                      <a16:colId xmlns:a16="http://schemas.microsoft.com/office/drawing/2014/main" val="1345447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89552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Randy Peña Jimenez - 2017-10-06 11:05:32</a:t>
                      </a:r>
                      <a:r>
                        <a:rPr kumimoji="0" lang="es-ES" sz="1000" b="0" i="0" u="none" strike="noStrike" kern="1200" cap="none" spc="0" normalizeH="0" baseline="0" noProof="0">
                          <a:ln>
                            <a:noFill/>
                          </a:ln>
                          <a:solidFill>
                            <a:prstClr val="black"/>
                          </a:solidFill>
                          <a:effectLst/>
                          <a:uLnTx/>
                          <a:uFillTx/>
                          <a:latin typeface="+mn-lt"/>
                          <a:ea typeface="+mn-ea"/>
                          <a:cs typeface="+mn-cs"/>
                        </a:rPr>
                        <a:t>
Buenos dias, espero esten bien, les hablo porque recientemente he estado viendo sus comerciales los cuales estan muy fuera de lugar y con mucho libertinaje en sus mensajes promoviendo "Lo que a la gente le de su gana con su vida", promoviendo el uso de tatuajes, promoviendo la homosexualidad, ustedes en verdad creen que eso esta correcto?.... varias personas que conozco estan en desacuerdo con sus mensajes incluyendome. No quieran hacer como la elite que con sus mensajes indeseables quieren desviarnos de lo correcto y quitarnos el sentido comun. No le hablo como religioso porque no lo soy, la homosexualidad lo primero que viola es el principio fundamental de toda raza REPRODUCCION. Pasen bonito 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 11:54:11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331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Russin de la Rosa - 2017-10-04 21:33:14</a:t>
                      </a:r>
                      <a:r>
                        <a:rPr kumimoji="0" lang="es-ES" sz="1000" b="0" i="0" u="none" strike="noStrike" kern="1200" cap="none" spc="0" normalizeH="0" baseline="0" noProof="0">
                          <a:ln>
                            <a:noFill/>
                          </a:ln>
                          <a:solidFill>
                            <a:prstClr val="black"/>
                          </a:solidFill>
                          <a:effectLst/>
                          <a:uLnTx/>
                          <a:uFillTx/>
                          <a:latin typeface="+mn-lt"/>
                          <a:ea typeface="+mn-ea"/>
                          <a:cs typeface="+mn-cs"/>
                        </a:rPr>
                        <a:t>
Estoy teniendo problemas con el internet y la señal..todo el dia incomunicada, que pasa viva?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 10:50:52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42535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Enmanuel Alfonseca - 2017-10-04 20:52:15</a:t>
                      </a:r>
                      <a:r>
                        <a:rPr kumimoji="0" lang="es-ES" sz="1000" b="0" i="0" u="none" strike="noStrike" kern="1200" cap="none" spc="0" normalizeH="0" baseline="0" noProof="0">
                          <a:ln>
                            <a:noFill/>
                          </a:ln>
                          <a:solidFill>
                            <a:prstClr val="black"/>
                          </a:solidFill>
                          <a:effectLst/>
                          <a:uLnTx/>
                          <a:uFillTx/>
                          <a:latin typeface="+mn-lt"/>
                          <a:ea typeface="+mn-ea"/>
                          <a:cs typeface="+mn-cs"/>
                        </a:rPr>
                        <a:t>
Mi net desde esta mañana está que se va y vuelve, un momento tengo internet y al minuto no tengo, que es lo que pasa con la red?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 11:08:41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14394045"/>
                  </a:ext>
                </a:extLst>
              </a:tr>
            </a:tbl>
          </a:graphicData>
        </a:graphic>
      </p:graphicFrame>
      <p:sp>
        <p:nvSpPr>
          <p:cNvPr id="4" name="Text Placeholder 3">
            <a:extLst>
              <a:ext uri="{FF2B5EF4-FFF2-40B4-BE49-F238E27FC236}">
                <a16:creationId xmlns:a16="http://schemas.microsoft.com/office/drawing/2014/main" id="{B650F644-C230-4126-A819-4551614E877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87103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98B5F-A78E-47E7-9888-71AF82A2A730}"/>
              </a:ext>
            </a:extLst>
          </p:cNvPr>
          <p:cNvSpPr>
            <a:spLocks noGrp="1"/>
          </p:cNvSpPr>
          <p:nvPr>
            <p:ph type="title"/>
          </p:nvPr>
        </p:nvSpPr>
        <p:spPr/>
        <p:txBody>
          <a:bodyPr/>
          <a:lstStyle/>
          <a:p>
            <a:r>
              <a:rPr lang="en-US"/>
              <a:t>Facebook Questions Table - 3 of 3</a:t>
            </a:r>
          </a:p>
        </p:txBody>
      </p:sp>
      <p:graphicFrame>
        <p:nvGraphicFramePr>
          <p:cNvPr id="5" name="Table Placeholder 4">
            <a:extLst>
              <a:ext uri="{FF2B5EF4-FFF2-40B4-BE49-F238E27FC236}">
                <a16:creationId xmlns:a16="http://schemas.microsoft.com/office/drawing/2014/main" id="{584338F3-6AE1-4ECF-9B5E-EDB3A8EA385C}"/>
              </a:ext>
            </a:extLst>
          </p:cNvPr>
          <p:cNvGraphicFramePr>
            <a:graphicFrameLocks noGrp="1"/>
          </p:cNvGraphicFramePr>
          <p:nvPr>
            <p:ph type="tbl" sz="quarter" idx="13"/>
            <p:extLst>
              <p:ext uri="{D42A27DB-BD31-4B8C-83A1-F6EECF244321}">
                <p14:modId xmlns:p14="http://schemas.microsoft.com/office/powerpoint/2010/main" val="954794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27463610"/>
                    </a:ext>
                  </a:extLst>
                </a:gridCol>
                <a:gridCol w="1645920">
                  <a:extLst>
                    <a:ext uri="{9D8B030D-6E8A-4147-A177-3AD203B41FA5}">
                      <a16:colId xmlns:a16="http://schemas.microsoft.com/office/drawing/2014/main" val="3448549103"/>
                    </a:ext>
                  </a:extLst>
                </a:gridCol>
                <a:gridCol w="822960">
                  <a:extLst>
                    <a:ext uri="{9D8B030D-6E8A-4147-A177-3AD203B41FA5}">
                      <a16:colId xmlns:a16="http://schemas.microsoft.com/office/drawing/2014/main" val="48880276"/>
                    </a:ext>
                  </a:extLst>
                </a:gridCol>
                <a:gridCol w="822960">
                  <a:extLst>
                    <a:ext uri="{9D8B030D-6E8A-4147-A177-3AD203B41FA5}">
                      <a16:colId xmlns:a16="http://schemas.microsoft.com/office/drawing/2014/main" val="2614011158"/>
                    </a:ext>
                  </a:extLst>
                </a:gridCol>
                <a:gridCol w="822960">
                  <a:extLst>
                    <a:ext uri="{9D8B030D-6E8A-4147-A177-3AD203B41FA5}">
                      <a16:colId xmlns:a16="http://schemas.microsoft.com/office/drawing/2014/main" val="414217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38818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Francisco Antonio Bernechea Aracena - 2017-10-04 15:14:24</a:t>
                      </a:r>
                      <a:r>
                        <a:rPr kumimoji="0" lang="es-ES" sz="1000" b="0" i="0" u="none" strike="noStrike" kern="1200" cap="none" spc="0" normalizeH="0" baseline="0" noProof="0">
                          <a:ln>
                            <a:noFill/>
                          </a:ln>
                          <a:solidFill>
                            <a:prstClr val="black"/>
                          </a:solidFill>
                          <a:effectLst/>
                          <a:uLnTx/>
                          <a:uFillTx/>
                          <a:latin typeface="+mn-lt"/>
                          <a:ea typeface="+mn-ea"/>
                          <a:cs typeface="+mn-cs"/>
                        </a:rPr>
                        <a:t>
Tengo algo que me molesta de ustedes, ya que me canso de llamar y tener que esperar 30 minutos para poder hablar con un representante para que te resuelva, se los escribire por aqui.
como es posible que adquiera un paquete, para navegar de manera "ilimitada" y resulta que en mi celular, navego perfecto pero cuando comparto mi internet tienen que penalizarme reduciendo mi velocidad a 0.3mb (antes 60 mb), que internet "libre" es el que ustedes venden? entonces ustedes tienen la publicidad de la "revolucion de la verdad" pero uno no puede compartir su internet, o descargar la cantidad de porqueria que uno quiera, y por amor a Dios no me envien nuevamente los estatutos de uso, porque me los he leido todos y se lo que debo o no hacer.
Si el Cliente cuenta con un servidor Proxy para compartir la conexión, el servidor Proxy no admitirá conexiones externas. Pues permitiría que un usuario externo utilizase dicho Proxy para enviar e-mails no solicitados simulando ser el cliente. 
Que es básic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 10:24:39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7541981"/>
                  </a:ext>
                </a:extLst>
              </a:tr>
            </a:tbl>
          </a:graphicData>
        </a:graphic>
      </p:graphicFrame>
      <p:sp>
        <p:nvSpPr>
          <p:cNvPr id="4" name="Text Placeholder 3">
            <a:extLst>
              <a:ext uri="{FF2B5EF4-FFF2-40B4-BE49-F238E27FC236}">
                <a16:creationId xmlns:a16="http://schemas.microsoft.com/office/drawing/2014/main" id="{93441F7E-E473-4A41-B4FF-50B0D777EA7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16320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6A52B-45D8-4175-A110-B127BD00DF73}"/>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2107AD72-39FB-475A-8F47-567F4BA5B364}"/>
              </a:ext>
            </a:extLst>
          </p:cNvPr>
          <p:cNvGraphicFramePr>
            <a:graphicFrameLocks noGrp="1"/>
          </p:cNvGraphicFramePr>
          <p:nvPr>
            <p:ph type="chart" sz="quarter" idx="13"/>
            <p:extLst>
              <p:ext uri="{D42A27DB-BD31-4B8C-83A1-F6EECF244321}">
                <p14:modId xmlns:p14="http://schemas.microsoft.com/office/powerpoint/2010/main" val="3666240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A1DE2B-66AD-4912-A05E-F09BA70E011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FC217C3-60E2-4AE5-9E5E-D41AA2CB6C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92901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1532</Words>
  <Application>Microsoft Office PowerPoint</Application>
  <PresentationFormat>On-screen Show (4:3)</PresentationFormat>
  <Paragraphs>682</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2017-11-04T22:06:47Z</dcterms:created>
  <dcterms:modified xsi:type="dcterms:W3CDTF">2017-11-04T22:07:46Z</dcterms:modified>
</cp:coreProperties>
</file>