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66011</c:v>
                </c:pt>
                <c:pt idx="1">
                  <c:v>66020</c:v>
                </c:pt>
                <c:pt idx="2">
                  <c:v>66022</c:v>
                </c:pt>
                <c:pt idx="3">
                  <c:v>66024</c:v>
                </c:pt>
                <c:pt idx="4">
                  <c:v>66029</c:v>
                </c:pt>
                <c:pt idx="5">
                  <c:v>66035</c:v>
                </c:pt>
                <c:pt idx="6">
                  <c:v>66038</c:v>
                </c:pt>
                <c:pt idx="7">
                  <c:v>66040</c:v>
                </c:pt>
                <c:pt idx="8">
                  <c:v>66046</c:v>
                </c:pt>
                <c:pt idx="9">
                  <c:v>66047</c:v>
                </c:pt>
                <c:pt idx="10">
                  <c:v>66047</c:v>
                </c:pt>
                <c:pt idx="11">
                  <c:v>66059</c:v>
                </c:pt>
                <c:pt idx="12">
                  <c:v>66060</c:v>
                </c:pt>
                <c:pt idx="13">
                  <c:v>66065</c:v>
                </c:pt>
                <c:pt idx="14">
                  <c:v>66062</c:v>
                </c:pt>
                <c:pt idx="15">
                  <c:v>66061</c:v>
                </c:pt>
                <c:pt idx="16">
                  <c:v>66072</c:v>
                </c:pt>
                <c:pt idx="17">
                  <c:v>66087</c:v>
                </c:pt>
                <c:pt idx="18">
                  <c:v>66099</c:v>
                </c:pt>
                <c:pt idx="19">
                  <c:v>66110</c:v>
                </c:pt>
                <c:pt idx="20">
                  <c:v>66115</c:v>
                </c:pt>
                <c:pt idx="21">
                  <c:v>66116</c:v>
                </c:pt>
                <c:pt idx="22">
                  <c:v>66126</c:v>
                </c:pt>
                <c:pt idx="23">
                  <c:v>66140</c:v>
                </c:pt>
                <c:pt idx="24">
                  <c:v>66156</c:v>
                </c:pt>
                <c:pt idx="25">
                  <c:v>66159</c:v>
                </c:pt>
                <c:pt idx="26">
                  <c:v>66173</c:v>
                </c:pt>
                <c:pt idx="27">
                  <c:v>66177</c:v>
                </c:pt>
                <c:pt idx="28">
                  <c:v>66184</c:v>
                </c:pt>
                <c:pt idx="29">
                  <c:v>66191</c:v>
                </c:pt>
                <c:pt idx="30">
                  <c:v>66198</c:v>
                </c:pt>
              </c:numCache>
            </c:numRef>
          </c:val>
          <c:smooth val="0"/>
          <c:extLst>
            <c:ext xmlns:c16="http://schemas.microsoft.com/office/drawing/2014/chart" uri="{C3380CC4-5D6E-409C-BE32-E72D297353CC}">
              <c16:uniqueId val="{00000000-6469-43FF-A409-E62E80C966F5}"/>
            </c:ext>
          </c:extLst>
        </c:ser>
        <c:dLbls>
          <c:showLegendKey val="0"/>
          <c:showVal val="0"/>
          <c:showCatName val="0"/>
          <c:showSerName val="0"/>
          <c:showPercent val="0"/>
          <c:showBubbleSize val="0"/>
        </c:dLbls>
        <c:smooth val="0"/>
        <c:axId val="152683840"/>
        <c:axId val="287724880"/>
      </c:lineChart>
      <c:dateAx>
        <c:axId val="15268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24880"/>
        <c:crosses val="autoZero"/>
        <c:auto val="1"/>
        <c:lblOffset val="100"/>
        <c:baseTimeUnit val="days"/>
      </c:dateAx>
      <c:valAx>
        <c:axId val="28772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68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Tricom</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DCB7-4D16-9750-20B8CF41A0EA}"/>
            </c:ext>
          </c:extLst>
        </c:ser>
        <c:dLbls>
          <c:showLegendKey val="0"/>
          <c:showVal val="0"/>
          <c:showCatName val="0"/>
          <c:showSerName val="0"/>
          <c:showPercent val="0"/>
          <c:showBubbleSize val="0"/>
        </c:dLbls>
        <c:axId val="287728488"/>
        <c:axId val="287727832"/>
      </c:radarChart>
      <c:catAx>
        <c:axId val="28772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27832"/>
        <c:crosses val="autoZero"/>
        <c:auto val="1"/>
        <c:lblAlgn val="ctr"/>
        <c:lblOffset val="100"/>
        <c:noMultiLvlLbl val="0"/>
      </c:catAx>
      <c:valAx>
        <c:axId val="28772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2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1.9693985759732999E-2</c:v>
                </c:pt>
                <c:pt idx="1">
                  <c:v>4.0899795501021997E-2</c:v>
                </c:pt>
                <c:pt idx="2">
                  <c:v>6.0586782993289998E-2</c:v>
                </c:pt>
                <c:pt idx="3">
                  <c:v>0</c:v>
                </c:pt>
                <c:pt idx="4">
                  <c:v>9.0873292339381004E-2</c:v>
                </c:pt>
                <c:pt idx="5">
                  <c:v>1.1105726516436E-2</c:v>
                </c:pt>
                <c:pt idx="6">
                  <c:v>0</c:v>
                </c:pt>
                <c:pt idx="7">
                  <c:v>1.9685337452112001E-2</c:v>
                </c:pt>
                <c:pt idx="8">
                  <c:v>3.3311630301469997E-2</c:v>
                </c:pt>
                <c:pt idx="9">
                  <c:v>3.0281924719135E-2</c:v>
                </c:pt>
                <c:pt idx="10">
                  <c:v>9.8414765242932994E-2</c:v>
                </c:pt>
                <c:pt idx="11">
                  <c:v>1.2868454120176001E-2</c:v>
                </c:pt>
                <c:pt idx="12">
                  <c:v>6.0249171195445997E-2</c:v>
                </c:pt>
                <c:pt idx="13">
                  <c:v>6.1306045835730003E-2</c:v>
                </c:pt>
                <c:pt idx="14">
                  <c:v>2.5733012427531E-2</c:v>
                </c:pt>
                <c:pt idx="15">
                  <c:v>9.3852651337400006E-2</c:v>
                </c:pt>
                <c:pt idx="16">
                  <c:v>0.21493657857293999</c:v>
                </c:pt>
                <c:pt idx="17">
                  <c:v>0.12939057794458</c:v>
                </c:pt>
                <c:pt idx="18">
                  <c:v>1.1347646498115999E-2</c:v>
                </c:pt>
                <c:pt idx="19">
                  <c:v>1.6640445358829001E-2</c:v>
                </c:pt>
                <c:pt idx="20">
                  <c:v>8.3192158760891002E-3</c:v>
                </c:pt>
                <c:pt idx="21">
                  <c:v>2.7225289268698001E-2</c:v>
                </c:pt>
                <c:pt idx="22">
                  <c:v>2.0417114078733999E-2</c:v>
                </c:pt>
                <c:pt idx="23">
                  <c:v>4.9899445057687002E-2</c:v>
                </c:pt>
                <c:pt idx="24">
                  <c:v>2.6455826328838E-2</c:v>
                </c:pt>
                <c:pt idx="25">
                  <c:v>0.17080581042067</c:v>
                </c:pt>
                <c:pt idx="26">
                  <c:v>1.2090801922437999E-2</c:v>
                </c:pt>
                <c:pt idx="27">
                  <c:v>3.0222893842085001E-3</c:v>
                </c:pt>
                <c:pt idx="28">
                  <c:v>1.2088244182532E-2</c:v>
                </c:pt>
                <c:pt idx="29">
                  <c:v>3.2483720368048002E-2</c:v>
                </c:pt>
                <c:pt idx="30">
                  <c:v>1.4603539092163E-2</c:v>
                </c:pt>
              </c:numCache>
            </c:numRef>
          </c:val>
          <c:smooth val="0"/>
          <c:extLst>
            <c:ext xmlns:c16="http://schemas.microsoft.com/office/drawing/2014/chart" uri="{C3380CC4-5D6E-409C-BE32-E72D297353CC}">
              <c16:uniqueId val="{00000000-115F-49EA-B2AB-D2A832223636}"/>
            </c:ext>
          </c:extLst>
        </c:ser>
        <c:dLbls>
          <c:showLegendKey val="0"/>
          <c:showVal val="0"/>
          <c:showCatName val="0"/>
          <c:showSerName val="0"/>
          <c:showPercent val="0"/>
          <c:showBubbleSize val="0"/>
        </c:dLbls>
        <c:smooth val="0"/>
        <c:axId val="289448432"/>
        <c:axId val="289448760"/>
      </c:lineChart>
      <c:dateAx>
        <c:axId val="28944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48760"/>
        <c:crosses val="autoZero"/>
        <c:auto val="1"/>
        <c:lblOffset val="100"/>
        <c:baseTimeUnit val="days"/>
      </c:dateAx>
      <c:valAx>
        <c:axId val="28944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4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7</c:v>
                </c:pt>
                <c:pt idx="2">
                  <c:v>8</c:v>
                </c:pt>
                <c:pt idx="3">
                  <c:v>8</c:v>
                </c:pt>
                <c:pt idx="4">
                  <c:v>8</c:v>
                </c:pt>
                <c:pt idx="5">
                  <c:v>4</c:v>
                </c:pt>
                <c:pt idx="6">
                  <c:v>2</c:v>
                </c:pt>
              </c:numCache>
            </c:numRef>
          </c:val>
          <c:extLst>
            <c:ext xmlns:c16="http://schemas.microsoft.com/office/drawing/2014/chart" uri="{C3380CC4-5D6E-409C-BE32-E72D297353CC}">
              <c16:uniqueId val="{00000000-30B6-4CE8-8A13-D0FB47C95263}"/>
            </c:ext>
          </c:extLst>
        </c:ser>
        <c:dLbls>
          <c:showLegendKey val="0"/>
          <c:showVal val="0"/>
          <c:showCatName val="0"/>
          <c:showSerName val="0"/>
          <c:showPercent val="0"/>
          <c:showBubbleSize val="0"/>
        </c:dLbls>
        <c:gapWidth val="219"/>
        <c:overlap val="-27"/>
        <c:axId val="288295840"/>
        <c:axId val="288296168"/>
      </c:barChart>
      <c:catAx>
        <c:axId val="28829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96168"/>
        <c:crosses val="autoZero"/>
        <c:auto val="1"/>
        <c:lblAlgn val="ctr"/>
        <c:lblOffset val="100"/>
        <c:noMultiLvlLbl val="0"/>
      </c:catAx>
      <c:valAx>
        <c:axId val="28829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9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9</c:v>
                </c:pt>
                <c:pt idx="2">
                  <c:v>2</c:v>
                </c:pt>
                <c:pt idx="3">
                  <c:v>2</c:v>
                </c:pt>
                <c:pt idx="4">
                  <c:v>5</c:v>
                </c:pt>
                <c:pt idx="5">
                  <c:v>6</c:v>
                </c:pt>
                <c:pt idx="6">
                  <c:v>3</c:v>
                </c:pt>
                <c:pt idx="7">
                  <c:v>2</c:v>
                </c:pt>
                <c:pt idx="8">
                  <c:v>6</c:v>
                </c:pt>
                <c:pt idx="9">
                  <c:v>1</c:v>
                </c:pt>
                <c:pt idx="10">
                  <c:v>0</c:v>
                </c:pt>
                <c:pt idx="11">
                  <c:v>12</c:v>
                </c:pt>
                <c:pt idx="12">
                  <c:v>1</c:v>
                </c:pt>
                <c:pt idx="13">
                  <c:v>5</c:v>
                </c:pt>
                <c:pt idx="14">
                  <c:v>-3</c:v>
                </c:pt>
                <c:pt idx="15">
                  <c:v>-1</c:v>
                </c:pt>
                <c:pt idx="16">
                  <c:v>11</c:v>
                </c:pt>
                <c:pt idx="17">
                  <c:v>15</c:v>
                </c:pt>
                <c:pt idx="18">
                  <c:v>12</c:v>
                </c:pt>
                <c:pt idx="19">
                  <c:v>11</c:v>
                </c:pt>
                <c:pt idx="20">
                  <c:v>5</c:v>
                </c:pt>
                <c:pt idx="21">
                  <c:v>1</c:v>
                </c:pt>
                <c:pt idx="22">
                  <c:v>10</c:v>
                </c:pt>
                <c:pt idx="23">
                  <c:v>14</c:v>
                </c:pt>
                <c:pt idx="24">
                  <c:v>16</c:v>
                </c:pt>
                <c:pt idx="25">
                  <c:v>3</c:v>
                </c:pt>
                <c:pt idx="26">
                  <c:v>14</c:v>
                </c:pt>
                <c:pt idx="27">
                  <c:v>4</c:v>
                </c:pt>
                <c:pt idx="28">
                  <c:v>7</c:v>
                </c:pt>
                <c:pt idx="29">
                  <c:v>7</c:v>
                </c:pt>
                <c:pt idx="30">
                  <c:v>7</c:v>
                </c:pt>
              </c:numCache>
            </c:numRef>
          </c:val>
          <c:smooth val="0"/>
          <c:extLst>
            <c:ext xmlns:c16="http://schemas.microsoft.com/office/drawing/2014/chart" uri="{C3380CC4-5D6E-409C-BE32-E72D297353CC}">
              <c16:uniqueId val="{00000000-CCBA-4CB7-AF1C-A5A17A532488}"/>
            </c:ext>
          </c:extLst>
        </c:ser>
        <c:dLbls>
          <c:showLegendKey val="0"/>
          <c:showVal val="0"/>
          <c:showCatName val="0"/>
          <c:showSerName val="0"/>
          <c:showPercent val="0"/>
          <c:showBubbleSize val="0"/>
        </c:dLbls>
        <c:smooth val="0"/>
        <c:axId val="288298792"/>
        <c:axId val="288291576"/>
      </c:lineChart>
      <c:dateAx>
        <c:axId val="28829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91576"/>
        <c:crosses val="autoZero"/>
        <c:auto val="1"/>
        <c:lblOffset val="100"/>
        <c:baseTimeUnit val="days"/>
      </c:dateAx>
      <c:valAx>
        <c:axId val="28829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9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1</c:v>
                </c:pt>
                <c:pt idx="2">
                  <c:v>1</c:v>
                </c:pt>
                <c:pt idx="3">
                  <c:v>0</c:v>
                </c:pt>
                <c:pt idx="4">
                  <c:v>2</c:v>
                </c:pt>
                <c:pt idx="5">
                  <c:v>3</c:v>
                </c:pt>
                <c:pt idx="6">
                  <c:v>0</c:v>
                </c:pt>
                <c:pt idx="7">
                  <c:v>1</c:v>
                </c:pt>
                <c:pt idx="8">
                  <c:v>1</c:v>
                </c:pt>
                <c:pt idx="9">
                  <c:v>1</c:v>
                </c:pt>
                <c:pt idx="10">
                  <c:v>1</c:v>
                </c:pt>
                <c:pt idx="11">
                  <c:v>2</c:v>
                </c:pt>
                <c:pt idx="12">
                  <c:v>5</c:v>
                </c:pt>
                <c:pt idx="13">
                  <c:v>2</c:v>
                </c:pt>
                <c:pt idx="14">
                  <c:v>1</c:v>
                </c:pt>
                <c:pt idx="15">
                  <c:v>1</c:v>
                </c:pt>
                <c:pt idx="16">
                  <c:v>1</c:v>
                </c:pt>
                <c:pt idx="17">
                  <c:v>2</c:v>
                </c:pt>
                <c:pt idx="18">
                  <c:v>2</c:v>
                </c:pt>
                <c:pt idx="19">
                  <c:v>2</c:v>
                </c:pt>
                <c:pt idx="20">
                  <c:v>2</c:v>
                </c:pt>
                <c:pt idx="21">
                  <c:v>1</c:v>
                </c:pt>
                <c:pt idx="22">
                  <c:v>2</c:v>
                </c:pt>
                <c:pt idx="23">
                  <c:v>1</c:v>
                </c:pt>
                <c:pt idx="24">
                  <c:v>2</c:v>
                </c:pt>
                <c:pt idx="25">
                  <c:v>1</c:v>
                </c:pt>
                <c:pt idx="26">
                  <c:v>1</c:v>
                </c:pt>
                <c:pt idx="27">
                  <c:v>2</c:v>
                </c:pt>
                <c:pt idx="28">
                  <c:v>1</c:v>
                </c:pt>
                <c:pt idx="29">
                  <c:v>2</c:v>
                </c:pt>
                <c:pt idx="30">
                  <c:v>3</c:v>
                </c:pt>
              </c:numCache>
            </c:numRef>
          </c:val>
          <c:smooth val="0"/>
          <c:extLst>
            <c:ext xmlns:c16="http://schemas.microsoft.com/office/drawing/2014/chart" uri="{C3380CC4-5D6E-409C-BE32-E72D297353CC}">
              <c16:uniqueId val="{00000000-426E-4ECA-890C-11FA6B73D483}"/>
            </c:ext>
          </c:extLst>
        </c:ser>
        <c:dLbls>
          <c:showLegendKey val="0"/>
          <c:showVal val="0"/>
          <c:showCatName val="0"/>
          <c:showSerName val="0"/>
          <c:showPercent val="0"/>
          <c:showBubbleSize val="0"/>
        </c:dLbls>
        <c:smooth val="0"/>
        <c:axId val="366457752"/>
        <c:axId val="366466936"/>
      </c:lineChart>
      <c:dateAx>
        <c:axId val="36645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6936"/>
        <c:crosses val="autoZero"/>
        <c:auto val="1"/>
        <c:lblOffset val="100"/>
        <c:baseTimeUnit val="days"/>
      </c:dateAx>
      <c:valAx>
        <c:axId val="36646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5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5</c:v>
                </c:pt>
                <c:pt idx="3">
                  <c:v>7</c:v>
                </c:pt>
                <c:pt idx="4">
                  <c:v>11</c:v>
                </c:pt>
                <c:pt idx="5">
                  <c:v>6</c:v>
                </c:pt>
                <c:pt idx="6">
                  <c:v>5</c:v>
                </c:pt>
              </c:numCache>
            </c:numRef>
          </c:val>
          <c:extLst>
            <c:ext xmlns:c16="http://schemas.microsoft.com/office/drawing/2014/chart" uri="{C3380CC4-5D6E-409C-BE32-E72D297353CC}">
              <c16:uniqueId val="{00000000-B139-4C40-A9CD-EF5BC16CA07E}"/>
            </c:ext>
          </c:extLst>
        </c:ser>
        <c:dLbls>
          <c:showLegendKey val="0"/>
          <c:showVal val="0"/>
          <c:showCatName val="0"/>
          <c:showSerName val="0"/>
          <c:showPercent val="0"/>
          <c:showBubbleSize val="0"/>
        </c:dLbls>
        <c:gapWidth val="219"/>
        <c:overlap val="-27"/>
        <c:axId val="366463000"/>
        <c:axId val="366462672"/>
      </c:barChart>
      <c:catAx>
        <c:axId val="36646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2672"/>
        <c:crosses val="autoZero"/>
        <c:auto val="1"/>
        <c:lblAlgn val="ctr"/>
        <c:lblOffset val="100"/>
        <c:noMultiLvlLbl val="0"/>
      </c:catAx>
      <c:valAx>
        <c:axId val="36646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3.9115852077246001E-2</c:v>
                </c:pt>
                <c:pt idx="1">
                  <c:v>5.7052955515983002E-2</c:v>
                </c:pt>
                <c:pt idx="2">
                  <c:v>8.1992012586228E-2</c:v>
                </c:pt>
                <c:pt idx="3">
                  <c:v>5.7269065195968E-2</c:v>
                </c:pt>
                <c:pt idx="4">
                  <c:v>3.4518609793934001E-2</c:v>
                </c:pt>
                <c:pt idx="5">
                  <c:v>2.4204284158296001E-2</c:v>
                </c:pt>
                <c:pt idx="6">
                  <c:v>2.0876195086529999E-2</c:v>
                </c:pt>
              </c:numCache>
            </c:numRef>
          </c:val>
          <c:extLst>
            <c:ext xmlns:c16="http://schemas.microsoft.com/office/drawing/2014/chart" uri="{C3380CC4-5D6E-409C-BE32-E72D297353CC}">
              <c16:uniqueId val="{00000000-8D93-4278-B709-6D2A867127D5}"/>
            </c:ext>
          </c:extLst>
        </c:ser>
        <c:dLbls>
          <c:showLegendKey val="0"/>
          <c:showVal val="0"/>
          <c:showCatName val="0"/>
          <c:showSerName val="0"/>
          <c:showPercent val="0"/>
          <c:showBubbleSize val="0"/>
        </c:dLbls>
        <c:gapWidth val="219"/>
        <c:overlap val="-27"/>
        <c:axId val="366468248"/>
        <c:axId val="366468576"/>
      </c:barChart>
      <c:catAx>
        <c:axId val="36646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8576"/>
        <c:crosses val="autoZero"/>
        <c:auto val="1"/>
        <c:lblAlgn val="ctr"/>
        <c:lblOffset val="100"/>
        <c:noMultiLvlLbl val="0"/>
      </c:catAx>
      <c:valAx>
        <c:axId val="36646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Tricom</c:v>
                </c:pt>
              </c:strCache>
            </c:strRef>
          </c:cat>
          <c:val>
            <c:numRef>
              <c:f>Sheet1!$B$2</c:f>
              <c:numCache>
                <c:formatCode>General</c:formatCode>
                <c:ptCount val="1"/>
                <c:pt idx="0">
                  <c:v>43</c:v>
                </c:pt>
              </c:numCache>
            </c:numRef>
          </c:val>
          <c:extLst>
            <c:ext xmlns:c16="http://schemas.microsoft.com/office/drawing/2014/chart" uri="{C3380CC4-5D6E-409C-BE32-E72D297353CC}">
              <c16:uniqueId val="{00000000-56E4-413A-B3A8-483DD4FB656C}"/>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Tricom</c:v>
                </c:pt>
              </c:strCache>
            </c:strRef>
          </c:cat>
          <c:val>
            <c:numRef>
              <c:f>Sheet1!$C$2</c:f>
              <c:numCache>
                <c:formatCode>General</c:formatCode>
                <c:ptCount val="1"/>
                <c:pt idx="0">
                  <c:v>2</c:v>
                </c:pt>
              </c:numCache>
            </c:numRef>
          </c:val>
          <c:extLst>
            <c:ext xmlns:c16="http://schemas.microsoft.com/office/drawing/2014/chart" uri="{C3380CC4-5D6E-409C-BE32-E72D297353CC}">
              <c16:uniqueId val="{00000001-56E4-413A-B3A8-483DD4FB656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Tricom</c:v>
                </c:pt>
              </c:strCache>
            </c:strRef>
          </c:cat>
          <c:val>
            <c:numRef>
              <c:f>Sheet1!$D$2</c:f>
              <c:numCache>
                <c:formatCode>General</c:formatCode>
                <c:ptCount val="1"/>
                <c:pt idx="0">
                  <c:v>3</c:v>
                </c:pt>
              </c:numCache>
            </c:numRef>
          </c:val>
          <c:extLst>
            <c:ext xmlns:c16="http://schemas.microsoft.com/office/drawing/2014/chart" uri="{C3380CC4-5D6E-409C-BE32-E72D297353CC}">
              <c16:uniqueId val="{00000002-56E4-413A-B3A8-483DD4FB656C}"/>
            </c:ext>
          </c:extLst>
        </c:ser>
        <c:dLbls>
          <c:showLegendKey val="0"/>
          <c:showVal val="0"/>
          <c:showCatName val="0"/>
          <c:showSerName val="0"/>
          <c:showPercent val="0"/>
          <c:showBubbleSize val="0"/>
        </c:dLbls>
        <c:gapWidth val="150"/>
        <c:overlap val="100"/>
        <c:axId val="366440040"/>
        <c:axId val="366442992"/>
      </c:barChart>
      <c:catAx>
        <c:axId val="36644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2992"/>
        <c:crosses val="autoZero"/>
        <c:auto val="1"/>
        <c:lblAlgn val="ctr"/>
        <c:lblOffset val="100"/>
        <c:noMultiLvlLbl val="0"/>
      </c:catAx>
      <c:valAx>
        <c:axId val="366442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8.9253297833716994E-2</c:v>
                </c:pt>
                <c:pt idx="2">
                  <c:v>0</c:v>
                </c:pt>
                <c:pt idx="3">
                  <c:v>0</c:v>
                </c:pt>
                <c:pt idx="4">
                  <c:v>0</c:v>
                </c:pt>
                <c:pt idx="5">
                  <c:v>0</c:v>
                </c:pt>
                <c:pt idx="6">
                  <c:v>0</c:v>
                </c:pt>
                <c:pt idx="7">
                  <c:v>0</c:v>
                </c:pt>
                <c:pt idx="8">
                  <c:v>0</c:v>
                </c:pt>
                <c:pt idx="9">
                  <c:v>0</c:v>
                </c:pt>
                <c:pt idx="10">
                  <c:v>0</c:v>
                </c:pt>
                <c:pt idx="11">
                  <c:v>0</c:v>
                </c:pt>
                <c:pt idx="12">
                  <c:v>1.2102142079148E-2</c:v>
                </c:pt>
                <c:pt idx="13">
                  <c:v>5.8997942635846998E-2</c:v>
                </c:pt>
                <c:pt idx="14">
                  <c:v>1.5127677598935E-2</c:v>
                </c:pt>
                <c:pt idx="15">
                  <c:v>1.4371293718988E-2</c:v>
                </c:pt>
                <c:pt idx="16">
                  <c:v>7.5638387994674998E-3</c:v>
                </c:pt>
                <c:pt idx="17">
                  <c:v>2.4204284158296001E-2</c:v>
                </c:pt>
                <c:pt idx="18">
                  <c:v>7.3217959578844999E-2</c:v>
                </c:pt>
                <c:pt idx="19">
                  <c:v>1.1497034975191001E-2</c:v>
                </c:pt>
                <c:pt idx="20">
                  <c:v>4.5033932544522003E-2</c:v>
                </c:pt>
                <c:pt idx="21">
                  <c:v>8.5849570373956005E-2</c:v>
                </c:pt>
                <c:pt idx="22">
                  <c:v>2.4960668038243001E-2</c:v>
                </c:pt>
                <c:pt idx="23">
                  <c:v>5.4837831296138999E-2</c:v>
                </c:pt>
              </c:numCache>
            </c:numRef>
          </c:val>
          <c:smooth val="0"/>
          <c:extLst>
            <c:ext xmlns:c16="http://schemas.microsoft.com/office/drawing/2014/chart" uri="{C3380CC4-5D6E-409C-BE32-E72D297353CC}">
              <c16:uniqueId val="{00000000-F93E-4DA1-B2E8-3E689482F423}"/>
            </c:ext>
          </c:extLst>
        </c:ser>
        <c:dLbls>
          <c:showLegendKey val="0"/>
          <c:showVal val="0"/>
          <c:showCatName val="0"/>
          <c:showSerName val="0"/>
          <c:showPercent val="0"/>
          <c:showBubbleSize val="0"/>
        </c:dLbls>
        <c:smooth val="0"/>
        <c:axId val="366445288"/>
        <c:axId val="366444304"/>
      </c:lineChart>
      <c:catAx>
        <c:axId val="36644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4304"/>
        <c:crosses val="autoZero"/>
        <c:auto val="1"/>
        <c:lblAlgn val="ctr"/>
        <c:lblOffset val="100"/>
        <c:noMultiLvlLbl val="0"/>
      </c:catAx>
      <c:valAx>
        <c:axId val="36644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0</c:v>
                </c:pt>
                <c:pt idx="12">
                  <c:v>1</c:v>
                </c:pt>
                <c:pt idx="13">
                  <c:v>4</c:v>
                </c:pt>
                <c:pt idx="14">
                  <c:v>3</c:v>
                </c:pt>
                <c:pt idx="15">
                  <c:v>2</c:v>
                </c:pt>
                <c:pt idx="16">
                  <c:v>1</c:v>
                </c:pt>
                <c:pt idx="17">
                  <c:v>3</c:v>
                </c:pt>
                <c:pt idx="18">
                  <c:v>5</c:v>
                </c:pt>
                <c:pt idx="19">
                  <c:v>5</c:v>
                </c:pt>
                <c:pt idx="20">
                  <c:v>13</c:v>
                </c:pt>
                <c:pt idx="21">
                  <c:v>4</c:v>
                </c:pt>
                <c:pt idx="22">
                  <c:v>2</c:v>
                </c:pt>
                <c:pt idx="23">
                  <c:v>4</c:v>
                </c:pt>
              </c:numCache>
            </c:numRef>
          </c:val>
          <c:smooth val="0"/>
          <c:extLst>
            <c:ext xmlns:c16="http://schemas.microsoft.com/office/drawing/2014/chart" uri="{C3380CC4-5D6E-409C-BE32-E72D297353CC}">
              <c16:uniqueId val="{00000000-191E-4A6D-9229-64062AD8DA19}"/>
            </c:ext>
          </c:extLst>
        </c:ser>
        <c:dLbls>
          <c:showLegendKey val="0"/>
          <c:showVal val="0"/>
          <c:showCatName val="0"/>
          <c:showSerName val="0"/>
          <c:showPercent val="0"/>
          <c:showBubbleSize val="0"/>
        </c:dLbls>
        <c:smooth val="0"/>
        <c:axId val="366441352"/>
        <c:axId val="366448568"/>
      </c:lineChart>
      <c:catAx>
        <c:axId val="36644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8568"/>
        <c:crosses val="autoZero"/>
        <c:auto val="1"/>
        <c:lblAlgn val="ctr"/>
        <c:lblOffset val="100"/>
        <c:noMultiLvlLbl val="0"/>
      </c:catAx>
      <c:valAx>
        <c:axId val="36644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1.4350886733739E-2</c:v>
                </c:pt>
                <c:pt idx="1">
                  <c:v>0</c:v>
                </c:pt>
                <c:pt idx="2">
                  <c:v>4.7826609029577E-2</c:v>
                </c:pt>
                <c:pt idx="3">
                  <c:v>0</c:v>
                </c:pt>
                <c:pt idx="4">
                  <c:v>9.5895946128778005E-3</c:v>
                </c:pt>
                <c:pt idx="5">
                  <c:v>0</c:v>
                </c:pt>
                <c:pt idx="6">
                  <c:v>0</c:v>
                </c:pt>
              </c:numCache>
            </c:numRef>
          </c:val>
          <c:extLst>
            <c:ext xmlns:c16="http://schemas.microsoft.com/office/drawing/2014/chart" uri="{C3380CC4-5D6E-409C-BE32-E72D297353CC}">
              <c16:uniqueId val="{00000000-4CAB-4B64-8E20-A9AABCCDD440}"/>
            </c:ext>
          </c:extLst>
        </c:ser>
        <c:dLbls>
          <c:showLegendKey val="0"/>
          <c:showVal val="0"/>
          <c:showCatName val="0"/>
          <c:showSerName val="0"/>
          <c:showPercent val="0"/>
          <c:showBubbleSize val="0"/>
        </c:dLbls>
        <c:gapWidth val="219"/>
        <c:overlap val="-27"/>
        <c:axId val="366454800"/>
        <c:axId val="366455128"/>
      </c:barChart>
      <c:catAx>
        <c:axId val="36645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55128"/>
        <c:crosses val="autoZero"/>
        <c:auto val="1"/>
        <c:lblAlgn val="ctr"/>
        <c:lblOffset val="100"/>
        <c:noMultiLvlLbl val="0"/>
      </c:catAx>
      <c:valAx>
        <c:axId val="36645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5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Tricom</c:v>
                </c:pt>
              </c:strCache>
            </c:strRef>
          </c:cat>
          <c:val>
            <c:numRef>
              <c:f>Sheet1!$B$2</c:f>
              <c:numCache>
                <c:formatCode>General</c:formatCode>
                <c:ptCount val="1"/>
                <c:pt idx="0">
                  <c:v>581</c:v>
                </c:pt>
              </c:numCache>
            </c:numRef>
          </c:val>
          <c:extLst>
            <c:ext xmlns:c16="http://schemas.microsoft.com/office/drawing/2014/chart" uri="{C3380CC4-5D6E-409C-BE32-E72D297353CC}">
              <c16:uniqueId val="{00000000-A794-4FA8-A6B1-41E225F4039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Tricom</c:v>
                </c:pt>
              </c:strCache>
            </c:strRef>
          </c:cat>
          <c:val>
            <c:numRef>
              <c:f>Sheet1!$C$2</c:f>
              <c:numCache>
                <c:formatCode>General</c:formatCode>
                <c:ptCount val="1"/>
                <c:pt idx="0">
                  <c:v>18</c:v>
                </c:pt>
              </c:numCache>
            </c:numRef>
          </c:val>
          <c:extLst>
            <c:ext xmlns:c16="http://schemas.microsoft.com/office/drawing/2014/chart" uri="{C3380CC4-5D6E-409C-BE32-E72D297353CC}">
              <c16:uniqueId val="{00000001-A794-4FA8-A6B1-41E225F4039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Tricom</c:v>
                </c:pt>
              </c:strCache>
            </c:strRef>
          </c:cat>
          <c:val>
            <c:numRef>
              <c:f>Sheet1!$D$2</c:f>
              <c:numCache>
                <c:formatCode>General</c:formatCode>
                <c:ptCount val="1"/>
                <c:pt idx="0">
                  <c:v>5</c:v>
                </c:pt>
              </c:numCache>
            </c:numRef>
          </c:val>
          <c:extLst>
            <c:ext xmlns:c16="http://schemas.microsoft.com/office/drawing/2014/chart" uri="{C3380CC4-5D6E-409C-BE32-E72D297353CC}">
              <c16:uniqueId val="{00000002-A794-4FA8-A6B1-41E225F4039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Tricom</c:v>
                </c:pt>
              </c:strCache>
            </c:strRef>
          </c:cat>
          <c:val>
            <c:numRef>
              <c:f>Sheet1!$E$2</c:f>
              <c:numCache>
                <c:formatCode>General</c:formatCode>
                <c:ptCount val="1"/>
                <c:pt idx="0">
                  <c:v>3</c:v>
                </c:pt>
              </c:numCache>
            </c:numRef>
          </c:val>
          <c:extLst>
            <c:ext xmlns:c16="http://schemas.microsoft.com/office/drawing/2014/chart" uri="{C3380CC4-5D6E-409C-BE32-E72D297353CC}">
              <c16:uniqueId val="{00000003-A794-4FA8-A6B1-41E225F4039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Tricom</c:v>
                </c:pt>
              </c:strCache>
            </c:strRef>
          </c:cat>
          <c:val>
            <c:numRef>
              <c:f>Sheet1!$F$2</c:f>
              <c:numCache>
                <c:formatCode>General</c:formatCode>
                <c:ptCount val="1"/>
                <c:pt idx="0">
                  <c:v>1</c:v>
                </c:pt>
              </c:numCache>
            </c:numRef>
          </c:val>
          <c:extLst>
            <c:ext xmlns:c16="http://schemas.microsoft.com/office/drawing/2014/chart" uri="{C3380CC4-5D6E-409C-BE32-E72D297353CC}">
              <c16:uniqueId val="{00000004-A794-4FA8-A6B1-41E225F4039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Tricom</c:v>
                </c:pt>
              </c:strCache>
            </c:strRef>
          </c:cat>
          <c:val>
            <c:numRef>
              <c:f>Sheet1!$G$2</c:f>
              <c:numCache>
                <c:formatCode>General</c:formatCode>
                <c:ptCount val="1"/>
                <c:pt idx="0">
                  <c:v>17</c:v>
                </c:pt>
              </c:numCache>
            </c:numRef>
          </c:val>
          <c:extLst>
            <c:ext xmlns:c16="http://schemas.microsoft.com/office/drawing/2014/chart" uri="{C3380CC4-5D6E-409C-BE32-E72D297353CC}">
              <c16:uniqueId val="{00000005-A794-4FA8-A6B1-41E225F4039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Tricom</c:v>
                </c:pt>
              </c:strCache>
            </c:strRef>
          </c:cat>
          <c:val>
            <c:numRef>
              <c:f>Sheet1!$H$2</c:f>
              <c:numCache>
                <c:formatCode>General</c:formatCode>
                <c:ptCount val="1"/>
                <c:pt idx="0">
                  <c:v>721</c:v>
                </c:pt>
              </c:numCache>
            </c:numRef>
          </c:val>
          <c:extLst>
            <c:ext xmlns:c16="http://schemas.microsoft.com/office/drawing/2014/chart" uri="{C3380CC4-5D6E-409C-BE32-E72D297353CC}">
              <c16:uniqueId val="{00000006-A794-4FA8-A6B1-41E225F4039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Tricom</c:v>
                </c:pt>
              </c:strCache>
            </c:strRef>
          </c:cat>
          <c:val>
            <c:numRef>
              <c:f>Sheet1!$I$2</c:f>
              <c:numCache>
                <c:formatCode>General</c:formatCode>
                <c:ptCount val="1"/>
                <c:pt idx="0">
                  <c:v>51</c:v>
                </c:pt>
              </c:numCache>
            </c:numRef>
          </c:val>
          <c:extLst>
            <c:ext xmlns:c16="http://schemas.microsoft.com/office/drawing/2014/chart" uri="{C3380CC4-5D6E-409C-BE32-E72D297353CC}">
              <c16:uniqueId val="{00000007-A794-4FA8-A6B1-41E225F40394}"/>
            </c:ext>
          </c:extLst>
        </c:ser>
        <c:dLbls>
          <c:showLegendKey val="0"/>
          <c:showVal val="0"/>
          <c:showCatName val="0"/>
          <c:showSerName val="0"/>
          <c:showPercent val="0"/>
          <c:showBubbleSize val="0"/>
        </c:dLbls>
        <c:gapWidth val="150"/>
        <c:overlap val="100"/>
        <c:axId val="366448240"/>
        <c:axId val="366456768"/>
      </c:barChart>
      <c:catAx>
        <c:axId val="36644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56768"/>
        <c:crosses val="autoZero"/>
        <c:auto val="1"/>
        <c:lblAlgn val="ctr"/>
        <c:lblOffset val="100"/>
        <c:noMultiLvlLbl val="0"/>
      </c:catAx>
      <c:valAx>
        <c:axId val="366456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3</c:v>
                </c:pt>
                <c:pt idx="3">
                  <c:v>5</c:v>
                </c:pt>
                <c:pt idx="4">
                  <c:v>16</c:v>
                </c:pt>
              </c:numCache>
            </c:numRef>
          </c:val>
          <c:extLst>
            <c:ext xmlns:c16="http://schemas.microsoft.com/office/drawing/2014/chart" uri="{C3380CC4-5D6E-409C-BE32-E72D297353CC}">
              <c16:uniqueId val="{00000000-04AD-4A20-88B2-DC5C0426FFD8}"/>
            </c:ext>
          </c:extLst>
        </c:ser>
        <c:dLbls>
          <c:showLegendKey val="0"/>
          <c:showVal val="0"/>
          <c:showCatName val="0"/>
          <c:showSerName val="0"/>
          <c:showPercent val="0"/>
          <c:showBubbleSize val="0"/>
        </c:dLbls>
        <c:gapWidth val="219"/>
        <c:overlap val="-27"/>
        <c:axId val="415114656"/>
        <c:axId val="415114984"/>
      </c:barChart>
      <c:catAx>
        <c:axId val="41511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14984"/>
        <c:crosses val="autoZero"/>
        <c:auto val="1"/>
        <c:lblAlgn val="ctr"/>
        <c:lblOffset val="100"/>
        <c:noMultiLvlLbl val="0"/>
      </c:catAx>
      <c:valAx>
        <c:axId val="41511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1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F1690-600A-4F04-A6CE-F7335AB303ED}"/>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DCE0A40-28A1-497B-B488-1BC01B8B65B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2507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39F2-1D45-4ACD-8ACA-7DDBDA91319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2B6BC85-3F25-48F5-B545-4D974E64FD7E}"/>
              </a:ext>
            </a:extLst>
          </p:cNvPr>
          <p:cNvGraphicFramePr>
            <a:graphicFrameLocks noGrp="1"/>
          </p:cNvGraphicFramePr>
          <p:nvPr>
            <p:ph type="tbl" sz="quarter" idx="13"/>
            <p:extLst>
              <p:ext uri="{D42A27DB-BD31-4B8C-83A1-F6EECF244321}">
                <p14:modId xmlns:p14="http://schemas.microsoft.com/office/powerpoint/2010/main" val="856953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93569845"/>
                    </a:ext>
                  </a:extLst>
                </a:gridCol>
                <a:gridCol w="740664">
                  <a:extLst>
                    <a:ext uri="{9D8B030D-6E8A-4147-A177-3AD203B41FA5}">
                      <a16:colId xmlns:a16="http://schemas.microsoft.com/office/drawing/2014/main" val="1603199827"/>
                    </a:ext>
                  </a:extLst>
                </a:gridCol>
                <a:gridCol w="740664">
                  <a:extLst>
                    <a:ext uri="{9D8B030D-6E8A-4147-A177-3AD203B41FA5}">
                      <a16:colId xmlns:a16="http://schemas.microsoft.com/office/drawing/2014/main" val="1441922054"/>
                    </a:ext>
                  </a:extLst>
                </a:gridCol>
                <a:gridCol w="740664">
                  <a:extLst>
                    <a:ext uri="{9D8B030D-6E8A-4147-A177-3AD203B41FA5}">
                      <a16:colId xmlns:a16="http://schemas.microsoft.com/office/drawing/2014/main" val="2798271139"/>
                    </a:ext>
                  </a:extLst>
                </a:gridCol>
                <a:gridCol w="740664">
                  <a:extLst>
                    <a:ext uri="{9D8B030D-6E8A-4147-A177-3AD203B41FA5}">
                      <a16:colId xmlns:a16="http://schemas.microsoft.com/office/drawing/2014/main" val="1813753050"/>
                    </a:ext>
                  </a:extLst>
                </a:gridCol>
                <a:gridCol w="740664">
                  <a:extLst>
                    <a:ext uri="{9D8B030D-6E8A-4147-A177-3AD203B41FA5}">
                      <a16:colId xmlns:a16="http://schemas.microsoft.com/office/drawing/2014/main" val="1514775067"/>
                    </a:ext>
                  </a:extLst>
                </a:gridCol>
                <a:gridCol w="740664">
                  <a:extLst>
                    <a:ext uri="{9D8B030D-6E8A-4147-A177-3AD203B41FA5}">
                      <a16:colId xmlns:a16="http://schemas.microsoft.com/office/drawing/2014/main" val="1234614221"/>
                    </a:ext>
                  </a:extLst>
                </a:gridCol>
                <a:gridCol w="740664">
                  <a:extLst>
                    <a:ext uri="{9D8B030D-6E8A-4147-A177-3AD203B41FA5}">
                      <a16:colId xmlns:a16="http://schemas.microsoft.com/office/drawing/2014/main" val="2832750610"/>
                    </a:ext>
                  </a:extLst>
                </a:gridCol>
                <a:gridCol w="740664">
                  <a:extLst>
                    <a:ext uri="{9D8B030D-6E8A-4147-A177-3AD203B41FA5}">
                      <a16:colId xmlns:a16="http://schemas.microsoft.com/office/drawing/2014/main" val="4204517162"/>
                    </a:ext>
                  </a:extLst>
                </a:gridCol>
                <a:gridCol w="740664">
                  <a:extLst>
                    <a:ext uri="{9D8B030D-6E8A-4147-A177-3AD203B41FA5}">
                      <a16:colId xmlns:a16="http://schemas.microsoft.com/office/drawing/2014/main" val="40481730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17201971"/>
                  </a:ext>
                </a:extLst>
              </a:tr>
              <a:tr h="370840">
                <a:tc>
                  <a:txBody>
                    <a:bodyPr/>
                    <a:lstStyle/>
                    <a:p>
                      <a:r>
                        <a:rPr lang="en-US" sz="1000"/>
                        <a:t>Tricom</a:t>
                      </a:r>
                    </a:p>
                  </a:txBody>
                  <a:tcPr/>
                </a:tc>
                <a:tc>
                  <a:txBody>
                    <a:bodyPr/>
                    <a:lstStyle/>
                    <a:p>
                      <a:r>
                        <a:rPr lang="en-US" sz="1000"/>
                        <a:t>66198</a:t>
                      </a:r>
                    </a:p>
                  </a:txBody>
                  <a:tcPr/>
                </a:tc>
                <a:tc>
                  <a:txBody>
                    <a:bodyPr/>
                    <a:lstStyle/>
                    <a:p>
                      <a:r>
                        <a:rPr lang="en-US" sz="1000"/>
                        <a:t>188</a:t>
                      </a:r>
                    </a:p>
                  </a:txBody>
                  <a:tcPr/>
                </a:tc>
                <a:tc>
                  <a:txBody>
                    <a:bodyPr/>
                    <a:lstStyle/>
                    <a:p>
                      <a:r>
                        <a:rPr lang="en-US" sz="1000"/>
                        <a:t>48</a:t>
                      </a:r>
                    </a:p>
                  </a:txBody>
                  <a:tcPr/>
                </a:tc>
                <a:tc>
                  <a:txBody>
                    <a:bodyPr/>
                    <a:lstStyle/>
                    <a:p>
                      <a:r>
                        <a:rPr lang="en-US" sz="1000"/>
                        <a:t>625</a:t>
                      </a:r>
                    </a:p>
                  </a:txBody>
                  <a:tcPr/>
                </a:tc>
                <a:tc>
                  <a:txBody>
                    <a:bodyPr/>
                    <a:lstStyle/>
                    <a:p>
                      <a:r>
                        <a:rPr lang="en-US" sz="1000"/>
                        <a:t>721</a:t>
                      </a:r>
                    </a:p>
                  </a:txBody>
                  <a:tcPr/>
                </a:tc>
                <a:tc>
                  <a:txBody>
                    <a:bodyPr/>
                    <a:lstStyle/>
                    <a:p>
                      <a:r>
                        <a:rPr lang="en-US" sz="1000"/>
                        <a:t>51</a:t>
                      </a:r>
                    </a:p>
                  </a:txBody>
                  <a:tcPr/>
                </a:tc>
                <a:tc>
                  <a:txBody>
                    <a:bodyPr/>
                    <a:lstStyle/>
                    <a:p>
                      <a:r>
                        <a:rPr lang="en-US" sz="1000"/>
                        <a:t>59</a:t>
                      </a:r>
                    </a:p>
                  </a:txBody>
                  <a:tcPr/>
                </a:tc>
                <a:tc>
                  <a:txBody>
                    <a:bodyPr/>
                    <a:lstStyle/>
                    <a:p>
                      <a:r>
                        <a:rPr lang="en-US" sz="1000"/>
                        <a:t>0.0440%</a:t>
                      </a:r>
                    </a:p>
                  </a:txBody>
                  <a:tcPr/>
                </a:tc>
                <a:tc>
                  <a:txBody>
                    <a:bodyPr/>
                    <a:lstStyle/>
                    <a:p>
                      <a:r>
                        <a:rPr lang="en-US" sz="1000"/>
                        <a:t>33.3%</a:t>
                      </a:r>
                    </a:p>
                  </a:txBody>
                  <a:tcPr/>
                </a:tc>
                <a:extLst>
                  <a:ext uri="{0D108BD9-81ED-4DB2-BD59-A6C34878D82A}">
                    <a16:rowId xmlns:a16="http://schemas.microsoft.com/office/drawing/2014/main" val="540722132"/>
                  </a:ext>
                </a:extLst>
              </a:tr>
            </a:tbl>
          </a:graphicData>
        </a:graphic>
      </p:graphicFrame>
      <p:sp>
        <p:nvSpPr>
          <p:cNvPr id="4" name="Text Placeholder 3">
            <a:extLst>
              <a:ext uri="{FF2B5EF4-FFF2-40B4-BE49-F238E27FC236}">
                <a16:creationId xmlns:a16="http://schemas.microsoft.com/office/drawing/2014/main" id="{E3F70640-8B1A-4E5D-B9F8-96136C277C1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02235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9F74-ED77-4CB3-B31A-1E2FAA339B7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CFB33A0-76B9-4452-A684-FA05CDD6801D}"/>
              </a:ext>
            </a:extLst>
          </p:cNvPr>
          <p:cNvGraphicFramePr>
            <a:graphicFrameLocks noGrp="1"/>
          </p:cNvGraphicFramePr>
          <p:nvPr>
            <p:ph type="chart" sz="quarter" idx="13"/>
            <p:extLst>
              <p:ext uri="{D42A27DB-BD31-4B8C-83A1-F6EECF244321}">
                <p14:modId xmlns:p14="http://schemas.microsoft.com/office/powerpoint/2010/main" val="132788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B2881-3061-469C-8E85-98B7C7F256F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211E5FA-4094-4FA1-A92C-1EE32DF540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027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BAD4-836D-4246-9A4D-C19348DC7A1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2487CB8A-91E0-4D0F-A24D-F58601FD85F4}"/>
              </a:ext>
            </a:extLst>
          </p:cNvPr>
          <p:cNvGraphicFramePr>
            <a:graphicFrameLocks noGrp="1"/>
          </p:cNvGraphicFramePr>
          <p:nvPr>
            <p:ph type="chart" sz="quarter" idx="13"/>
            <p:extLst>
              <p:ext uri="{D42A27DB-BD31-4B8C-83A1-F6EECF244321}">
                <p14:modId xmlns:p14="http://schemas.microsoft.com/office/powerpoint/2010/main" val="3661990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F85501-A3DC-402F-A2C8-5B947606A8B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E214E1F-66CB-4CEA-A532-4F3797279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99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D28CE-4306-4C8D-AF60-2F9494F347F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EEB3733-5EC5-4A53-A30F-51A7FB15D172}"/>
              </a:ext>
            </a:extLst>
          </p:cNvPr>
          <p:cNvGraphicFramePr>
            <a:graphicFrameLocks noGrp="1"/>
          </p:cNvGraphicFramePr>
          <p:nvPr>
            <p:ph type="chart" sz="quarter" idx="13"/>
            <p:extLst>
              <p:ext uri="{D42A27DB-BD31-4B8C-83A1-F6EECF244321}">
                <p14:modId xmlns:p14="http://schemas.microsoft.com/office/powerpoint/2010/main" val="1336586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E49158-BF46-4F99-83E7-6FFC3ECD259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996104B-3006-4A21-8EFD-254CF4A714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250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20B80-F911-4DE3-9742-6ACF440F4AC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0194D95-C8DD-4B3F-9E21-DDD305BBCB80}"/>
              </a:ext>
            </a:extLst>
          </p:cNvPr>
          <p:cNvGraphicFramePr>
            <a:graphicFrameLocks noGrp="1"/>
          </p:cNvGraphicFramePr>
          <p:nvPr>
            <p:ph type="chart" sz="quarter" idx="13"/>
            <p:extLst>
              <p:ext uri="{D42A27DB-BD31-4B8C-83A1-F6EECF244321}">
                <p14:modId xmlns:p14="http://schemas.microsoft.com/office/powerpoint/2010/main" val="3929140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E6A32-6B47-4A03-8590-7BB33F2638E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AB75EEF-BB9C-4D62-96B4-C7FA823A2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547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684B6-5936-49CE-ACE1-40DED11294E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94ADFCE-E606-4BD6-875F-FA21C937ED04}"/>
              </a:ext>
            </a:extLst>
          </p:cNvPr>
          <p:cNvGraphicFramePr>
            <a:graphicFrameLocks noGrp="1"/>
          </p:cNvGraphicFramePr>
          <p:nvPr>
            <p:ph type="chart" sz="quarter" idx="13"/>
            <p:extLst>
              <p:ext uri="{D42A27DB-BD31-4B8C-83A1-F6EECF244321}">
                <p14:modId xmlns:p14="http://schemas.microsoft.com/office/powerpoint/2010/main" val="1481734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F0049-4C35-4CA7-B0DC-EA5DDD81F9C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87D30A3-DD73-4904-83D0-590BB0E05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54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8D6A3-2C28-4BF4-952E-C155174B63C5}"/>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F1C927B6-14A0-42F6-9578-5DFEA89EAAB0}"/>
              </a:ext>
            </a:extLst>
          </p:cNvPr>
          <p:cNvGraphicFramePr>
            <a:graphicFrameLocks noGrp="1"/>
          </p:cNvGraphicFramePr>
          <p:nvPr>
            <p:ph type="tbl" sz="quarter" idx="13"/>
            <p:extLst>
              <p:ext uri="{D42A27DB-BD31-4B8C-83A1-F6EECF244321}">
                <p14:modId xmlns:p14="http://schemas.microsoft.com/office/powerpoint/2010/main" val="2167005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0909796"/>
                    </a:ext>
                  </a:extLst>
                </a:gridCol>
                <a:gridCol w="658368">
                  <a:extLst>
                    <a:ext uri="{9D8B030D-6E8A-4147-A177-3AD203B41FA5}">
                      <a16:colId xmlns:a16="http://schemas.microsoft.com/office/drawing/2014/main" val="3430824445"/>
                    </a:ext>
                  </a:extLst>
                </a:gridCol>
                <a:gridCol w="658368">
                  <a:extLst>
                    <a:ext uri="{9D8B030D-6E8A-4147-A177-3AD203B41FA5}">
                      <a16:colId xmlns:a16="http://schemas.microsoft.com/office/drawing/2014/main" val="3898489764"/>
                    </a:ext>
                  </a:extLst>
                </a:gridCol>
                <a:gridCol w="658368">
                  <a:extLst>
                    <a:ext uri="{9D8B030D-6E8A-4147-A177-3AD203B41FA5}">
                      <a16:colId xmlns:a16="http://schemas.microsoft.com/office/drawing/2014/main" val="2644787872"/>
                    </a:ext>
                  </a:extLst>
                </a:gridCol>
                <a:gridCol w="658368">
                  <a:extLst>
                    <a:ext uri="{9D8B030D-6E8A-4147-A177-3AD203B41FA5}">
                      <a16:colId xmlns:a16="http://schemas.microsoft.com/office/drawing/2014/main" val="270469724"/>
                    </a:ext>
                  </a:extLst>
                </a:gridCol>
                <a:gridCol w="658368">
                  <a:extLst>
                    <a:ext uri="{9D8B030D-6E8A-4147-A177-3AD203B41FA5}">
                      <a16:colId xmlns:a16="http://schemas.microsoft.com/office/drawing/2014/main" val="2369935666"/>
                    </a:ext>
                  </a:extLst>
                </a:gridCol>
                <a:gridCol w="658368">
                  <a:extLst>
                    <a:ext uri="{9D8B030D-6E8A-4147-A177-3AD203B41FA5}">
                      <a16:colId xmlns:a16="http://schemas.microsoft.com/office/drawing/2014/main" val="81062938"/>
                    </a:ext>
                  </a:extLst>
                </a:gridCol>
                <a:gridCol w="658368">
                  <a:extLst>
                    <a:ext uri="{9D8B030D-6E8A-4147-A177-3AD203B41FA5}">
                      <a16:colId xmlns:a16="http://schemas.microsoft.com/office/drawing/2014/main" val="285901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421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- 2017-10-18 21:50:54</a:t>
                      </a:r>
                      <a:r>
                        <a:rPr kumimoji="0" lang="es-ES" sz="1000" b="0" i="0" u="none" strike="noStrike" kern="1200" cap="none" spc="0" normalizeH="0" baseline="0" noProof="0">
                          <a:ln>
                            <a:noFill/>
                          </a:ln>
                          <a:solidFill>
                            <a:prstClr val="black"/>
                          </a:solidFill>
                          <a:effectLst/>
                          <a:uLnTx/>
                          <a:uFillTx/>
                          <a:latin typeface="+mn-lt"/>
                          <a:ea typeface="+mn-ea"/>
                          <a:cs typeface="+mn-cs"/>
                        </a:rPr>
                        <a:t>
Atención, pueblo dominicano: ¡viene toque de queda con la apertura gratis de canales FOX desde mañana a las 6am!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191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- 2017-10-17 20:42:35</a:t>
                      </a:r>
                      <a:r>
                        <a:rPr kumimoji="0" lang="es-ES" sz="1000" b="0" i="0" u="none" strike="noStrike" kern="1200" cap="none" spc="0" normalizeH="0" baseline="0" noProof="0">
                          <a:ln>
                            <a:noFill/>
                          </a:ln>
                          <a:solidFill>
                            <a:prstClr val="black"/>
                          </a:solidFill>
                          <a:effectLst/>
                          <a:uLnTx/>
                          <a:uFillTx/>
                          <a:latin typeface="+mn-lt"/>
                          <a:ea typeface="+mn-ea"/>
                          <a:cs typeface="+mn-cs"/>
                        </a:rPr>
                        <a:t>
¿Quieres ir al play a disfrutar de la emoción de la Pelota Invernal en vivo? ⚾️🇩🇴 ¡Altice te lleva! 😉 Menciona aquí quién sería tu acompañante, llena este formulario https://goo.gl/forms/krLgrZdfnpcl7oFT2 y ya estás participando.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133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- 2017-10-05 18:40:56</a:t>
                      </a:r>
                      <a:r>
                        <a:rPr kumimoji="0" lang="es-ES" sz="1000" b="0" i="0" u="none" strike="noStrike" kern="1200" cap="none" spc="0" normalizeH="0" baseline="0" noProof="0">
                          <a:ln>
                            <a:noFill/>
                          </a:ln>
                          <a:solidFill>
                            <a:prstClr val="black"/>
                          </a:solidFill>
                          <a:effectLst/>
                          <a:uLnTx/>
                          <a:uFillTx/>
                          <a:latin typeface="+mn-lt"/>
                          <a:ea typeface="+mn-ea"/>
                          <a:cs typeface="+mn-cs"/>
                        </a:rPr>
                        <a:t>
Ahora no sólo te llevarás 100 Megas hasta por un año, ¡sino también una tablet para que lo estrenes como se debe! ¿Quieres saber más? 809-476-8888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1694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- 2017-10-26 13:11:49</a:t>
                      </a:r>
                      <a:r>
                        <a:rPr kumimoji="0" lang="es-ES" sz="1000" b="0" i="0" u="none" strike="noStrike" kern="1200" cap="none" spc="0" normalizeH="0" baseline="0" noProof="0">
                          <a:ln>
                            <a:noFill/>
                          </a:ln>
                          <a:solidFill>
                            <a:prstClr val="black"/>
                          </a:solidFill>
                          <a:effectLst/>
                          <a:uLnTx/>
                          <a:uFillTx/>
                          <a:latin typeface="+mn-lt"/>
                          <a:ea typeface="+mn-ea"/>
                          <a:cs typeface="+mn-cs"/>
                        </a:rPr>
                        <a:t>
¡Vámonos pa’l play! Menciona aquí a quién te llevarías, llena este formulario ¡y ya estás participando! https://goo.gl/forms/VT8cqdGoLnN4w0882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147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- 2017-10-13 23:57:55</a:t>
                      </a:r>
                      <a:r>
                        <a:rPr kumimoji="0" lang="es-ES" sz="1000" b="0" i="0" u="none" strike="noStrike" kern="1200" cap="none" spc="0" normalizeH="0" baseline="0" noProof="0">
                          <a:ln>
                            <a:noFill/>
                          </a:ln>
                          <a:solidFill>
                            <a:prstClr val="black"/>
                          </a:solidFill>
                          <a:effectLst/>
                          <a:uLnTx/>
                          <a:uFillTx/>
                          <a:latin typeface="+mn-lt"/>
                          <a:ea typeface="+mn-ea"/>
                          <a:cs typeface="+mn-cs"/>
                        </a:rPr>
                        <a:t>
¿Dónde están los liceístas y los aguiluchos? ⚾️⚾️ ¿Sangre azul o amarilla?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8079088"/>
                  </a:ext>
                </a:extLst>
              </a:tr>
            </a:tbl>
          </a:graphicData>
        </a:graphic>
      </p:graphicFrame>
      <p:sp>
        <p:nvSpPr>
          <p:cNvPr id="4" name="Text Placeholder 3">
            <a:extLst>
              <a:ext uri="{FF2B5EF4-FFF2-40B4-BE49-F238E27FC236}">
                <a16:creationId xmlns:a16="http://schemas.microsoft.com/office/drawing/2014/main" id="{9EC9BFAE-CD3B-430A-A9CE-A2FC42BF47A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1787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F7F8-3D58-4FDB-BEE0-C8E3BC19159D}"/>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1FD43F7B-E5D5-4384-A995-FA71145215B6}"/>
              </a:ext>
            </a:extLst>
          </p:cNvPr>
          <p:cNvGraphicFramePr>
            <a:graphicFrameLocks noGrp="1"/>
          </p:cNvGraphicFramePr>
          <p:nvPr>
            <p:ph type="tbl" sz="quarter" idx="13"/>
            <p:extLst>
              <p:ext uri="{D42A27DB-BD31-4B8C-83A1-F6EECF244321}">
                <p14:modId xmlns:p14="http://schemas.microsoft.com/office/powerpoint/2010/main" val="172825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4514181"/>
                    </a:ext>
                  </a:extLst>
                </a:gridCol>
                <a:gridCol w="658368">
                  <a:extLst>
                    <a:ext uri="{9D8B030D-6E8A-4147-A177-3AD203B41FA5}">
                      <a16:colId xmlns:a16="http://schemas.microsoft.com/office/drawing/2014/main" val="4000066402"/>
                    </a:ext>
                  </a:extLst>
                </a:gridCol>
                <a:gridCol w="658368">
                  <a:extLst>
                    <a:ext uri="{9D8B030D-6E8A-4147-A177-3AD203B41FA5}">
                      <a16:colId xmlns:a16="http://schemas.microsoft.com/office/drawing/2014/main" val="3823675074"/>
                    </a:ext>
                  </a:extLst>
                </a:gridCol>
                <a:gridCol w="658368">
                  <a:extLst>
                    <a:ext uri="{9D8B030D-6E8A-4147-A177-3AD203B41FA5}">
                      <a16:colId xmlns:a16="http://schemas.microsoft.com/office/drawing/2014/main" val="3846652078"/>
                    </a:ext>
                  </a:extLst>
                </a:gridCol>
                <a:gridCol w="658368">
                  <a:extLst>
                    <a:ext uri="{9D8B030D-6E8A-4147-A177-3AD203B41FA5}">
                      <a16:colId xmlns:a16="http://schemas.microsoft.com/office/drawing/2014/main" val="236944866"/>
                    </a:ext>
                  </a:extLst>
                </a:gridCol>
                <a:gridCol w="658368">
                  <a:extLst>
                    <a:ext uri="{9D8B030D-6E8A-4147-A177-3AD203B41FA5}">
                      <a16:colId xmlns:a16="http://schemas.microsoft.com/office/drawing/2014/main" val="3576569024"/>
                    </a:ext>
                  </a:extLst>
                </a:gridCol>
                <a:gridCol w="658368">
                  <a:extLst>
                    <a:ext uri="{9D8B030D-6E8A-4147-A177-3AD203B41FA5}">
                      <a16:colId xmlns:a16="http://schemas.microsoft.com/office/drawing/2014/main" val="614436548"/>
                    </a:ext>
                  </a:extLst>
                </a:gridCol>
                <a:gridCol w="658368">
                  <a:extLst>
                    <a:ext uri="{9D8B030D-6E8A-4147-A177-3AD203B41FA5}">
                      <a16:colId xmlns:a16="http://schemas.microsoft.com/office/drawing/2014/main" val="271336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625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- 2017-10-11 18:03:18</a:t>
                      </a:r>
                      <a:r>
                        <a:rPr kumimoji="0" lang="es-ES" sz="1000" b="0" i="0" u="none" strike="noStrike" kern="1200" cap="none" spc="0" normalizeH="0" baseline="0" noProof="0">
                          <a:ln>
                            <a:noFill/>
                          </a:ln>
                          <a:solidFill>
                            <a:prstClr val="black"/>
                          </a:solidFill>
                          <a:effectLst/>
                          <a:uLnTx/>
                          <a:uFillTx/>
                          <a:latin typeface="+mn-lt"/>
                          <a:ea typeface="+mn-ea"/>
                          <a:cs typeface="+mn-cs"/>
                        </a:rPr>
                        <a:t>
¡Conecta tu negocio al mejor entretenimiento HD! Llámanos al 809-200-8098 y 809-334-5000 para los detalles.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429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- 2017-10-16 20:53:55</a:t>
                      </a:r>
                      <a:r>
                        <a:rPr kumimoji="0" lang="es-ES" sz="1000" b="0" i="0" u="none" strike="noStrike" kern="1200" cap="none" spc="0" normalizeH="0" baseline="0" noProof="0">
                          <a:ln>
                            <a:noFill/>
                          </a:ln>
                          <a:solidFill>
                            <a:prstClr val="black"/>
                          </a:solidFill>
                          <a:effectLst/>
                          <a:uLnTx/>
                          <a:uFillTx/>
                          <a:latin typeface="+mn-lt"/>
                          <a:ea typeface="+mn-ea"/>
                          <a:cs typeface="+mn-cs"/>
                        </a:rPr>
                        <a:t>
¡Prepara las palomitas porque Caribbean TV RD ahora también estará disponible en parábola! 😍 Canal exclusivo de Tricom.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945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- 2017-10-14 01:51:03</a:t>
                      </a:r>
                      <a:r>
                        <a:rPr kumimoji="0" lang="es-ES" sz="1000" b="0" i="0" u="none" strike="noStrike" kern="1200" cap="none" spc="0" normalizeH="0" baseline="0" noProof="0">
                          <a:ln>
                            <a:noFill/>
                          </a:ln>
                          <a:solidFill>
                            <a:prstClr val="black"/>
                          </a:solidFill>
                          <a:effectLst/>
                          <a:uLnTx/>
                          <a:uFillTx/>
                          <a:latin typeface="+mn-lt"/>
                          <a:ea typeface="+mn-ea"/>
                          <a:cs typeface="+mn-cs"/>
                        </a:rPr>
                        <a:t>
¡La primera victoria de la temporada es de las Águilas Cibaeñas! 9-3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918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Tricom - 2017-10-03 20:47:39</a:t>
                      </a:r>
                      <a:r>
                        <a:rPr kumimoji="0" lang="en-US" sz="1000" b="0" i="0" u="none" strike="noStrike" kern="1200" cap="none" spc="0" normalizeH="0" baseline="0" noProof="0">
                          <a:ln>
                            <a:noFill/>
                          </a:ln>
                          <a:solidFill>
                            <a:prstClr val="black"/>
                          </a:solidFill>
                          <a:effectLst/>
                          <a:uLnTx/>
                          <a:uFillTx/>
                          <a:latin typeface="+mn-lt"/>
                          <a:ea typeface="+mn-ea"/>
                          <a:cs typeface="+mn-cs"/>
                        </a:rPr>
                        <a:t>
¡Juntos podemos llegar a todo lo que soñamos! #JuntosSinLímites #AlticeRD #AlticeNosUne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102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- 2017-10-13 21:42:25</a:t>
                      </a:r>
                      <a:r>
                        <a:rPr kumimoji="0" lang="es-ES" sz="1000" b="0" i="0" u="none" strike="noStrike" kern="1200" cap="none" spc="0" normalizeH="0" baseline="0" noProof="0">
                          <a:ln>
                            <a:noFill/>
                          </a:ln>
                          <a:solidFill>
                            <a:prstClr val="black"/>
                          </a:solidFill>
                          <a:effectLst/>
                          <a:uLnTx/>
                          <a:uFillTx/>
                          <a:latin typeface="+mn-lt"/>
                          <a:ea typeface="+mn-ea"/>
                          <a:cs typeface="+mn-cs"/>
                        </a:rPr>
                        <a:t>
¡Hoy es un buen día para llegar a casa y sorprender a toda tu familia con la Samsung TV que te tenemos con financiamiento! ❤ Más información: 809-476-8888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961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Tricom - 2017-10-13 20:31:18</a:t>
                      </a:r>
                      <a:r>
                        <a:rPr kumimoji="0" lang="en-US" sz="1000" b="0" i="0" u="none" strike="noStrike" kern="1200" cap="none" spc="0" normalizeH="0" baseline="0" noProof="0">
                          <a:ln>
                            <a:noFill/>
                          </a:ln>
                          <a:solidFill>
                            <a:prstClr val="black"/>
                          </a:solidFill>
                          <a:effectLst/>
                          <a:uLnTx/>
                          <a:uFillTx/>
                          <a:latin typeface="+mn-lt"/>
                          <a:ea typeface="+mn-ea"/>
                          <a:cs typeface="+mn-cs"/>
                        </a:rPr>
                        <a:t>
¡Hoy comienza la temporada del #PlátanoPower! ⚾️💪 #AlticeSports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866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Tricom - 2017-10-24 21:38:03</a:t>
                      </a:r>
                      <a:r>
                        <a:rPr kumimoji="0" lang="en-US" sz="1000" b="0" i="0" u="none" strike="noStrike" kern="1200" cap="none" spc="0" normalizeH="0" baseline="0" noProof="0">
                          <a:ln>
                            <a:noFill/>
                          </a:ln>
                          <a:solidFill>
                            <a:prstClr val="black"/>
                          </a:solidFill>
                          <a:effectLst/>
                          <a:uLnTx/>
                          <a:uFillTx/>
                          <a:latin typeface="+mn-lt"/>
                          <a:ea typeface="+mn-ea"/>
                          <a:cs typeface="+mn-cs"/>
                        </a:rPr>
                        <a:t>
¿Quién gana hoy: Houston o Dodgers? 👀🔥🔥⚾ #AlticeSports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0670661"/>
                  </a:ext>
                </a:extLst>
              </a:tr>
            </a:tbl>
          </a:graphicData>
        </a:graphic>
      </p:graphicFrame>
      <p:sp>
        <p:nvSpPr>
          <p:cNvPr id="4" name="Text Placeholder 3">
            <a:extLst>
              <a:ext uri="{FF2B5EF4-FFF2-40B4-BE49-F238E27FC236}">
                <a16:creationId xmlns:a16="http://schemas.microsoft.com/office/drawing/2014/main" id="{C600A18E-11F5-4250-A9B3-37E64139C9A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4711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7BD36-D33E-405B-A06C-E770B368E530}"/>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3079D65D-4654-4C32-8204-07077323D09A}"/>
              </a:ext>
            </a:extLst>
          </p:cNvPr>
          <p:cNvGraphicFramePr>
            <a:graphicFrameLocks noGrp="1"/>
          </p:cNvGraphicFramePr>
          <p:nvPr>
            <p:ph type="tbl" sz="quarter" idx="13"/>
            <p:extLst>
              <p:ext uri="{D42A27DB-BD31-4B8C-83A1-F6EECF244321}">
                <p14:modId xmlns:p14="http://schemas.microsoft.com/office/powerpoint/2010/main" val="116774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0267307"/>
                    </a:ext>
                  </a:extLst>
                </a:gridCol>
                <a:gridCol w="658368">
                  <a:extLst>
                    <a:ext uri="{9D8B030D-6E8A-4147-A177-3AD203B41FA5}">
                      <a16:colId xmlns:a16="http://schemas.microsoft.com/office/drawing/2014/main" val="386869226"/>
                    </a:ext>
                  </a:extLst>
                </a:gridCol>
                <a:gridCol w="658368">
                  <a:extLst>
                    <a:ext uri="{9D8B030D-6E8A-4147-A177-3AD203B41FA5}">
                      <a16:colId xmlns:a16="http://schemas.microsoft.com/office/drawing/2014/main" val="465303616"/>
                    </a:ext>
                  </a:extLst>
                </a:gridCol>
                <a:gridCol w="658368">
                  <a:extLst>
                    <a:ext uri="{9D8B030D-6E8A-4147-A177-3AD203B41FA5}">
                      <a16:colId xmlns:a16="http://schemas.microsoft.com/office/drawing/2014/main" val="1606765664"/>
                    </a:ext>
                  </a:extLst>
                </a:gridCol>
                <a:gridCol w="658368">
                  <a:extLst>
                    <a:ext uri="{9D8B030D-6E8A-4147-A177-3AD203B41FA5}">
                      <a16:colId xmlns:a16="http://schemas.microsoft.com/office/drawing/2014/main" val="3902701147"/>
                    </a:ext>
                  </a:extLst>
                </a:gridCol>
                <a:gridCol w="658368">
                  <a:extLst>
                    <a:ext uri="{9D8B030D-6E8A-4147-A177-3AD203B41FA5}">
                      <a16:colId xmlns:a16="http://schemas.microsoft.com/office/drawing/2014/main" val="2762217488"/>
                    </a:ext>
                  </a:extLst>
                </a:gridCol>
                <a:gridCol w="658368">
                  <a:extLst>
                    <a:ext uri="{9D8B030D-6E8A-4147-A177-3AD203B41FA5}">
                      <a16:colId xmlns:a16="http://schemas.microsoft.com/office/drawing/2014/main" val="1020570016"/>
                    </a:ext>
                  </a:extLst>
                </a:gridCol>
                <a:gridCol w="658368">
                  <a:extLst>
                    <a:ext uri="{9D8B030D-6E8A-4147-A177-3AD203B41FA5}">
                      <a16:colId xmlns:a16="http://schemas.microsoft.com/office/drawing/2014/main" val="192854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292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- 2017-10-30 18:14:14</a:t>
                      </a:r>
                      <a:r>
                        <a:rPr kumimoji="0" lang="es-ES" sz="1000" b="0" i="0" u="none" strike="noStrike" kern="1200" cap="none" spc="0" normalizeH="0" baseline="0" noProof="0">
                          <a:ln>
                            <a:noFill/>
                          </a:ln>
                          <a:solidFill>
                            <a:prstClr val="black"/>
                          </a:solidFill>
                          <a:effectLst/>
                          <a:uLnTx/>
                          <a:uFillTx/>
                          <a:latin typeface="+mn-lt"/>
                          <a:ea typeface="+mn-ea"/>
                          <a:cs typeface="+mn-cs"/>
                        </a:rPr>
                        <a:t>
Tu mereces el mejor entretenimiento, y lo mereces ahora. Ven y llévate tu TV con nuestro financiamiento. 😉 Visita tu tienda Tricom más cercana o llámanos al 809-476-8888.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178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- 2017-10-02 17:35:25</a:t>
                      </a:r>
                      <a:r>
                        <a:rPr kumimoji="0" lang="es-ES" sz="1000" b="0" i="0" u="none" strike="noStrike" kern="1200" cap="none" spc="0" normalizeH="0" baseline="0" noProof="0">
                          <a:ln>
                            <a:noFill/>
                          </a:ln>
                          <a:solidFill>
                            <a:prstClr val="black"/>
                          </a:solidFill>
                          <a:effectLst/>
                          <a:uLnTx/>
                          <a:uFillTx/>
                          <a:latin typeface="+mn-lt"/>
                          <a:ea typeface="+mn-ea"/>
                          <a:cs typeface="+mn-cs"/>
                        </a:rPr>
                        <a:t>
Ellos solo quieren llevar una vida normal de riquitos en una zona de blancos. Mira `black•ish hoy a las 4:30pm. #TricomprontoAltice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40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- 2017-10-25 18:14:22</a:t>
                      </a:r>
                      <a:r>
                        <a:rPr kumimoji="0" lang="es-ES" sz="1000" b="0" i="0" u="none" strike="noStrike" kern="1200" cap="none" spc="0" normalizeH="0" baseline="0" noProof="0">
                          <a:ln>
                            <a:noFill/>
                          </a:ln>
                          <a:solidFill>
                            <a:prstClr val="black"/>
                          </a:solidFill>
                          <a:effectLst/>
                          <a:uLnTx/>
                          <a:uFillTx/>
                          <a:latin typeface="+mn-lt"/>
                          <a:ea typeface="+mn-ea"/>
                          <a:cs typeface="+mn-cs"/>
                        </a:rPr>
                        <a:t>
¡Apóyate en nosotros para tener todo lo que necesitas para comunicarte en tu negocio al mejor precio! 📞💻📱 Llámanos al 809-334-5000 y 809-200-8098. #TricomNegocios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871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Tricom - 2017-10-09 20:42:10</a:t>
                      </a:r>
                      <a:r>
                        <a:rPr kumimoji="0" lang="en-US" sz="1000" b="0" i="0" u="none" strike="noStrike" kern="1200" cap="none" spc="0" normalizeH="0" baseline="0" noProof="0">
                          <a:ln>
                            <a:noFill/>
                          </a:ln>
                          <a:solidFill>
                            <a:prstClr val="black"/>
                          </a:solidFill>
                          <a:effectLst/>
                          <a:uLnTx/>
                          <a:uFillTx/>
                          <a:latin typeface="+mn-lt"/>
                          <a:ea typeface="+mn-ea"/>
                          <a:cs typeface="+mn-cs"/>
                        </a:rPr>
                        <a:t>
Estamos cada vez más cerca de ti.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836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- 2017-10-14 14:19:29</a:t>
                      </a:r>
                      <a:r>
                        <a:rPr kumimoji="0" lang="es-ES" sz="1000" b="0" i="0" u="none" strike="noStrike" kern="1200" cap="none" spc="0" normalizeH="0" baseline="0" noProof="0">
                          <a:ln>
                            <a:noFill/>
                          </a:ln>
                          <a:solidFill>
                            <a:prstClr val="black"/>
                          </a:solidFill>
                          <a:effectLst/>
                          <a:uLnTx/>
                          <a:uFillTx/>
                          <a:latin typeface="+mn-lt"/>
                          <a:ea typeface="+mn-ea"/>
                          <a:cs typeface="+mn-cs"/>
                        </a:rPr>
                        <a:t>
Él armó tremenda marrulla para entrar en un equipo de pelota… le tocará ganar sí o sí para que no se le caigan to’ los palitos.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43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- 2017-10-10 20:02:48</a:t>
                      </a:r>
                      <a:r>
                        <a:rPr kumimoji="0" lang="es-ES" sz="1000" b="0" i="0" u="none" strike="noStrike" kern="1200" cap="none" spc="0" normalizeH="0" baseline="0" noProof="0">
                          <a:ln>
                            <a:noFill/>
                          </a:ln>
                          <a:solidFill>
                            <a:prstClr val="black"/>
                          </a:solidFill>
                          <a:effectLst/>
                          <a:uLnTx/>
                          <a:uFillTx/>
                          <a:latin typeface="+mn-lt"/>
                          <a:ea typeface="+mn-ea"/>
                          <a:cs typeface="+mn-cs"/>
                        </a:rPr>
                        <a:t>
Conoce la historia detrás del complot e intento de asesinato de Hitler durante la Segunda Guerra Mundial. Hoy, a las 8:30pm.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76399087"/>
                  </a:ext>
                </a:extLst>
              </a:tr>
            </a:tbl>
          </a:graphicData>
        </a:graphic>
      </p:graphicFrame>
      <p:sp>
        <p:nvSpPr>
          <p:cNvPr id="4" name="Text Placeholder 3">
            <a:extLst>
              <a:ext uri="{FF2B5EF4-FFF2-40B4-BE49-F238E27FC236}">
                <a16:creationId xmlns:a16="http://schemas.microsoft.com/office/drawing/2014/main" id="{0E03D1FA-BB95-42F4-B96B-6419F3D3131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41389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3BB48-2EF8-4389-9E12-6EDAA6177511}"/>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8C6B2018-F905-44B4-BE76-44C43F9794BE}"/>
              </a:ext>
            </a:extLst>
          </p:cNvPr>
          <p:cNvGraphicFramePr>
            <a:graphicFrameLocks noGrp="1"/>
          </p:cNvGraphicFramePr>
          <p:nvPr>
            <p:ph type="tbl" sz="quarter" idx="13"/>
            <p:extLst>
              <p:ext uri="{D42A27DB-BD31-4B8C-83A1-F6EECF244321}">
                <p14:modId xmlns:p14="http://schemas.microsoft.com/office/powerpoint/2010/main" val="352628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7316188"/>
                    </a:ext>
                  </a:extLst>
                </a:gridCol>
                <a:gridCol w="658368">
                  <a:extLst>
                    <a:ext uri="{9D8B030D-6E8A-4147-A177-3AD203B41FA5}">
                      <a16:colId xmlns:a16="http://schemas.microsoft.com/office/drawing/2014/main" val="2937330771"/>
                    </a:ext>
                  </a:extLst>
                </a:gridCol>
                <a:gridCol w="658368">
                  <a:extLst>
                    <a:ext uri="{9D8B030D-6E8A-4147-A177-3AD203B41FA5}">
                      <a16:colId xmlns:a16="http://schemas.microsoft.com/office/drawing/2014/main" val="3043919496"/>
                    </a:ext>
                  </a:extLst>
                </a:gridCol>
                <a:gridCol w="658368">
                  <a:extLst>
                    <a:ext uri="{9D8B030D-6E8A-4147-A177-3AD203B41FA5}">
                      <a16:colId xmlns:a16="http://schemas.microsoft.com/office/drawing/2014/main" val="1646323717"/>
                    </a:ext>
                  </a:extLst>
                </a:gridCol>
                <a:gridCol w="658368">
                  <a:extLst>
                    <a:ext uri="{9D8B030D-6E8A-4147-A177-3AD203B41FA5}">
                      <a16:colId xmlns:a16="http://schemas.microsoft.com/office/drawing/2014/main" val="954758961"/>
                    </a:ext>
                  </a:extLst>
                </a:gridCol>
                <a:gridCol w="658368">
                  <a:extLst>
                    <a:ext uri="{9D8B030D-6E8A-4147-A177-3AD203B41FA5}">
                      <a16:colId xmlns:a16="http://schemas.microsoft.com/office/drawing/2014/main" val="3657245689"/>
                    </a:ext>
                  </a:extLst>
                </a:gridCol>
                <a:gridCol w="658368">
                  <a:extLst>
                    <a:ext uri="{9D8B030D-6E8A-4147-A177-3AD203B41FA5}">
                      <a16:colId xmlns:a16="http://schemas.microsoft.com/office/drawing/2014/main" val="2229401325"/>
                    </a:ext>
                  </a:extLst>
                </a:gridCol>
                <a:gridCol w="658368">
                  <a:extLst>
                    <a:ext uri="{9D8B030D-6E8A-4147-A177-3AD203B41FA5}">
                      <a16:colId xmlns:a16="http://schemas.microsoft.com/office/drawing/2014/main" val="226668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900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- 2017-10-23 23:01:59</a:t>
                      </a:r>
                      <a:r>
                        <a:rPr kumimoji="0" lang="es-ES" sz="1000" b="0" i="0" u="none" strike="noStrike" kern="1200" cap="none" spc="0" normalizeH="0" baseline="0" noProof="0">
                          <a:ln>
                            <a:noFill/>
                          </a:ln>
                          <a:solidFill>
                            <a:prstClr val="black"/>
                          </a:solidFill>
                          <a:effectLst/>
                          <a:uLnTx/>
                          <a:uFillTx/>
                          <a:latin typeface="+mn-lt"/>
                          <a:ea typeface="+mn-ea"/>
                          <a:cs typeface="+mn-cs"/>
                        </a:rPr>
                        <a:t>
¡Nos vamos para el play! ⚾️🙌🏽 Participa llenando este formulario https://goo.gl/forms/VT8cqdGoLnN4w0882, que ahora es que faltan juegos.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054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Tricom - 2017-10-18 20:34:37</a:t>
                      </a:r>
                      <a:r>
                        <a:rPr kumimoji="0" lang="pt-BR" sz="1000" b="0" i="0" u="none" strike="noStrike" kern="1200" cap="none" spc="0" normalizeH="0" baseline="0" noProof="0">
                          <a:ln>
                            <a:noFill/>
                          </a:ln>
                          <a:solidFill>
                            <a:prstClr val="black"/>
                          </a:solidFill>
                          <a:effectLst/>
                          <a:uLnTx/>
                          <a:uFillTx/>
                          <a:latin typeface="+mn-lt"/>
                          <a:ea typeface="+mn-ea"/>
                          <a:cs typeface="+mn-cs"/>
                        </a:rPr>
                        <a:t>
Agenda para hoy: ¡Pelota Invernal!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673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- 2017-10-22 22:46:27</a:t>
                      </a:r>
                      <a:r>
                        <a:rPr kumimoji="0" lang="es-ES" sz="1000" b="0" i="0" u="none" strike="noStrike" kern="1200" cap="none" spc="0" normalizeH="0" baseline="0" noProof="0">
                          <a:ln>
                            <a:noFill/>
                          </a:ln>
                          <a:solidFill>
                            <a:prstClr val="black"/>
                          </a:solidFill>
                          <a:effectLst/>
                          <a:uLnTx/>
                          <a:uFillTx/>
                          <a:latin typeface="+mn-lt"/>
                          <a:ea typeface="+mn-ea"/>
                          <a:cs typeface="+mn-cs"/>
                        </a:rPr>
                        <a:t>
Como si no fuera suficiente con la apertura de canales FOX, ¡hoy podrás disfrutar gratis del primer episodio de The Walking Dead!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934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- 2017-10-15 13:08:38</a:t>
                      </a:r>
                      <a:r>
                        <a:rPr kumimoji="0" lang="es-ES" sz="1000" b="0" i="0" u="none" strike="noStrike" kern="1200" cap="none" spc="0" normalizeH="0" baseline="0" noProof="0">
                          <a:ln>
                            <a:noFill/>
                          </a:ln>
                          <a:solidFill>
                            <a:prstClr val="black"/>
                          </a:solidFill>
                          <a:effectLst/>
                          <a:uLnTx/>
                          <a:uFillTx/>
                          <a:latin typeface="+mn-lt"/>
                          <a:ea typeface="+mn-ea"/>
                          <a:cs typeface="+mn-cs"/>
                        </a:rPr>
                        <a:t>
Su nombre es tan light como las misiones que les ponen: “Escuadrón Suicida”. #yatusabes ¡Hoy a las 5:15pm!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529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- 2017-10-13 23:30:24</a:t>
                      </a:r>
                      <a:r>
                        <a:rPr kumimoji="0" lang="es-ES" sz="1000" b="0" i="0" u="none" strike="noStrike" kern="1200" cap="none" spc="0" normalizeH="0" baseline="0" noProof="0">
                          <a:ln>
                            <a:noFill/>
                          </a:ln>
                          <a:solidFill>
                            <a:prstClr val="black"/>
                          </a:solidFill>
                          <a:effectLst/>
                          <a:uLnTx/>
                          <a:uFillTx/>
                          <a:latin typeface="+mn-lt"/>
                          <a:ea typeface="+mn-ea"/>
                          <a:cs typeface="+mn-cs"/>
                        </a:rPr>
                        <a:t>
Homenaje a Pepe Busto, por sus grandes aportes al béisbol dominicano en los Tigres del Licey.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189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- 2017-10-12 20:03:54</a:t>
                      </a:r>
                      <a:r>
                        <a:rPr kumimoji="0" lang="es-ES" sz="1000" b="0" i="0" u="none" strike="noStrike" kern="1200" cap="none" spc="0" normalizeH="0" baseline="0" noProof="0">
                          <a:ln>
                            <a:noFill/>
                          </a:ln>
                          <a:solidFill>
                            <a:prstClr val="black"/>
                          </a:solidFill>
                          <a:effectLst/>
                          <a:uLnTx/>
                          <a:uFillTx/>
                          <a:latin typeface="+mn-lt"/>
                          <a:ea typeface="+mn-ea"/>
                          <a:cs typeface="+mn-cs"/>
                        </a:rPr>
                        <a:t>
Si eres de los que madrugan, a las 12:50am tenemos este #TBT que te va a encantar. ❤️❤️ Ojo: cuidado si despiertas a los vecinos riéndote.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9616019"/>
                  </a:ext>
                </a:extLst>
              </a:tr>
            </a:tbl>
          </a:graphicData>
        </a:graphic>
      </p:graphicFrame>
      <p:sp>
        <p:nvSpPr>
          <p:cNvPr id="4" name="Text Placeholder 3">
            <a:extLst>
              <a:ext uri="{FF2B5EF4-FFF2-40B4-BE49-F238E27FC236}">
                <a16:creationId xmlns:a16="http://schemas.microsoft.com/office/drawing/2014/main" id="{749EED8B-FD10-4CF8-B774-43A7EDCF1AB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68176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C392F-1485-4058-9758-2044EBCAC715}"/>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5174B54F-1C09-4298-A174-BFFD1603564B}"/>
              </a:ext>
            </a:extLst>
          </p:cNvPr>
          <p:cNvGraphicFramePr>
            <a:graphicFrameLocks noGrp="1"/>
          </p:cNvGraphicFramePr>
          <p:nvPr>
            <p:ph type="tbl" sz="quarter" idx="13"/>
            <p:extLst>
              <p:ext uri="{D42A27DB-BD31-4B8C-83A1-F6EECF244321}">
                <p14:modId xmlns:p14="http://schemas.microsoft.com/office/powerpoint/2010/main" val="398039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7874222"/>
                    </a:ext>
                  </a:extLst>
                </a:gridCol>
                <a:gridCol w="658368">
                  <a:extLst>
                    <a:ext uri="{9D8B030D-6E8A-4147-A177-3AD203B41FA5}">
                      <a16:colId xmlns:a16="http://schemas.microsoft.com/office/drawing/2014/main" val="1779140138"/>
                    </a:ext>
                  </a:extLst>
                </a:gridCol>
                <a:gridCol w="658368">
                  <a:extLst>
                    <a:ext uri="{9D8B030D-6E8A-4147-A177-3AD203B41FA5}">
                      <a16:colId xmlns:a16="http://schemas.microsoft.com/office/drawing/2014/main" val="3577267990"/>
                    </a:ext>
                  </a:extLst>
                </a:gridCol>
                <a:gridCol w="658368">
                  <a:extLst>
                    <a:ext uri="{9D8B030D-6E8A-4147-A177-3AD203B41FA5}">
                      <a16:colId xmlns:a16="http://schemas.microsoft.com/office/drawing/2014/main" val="3892973370"/>
                    </a:ext>
                  </a:extLst>
                </a:gridCol>
                <a:gridCol w="658368">
                  <a:extLst>
                    <a:ext uri="{9D8B030D-6E8A-4147-A177-3AD203B41FA5}">
                      <a16:colId xmlns:a16="http://schemas.microsoft.com/office/drawing/2014/main" val="3623222092"/>
                    </a:ext>
                  </a:extLst>
                </a:gridCol>
                <a:gridCol w="658368">
                  <a:extLst>
                    <a:ext uri="{9D8B030D-6E8A-4147-A177-3AD203B41FA5}">
                      <a16:colId xmlns:a16="http://schemas.microsoft.com/office/drawing/2014/main" val="2157025556"/>
                    </a:ext>
                  </a:extLst>
                </a:gridCol>
                <a:gridCol w="658368">
                  <a:extLst>
                    <a:ext uri="{9D8B030D-6E8A-4147-A177-3AD203B41FA5}">
                      <a16:colId xmlns:a16="http://schemas.microsoft.com/office/drawing/2014/main" val="2430281523"/>
                    </a:ext>
                  </a:extLst>
                </a:gridCol>
                <a:gridCol w="658368">
                  <a:extLst>
                    <a:ext uri="{9D8B030D-6E8A-4147-A177-3AD203B41FA5}">
                      <a16:colId xmlns:a16="http://schemas.microsoft.com/office/drawing/2014/main" val="836689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5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- 2017-10-20 17:46:48</a:t>
                      </a:r>
                      <a:r>
                        <a:rPr kumimoji="0" lang="es-ES" sz="1000" b="0" i="0" u="none" strike="noStrike" kern="1200" cap="none" spc="0" normalizeH="0" baseline="0" noProof="0">
                          <a:ln>
                            <a:noFill/>
                          </a:ln>
                          <a:solidFill>
                            <a:prstClr val="black"/>
                          </a:solidFill>
                          <a:effectLst/>
                          <a:uLnTx/>
                          <a:uFillTx/>
                          <a:latin typeface="+mn-lt"/>
                          <a:ea typeface="+mn-ea"/>
                          <a:cs typeface="+mn-cs"/>
                        </a:rPr>
                        <a:t>
¡El pronóstico para este fin de semana indica lluvia de palos!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8139814"/>
                  </a:ext>
                </a:extLst>
              </a:tr>
            </a:tbl>
          </a:graphicData>
        </a:graphic>
      </p:graphicFrame>
      <p:sp>
        <p:nvSpPr>
          <p:cNvPr id="4" name="Text Placeholder 3">
            <a:extLst>
              <a:ext uri="{FF2B5EF4-FFF2-40B4-BE49-F238E27FC236}">
                <a16:creationId xmlns:a16="http://schemas.microsoft.com/office/drawing/2014/main" id="{CF21907A-4ADE-4384-933D-D2E48F0D416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93398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07C8-6F4C-4D4F-AE35-7C18C0E4F51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539B022-F13F-4A74-A163-363034F0D5E4}"/>
              </a:ext>
            </a:extLst>
          </p:cNvPr>
          <p:cNvGraphicFramePr>
            <a:graphicFrameLocks noGrp="1"/>
          </p:cNvGraphicFramePr>
          <p:nvPr>
            <p:ph type="chart" sz="quarter" idx="13"/>
            <p:extLst>
              <p:ext uri="{D42A27DB-BD31-4B8C-83A1-F6EECF244321}">
                <p14:modId xmlns:p14="http://schemas.microsoft.com/office/powerpoint/2010/main" val="3115953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7C1392-BB16-435F-9311-A16C45EA78B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B43127A-C5FB-438B-B3D0-BCD9B2A86A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992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6004-F92E-4B6B-BCE1-C3081301AA4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20F3EB57-3BFE-402F-AFEB-3CA5990AAFF6}"/>
              </a:ext>
            </a:extLst>
          </p:cNvPr>
          <p:cNvGraphicFramePr>
            <a:graphicFrameLocks noGrp="1"/>
          </p:cNvGraphicFramePr>
          <p:nvPr>
            <p:ph type="chart" sz="quarter" idx="13"/>
            <p:extLst>
              <p:ext uri="{D42A27DB-BD31-4B8C-83A1-F6EECF244321}">
                <p14:modId xmlns:p14="http://schemas.microsoft.com/office/powerpoint/2010/main" val="1737430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669DB-10B2-420E-86F2-D3AAB4105D6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448F1BF-43E9-4D66-845A-09E538943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167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D0FE4-82B1-4A49-8E2F-9F7E6CCDC11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423D7AB7-DAEA-4F8A-820B-51BAADD177FC}"/>
              </a:ext>
            </a:extLst>
          </p:cNvPr>
          <p:cNvGraphicFramePr>
            <a:graphicFrameLocks noGrp="1"/>
          </p:cNvGraphicFramePr>
          <p:nvPr>
            <p:ph type="chart" sz="quarter" idx="13"/>
            <p:extLst>
              <p:ext uri="{D42A27DB-BD31-4B8C-83A1-F6EECF244321}">
                <p14:modId xmlns:p14="http://schemas.microsoft.com/office/powerpoint/2010/main" val="3645782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891FC-153B-4AA2-92FA-4A65769C7C8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9122393-FDC2-4705-A9DB-536CCC1D2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2161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7CD04-CDBD-4506-8C8F-61436351913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D44F58A-C0EF-41DD-896C-DB401160B181}"/>
              </a:ext>
            </a:extLst>
          </p:cNvPr>
          <p:cNvGraphicFramePr>
            <a:graphicFrameLocks noGrp="1"/>
          </p:cNvGraphicFramePr>
          <p:nvPr>
            <p:ph type="chart" sz="quarter" idx="13"/>
            <p:extLst>
              <p:ext uri="{D42A27DB-BD31-4B8C-83A1-F6EECF244321}">
                <p14:modId xmlns:p14="http://schemas.microsoft.com/office/powerpoint/2010/main" val="4057481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CA6CF-C543-4F1D-958F-F7E4BEB5ACC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9DC8217-97D3-44EC-88A5-54277614A6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59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2477-AA98-4B86-A63C-48CD824DE88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7858292-602B-4AA1-A322-21131A0E670D}"/>
              </a:ext>
            </a:extLst>
          </p:cNvPr>
          <p:cNvGraphicFramePr>
            <a:graphicFrameLocks noGrp="1"/>
          </p:cNvGraphicFramePr>
          <p:nvPr>
            <p:ph type="chart" sz="quarter" idx="13"/>
            <p:extLst>
              <p:ext uri="{D42A27DB-BD31-4B8C-83A1-F6EECF244321}">
                <p14:modId xmlns:p14="http://schemas.microsoft.com/office/powerpoint/2010/main" val="831412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32C05-B601-4100-8864-8EC359EDF9E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C3C6153-CF74-4562-BAEE-93B2FDC1F0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814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16D50-6A6F-4D40-A65C-F04EE33DDC3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B673960-B095-43C2-B861-77F4CB6ABB5F}"/>
              </a:ext>
            </a:extLst>
          </p:cNvPr>
          <p:cNvGraphicFramePr>
            <a:graphicFrameLocks noGrp="1"/>
          </p:cNvGraphicFramePr>
          <p:nvPr>
            <p:ph type="chart" sz="quarter" idx="13"/>
            <p:extLst>
              <p:ext uri="{D42A27DB-BD31-4B8C-83A1-F6EECF244321}">
                <p14:modId xmlns:p14="http://schemas.microsoft.com/office/powerpoint/2010/main" val="4054701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29031-556A-458F-B181-E27A1AFBF5D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D4B2D70-DA04-4ABC-A4C3-2000902609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533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F290-5496-4EDA-9289-DE9D87D95D2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04B1155-5669-4B16-9403-FD82313F2BC9}"/>
              </a:ext>
            </a:extLst>
          </p:cNvPr>
          <p:cNvGraphicFramePr>
            <a:graphicFrameLocks noGrp="1"/>
          </p:cNvGraphicFramePr>
          <p:nvPr>
            <p:ph type="chart" sz="quarter" idx="13"/>
            <p:extLst>
              <p:ext uri="{D42A27DB-BD31-4B8C-83A1-F6EECF244321}">
                <p14:modId xmlns:p14="http://schemas.microsoft.com/office/powerpoint/2010/main" val="4157346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55C6B-074B-48F4-A424-A7D189D7BA9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72C6675-F02E-4DB3-86EE-FBEA813A8A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406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19834-144C-45F5-BADB-8778CE63DE0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410A4FC8-6B5B-4BB4-B3E2-D3C51753CD95}"/>
              </a:ext>
            </a:extLst>
          </p:cNvPr>
          <p:cNvGraphicFramePr>
            <a:graphicFrameLocks noGrp="1"/>
          </p:cNvGraphicFramePr>
          <p:nvPr>
            <p:ph type="chart" sz="quarter" idx="13"/>
            <p:extLst>
              <p:ext uri="{D42A27DB-BD31-4B8C-83A1-F6EECF244321}">
                <p14:modId xmlns:p14="http://schemas.microsoft.com/office/powerpoint/2010/main" val="2691586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B1F14F-6682-4A4A-8D8F-E845B6603DD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929CD95-4667-4F9D-B76C-48F2115C7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373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21626-2CBE-49FE-96FC-810D8619E752}"/>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31AC587D-23BA-468B-881B-8542A6B0AA52}"/>
              </a:ext>
            </a:extLst>
          </p:cNvPr>
          <p:cNvGraphicFramePr>
            <a:graphicFrameLocks noGrp="1"/>
          </p:cNvGraphicFramePr>
          <p:nvPr>
            <p:ph type="tbl" sz="quarter" idx="13"/>
            <p:extLst>
              <p:ext uri="{D42A27DB-BD31-4B8C-83A1-F6EECF244321}">
                <p14:modId xmlns:p14="http://schemas.microsoft.com/office/powerpoint/2010/main" val="302773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2487778"/>
                    </a:ext>
                  </a:extLst>
                </a:gridCol>
                <a:gridCol w="2468880">
                  <a:extLst>
                    <a:ext uri="{9D8B030D-6E8A-4147-A177-3AD203B41FA5}">
                      <a16:colId xmlns:a16="http://schemas.microsoft.com/office/drawing/2014/main" val="2183358530"/>
                    </a:ext>
                  </a:extLst>
                </a:gridCol>
                <a:gridCol w="822960">
                  <a:extLst>
                    <a:ext uri="{9D8B030D-6E8A-4147-A177-3AD203B41FA5}">
                      <a16:colId xmlns:a16="http://schemas.microsoft.com/office/drawing/2014/main" val="3515153533"/>
                    </a:ext>
                  </a:extLst>
                </a:gridCol>
                <a:gridCol w="822960">
                  <a:extLst>
                    <a:ext uri="{9D8B030D-6E8A-4147-A177-3AD203B41FA5}">
                      <a16:colId xmlns:a16="http://schemas.microsoft.com/office/drawing/2014/main" val="2094604796"/>
                    </a:ext>
                  </a:extLst>
                </a:gridCol>
                <a:gridCol w="822960">
                  <a:extLst>
                    <a:ext uri="{9D8B030D-6E8A-4147-A177-3AD203B41FA5}">
                      <a16:colId xmlns:a16="http://schemas.microsoft.com/office/drawing/2014/main" val="317085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1314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Geurys Tejeda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87180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 Quintana de Jesus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14370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Marcelo Estevez Estevez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93984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Rasec Silvestre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22420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Esther Jimenez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01660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Reyna Patricia Lora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98938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Toribio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43026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Reny De La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5348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Mayelin R 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5838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Miguelina Santosmartinez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254158837"/>
                  </a:ext>
                </a:extLst>
              </a:tr>
            </a:tbl>
          </a:graphicData>
        </a:graphic>
      </p:graphicFrame>
      <p:sp>
        <p:nvSpPr>
          <p:cNvPr id="4" name="Text Placeholder 3">
            <a:extLst>
              <a:ext uri="{FF2B5EF4-FFF2-40B4-BE49-F238E27FC236}">
                <a16:creationId xmlns:a16="http://schemas.microsoft.com/office/drawing/2014/main" id="{C477769B-B5BD-455B-A803-F808A352350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18357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031E-34DB-4D81-85A2-250BB8DE014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4B96D3A-79D8-45DE-A6F3-5C51A21BB66A}"/>
              </a:ext>
            </a:extLst>
          </p:cNvPr>
          <p:cNvGraphicFramePr>
            <a:graphicFrameLocks noGrp="1"/>
          </p:cNvGraphicFramePr>
          <p:nvPr>
            <p:ph type="tbl" sz="quarter" idx="13"/>
            <p:extLst>
              <p:ext uri="{D42A27DB-BD31-4B8C-83A1-F6EECF244321}">
                <p14:modId xmlns:p14="http://schemas.microsoft.com/office/powerpoint/2010/main" val="414388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3481660"/>
                    </a:ext>
                  </a:extLst>
                </a:gridCol>
                <a:gridCol w="2468880">
                  <a:extLst>
                    <a:ext uri="{9D8B030D-6E8A-4147-A177-3AD203B41FA5}">
                      <a16:colId xmlns:a16="http://schemas.microsoft.com/office/drawing/2014/main" val="9880556"/>
                    </a:ext>
                  </a:extLst>
                </a:gridCol>
                <a:gridCol w="822960">
                  <a:extLst>
                    <a:ext uri="{9D8B030D-6E8A-4147-A177-3AD203B41FA5}">
                      <a16:colId xmlns:a16="http://schemas.microsoft.com/office/drawing/2014/main" val="3274486182"/>
                    </a:ext>
                  </a:extLst>
                </a:gridCol>
                <a:gridCol w="822960">
                  <a:extLst>
                    <a:ext uri="{9D8B030D-6E8A-4147-A177-3AD203B41FA5}">
                      <a16:colId xmlns:a16="http://schemas.microsoft.com/office/drawing/2014/main" val="2685520776"/>
                    </a:ext>
                  </a:extLst>
                </a:gridCol>
                <a:gridCol w="822960">
                  <a:extLst>
                    <a:ext uri="{9D8B030D-6E8A-4147-A177-3AD203B41FA5}">
                      <a16:colId xmlns:a16="http://schemas.microsoft.com/office/drawing/2014/main" val="418942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3331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Wilson Tavarez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068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Mizael Vasquez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2374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Mayreni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6072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M.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13597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Clara Altagracia Alcantara Alcantara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42317290"/>
                  </a:ext>
                </a:extLst>
              </a:tr>
            </a:tbl>
          </a:graphicData>
        </a:graphic>
      </p:graphicFrame>
      <p:sp>
        <p:nvSpPr>
          <p:cNvPr id="4" name="Text Placeholder 3">
            <a:extLst>
              <a:ext uri="{FF2B5EF4-FFF2-40B4-BE49-F238E27FC236}">
                <a16:creationId xmlns:a16="http://schemas.microsoft.com/office/drawing/2014/main" id="{6CAC9947-8536-4853-865E-A2F17407B6B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49192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F28DE-1428-402C-A311-DAB4E4EA82B0}"/>
              </a:ext>
            </a:extLst>
          </p:cNvPr>
          <p:cNvSpPr>
            <a:spLocks noGrp="1"/>
          </p:cNvSpPr>
          <p:nvPr>
            <p:ph type="title"/>
          </p:nvPr>
        </p:nvSpPr>
        <p:spPr/>
        <p:txBody>
          <a:bodyPr/>
          <a:lstStyle/>
          <a:p>
            <a:r>
              <a:rPr lang="en-US"/>
              <a:t>Facebook User Posts Table - 1 of 11</a:t>
            </a:r>
          </a:p>
        </p:txBody>
      </p:sp>
      <p:graphicFrame>
        <p:nvGraphicFramePr>
          <p:cNvPr id="5" name="Table Placeholder 4">
            <a:extLst>
              <a:ext uri="{FF2B5EF4-FFF2-40B4-BE49-F238E27FC236}">
                <a16:creationId xmlns:a16="http://schemas.microsoft.com/office/drawing/2014/main" id="{1370BC42-2994-4848-8232-06C2E0808796}"/>
              </a:ext>
            </a:extLst>
          </p:cNvPr>
          <p:cNvGraphicFramePr>
            <a:graphicFrameLocks noGrp="1"/>
          </p:cNvGraphicFramePr>
          <p:nvPr>
            <p:ph type="tbl" sz="quarter" idx="13"/>
            <p:extLst>
              <p:ext uri="{D42A27DB-BD31-4B8C-83A1-F6EECF244321}">
                <p14:modId xmlns:p14="http://schemas.microsoft.com/office/powerpoint/2010/main" val="296252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5754712"/>
                    </a:ext>
                  </a:extLst>
                </a:gridCol>
                <a:gridCol w="822960">
                  <a:extLst>
                    <a:ext uri="{9D8B030D-6E8A-4147-A177-3AD203B41FA5}">
                      <a16:colId xmlns:a16="http://schemas.microsoft.com/office/drawing/2014/main" val="3456696984"/>
                    </a:ext>
                  </a:extLst>
                </a:gridCol>
                <a:gridCol w="822960">
                  <a:extLst>
                    <a:ext uri="{9D8B030D-6E8A-4147-A177-3AD203B41FA5}">
                      <a16:colId xmlns:a16="http://schemas.microsoft.com/office/drawing/2014/main" val="1538778621"/>
                    </a:ext>
                  </a:extLst>
                </a:gridCol>
                <a:gridCol w="822960">
                  <a:extLst>
                    <a:ext uri="{9D8B030D-6E8A-4147-A177-3AD203B41FA5}">
                      <a16:colId xmlns:a16="http://schemas.microsoft.com/office/drawing/2014/main" val="4275778194"/>
                    </a:ext>
                  </a:extLst>
                </a:gridCol>
                <a:gridCol w="822960">
                  <a:extLst>
                    <a:ext uri="{9D8B030D-6E8A-4147-A177-3AD203B41FA5}">
                      <a16:colId xmlns:a16="http://schemas.microsoft.com/office/drawing/2014/main" val="2973621046"/>
                    </a:ext>
                  </a:extLst>
                </a:gridCol>
                <a:gridCol w="822960">
                  <a:extLst>
                    <a:ext uri="{9D8B030D-6E8A-4147-A177-3AD203B41FA5}">
                      <a16:colId xmlns:a16="http://schemas.microsoft.com/office/drawing/2014/main" val="190559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000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 Fra MarAzul - 2017-10-30 14:33:12</a:t>
                      </a:r>
                      <a:r>
                        <a:rPr kumimoji="0" lang="es-ES" sz="1000" b="0" i="0" u="none" strike="noStrike" kern="1200" cap="none" spc="0" normalizeH="0" baseline="0" noProof="0">
                          <a:ln>
                            <a:noFill/>
                          </a:ln>
                          <a:solidFill>
                            <a:prstClr val="black"/>
                          </a:solidFill>
                          <a:effectLst/>
                          <a:uLnTx/>
                          <a:uFillTx/>
                          <a:latin typeface="+mn-lt"/>
                          <a:ea typeface="+mn-ea"/>
                          <a:cs typeface="+mn-cs"/>
                        </a:rPr>
                        <a:t>
Estoy intentando de conectarmé con la compañía y después de un mes y 20 comunicaciones sea por coreo sea por teléfono NADIE CONTESTA ES UNA VERGÜENZA y yo debo seguir pagando????.verguenza total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610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 Fra MarAzul - 2017-10-30 14:30:34</a:t>
                      </a:r>
                      <a:r>
                        <a:rPr kumimoji="0" lang="es-ES" sz="1000" b="0" i="0" u="none" strike="noStrike" kern="1200" cap="none" spc="0" normalizeH="0" baseline="0" noProof="0">
                          <a:ln>
                            <a:noFill/>
                          </a:ln>
                          <a:solidFill>
                            <a:prstClr val="black"/>
                          </a:solidFill>
                          <a:effectLst/>
                          <a:uLnTx/>
                          <a:uFillTx/>
                          <a:latin typeface="+mn-lt"/>
                          <a:ea typeface="+mn-ea"/>
                          <a:cs typeface="+mn-cs"/>
                        </a:rPr>
                        <a:t>
Estoy intentando de conectarmé con la compañía y después de un mes y 20 comunicaciones sea por coreo sea por teléfono NADIE CONTESTA ES UNA VERGÜENZA y yo debo seguir pagando????.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870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Jarisel Garcia - 2017-10-29 12:00:21</a:t>
                      </a:r>
                      <a:r>
                        <a:rPr kumimoji="0" lang="es-ES" sz="1000" b="0" i="0" u="none" strike="noStrike" kern="1200" cap="none" spc="0" normalizeH="0" baseline="0" noProof="0">
                          <a:ln>
                            <a:noFill/>
                          </a:ln>
                          <a:solidFill>
                            <a:prstClr val="black"/>
                          </a:solidFill>
                          <a:effectLst/>
                          <a:uLnTx/>
                          <a:uFillTx/>
                          <a:latin typeface="+mn-lt"/>
                          <a:ea typeface="+mn-ea"/>
                          <a:cs typeface="+mn-cs"/>
                        </a:rPr>
                        <a:t>
Buen día estoy muy disgustada con él servicio ofrecido en Tricom viendome obligada a comunicarme con indotel como es posible que uno hace un contrato de 18 meses y él cliente debe cumplir con él contrato y en caso de incumplir debe pagar una penalidad entonces mi pregunta es Tricom no cumple con él contrato y no paga ninguna penalidad empeze con mi servicio pagando 2600 y algo luego pagaba 2875 pesos y a hora me llega la factura de 3565 pesos llamo para que me informe él porque él aumento y me explica que yo desactive él servicio de técnico que supuestamente yo pagaba un seguro de 58 pesos mas impuesto y como yo lo desactive que no entiendo cuando lo desactive ya no me cubre y tengo que pagar 400 y pico mas impuesto hago la reclamación para que me activen dicho seguro me dan un plazo de 48 hora y llamo alos 4 días y vuelve otro representante y me hace otra reclamación entonces para que le dan un plazo de 48 horas en que favorese eso a uno no entiendo para nada lo único que yo desactive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3748866"/>
                  </a:ext>
                </a:extLst>
              </a:tr>
            </a:tbl>
          </a:graphicData>
        </a:graphic>
      </p:graphicFrame>
      <p:sp>
        <p:nvSpPr>
          <p:cNvPr id="4" name="Text Placeholder 3">
            <a:extLst>
              <a:ext uri="{FF2B5EF4-FFF2-40B4-BE49-F238E27FC236}">
                <a16:creationId xmlns:a16="http://schemas.microsoft.com/office/drawing/2014/main" id="{A4EF5237-0B74-4680-B608-651203A5E9D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37622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3EC5-BEC3-4B26-BFDF-BBBF5D708C6C}"/>
              </a:ext>
            </a:extLst>
          </p:cNvPr>
          <p:cNvSpPr>
            <a:spLocks noGrp="1"/>
          </p:cNvSpPr>
          <p:nvPr>
            <p:ph type="title"/>
          </p:nvPr>
        </p:nvSpPr>
        <p:spPr/>
        <p:txBody>
          <a:bodyPr/>
          <a:lstStyle/>
          <a:p>
            <a:r>
              <a:rPr lang="en-US"/>
              <a:t>Facebook User Posts Table - 2 of 11</a:t>
            </a:r>
          </a:p>
        </p:txBody>
      </p:sp>
      <p:graphicFrame>
        <p:nvGraphicFramePr>
          <p:cNvPr id="5" name="Table Placeholder 4">
            <a:extLst>
              <a:ext uri="{FF2B5EF4-FFF2-40B4-BE49-F238E27FC236}">
                <a16:creationId xmlns:a16="http://schemas.microsoft.com/office/drawing/2014/main" id="{EBCD6AF5-9988-4DEC-A3DD-4A04D6DB563A}"/>
              </a:ext>
            </a:extLst>
          </p:cNvPr>
          <p:cNvGraphicFramePr>
            <a:graphicFrameLocks noGrp="1"/>
          </p:cNvGraphicFramePr>
          <p:nvPr>
            <p:ph type="tbl" sz="quarter" idx="13"/>
            <p:extLst>
              <p:ext uri="{D42A27DB-BD31-4B8C-83A1-F6EECF244321}">
                <p14:modId xmlns:p14="http://schemas.microsoft.com/office/powerpoint/2010/main" val="292160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91556932"/>
                    </a:ext>
                  </a:extLst>
                </a:gridCol>
                <a:gridCol w="822960">
                  <a:extLst>
                    <a:ext uri="{9D8B030D-6E8A-4147-A177-3AD203B41FA5}">
                      <a16:colId xmlns:a16="http://schemas.microsoft.com/office/drawing/2014/main" val="3971584584"/>
                    </a:ext>
                  </a:extLst>
                </a:gridCol>
                <a:gridCol w="822960">
                  <a:extLst>
                    <a:ext uri="{9D8B030D-6E8A-4147-A177-3AD203B41FA5}">
                      <a16:colId xmlns:a16="http://schemas.microsoft.com/office/drawing/2014/main" val="3321938034"/>
                    </a:ext>
                  </a:extLst>
                </a:gridCol>
                <a:gridCol w="822960">
                  <a:extLst>
                    <a:ext uri="{9D8B030D-6E8A-4147-A177-3AD203B41FA5}">
                      <a16:colId xmlns:a16="http://schemas.microsoft.com/office/drawing/2014/main" val="2937749744"/>
                    </a:ext>
                  </a:extLst>
                </a:gridCol>
                <a:gridCol w="822960">
                  <a:extLst>
                    <a:ext uri="{9D8B030D-6E8A-4147-A177-3AD203B41FA5}">
                      <a16:colId xmlns:a16="http://schemas.microsoft.com/office/drawing/2014/main" val="3370692372"/>
                    </a:ext>
                  </a:extLst>
                </a:gridCol>
                <a:gridCol w="822960">
                  <a:extLst>
                    <a:ext uri="{9D8B030D-6E8A-4147-A177-3AD203B41FA5}">
                      <a16:colId xmlns:a16="http://schemas.microsoft.com/office/drawing/2014/main" val="643239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8328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Rasec Silvestre - 2017-10-29 01:32:30</a:t>
                      </a:r>
                      <a:r>
                        <a:rPr kumimoji="0" lang="es-ES" sz="1000" b="0" i="0" u="none" strike="noStrike" kern="1200" cap="none" spc="0" normalizeH="0" baseline="0" noProof="0">
                          <a:ln>
                            <a:noFill/>
                          </a:ln>
                          <a:solidFill>
                            <a:prstClr val="black"/>
                          </a:solidFill>
                          <a:effectLst/>
                          <a:uLnTx/>
                          <a:uFillTx/>
                          <a:latin typeface="+mn-lt"/>
                          <a:ea typeface="+mn-ea"/>
                          <a:cs typeface="+mn-cs"/>
                        </a:rPr>
                        <a:t>
Tricom la verdad que son unos puro ladrones ya a ustedes como empresa no se la recomiendo ni a mi tpeor enemigo el servicio muy bien pago por 100Mb/5Mb resulta que ahora me llegan 80Mb /5Mb y me dicen que la velocidad esta bien, si pago 100 debo de recibir 100 recuerden indotel les obliga a dar lo que ofecen o es la famosa publicidad engañosa de verdad el servicio que estan ofeciendo es el peor ya no son lo que eran, servicio no robo es lo que tienen solo les interesa el dinero mas nada, este caso lo llevare a indotel. 30 dias con fallas en el servicio va viene no viene y solo llegan 80 y me dicen que no garantizan el 100% diablos pero les sale mas comodo sacarme el dinero de los volcillos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52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Ainslee Arias Adame - 2017-10-28 14:41:45</a:t>
                      </a:r>
                      <a:r>
                        <a:rPr kumimoji="0" lang="es-ES" sz="1000" b="0" i="0" u="none" strike="noStrike" kern="1200" cap="none" spc="0" normalizeH="0" baseline="0" noProof="0">
                          <a:ln>
                            <a:noFill/>
                          </a:ln>
                          <a:solidFill>
                            <a:prstClr val="black"/>
                          </a:solidFill>
                          <a:effectLst/>
                          <a:uLnTx/>
                          <a:uFillTx/>
                          <a:latin typeface="+mn-lt"/>
                          <a:ea typeface="+mn-ea"/>
                          <a:cs typeface="+mn-cs"/>
                        </a:rPr>
                        <a:t>
Qué les pasa a su servicio? Llevo 4 dias sin internet y lo e reportado a la compañía y sin embargo ustedes no hacen nada, yo espero que esos días sin servicios sean menos el precio de mi factura!!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5730948"/>
                  </a:ext>
                </a:extLst>
              </a:tr>
            </a:tbl>
          </a:graphicData>
        </a:graphic>
      </p:graphicFrame>
      <p:sp>
        <p:nvSpPr>
          <p:cNvPr id="4" name="Text Placeholder 3">
            <a:extLst>
              <a:ext uri="{FF2B5EF4-FFF2-40B4-BE49-F238E27FC236}">
                <a16:creationId xmlns:a16="http://schemas.microsoft.com/office/drawing/2014/main" id="{C45478BB-3DBF-485F-90A7-AA73A805E45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49522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4CEB-0C83-43FF-8BAC-3D3B513CA3C8}"/>
              </a:ext>
            </a:extLst>
          </p:cNvPr>
          <p:cNvSpPr>
            <a:spLocks noGrp="1"/>
          </p:cNvSpPr>
          <p:nvPr>
            <p:ph type="title"/>
          </p:nvPr>
        </p:nvSpPr>
        <p:spPr/>
        <p:txBody>
          <a:bodyPr/>
          <a:lstStyle/>
          <a:p>
            <a:r>
              <a:rPr lang="en-US"/>
              <a:t>Facebook User Posts Table - 3 of 11</a:t>
            </a:r>
          </a:p>
        </p:txBody>
      </p:sp>
      <p:graphicFrame>
        <p:nvGraphicFramePr>
          <p:cNvPr id="5" name="Table Placeholder 4">
            <a:extLst>
              <a:ext uri="{FF2B5EF4-FFF2-40B4-BE49-F238E27FC236}">
                <a16:creationId xmlns:a16="http://schemas.microsoft.com/office/drawing/2014/main" id="{D97527FA-CE95-4F95-8C0A-F09AE472BE38}"/>
              </a:ext>
            </a:extLst>
          </p:cNvPr>
          <p:cNvGraphicFramePr>
            <a:graphicFrameLocks noGrp="1"/>
          </p:cNvGraphicFramePr>
          <p:nvPr>
            <p:ph type="tbl" sz="quarter" idx="13"/>
            <p:extLst>
              <p:ext uri="{D42A27DB-BD31-4B8C-83A1-F6EECF244321}">
                <p14:modId xmlns:p14="http://schemas.microsoft.com/office/powerpoint/2010/main" val="50127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8351068"/>
                    </a:ext>
                  </a:extLst>
                </a:gridCol>
                <a:gridCol w="822960">
                  <a:extLst>
                    <a:ext uri="{9D8B030D-6E8A-4147-A177-3AD203B41FA5}">
                      <a16:colId xmlns:a16="http://schemas.microsoft.com/office/drawing/2014/main" val="1197253625"/>
                    </a:ext>
                  </a:extLst>
                </a:gridCol>
                <a:gridCol w="822960">
                  <a:extLst>
                    <a:ext uri="{9D8B030D-6E8A-4147-A177-3AD203B41FA5}">
                      <a16:colId xmlns:a16="http://schemas.microsoft.com/office/drawing/2014/main" val="3668834078"/>
                    </a:ext>
                  </a:extLst>
                </a:gridCol>
                <a:gridCol w="822960">
                  <a:extLst>
                    <a:ext uri="{9D8B030D-6E8A-4147-A177-3AD203B41FA5}">
                      <a16:colId xmlns:a16="http://schemas.microsoft.com/office/drawing/2014/main" val="1633315411"/>
                    </a:ext>
                  </a:extLst>
                </a:gridCol>
                <a:gridCol w="822960">
                  <a:extLst>
                    <a:ext uri="{9D8B030D-6E8A-4147-A177-3AD203B41FA5}">
                      <a16:colId xmlns:a16="http://schemas.microsoft.com/office/drawing/2014/main" val="3190631207"/>
                    </a:ext>
                  </a:extLst>
                </a:gridCol>
                <a:gridCol w="822960">
                  <a:extLst>
                    <a:ext uri="{9D8B030D-6E8A-4147-A177-3AD203B41FA5}">
                      <a16:colId xmlns:a16="http://schemas.microsoft.com/office/drawing/2014/main" val="3263689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7132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Richardson McClern - 2017-10-28 14:19:23</a:t>
                      </a:r>
                      <a:r>
                        <a:rPr kumimoji="0" lang="es-ES" sz="1000" b="0" i="0" u="none" strike="noStrike" kern="1200" cap="none" spc="0" normalizeH="0" baseline="0" noProof="0">
                          <a:ln>
                            <a:noFill/>
                          </a:ln>
                          <a:solidFill>
                            <a:prstClr val="black"/>
                          </a:solidFill>
                          <a:effectLst/>
                          <a:uLnTx/>
                          <a:uFillTx/>
                          <a:latin typeface="+mn-lt"/>
                          <a:ea typeface="+mn-ea"/>
                          <a:cs typeface="+mn-cs"/>
                        </a:rPr>
                        <a:t>
Etoy mandando este correo porque estoy muy equivocado de lo que pensaba de tricom. eso no sirve para nada. Despues de adquerir el servicio, tuve que esperar 20 dias por la instalacion. Y cuando vino el tecnico, solo el instalo una caja sin telefono. El no me probo nada hasta que se fue. dure la semana entera sin telefono.  
--Hable con la supervisora Melari Bravo a las 11 de la manana de la fecha de hoy: 10/28/2017. Cual me dijo que es correcto de pagar el servicio despues del segundo dia de la instalacion. Eso esta muy mal. Porque nadie llamo para saber lo que fue que hizo el tecnico. me dieron numero de reclamo 4281095. si no me devuelvan esa semana sin usar el servicio, lo voy a cancelar el servicio. Tenemos que denunciar lo mal hecho!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049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Reynaldo Antonio Perez Volquez - 2017-10-28 14:12:12</a:t>
                      </a:r>
                      <a:r>
                        <a:rPr kumimoji="0" lang="es-ES" sz="1000" b="0" i="0" u="none" strike="noStrike" kern="1200" cap="none" spc="0" normalizeH="0" baseline="0" noProof="0">
                          <a:ln>
                            <a:noFill/>
                          </a:ln>
                          <a:solidFill>
                            <a:prstClr val="black"/>
                          </a:solidFill>
                          <a:effectLst/>
                          <a:uLnTx/>
                          <a:uFillTx/>
                          <a:latin typeface="+mn-lt"/>
                          <a:ea typeface="+mn-ea"/>
                          <a:cs typeface="+mn-cs"/>
                        </a:rPr>
                        <a:t>
Saludos.
Tengo una avería desde antes de ayer por unos técnicos estar subiendo al palo de luz me dañaron mi internet tanto a mis vecinos como a mí y aún no se aparece un técnico que tengo que hacer para que resuelvan mi problema, deberían ser más responsables mi número de avería 7464323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9891427"/>
                  </a:ext>
                </a:extLst>
              </a:tr>
            </a:tbl>
          </a:graphicData>
        </a:graphic>
      </p:graphicFrame>
      <p:sp>
        <p:nvSpPr>
          <p:cNvPr id="4" name="Text Placeholder 3">
            <a:extLst>
              <a:ext uri="{FF2B5EF4-FFF2-40B4-BE49-F238E27FC236}">
                <a16:creationId xmlns:a16="http://schemas.microsoft.com/office/drawing/2014/main" id="{F0C35FFD-B634-49F6-970A-F747DFCFAC2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96504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0510F-D6C4-4B9B-AD31-23AD0F15FCE8}"/>
              </a:ext>
            </a:extLst>
          </p:cNvPr>
          <p:cNvSpPr>
            <a:spLocks noGrp="1"/>
          </p:cNvSpPr>
          <p:nvPr>
            <p:ph type="title"/>
          </p:nvPr>
        </p:nvSpPr>
        <p:spPr/>
        <p:txBody>
          <a:bodyPr/>
          <a:lstStyle/>
          <a:p>
            <a:r>
              <a:rPr lang="en-US"/>
              <a:t>Facebook User Posts Table - 4 of 11</a:t>
            </a:r>
          </a:p>
        </p:txBody>
      </p:sp>
      <p:graphicFrame>
        <p:nvGraphicFramePr>
          <p:cNvPr id="5" name="Table Placeholder 4">
            <a:extLst>
              <a:ext uri="{FF2B5EF4-FFF2-40B4-BE49-F238E27FC236}">
                <a16:creationId xmlns:a16="http://schemas.microsoft.com/office/drawing/2014/main" id="{A1670E03-6375-489E-8CEF-8655E97C058D}"/>
              </a:ext>
            </a:extLst>
          </p:cNvPr>
          <p:cNvGraphicFramePr>
            <a:graphicFrameLocks noGrp="1"/>
          </p:cNvGraphicFramePr>
          <p:nvPr>
            <p:ph type="tbl" sz="quarter" idx="13"/>
            <p:extLst>
              <p:ext uri="{D42A27DB-BD31-4B8C-83A1-F6EECF244321}">
                <p14:modId xmlns:p14="http://schemas.microsoft.com/office/powerpoint/2010/main" val="78929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99603650"/>
                    </a:ext>
                  </a:extLst>
                </a:gridCol>
                <a:gridCol w="822960">
                  <a:extLst>
                    <a:ext uri="{9D8B030D-6E8A-4147-A177-3AD203B41FA5}">
                      <a16:colId xmlns:a16="http://schemas.microsoft.com/office/drawing/2014/main" val="7664935"/>
                    </a:ext>
                  </a:extLst>
                </a:gridCol>
                <a:gridCol w="822960">
                  <a:extLst>
                    <a:ext uri="{9D8B030D-6E8A-4147-A177-3AD203B41FA5}">
                      <a16:colId xmlns:a16="http://schemas.microsoft.com/office/drawing/2014/main" val="1257987221"/>
                    </a:ext>
                  </a:extLst>
                </a:gridCol>
                <a:gridCol w="822960">
                  <a:extLst>
                    <a:ext uri="{9D8B030D-6E8A-4147-A177-3AD203B41FA5}">
                      <a16:colId xmlns:a16="http://schemas.microsoft.com/office/drawing/2014/main" val="3333498793"/>
                    </a:ext>
                  </a:extLst>
                </a:gridCol>
                <a:gridCol w="822960">
                  <a:extLst>
                    <a:ext uri="{9D8B030D-6E8A-4147-A177-3AD203B41FA5}">
                      <a16:colId xmlns:a16="http://schemas.microsoft.com/office/drawing/2014/main" val="674931338"/>
                    </a:ext>
                  </a:extLst>
                </a:gridCol>
                <a:gridCol w="822960">
                  <a:extLst>
                    <a:ext uri="{9D8B030D-6E8A-4147-A177-3AD203B41FA5}">
                      <a16:colId xmlns:a16="http://schemas.microsoft.com/office/drawing/2014/main" val="371049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0712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Felipe - 2017-10-28 09:49:48</a:t>
                      </a:r>
                      <a:r>
                        <a:rPr kumimoji="0" lang="es-ES" sz="1000" b="0" i="0" u="none" strike="noStrike" kern="1200" cap="none" spc="0" normalizeH="0" baseline="0" noProof="0">
                          <a:ln>
                            <a:noFill/>
                          </a:ln>
                          <a:solidFill>
                            <a:prstClr val="black"/>
                          </a:solidFill>
                          <a:effectLst/>
                          <a:uLnTx/>
                          <a:uFillTx/>
                          <a:latin typeface="+mn-lt"/>
                          <a:ea typeface="+mn-ea"/>
                          <a:cs typeface="+mn-cs"/>
                        </a:rPr>
                        <a:t>
Saludos! quiero hacer un reporte del Tel. 809-336-2421 por favor estamos incomunicados en la Calle Francisco Augusto Gonzalez #47 Pueblo Nuevo Stgo.Por lo menos se les agradece que nos solucionen lo mas pronto posible ya que Nadie nos responde en la Central de Servicio, por lo que nos veremos a retirar el Servicio si no nos los arreglan ya ahi viene la fecha de Pago entoces nadie da la cara siempre un Inconveniente con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825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Luis Martinez Lara - 2017-10-28 09:46:22</a:t>
                      </a:r>
                      <a:r>
                        <a:rPr kumimoji="0" lang="es-ES" sz="1000" b="0" i="0" u="none" strike="noStrike" kern="1200" cap="none" spc="0" normalizeH="0" baseline="0" noProof="0">
                          <a:ln>
                            <a:noFill/>
                          </a:ln>
                          <a:solidFill>
                            <a:prstClr val="black"/>
                          </a:solidFill>
                          <a:effectLst/>
                          <a:uLnTx/>
                          <a:uFillTx/>
                          <a:latin typeface="+mn-lt"/>
                          <a:ea typeface="+mn-ea"/>
                          <a:cs typeface="+mn-cs"/>
                        </a:rPr>
                        <a:t>
Si me mudo para otra casa, cuanto me cobran por el traslado del 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13:24:53</a:t>
                      </a:r>
                    </a:p>
                  </a:txBody>
                  <a:tcPr/>
                </a:tc>
                <a:extLst>
                  <a:ext uri="{0D108BD9-81ED-4DB2-BD59-A6C34878D82A}">
                    <a16:rowId xmlns:a16="http://schemas.microsoft.com/office/drawing/2014/main" val="248870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Wilson Tavarez - 2017-10-27 17:08:38</a:t>
                      </a:r>
                      <a:r>
                        <a:rPr kumimoji="0" lang="es-ES" sz="1000" b="0" i="0" u="none" strike="noStrike" kern="1200" cap="none" spc="0" normalizeH="0" baseline="0" noProof="0">
                          <a:ln>
                            <a:noFill/>
                          </a:ln>
                          <a:solidFill>
                            <a:prstClr val="black"/>
                          </a:solidFill>
                          <a:effectLst/>
                          <a:uLnTx/>
                          <a:uFillTx/>
                          <a:latin typeface="+mn-lt"/>
                          <a:ea typeface="+mn-ea"/>
                          <a:cs typeface="+mn-cs"/>
                        </a:rPr>
                        <a:t>
Quiero felicitar a Tricom son los mejores, 6 días sin internet, he dejado de hacer diligencia por ustedes esperándolos, yo debí ir al hospital por problema de salud, reuniones y ustedes quedaron con mandarme un técnico y no se ha aparecido. No he salido de mi casa por esperarlo. Díganme si van a resolver o si tengo que retirar este servicio y se lo digo de la manera mas decente que no es la forma en la que se lo quiero decir. Me gustaría decirle la palabra clave del Dominicano cuando esta enojado.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988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Jean Carlos Tavarez Castillo - 2017-10-27 14:51:35</a:t>
                      </a:r>
                      <a:r>
                        <a:rPr kumimoji="0" lang="es-ES" sz="1000" b="0" i="0" u="none" strike="noStrike" kern="1200" cap="none" spc="0" normalizeH="0" baseline="0" noProof="0">
                          <a:ln>
                            <a:noFill/>
                          </a:ln>
                          <a:solidFill>
                            <a:prstClr val="black"/>
                          </a:solidFill>
                          <a:effectLst/>
                          <a:uLnTx/>
                          <a:uFillTx/>
                          <a:latin typeface="+mn-lt"/>
                          <a:ea typeface="+mn-ea"/>
                          <a:cs typeface="+mn-cs"/>
                        </a:rPr>
                        <a:t>
Gracias Tricom por el pésimo servicio que brindan ustedes. 5 días sin Telecable y todavía nada de resolver. (Reporte no. 7454635). Por esta y otras razones no son líder en el 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13:28:30</a:t>
                      </a:r>
                    </a:p>
                  </a:txBody>
                  <a:tcPr/>
                </a:tc>
                <a:extLst>
                  <a:ext uri="{0D108BD9-81ED-4DB2-BD59-A6C34878D82A}">
                    <a16:rowId xmlns:a16="http://schemas.microsoft.com/office/drawing/2014/main" val="2064087739"/>
                  </a:ext>
                </a:extLst>
              </a:tr>
            </a:tbl>
          </a:graphicData>
        </a:graphic>
      </p:graphicFrame>
      <p:sp>
        <p:nvSpPr>
          <p:cNvPr id="4" name="Text Placeholder 3">
            <a:extLst>
              <a:ext uri="{FF2B5EF4-FFF2-40B4-BE49-F238E27FC236}">
                <a16:creationId xmlns:a16="http://schemas.microsoft.com/office/drawing/2014/main" id="{AE1C4D07-A500-4A8F-9464-B585EB99B80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46533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14E32-B367-4174-B625-A256352B2E5F}"/>
              </a:ext>
            </a:extLst>
          </p:cNvPr>
          <p:cNvSpPr>
            <a:spLocks noGrp="1"/>
          </p:cNvSpPr>
          <p:nvPr>
            <p:ph type="title"/>
          </p:nvPr>
        </p:nvSpPr>
        <p:spPr/>
        <p:txBody>
          <a:bodyPr/>
          <a:lstStyle/>
          <a:p>
            <a:r>
              <a:rPr lang="en-US"/>
              <a:t>Facebook User Posts Table - 5 of 11</a:t>
            </a:r>
          </a:p>
        </p:txBody>
      </p:sp>
      <p:graphicFrame>
        <p:nvGraphicFramePr>
          <p:cNvPr id="5" name="Table Placeholder 4">
            <a:extLst>
              <a:ext uri="{FF2B5EF4-FFF2-40B4-BE49-F238E27FC236}">
                <a16:creationId xmlns:a16="http://schemas.microsoft.com/office/drawing/2014/main" id="{0004DC9D-57B9-4046-907C-D01AE1C4365F}"/>
              </a:ext>
            </a:extLst>
          </p:cNvPr>
          <p:cNvGraphicFramePr>
            <a:graphicFrameLocks noGrp="1"/>
          </p:cNvGraphicFramePr>
          <p:nvPr>
            <p:ph type="tbl" sz="quarter" idx="13"/>
            <p:extLst>
              <p:ext uri="{D42A27DB-BD31-4B8C-83A1-F6EECF244321}">
                <p14:modId xmlns:p14="http://schemas.microsoft.com/office/powerpoint/2010/main" val="2796115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8002572"/>
                    </a:ext>
                  </a:extLst>
                </a:gridCol>
                <a:gridCol w="822960">
                  <a:extLst>
                    <a:ext uri="{9D8B030D-6E8A-4147-A177-3AD203B41FA5}">
                      <a16:colId xmlns:a16="http://schemas.microsoft.com/office/drawing/2014/main" val="3949411274"/>
                    </a:ext>
                  </a:extLst>
                </a:gridCol>
                <a:gridCol w="822960">
                  <a:extLst>
                    <a:ext uri="{9D8B030D-6E8A-4147-A177-3AD203B41FA5}">
                      <a16:colId xmlns:a16="http://schemas.microsoft.com/office/drawing/2014/main" val="2696651360"/>
                    </a:ext>
                  </a:extLst>
                </a:gridCol>
                <a:gridCol w="822960">
                  <a:extLst>
                    <a:ext uri="{9D8B030D-6E8A-4147-A177-3AD203B41FA5}">
                      <a16:colId xmlns:a16="http://schemas.microsoft.com/office/drawing/2014/main" val="1868058609"/>
                    </a:ext>
                  </a:extLst>
                </a:gridCol>
                <a:gridCol w="822960">
                  <a:extLst>
                    <a:ext uri="{9D8B030D-6E8A-4147-A177-3AD203B41FA5}">
                      <a16:colId xmlns:a16="http://schemas.microsoft.com/office/drawing/2014/main" val="1565270909"/>
                    </a:ext>
                  </a:extLst>
                </a:gridCol>
                <a:gridCol w="822960">
                  <a:extLst>
                    <a:ext uri="{9D8B030D-6E8A-4147-A177-3AD203B41FA5}">
                      <a16:colId xmlns:a16="http://schemas.microsoft.com/office/drawing/2014/main" val="332629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8499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Jean Carlos Tavarez Castillo - 2017-10-27 14:49:12</a:t>
                      </a:r>
                      <a:r>
                        <a:rPr kumimoji="0" lang="es-ES" sz="1000" b="0" i="0" u="none" strike="noStrike" kern="1200" cap="none" spc="0" normalizeH="0" baseline="0" noProof="0">
                          <a:ln>
                            <a:noFill/>
                          </a:ln>
                          <a:solidFill>
                            <a:prstClr val="black"/>
                          </a:solidFill>
                          <a:effectLst/>
                          <a:uLnTx/>
                          <a:uFillTx/>
                          <a:latin typeface="+mn-lt"/>
                          <a:ea typeface="+mn-ea"/>
                          <a:cs typeface="+mn-cs"/>
                        </a:rPr>
                        <a:t>
Tremenda basura de servicio que dan ustedes, 5 dias con problemas y aun nada de resolver. (Reporte no.7454635) por eso es que claro siempre sera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416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Rasec Silvestre - 2017-10-27 10:28:50</a:t>
                      </a:r>
                      <a:r>
                        <a:rPr kumimoji="0" lang="es-ES" sz="1000" b="0" i="0" u="none" strike="noStrike" kern="1200" cap="none" spc="0" normalizeH="0" baseline="0" noProof="0">
                          <a:ln>
                            <a:noFill/>
                          </a:ln>
                          <a:solidFill>
                            <a:prstClr val="black"/>
                          </a:solidFill>
                          <a:effectLst/>
                          <a:uLnTx/>
                          <a:uFillTx/>
                          <a:latin typeface="+mn-lt"/>
                          <a:ea typeface="+mn-ea"/>
                          <a:cs typeface="+mn-cs"/>
                        </a:rPr>
                        <a:t>
Saludos nuevamente, la verdad que aun no me han solucionado solo es de reporte en reporte que estoy me estoy cansando de esta vaina si prometen 100 Mb porque no los cumplen tengo inconvenientes con esto desde casi 1 mes y solo vienen tecnicos miran dicen que lo que hizo el tecnico anterior estaba mal y hacen cambios luego lo mismo ahora desde que dan las 9PM estoy sin servicios intermitencia la noche completa madrugada y todo yo pague por un servicio 24 horas entiendo que en algun momento falle son equipos electronicos pero de por Dios mas de 30 dias fallando. Trabajo para claro y tengo los servicios con ustedes porque pensaba eran lo mejor pero me han decepcionado  me han quedado super mal, ademas a los clientes nuevos le dan todas las ofertas y beneficios y a nosotros los viejos nada solo agradecer por estar con ustedes me haste de ustedes me canse de Tricom resuelvan antes de ofrecer 100Mb que no dan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458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Rosmery Hernandez - 2017-10-27 10:28:27</a:t>
                      </a:r>
                      <a:r>
                        <a:rPr kumimoji="0" lang="es-ES" sz="1000" b="0" i="0" u="none" strike="noStrike" kern="1200" cap="none" spc="0" normalizeH="0" baseline="0" noProof="0">
                          <a:ln>
                            <a:noFill/>
                          </a:ln>
                          <a:solidFill>
                            <a:prstClr val="black"/>
                          </a:solidFill>
                          <a:effectLst/>
                          <a:uLnTx/>
                          <a:uFillTx/>
                          <a:latin typeface="+mn-lt"/>
                          <a:ea typeface="+mn-ea"/>
                          <a:cs typeface="+mn-cs"/>
                        </a:rPr>
                        <a:t>
Y qué es lo que está pasando con las compañías de telecomunicaciones, tengo servicios de Tricom y cuando se reinicia el equipo sale el logo de Viva, cuál es el cruce?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13:31:00</a:t>
                      </a:r>
                    </a:p>
                  </a:txBody>
                  <a:tcPr/>
                </a:tc>
                <a:extLst>
                  <a:ext uri="{0D108BD9-81ED-4DB2-BD59-A6C34878D82A}">
                    <a16:rowId xmlns:a16="http://schemas.microsoft.com/office/drawing/2014/main" val="2692359087"/>
                  </a:ext>
                </a:extLst>
              </a:tr>
            </a:tbl>
          </a:graphicData>
        </a:graphic>
      </p:graphicFrame>
      <p:sp>
        <p:nvSpPr>
          <p:cNvPr id="4" name="Text Placeholder 3">
            <a:extLst>
              <a:ext uri="{FF2B5EF4-FFF2-40B4-BE49-F238E27FC236}">
                <a16:creationId xmlns:a16="http://schemas.microsoft.com/office/drawing/2014/main" id="{4B5A14BD-9BA7-4A92-82FC-32A8CCBC46A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51014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BAC54-C1FF-4049-9D3B-C79E24CA7B00}"/>
              </a:ext>
            </a:extLst>
          </p:cNvPr>
          <p:cNvSpPr>
            <a:spLocks noGrp="1"/>
          </p:cNvSpPr>
          <p:nvPr>
            <p:ph type="title"/>
          </p:nvPr>
        </p:nvSpPr>
        <p:spPr/>
        <p:txBody>
          <a:bodyPr/>
          <a:lstStyle/>
          <a:p>
            <a:r>
              <a:rPr lang="en-US"/>
              <a:t>Facebook User Posts Table - 6 of 11</a:t>
            </a:r>
          </a:p>
        </p:txBody>
      </p:sp>
      <p:graphicFrame>
        <p:nvGraphicFramePr>
          <p:cNvPr id="5" name="Table Placeholder 4">
            <a:extLst>
              <a:ext uri="{FF2B5EF4-FFF2-40B4-BE49-F238E27FC236}">
                <a16:creationId xmlns:a16="http://schemas.microsoft.com/office/drawing/2014/main" id="{0A803726-9A48-4AB9-91F4-6B94C1D09A1C}"/>
              </a:ext>
            </a:extLst>
          </p:cNvPr>
          <p:cNvGraphicFramePr>
            <a:graphicFrameLocks noGrp="1"/>
          </p:cNvGraphicFramePr>
          <p:nvPr>
            <p:ph type="tbl" sz="quarter" idx="13"/>
            <p:extLst>
              <p:ext uri="{D42A27DB-BD31-4B8C-83A1-F6EECF244321}">
                <p14:modId xmlns:p14="http://schemas.microsoft.com/office/powerpoint/2010/main" val="266124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9928449"/>
                    </a:ext>
                  </a:extLst>
                </a:gridCol>
                <a:gridCol w="822960">
                  <a:extLst>
                    <a:ext uri="{9D8B030D-6E8A-4147-A177-3AD203B41FA5}">
                      <a16:colId xmlns:a16="http://schemas.microsoft.com/office/drawing/2014/main" val="3004304407"/>
                    </a:ext>
                  </a:extLst>
                </a:gridCol>
                <a:gridCol w="822960">
                  <a:extLst>
                    <a:ext uri="{9D8B030D-6E8A-4147-A177-3AD203B41FA5}">
                      <a16:colId xmlns:a16="http://schemas.microsoft.com/office/drawing/2014/main" val="747751797"/>
                    </a:ext>
                  </a:extLst>
                </a:gridCol>
                <a:gridCol w="822960">
                  <a:extLst>
                    <a:ext uri="{9D8B030D-6E8A-4147-A177-3AD203B41FA5}">
                      <a16:colId xmlns:a16="http://schemas.microsoft.com/office/drawing/2014/main" val="2120903000"/>
                    </a:ext>
                  </a:extLst>
                </a:gridCol>
                <a:gridCol w="822960">
                  <a:extLst>
                    <a:ext uri="{9D8B030D-6E8A-4147-A177-3AD203B41FA5}">
                      <a16:colId xmlns:a16="http://schemas.microsoft.com/office/drawing/2014/main" val="2861921621"/>
                    </a:ext>
                  </a:extLst>
                </a:gridCol>
                <a:gridCol w="822960">
                  <a:extLst>
                    <a:ext uri="{9D8B030D-6E8A-4147-A177-3AD203B41FA5}">
                      <a16:colId xmlns:a16="http://schemas.microsoft.com/office/drawing/2014/main" val="3044021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139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Rosmery Hernandez - 2017-10-26 21:40:53</a:t>
                      </a:r>
                      <a:r>
                        <a:rPr kumimoji="0" lang="es-ES" sz="1000" b="0" i="0" u="none" strike="noStrike" kern="1200" cap="none" spc="0" normalizeH="0" baseline="0" noProof="0">
                          <a:ln>
                            <a:noFill/>
                          </a:ln>
                          <a:solidFill>
                            <a:prstClr val="black"/>
                          </a:solidFill>
                          <a:effectLst/>
                          <a:uLnTx/>
                          <a:uFillTx/>
                          <a:latin typeface="+mn-lt"/>
                          <a:ea typeface="+mn-ea"/>
                          <a:cs typeface="+mn-cs"/>
                        </a:rPr>
                        <a:t>
Que es lo que está pasando con las compañías de telecomunicaciones, tengo servicios de Tricom y cuando se reinicia la TV sale el logo de Viva.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993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Rafael Messon - 2017-10-25 13:41:23</a:t>
                      </a:r>
                      <a:r>
                        <a:rPr kumimoji="0" lang="es-ES" sz="1000" b="0" i="0" u="none" strike="noStrike" kern="1200" cap="none" spc="0" normalizeH="0" baseline="0" noProof="0">
                          <a:ln>
                            <a:noFill/>
                          </a:ln>
                          <a:solidFill>
                            <a:prstClr val="black"/>
                          </a:solidFill>
                          <a:effectLst/>
                          <a:uLnTx/>
                          <a:uFillTx/>
                          <a:latin typeface="+mn-lt"/>
                          <a:ea typeface="+mn-ea"/>
                          <a:cs typeface="+mn-cs"/>
                        </a:rPr>
                        <a:t>
Buenos días Tricom
Como es posible que un representante de su compañía por conveniencia o bonificaciones personales te active un nuevo numero de servicio (111-514-4290)  sin consentimiento previo del cliente, solicite la unificación de servicio de Cable e Internet donde estoy pagando mas de 4,000.00 pesos mensuales, donde el Plan Triple Play Max que es el de mayor relevancia paga una renta fija de
RD$4,349 y lo grande es que se equivocan en las reclamaciones y te dicen que tienes que presentarte en una oficina para poder atender su caso, si este caso no se resuelve lo primero que hare es documentarme con el INDOTEL para saber si es procedente una demanda.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12:19:24</a:t>
                      </a:r>
                    </a:p>
                  </a:txBody>
                  <a:tcPr/>
                </a:tc>
                <a:extLst>
                  <a:ext uri="{0D108BD9-81ED-4DB2-BD59-A6C34878D82A}">
                    <a16:rowId xmlns:a16="http://schemas.microsoft.com/office/drawing/2014/main" val="3178018360"/>
                  </a:ext>
                </a:extLst>
              </a:tr>
            </a:tbl>
          </a:graphicData>
        </a:graphic>
      </p:graphicFrame>
      <p:sp>
        <p:nvSpPr>
          <p:cNvPr id="4" name="Text Placeholder 3">
            <a:extLst>
              <a:ext uri="{FF2B5EF4-FFF2-40B4-BE49-F238E27FC236}">
                <a16:creationId xmlns:a16="http://schemas.microsoft.com/office/drawing/2014/main" id="{05D5203E-B121-400C-9C50-27EDD331010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72971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FB47F-1CF2-43C2-B43D-B11F33798425}"/>
              </a:ext>
            </a:extLst>
          </p:cNvPr>
          <p:cNvSpPr>
            <a:spLocks noGrp="1"/>
          </p:cNvSpPr>
          <p:nvPr>
            <p:ph type="title"/>
          </p:nvPr>
        </p:nvSpPr>
        <p:spPr/>
        <p:txBody>
          <a:bodyPr/>
          <a:lstStyle/>
          <a:p>
            <a:r>
              <a:rPr lang="en-US"/>
              <a:t>Facebook User Posts Table - 7 of 11</a:t>
            </a:r>
          </a:p>
        </p:txBody>
      </p:sp>
      <p:graphicFrame>
        <p:nvGraphicFramePr>
          <p:cNvPr id="5" name="Table Placeholder 4">
            <a:extLst>
              <a:ext uri="{FF2B5EF4-FFF2-40B4-BE49-F238E27FC236}">
                <a16:creationId xmlns:a16="http://schemas.microsoft.com/office/drawing/2014/main" id="{50A3F309-FD9F-4FA8-92EA-24F4B6131D0C}"/>
              </a:ext>
            </a:extLst>
          </p:cNvPr>
          <p:cNvGraphicFramePr>
            <a:graphicFrameLocks noGrp="1"/>
          </p:cNvGraphicFramePr>
          <p:nvPr>
            <p:ph type="tbl" sz="quarter" idx="13"/>
            <p:extLst>
              <p:ext uri="{D42A27DB-BD31-4B8C-83A1-F6EECF244321}">
                <p14:modId xmlns:p14="http://schemas.microsoft.com/office/powerpoint/2010/main" val="103999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24865038"/>
                    </a:ext>
                  </a:extLst>
                </a:gridCol>
                <a:gridCol w="822960">
                  <a:extLst>
                    <a:ext uri="{9D8B030D-6E8A-4147-A177-3AD203B41FA5}">
                      <a16:colId xmlns:a16="http://schemas.microsoft.com/office/drawing/2014/main" val="2965638631"/>
                    </a:ext>
                  </a:extLst>
                </a:gridCol>
                <a:gridCol w="822960">
                  <a:extLst>
                    <a:ext uri="{9D8B030D-6E8A-4147-A177-3AD203B41FA5}">
                      <a16:colId xmlns:a16="http://schemas.microsoft.com/office/drawing/2014/main" val="3632582008"/>
                    </a:ext>
                  </a:extLst>
                </a:gridCol>
                <a:gridCol w="822960">
                  <a:extLst>
                    <a:ext uri="{9D8B030D-6E8A-4147-A177-3AD203B41FA5}">
                      <a16:colId xmlns:a16="http://schemas.microsoft.com/office/drawing/2014/main" val="3308271997"/>
                    </a:ext>
                  </a:extLst>
                </a:gridCol>
                <a:gridCol w="822960">
                  <a:extLst>
                    <a:ext uri="{9D8B030D-6E8A-4147-A177-3AD203B41FA5}">
                      <a16:colId xmlns:a16="http://schemas.microsoft.com/office/drawing/2014/main" val="3703408913"/>
                    </a:ext>
                  </a:extLst>
                </a:gridCol>
                <a:gridCol w="822960">
                  <a:extLst>
                    <a:ext uri="{9D8B030D-6E8A-4147-A177-3AD203B41FA5}">
                      <a16:colId xmlns:a16="http://schemas.microsoft.com/office/drawing/2014/main" val="152137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9159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Angel Pérez Souffront - 2017-10-24 20:25:49</a:t>
                      </a:r>
                      <a:r>
                        <a:rPr kumimoji="0" lang="es-ES" sz="1000" b="0" i="0" u="none" strike="noStrike" kern="1200" cap="none" spc="0" normalizeH="0" baseline="0" noProof="0">
                          <a:ln>
                            <a:noFill/>
                          </a:ln>
                          <a:solidFill>
                            <a:prstClr val="black"/>
                          </a:solidFill>
                          <a:effectLst/>
                          <a:uLnTx/>
                          <a:uFillTx/>
                          <a:latin typeface="+mn-lt"/>
                          <a:ea typeface="+mn-ea"/>
                          <a:cs typeface="+mn-cs"/>
                        </a:rPr>
                        <a:t>
El miércoles 19 de octubre realice una reclamación con relación a mi servicio de internet con la compañía Tricom, hasta el día de hoy 26 de octubre no tengo servicio. La primera vez que llame me dicen que es una avería general del sector; la segunda vez, es una avería de mi domicilio; el sábado me visita un técnico y me indica que hay que reconstruir el cableado, pero no tiene cable suficiente; el domingo me visita nuevamente, instala el cable y sigo sin internet. Lo peor de todo es que me siguen visitando brigadas (lunes, martes y miercoles) y aun espero respuestas de tricom. No me sorprende el ver tanta ineficiencia en esta compañía. Tricom Tricom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12:50:40</a:t>
                      </a:r>
                    </a:p>
                  </a:txBody>
                  <a:tcPr/>
                </a:tc>
                <a:extLst>
                  <a:ext uri="{0D108BD9-81ED-4DB2-BD59-A6C34878D82A}">
                    <a16:rowId xmlns:a16="http://schemas.microsoft.com/office/drawing/2014/main" val="30691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Omar Bartolomé Escarramán - 2017-10-24 17:52:13</a:t>
                      </a:r>
                      <a:r>
                        <a:rPr kumimoji="0" lang="es-ES" sz="1000" b="0" i="0" u="none" strike="noStrike" kern="1200" cap="none" spc="0" normalizeH="0" baseline="0" noProof="0">
                          <a:ln>
                            <a:noFill/>
                          </a:ln>
                          <a:solidFill>
                            <a:prstClr val="black"/>
                          </a:solidFill>
                          <a:effectLst/>
                          <a:uLnTx/>
                          <a:uFillTx/>
                          <a:latin typeface="+mn-lt"/>
                          <a:ea typeface="+mn-ea"/>
                          <a:cs typeface="+mn-cs"/>
                        </a:rPr>
                        <a:t>
En verdad no entiendo :/ como es que le compras un modem a Tricom, y cuando ya no quieres mas el servicio tienes que devolver el modem por lo cual pagaste ??? :L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12:38:31</a:t>
                      </a:r>
                    </a:p>
                  </a:txBody>
                  <a:tcPr/>
                </a:tc>
                <a:extLst>
                  <a:ext uri="{0D108BD9-81ED-4DB2-BD59-A6C34878D82A}">
                    <a16:rowId xmlns:a16="http://schemas.microsoft.com/office/drawing/2014/main" val="285754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Williana Pérez - 2017-10-22 14:09:00</a:t>
                      </a:r>
                      <a:r>
                        <a:rPr kumimoji="0" lang="es-ES" sz="1000" b="0" i="0" u="none" strike="noStrike" kern="1200" cap="none" spc="0" normalizeH="0" baseline="0" noProof="0">
                          <a:ln>
                            <a:noFill/>
                          </a:ln>
                          <a:solidFill>
                            <a:prstClr val="black"/>
                          </a:solidFill>
                          <a:effectLst/>
                          <a:uLnTx/>
                          <a:uFillTx/>
                          <a:latin typeface="+mn-lt"/>
                          <a:ea typeface="+mn-ea"/>
                          <a:cs typeface="+mn-cs"/>
                        </a:rPr>
                        <a:t>
El servicio más MALO que existe en este país, como es posible que se está pagando por un servicio que no estamos recibiendo, desde el viernes sin cable y nadie sabe dar respuesta cuando se hace la reclamación, tienen 6 meses en ese can de un fin de semana con cable y otro si. Así no se puede por lo menos sepan darle respuesta a sus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 18:34:27</a:t>
                      </a:r>
                    </a:p>
                  </a:txBody>
                  <a:tcPr/>
                </a:tc>
                <a:extLst>
                  <a:ext uri="{0D108BD9-81ED-4DB2-BD59-A6C34878D82A}">
                    <a16:rowId xmlns:a16="http://schemas.microsoft.com/office/drawing/2014/main" val="11499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Estefania Rosario - 2017-10-22 02:22:37</a:t>
                      </a:r>
                      <a:r>
                        <a:rPr kumimoji="0" lang="es-ES" sz="1000" b="0" i="0" u="none" strike="noStrike" kern="1200" cap="none" spc="0" normalizeH="0" baseline="0" noProof="0">
                          <a:ln>
                            <a:noFill/>
                          </a:ln>
                          <a:solidFill>
                            <a:prstClr val="black"/>
                          </a:solidFill>
                          <a:effectLst/>
                          <a:uLnTx/>
                          <a:uFillTx/>
                          <a:latin typeface="+mn-lt"/>
                          <a:ea typeface="+mn-ea"/>
                          <a:cs typeface="+mn-cs"/>
                        </a:rPr>
                        <a:t>
Entonces señores tricom, que hacemos desinstalo los equipo y paso por oficina mañana a llevárselos? 7 días sin servicio de Internet, así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6432269"/>
                  </a:ext>
                </a:extLst>
              </a:tr>
            </a:tbl>
          </a:graphicData>
        </a:graphic>
      </p:graphicFrame>
      <p:sp>
        <p:nvSpPr>
          <p:cNvPr id="4" name="Text Placeholder 3">
            <a:extLst>
              <a:ext uri="{FF2B5EF4-FFF2-40B4-BE49-F238E27FC236}">
                <a16:creationId xmlns:a16="http://schemas.microsoft.com/office/drawing/2014/main" id="{79A339C2-6562-4F55-B2B9-5AD42287C22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92396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0262-7599-4E86-B480-923C486FE548}"/>
              </a:ext>
            </a:extLst>
          </p:cNvPr>
          <p:cNvSpPr>
            <a:spLocks noGrp="1"/>
          </p:cNvSpPr>
          <p:nvPr>
            <p:ph type="title"/>
          </p:nvPr>
        </p:nvSpPr>
        <p:spPr/>
        <p:txBody>
          <a:bodyPr/>
          <a:lstStyle/>
          <a:p>
            <a:r>
              <a:rPr lang="en-US"/>
              <a:t>Facebook User Posts Table - 8 of 11</a:t>
            </a:r>
          </a:p>
        </p:txBody>
      </p:sp>
      <p:graphicFrame>
        <p:nvGraphicFramePr>
          <p:cNvPr id="5" name="Table Placeholder 4">
            <a:extLst>
              <a:ext uri="{FF2B5EF4-FFF2-40B4-BE49-F238E27FC236}">
                <a16:creationId xmlns:a16="http://schemas.microsoft.com/office/drawing/2014/main" id="{28E36825-D78C-4889-A4C5-B7442E2A581F}"/>
              </a:ext>
            </a:extLst>
          </p:cNvPr>
          <p:cNvGraphicFramePr>
            <a:graphicFrameLocks noGrp="1"/>
          </p:cNvGraphicFramePr>
          <p:nvPr>
            <p:ph type="tbl" sz="quarter" idx="13"/>
            <p:extLst>
              <p:ext uri="{D42A27DB-BD31-4B8C-83A1-F6EECF244321}">
                <p14:modId xmlns:p14="http://schemas.microsoft.com/office/powerpoint/2010/main" val="4115987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99173026"/>
                    </a:ext>
                  </a:extLst>
                </a:gridCol>
                <a:gridCol w="822960">
                  <a:extLst>
                    <a:ext uri="{9D8B030D-6E8A-4147-A177-3AD203B41FA5}">
                      <a16:colId xmlns:a16="http://schemas.microsoft.com/office/drawing/2014/main" val="247669530"/>
                    </a:ext>
                  </a:extLst>
                </a:gridCol>
                <a:gridCol w="822960">
                  <a:extLst>
                    <a:ext uri="{9D8B030D-6E8A-4147-A177-3AD203B41FA5}">
                      <a16:colId xmlns:a16="http://schemas.microsoft.com/office/drawing/2014/main" val="1389625773"/>
                    </a:ext>
                  </a:extLst>
                </a:gridCol>
                <a:gridCol w="822960">
                  <a:extLst>
                    <a:ext uri="{9D8B030D-6E8A-4147-A177-3AD203B41FA5}">
                      <a16:colId xmlns:a16="http://schemas.microsoft.com/office/drawing/2014/main" val="2857742046"/>
                    </a:ext>
                  </a:extLst>
                </a:gridCol>
                <a:gridCol w="822960">
                  <a:extLst>
                    <a:ext uri="{9D8B030D-6E8A-4147-A177-3AD203B41FA5}">
                      <a16:colId xmlns:a16="http://schemas.microsoft.com/office/drawing/2014/main" val="409856146"/>
                    </a:ext>
                  </a:extLst>
                </a:gridCol>
                <a:gridCol w="822960">
                  <a:extLst>
                    <a:ext uri="{9D8B030D-6E8A-4147-A177-3AD203B41FA5}">
                      <a16:colId xmlns:a16="http://schemas.microsoft.com/office/drawing/2014/main" val="51136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0908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Idalia Guzman - 2017-10-21 14:33:41</a:t>
                      </a:r>
                      <a:r>
                        <a:rPr kumimoji="0" lang="es-ES" sz="1000" b="0" i="0" u="none" strike="noStrike" kern="1200" cap="none" spc="0" normalizeH="0" baseline="0" noProof="0">
                          <a:ln>
                            <a:noFill/>
                          </a:ln>
                          <a:solidFill>
                            <a:prstClr val="black"/>
                          </a:solidFill>
                          <a:effectLst/>
                          <a:uLnTx/>
                          <a:uFillTx/>
                          <a:latin typeface="+mn-lt"/>
                          <a:ea typeface="+mn-ea"/>
                          <a:cs typeface="+mn-cs"/>
                        </a:rPr>
                        <a:t>
Me gustaría saber  el porqué  tengo tres(3) meses  sin recibir la factura yo teniendo más de 11 años con ustedes y cuando voy a realizar el pago del mes, me dicen que tengo que pagar RD:2,285.55 Pesos sin saber el porque de ese monto. Llemé para que me informaran sobre este caso y lo que me dicen que tenia un cargo de 68 pesos y 400 pesos por el tecnico. Una vez teníamos una averia del teléfono el cual tenia una intermitencia de un ruido desconocido por el cual, un técnico vino a chequear la linea y dijo que eso era el telefono y con el tiempo el ruido dejó de persistir. 
Mi pregunta es:
¿Por qué tengo que pagar RD:400.00 pesos a un técnico  por cada vez que venga a chequear un servicio  yo teniendo 11 años y más con ustedes?  Y primera vez que veo este caso.
Hay algona politica que muestre si se pagara un monto adicional por la revicion de un servicio o tendría que investigar eso en INDOTEL?
¿Por qué no estan mandando la factura si antes la enviavan a la mísma dirección que tienen 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89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Raven Espinosa - 2017-10-21 12:52:29</a:t>
                      </a:r>
                      <a:r>
                        <a:rPr kumimoji="0" lang="es-ES" sz="1000" b="0" i="0" u="none" strike="noStrike" kern="1200" cap="none" spc="0" normalizeH="0" baseline="0" noProof="0">
                          <a:ln>
                            <a:noFill/>
                          </a:ln>
                          <a:solidFill>
                            <a:prstClr val="black"/>
                          </a:solidFill>
                          <a:effectLst/>
                          <a:uLnTx/>
                          <a:uFillTx/>
                          <a:latin typeface="+mn-lt"/>
                          <a:ea typeface="+mn-ea"/>
                          <a:cs typeface="+mn-cs"/>
                        </a:rPr>
                        <a:t>
Hace menos de una mes duramos una semana con averia, y ya hay otra? Pero que deficiente es este servicio Dios mio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2316900"/>
                  </a:ext>
                </a:extLst>
              </a:tr>
            </a:tbl>
          </a:graphicData>
        </a:graphic>
      </p:graphicFrame>
      <p:sp>
        <p:nvSpPr>
          <p:cNvPr id="4" name="Text Placeholder 3">
            <a:extLst>
              <a:ext uri="{FF2B5EF4-FFF2-40B4-BE49-F238E27FC236}">
                <a16:creationId xmlns:a16="http://schemas.microsoft.com/office/drawing/2014/main" id="{FA4A2D4B-C3D5-44EE-A2E8-AA11092ECB6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46584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6E36-96BF-42B2-87F4-B2290D33DFCF}"/>
              </a:ext>
            </a:extLst>
          </p:cNvPr>
          <p:cNvSpPr>
            <a:spLocks noGrp="1"/>
          </p:cNvSpPr>
          <p:nvPr>
            <p:ph type="title"/>
          </p:nvPr>
        </p:nvSpPr>
        <p:spPr/>
        <p:txBody>
          <a:bodyPr/>
          <a:lstStyle/>
          <a:p>
            <a:r>
              <a:rPr lang="en-US"/>
              <a:t>Facebook User Posts Table - 9 of 11</a:t>
            </a:r>
          </a:p>
        </p:txBody>
      </p:sp>
      <p:graphicFrame>
        <p:nvGraphicFramePr>
          <p:cNvPr id="5" name="Table Placeholder 4">
            <a:extLst>
              <a:ext uri="{FF2B5EF4-FFF2-40B4-BE49-F238E27FC236}">
                <a16:creationId xmlns:a16="http://schemas.microsoft.com/office/drawing/2014/main" id="{0C027C7E-4D2A-4BBC-A5F4-2BBC039AD249}"/>
              </a:ext>
            </a:extLst>
          </p:cNvPr>
          <p:cNvGraphicFramePr>
            <a:graphicFrameLocks noGrp="1"/>
          </p:cNvGraphicFramePr>
          <p:nvPr>
            <p:ph type="tbl" sz="quarter" idx="13"/>
            <p:extLst>
              <p:ext uri="{D42A27DB-BD31-4B8C-83A1-F6EECF244321}">
                <p14:modId xmlns:p14="http://schemas.microsoft.com/office/powerpoint/2010/main" val="3683998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57331603"/>
                    </a:ext>
                  </a:extLst>
                </a:gridCol>
                <a:gridCol w="822960">
                  <a:extLst>
                    <a:ext uri="{9D8B030D-6E8A-4147-A177-3AD203B41FA5}">
                      <a16:colId xmlns:a16="http://schemas.microsoft.com/office/drawing/2014/main" val="4277917099"/>
                    </a:ext>
                  </a:extLst>
                </a:gridCol>
                <a:gridCol w="822960">
                  <a:extLst>
                    <a:ext uri="{9D8B030D-6E8A-4147-A177-3AD203B41FA5}">
                      <a16:colId xmlns:a16="http://schemas.microsoft.com/office/drawing/2014/main" val="4146011812"/>
                    </a:ext>
                  </a:extLst>
                </a:gridCol>
                <a:gridCol w="822960">
                  <a:extLst>
                    <a:ext uri="{9D8B030D-6E8A-4147-A177-3AD203B41FA5}">
                      <a16:colId xmlns:a16="http://schemas.microsoft.com/office/drawing/2014/main" val="1625777238"/>
                    </a:ext>
                  </a:extLst>
                </a:gridCol>
                <a:gridCol w="822960">
                  <a:extLst>
                    <a:ext uri="{9D8B030D-6E8A-4147-A177-3AD203B41FA5}">
                      <a16:colId xmlns:a16="http://schemas.microsoft.com/office/drawing/2014/main" val="992422858"/>
                    </a:ext>
                  </a:extLst>
                </a:gridCol>
                <a:gridCol w="822960">
                  <a:extLst>
                    <a:ext uri="{9D8B030D-6E8A-4147-A177-3AD203B41FA5}">
                      <a16:colId xmlns:a16="http://schemas.microsoft.com/office/drawing/2014/main" val="275864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733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Marcos Nabal - 2017-10-21 07:26:47</a:t>
                      </a:r>
                      <a:r>
                        <a:rPr kumimoji="0" lang="es-ES" sz="1000" b="0" i="0" u="none" strike="noStrike" kern="1200" cap="none" spc="0" normalizeH="0" baseline="0" noProof="0">
                          <a:ln>
                            <a:noFill/>
                          </a:ln>
                          <a:solidFill>
                            <a:prstClr val="black"/>
                          </a:solidFill>
                          <a:effectLst/>
                          <a:uLnTx/>
                          <a:uFillTx/>
                          <a:latin typeface="+mn-lt"/>
                          <a:ea typeface="+mn-ea"/>
                          <a:cs typeface="+mn-cs"/>
                        </a:rPr>
                        <a:t>
Saludos Community Manager de Tricom, ya que como dicen en el mensaje que me mandaron, para ustedes es muy importante ayudarme, déjenme que les exponga el caso:
Yo tengo desde hace años un servicio Triple Play contratado con ustedes. Como resulta y viene al caso que el internet, la señal de wifi no llega hasta la parte trasera de mi casa, ( la caja principal está en la sala) y como quiera que también estaba necesitando más velocidad ( apenas de bajada tenía 3mb) el pasado JUEVES 12 de OCTUBRE se me ocurrió la ¨ desgraciada¨  idea de llamarlos a ustedes para ver que solución me daban…y ahí empezó mi ODISEA:
1 – Al llamar y los operadores ponerme en hold, la llamada se caía, mi celular es de Orange, ¿ no qué ustedes ya son lo mismo? ¿ Cómo puede ser que esto este pasando? Y sobre todo…¿ Cómo puede ser que ustedes no lo sepan? Bueno, después de que se cayó la llamada 2 veces al ser atendido por operadores, ya  a la tercera le pedí a la operadora que me atendió que no me pusiera en hold 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9597355"/>
                  </a:ext>
                </a:extLst>
              </a:tr>
            </a:tbl>
          </a:graphicData>
        </a:graphic>
      </p:graphicFrame>
      <p:sp>
        <p:nvSpPr>
          <p:cNvPr id="4" name="Text Placeholder 3">
            <a:extLst>
              <a:ext uri="{FF2B5EF4-FFF2-40B4-BE49-F238E27FC236}">
                <a16:creationId xmlns:a16="http://schemas.microsoft.com/office/drawing/2014/main" id="{5D4246B1-3E4C-429A-A1BD-C10CBA192AD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28394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F732-A121-4A2E-9631-4FAB2A350E1A}"/>
              </a:ext>
            </a:extLst>
          </p:cNvPr>
          <p:cNvSpPr>
            <a:spLocks noGrp="1"/>
          </p:cNvSpPr>
          <p:nvPr>
            <p:ph type="title"/>
          </p:nvPr>
        </p:nvSpPr>
        <p:spPr/>
        <p:txBody>
          <a:bodyPr/>
          <a:lstStyle/>
          <a:p>
            <a:r>
              <a:rPr lang="en-US"/>
              <a:t>Facebook User Posts Table - 10 of 11</a:t>
            </a:r>
          </a:p>
        </p:txBody>
      </p:sp>
      <p:graphicFrame>
        <p:nvGraphicFramePr>
          <p:cNvPr id="5" name="Table Placeholder 4">
            <a:extLst>
              <a:ext uri="{FF2B5EF4-FFF2-40B4-BE49-F238E27FC236}">
                <a16:creationId xmlns:a16="http://schemas.microsoft.com/office/drawing/2014/main" id="{402B4E41-A79F-4F87-9F95-20D1971E82BD}"/>
              </a:ext>
            </a:extLst>
          </p:cNvPr>
          <p:cNvGraphicFramePr>
            <a:graphicFrameLocks noGrp="1"/>
          </p:cNvGraphicFramePr>
          <p:nvPr>
            <p:ph type="tbl" sz="quarter" idx="13"/>
            <p:extLst>
              <p:ext uri="{D42A27DB-BD31-4B8C-83A1-F6EECF244321}">
                <p14:modId xmlns:p14="http://schemas.microsoft.com/office/powerpoint/2010/main" val="229140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756858"/>
                    </a:ext>
                  </a:extLst>
                </a:gridCol>
                <a:gridCol w="822960">
                  <a:extLst>
                    <a:ext uri="{9D8B030D-6E8A-4147-A177-3AD203B41FA5}">
                      <a16:colId xmlns:a16="http://schemas.microsoft.com/office/drawing/2014/main" val="1027822724"/>
                    </a:ext>
                  </a:extLst>
                </a:gridCol>
                <a:gridCol w="822960">
                  <a:extLst>
                    <a:ext uri="{9D8B030D-6E8A-4147-A177-3AD203B41FA5}">
                      <a16:colId xmlns:a16="http://schemas.microsoft.com/office/drawing/2014/main" val="2235337309"/>
                    </a:ext>
                  </a:extLst>
                </a:gridCol>
                <a:gridCol w="822960">
                  <a:extLst>
                    <a:ext uri="{9D8B030D-6E8A-4147-A177-3AD203B41FA5}">
                      <a16:colId xmlns:a16="http://schemas.microsoft.com/office/drawing/2014/main" val="2464456944"/>
                    </a:ext>
                  </a:extLst>
                </a:gridCol>
                <a:gridCol w="822960">
                  <a:extLst>
                    <a:ext uri="{9D8B030D-6E8A-4147-A177-3AD203B41FA5}">
                      <a16:colId xmlns:a16="http://schemas.microsoft.com/office/drawing/2014/main" val="474140466"/>
                    </a:ext>
                  </a:extLst>
                </a:gridCol>
                <a:gridCol w="822960">
                  <a:extLst>
                    <a:ext uri="{9D8B030D-6E8A-4147-A177-3AD203B41FA5}">
                      <a16:colId xmlns:a16="http://schemas.microsoft.com/office/drawing/2014/main" val="118124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364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Estefania Rosario - 2017-10-21 02:45:40</a:t>
                      </a:r>
                      <a:r>
                        <a:rPr kumimoji="0" lang="es-ES" sz="1000" b="0" i="0" u="none" strike="noStrike" kern="1200" cap="none" spc="0" normalizeH="0" baseline="0" noProof="0">
                          <a:ln>
                            <a:noFill/>
                          </a:ln>
                          <a:solidFill>
                            <a:prstClr val="black"/>
                          </a:solidFill>
                          <a:effectLst/>
                          <a:uLnTx/>
                          <a:uFillTx/>
                          <a:latin typeface="+mn-lt"/>
                          <a:ea typeface="+mn-ea"/>
                          <a:cs typeface="+mn-cs"/>
                        </a:rPr>
                        <a:t>
Saludos!
Existe un servicio al cliente  peor que el de tricom?
Permitanme y les explico, sucede que he presentado una avería con mi Internet desde el domingo 15/11/2017, procedo a reportarla el lunes 16 y me crean una solicitud con un tiempo compromiso de 48 horas, el jueves a las 10:09 se comunica el sistema automático para validar el problema y como no estaba en mi casa en ese momento obviamente porque laboro, no pude responder a las preguntas del IVR, cuando llego a mi casa que llamo para verificar en que estatus se encuentra la solicitud, me informan que debo esperar 48 horas mas porque se creo una nueva solicitud,  debido a que no conteste, y yo me pregunto, no se supone que deben de llamarme por lo menos 3 veces en horas diferentes y una persona física para poder explicarle lo que esta pasando en el momento? pero para no cansarles el cuento, cuando me comunico al call center el cual solo esta para indicarle al cliente que pase por oficina, me informan que no me puede asistir 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1470902"/>
                  </a:ext>
                </a:extLst>
              </a:tr>
            </a:tbl>
          </a:graphicData>
        </a:graphic>
      </p:graphicFrame>
      <p:sp>
        <p:nvSpPr>
          <p:cNvPr id="4" name="Text Placeholder 3">
            <a:extLst>
              <a:ext uri="{FF2B5EF4-FFF2-40B4-BE49-F238E27FC236}">
                <a16:creationId xmlns:a16="http://schemas.microsoft.com/office/drawing/2014/main" id="{2D256174-DDCB-4BCD-8412-4706565FA50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55936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D5F2-7493-4460-84F6-47CBFBD6CF52}"/>
              </a:ext>
            </a:extLst>
          </p:cNvPr>
          <p:cNvSpPr>
            <a:spLocks noGrp="1"/>
          </p:cNvSpPr>
          <p:nvPr>
            <p:ph type="title"/>
          </p:nvPr>
        </p:nvSpPr>
        <p:spPr/>
        <p:txBody>
          <a:bodyPr/>
          <a:lstStyle/>
          <a:p>
            <a:r>
              <a:rPr lang="en-US"/>
              <a:t>Facebook User Posts Table - 11 of 11</a:t>
            </a:r>
          </a:p>
        </p:txBody>
      </p:sp>
      <p:graphicFrame>
        <p:nvGraphicFramePr>
          <p:cNvPr id="5" name="Table Placeholder 4">
            <a:extLst>
              <a:ext uri="{FF2B5EF4-FFF2-40B4-BE49-F238E27FC236}">
                <a16:creationId xmlns:a16="http://schemas.microsoft.com/office/drawing/2014/main" id="{CC183BB5-3C69-4570-BA1D-5D1AFFED4270}"/>
              </a:ext>
            </a:extLst>
          </p:cNvPr>
          <p:cNvGraphicFramePr>
            <a:graphicFrameLocks noGrp="1"/>
          </p:cNvGraphicFramePr>
          <p:nvPr>
            <p:ph type="tbl" sz="quarter" idx="13"/>
            <p:extLst>
              <p:ext uri="{D42A27DB-BD31-4B8C-83A1-F6EECF244321}">
                <p14:modId xmlns:p14="http://schemas.microsoft.com/office/powerpoint/2010/main" val="2490480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9170931"/>
                    </a:ext>
                  </a:extLst>
                </a:gridCol>
                <a:gridCol w="822960">
                  <a:extLst>
                    <a:ext uri="{9D8B030D-6E8A-4147-A177-3AD203B41FA5}">
                      <a16:colId xmlns:a16="http://schemas.microsoft.com/office/drawing/2014/main" val="3154835859"/>
                    </a:ext>
                  </a:extLst>
                </a:gridCol>
                <a:gridCol w="822960">
                  <a:extLst>
                    <a:ext uri="{9D8B030D-6E8A-4147-A177-3AD203B41FA5}">
                      <a16:colId xmlns:a16="http://schemas.microsoft.com/office/drawing/2014/main" val="3065625052"/>
                    </a:ext>
                  </a:extLst>
                </a:gridCol>
                <a:gridCol w="822960">
                  <a:extLst>
                    <a:ext uri="{9D8B030D-6E8A-4147-A177-3AD203B41FA5}">
                      <a16:colId xmlns:a16="http://schemas.microsoft.com/office/drawing/2014/main" val="454307120"/>
                    </a:ext>
                  </a:extLst>
                </a:gridCol>
                <a:gridCol w="822960">
                  <a:extLst>
                    <a:ext uri="{9D8B030D-6E8A-4147-A177-3AD203B41FA5}">
                      <a16:colId xmlns:a16="http://schemas.microsoft.com/office/drawing/2014/main" val="3380626488"/>
                    </a:ext>
                  </a:extLst>
                </a:gridCol>
                <a:gridCol w="822960">
                  <a:extLst>
                    <a:ext uri="{9D8B030D-6E8A-4147-A177-3AD203B41FA5}">
                      <a16:colId xmlns:a16="http://schemas.microsoft.com/office/drawing/2014/main" val="335953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4041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Margarita Perez - 2017-10-20 16:21:14</a:t>
                      </a:r>
                      <a:r>
                        <a:rPr kumimoji="0" lang="es-ES" sz="1000" b="0" i="0" u="none" strike="noStrike" kern="1200" cap="none" spc="0" normalizeH="0" baseline="0" noProof="0">
                          <a:ln>
                            <a:noFill/>
                          </a:ln>
                          <a:solidFill>
                            <a:prstClr val="black"/>
                          </a:solidFill>
                          <a:effectLst/>
                          <a:uLnTx/>
                          <a:uFillTx/>
                          <a:latin typeface="+mn-lt"/>
                          <a:ea typeface="+mn-ea"/>
                          <a:cs typeface="+mn-cs"/>
                        </a:rPr>
                        <a:t>
BUENAS TARDES VOY A PUBLICAR EL CORREO QUE HE ENVIADO A INDOTEL YA QUE TRICOM INDECENTEMENTE EN EL PLAZO DE UN MES NO SUPO RESOLVER UNA PROBLEMÁTICA. A USTEDES LOS COMENTARIOS.
Respuesta Automática (CAU INDOTEL)
Da: indotel.noreply@gmail.com 18 oct 2017 - 23:32
A: evelines.batista@virgilio.it
En un plazo de 24 a 48 horas será contactado por parte de uno de nuestros representantes para darle asistencia vía telefónica o puede contactarnos a la línea 809-547-1000.
Nombre EVELINES Apellido BATISTA MATOS
No. Cédula o Pasaporte 001XXX8XX9X
Teléfono 8093491438
Nombre del Titular del Servicio EVELINES BATISTA MATOS
Email evelines.batista@virgilio.it
Prestadora con quien tiene el inconvenienteTRICOM
No. de Teléfono o Contrato 8096367115
Motivo del Reclamo SUSPENSION DEL SERVICIO INJUSTIFICADO
Comentario BUENAS TARDES EL DÍA 25/09/2017 SE HA REGISTRADO LA RECLAMACIÓN N. 41632246 DESPUÉS DE VARIAS LLAMADASAL SERVICIO AL CLIENTE DE TRICOM (8094766000) PARA REGISTRAR MI TARJETA DE CRÉDITO YA QUE 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6847042"/>
                  </a:ext>
                </a:extLst>
              </a:tr>
            </a:tbl>
          </a:graphicData>
        </a:graphic>
      </p:graphicFrame>
      <p:sp>
        <p:nvSpPr>
          <p:cNvPr id="4" name="Text Placeholder 3">
            <a:extLst>
              <a:ext uri="{FF2B5EF4-FFF2-40B4-BE49-F238E27FC236}">
                <a16:creationId xmlns:a16="http://schemas.microsoft.com/office/drawing/2014/main" id="{BD098BFB-6753-400E-9FCC-1AFFC4FBCC4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80784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3B1E-659C-4636-9B3B-9C440476DA23}"/>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4EE949F6-9E21-439F-9F7B-53F7F94FCB6B}"/>
              </a:ext>
            </a:extLst>
          </p:cNvPr>
          <p:cNvGraphicFramePr>
            <a:graphicFrameLocks noGrp="1"/>
          </p:cNvGraphicFramePr>
          <p:nvPr>
            <p:ph type="tbl" sz="quarter" idx="13"/>
            <p:extLst>
              <p:ext uri="{D42A27DB-BD31-4B8C-83A1-F6EECF244321}">
                <p14:modId xmlns:p14="http://schemas.microsoft.com/office/powerpoint/2010/main" val="2663767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22050863"/>
                    </a:ext>
                  </a:extLst>
                </a:gridCol>
                <a:gridCol w="1645920">
                  <a:extLst>
                    <a:ext uri="{9D8B030D-6E8A-4147-A177-3AD203B41FA5}">
                      <a16:colId xmlns:a16="http://schemas.microsoft.com/office/drawing/2014/main" val="389131210"/>
                    </a:ext>
                  </a:extLst>
                </a:gridCol>
                <a:gridCol w="822960">
                  <a:extLst>
                    <a:ext uri="{9D8B030D-6E8A-4147-A177-3AD203B41FA5}">
                      <a16:colId xmlns:a16="http://schemas.microsoft.com/office/drawing/2014/main" val="148061705"/>
                    </a:ext>
                  </a:extLst>
                </a:gridCol>
                <a:gridCol w="822960">
                  <a:extLst>
                    <a:ext uri="{9D8B030D-6E8A-4147-A177-3AD203B41FA5}">
                      <a16:colId xmlns:a16="http://schemas.microsoft.com/office/drawing/2014/main" val="1950906119"/>
                    </a:ext>
                  </a:extLst>
                </a:gridCol>
                <a:gridCol w="822960">
                  <a:extLst>
                    <a:ext uri="{9D8B030D-6E8A-4147-A177-3AD203B41FA5}">
                      <a16:colId xmlns:a16="http://schemas.microsoft.com/office/drawing/2014/main" val="5618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7777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La Fra MarAzul - 2017-10-30 13:33:12</a:t>
                      </a:r>
                      <a:r>
                        <a:rPr kumimoji="0" lang="es-ES" sz="1000" b="0" i="0" u="none" strike="noStrike" kern="1200" cap="none" spc="0" normalizeH="0" baseline="0" noProof="0">
                          <a:ln>
                            <a:noFill/>
                          </a:ln>
                          <a:solidFill>
                            <a:prstClr val="black"/>
                          </a:solidFill>
                          <a:effectLst/>
                          <a:uLnTx/>
                          <a:uFillTx/>
                          <a:latin typeface="+mn-lt"/>
                          <a:ea typeface="+mn-ea"/>
                          <a:cs typeface="+mn-cs"/>
                        </a:rPr>
                        <a:t>
Estoy intentando de conectarmé con la compañía y después de un mes y 20 comunicaciones sea por coreo sea por teléfono NADIE CONTESTA ES UNA VERGÜENZA y yo debo seguir pagando????.verguenza total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185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La Fra MarAzul - 2017-10-30 13:30:34</a:t>
                      </a:r>
                      <a:r>
                        <a:rPr kumimoji="0" lang="es-ES" sz="1000" b="0" i="0" u="none" strike="noStrike" kern="1200" cap="none" spc="0" normalizeH="0" baseline="0" noProof="0">
                          <a:ln>
                            <a:noFill/>
                          </a:ln>
                          <a:solidFill>
                            <a:prstClr val="black"/>
                          </a:solidFill>
                          <a:effectLst/>
                          <a:uLnTx/>
                          <a:uFillTx/>
                          <a:latin typeface="+mn-lt"/>
                          <a:ea typeface="+mn-ea"/>
                          <a:cs typeface="+mn-cs"/>
                        </a:rPr>
                        <a:t>
Estoy intentando de conectarmé con la compañía y después de un mes y 20 comunicaciones sea por coreo sea por teléfono NADIE CONTESTA ES UNA VERGÜENZA y yo debo seguir pagando????.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48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Ainslee Arias Adame - 2017-10-28 13:41:45</a:t>
                      </a:r>
                      <a:r>
                        <a:rPr kumimoji="0" lang="es-ES" sz="1000" b="0" i="0" u="none" strike="noStrike" kern="1200" cap="none" spc="0" normalizeH="0" baseline="0" noProof="0">
                          <a:ln>
                            <a:noFill/>
                          </a:ln>
                          <a:solidFill>
                            <a:prstClr val="black"/>
                          </a:solidFill>
                          <a:effectLst/>
                          <a:uLnTx/>
                          <a:uFillTx/>
                          <a:latin typeface="+mn-lt"/>
                          <a:ea typeface="+mn-ea"/>
                          <a:cs typeface="+mn-cs"/>
                        </a:rPr>
                        <a:t>
Qué les pasa a su servicio? Llevo 4 dias sin internet y lo e reportado a la compañía y sin embargo ustedes no hacen nada, yo espero que esos días sin servicios sean menos el precio de mi factura!!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127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Luis Martinez Lara - 2017-10-28 08:46:22</a:t>
                      </a:r>
                      <a:r>
                        <a:rPr kumimoji="0" lang="es-ES" sz="1000" b="0" i="0" u="none" strike="noStrike" kern="1200" cap="none" spc="0" normalizeH="0" baseline="0" noProof="0">
                          <a:ln>
                            <a:noFill/>
                          </a:ln>
                          <a:solidFill>
                            <a:prstClr val="black"/>
                          </a:solidFill>
                          <a:effectLst/>
                          <a:uLnTx/>
                          <a:uFillTx/>
                          <a:latin typeface="+mn-lt"/>
                          <a:ea typeface="+mn-ea"/>
                          <a:cs typeface="+mn-cs"/>
                        </a:rPr>
                        <a:t>
Si me mudo para otra casa, cuanto me cobran por el traslado del 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12:24:53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452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Rosmery Hernandez - 2017-10-27 09:28:27</a:t>
                      </a:r>
                      <a:r>
                        <a:rPr kumimoji="0" lang="es-ES" sz="1000" b="0" i="0" u="none" strike="noStrike" kern="1200" cap="none" spc="0" normalizeH="0" baseline="0" noProof="0">
                          <a:ln>
                            <a:noFill/>
                          </a:ln>
                          <a:solidFill>
                            <a:prstClr val="black"/>
                          </a:solidFill>
                          <a:effectLst/>
                          <a:uLnTx/>
                          <a:uFillTx/>
                          <a:latin typeface="+mn-lt"/>
                          <a:ea typeface="+mn-ea"/>
                          <a:cs typeface="+mn-cs"/>
                        </a:rPr>
                        <a:t>
Y qué es lo que está pasando con las compañías de telecomunicaciones, tengo servicios de Tricom y cuando se reinicia el equipo sale el logo de Viva, cuál es el cruce?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12:31:00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182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Omar Bartolomé Escarramán - 2017-10-24 16:52:13</a:t>
                      </a:r>
                      <a:r>
                        <a:rPr kumimoji="0" lang="es-ES" sz="1000" b="0" i="0" u="none" strike="noStrike" kern="1200" cap="none" spc="0" normalizeH="0" baseline="0" noProof="0">
                          <a:ln>
                            <a:noFill/>
                          </a:ln>
                          <a:solidFill>
                            <a:prstClr val="black"/>
                          </a:solidFill>
                          <a:effectLst/>
                          <a:uLnTx/>
                          <a:uFillTx/>
                          <a:latin typeface="+mn-lt"/>
                          <a:ea typeface="+mn-ea"/>
                          <a:cs typeface="+mn-cs"/>
                        </a:rPr>
                        <a:t>
En verdad no entiendo :/ como es que le compras un modem a Tricom, y cuando ya no quieres mas el servicio tienes que devolver el modem por lo cual pagaste ??? :L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11:38:31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9295568"/>
                  </a:ext>
                </a:extLst>
              </a:tr>
            </a:tbl>
          </a:graphicData>
        </a:graphic>
      </p:graphicFrame>
      <p:sp>
        <p:nvSpPr>
          <p:cNvPr id="4" name="Text Placeholder 3">
            <a:extLst>
              <a:ext uri="{FF2B5EF4-FFF2-40B4-BE49-F238E27FC236}">
                <a16:creationId xmlns:a16="http://schemas.microsoft.com/office/drawing/2014/main" id="{3E54C3F7-A610-44BE-AADB-DDB87F8C928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30805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2BFD-65AA-4346-AA6F-5A9F03C1EB91}"/>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81714015-32CA-4F56-8558-EC93431A9C91}"/>
              </a:ext>
            </a:extLst>
          </p:cNvPr>
          <p:cNvGraphicFramePr>
            <a:graphicFrameLocks noGrp="1"/>
          </p:cNvGraphicFramePr>
          <p:nvPr>
            <p:ph type="tbl" sz="quarter" idx="13"/>
            <p:extLst>
              <p:ext uri="{D42A27DB-BD31-4B8C-83A1-F6EECF244321}">
                <p14:modId xmlns:p14="http://schemas.microsoft.com/office/powerpoint/2010/main" val="734186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2721472"/>
                    </a:ext>
                  </a:extLst>
                </a:gridCol>
                <a:gridCol w="1645920">
                  <a:extLst>
                    <a:ext uri="{9D8B030D-6E8A-4147-A177-3AD203B41FA5}">
                      <a16:colId xmlns:a16="http://schemas.microsoft.com/office/drawing/2014/main" val="2489066305"/>
                    </a:ext>
                  </a:extLst>
                </a:gridCol>
                <a:gridCol w="822960">
                  <a:extLst>
                    <a:ext uri="{9D8B030D-6E8A-4147-A177-3AD203B41FA5}">
                      <a16:colId xmlns:a16="http://schemas.microsoft.com/office/drawing/2014/main" val="1254340985"/>
                    </a:ext>
                  </a:extLst>
                </a:gridCol>
                <a:gridCol w="822960">
                  <a:extLst>
                    <a:ext uri="{9D8B030D-6E8A-4147-A177-3AD203B41FA5}">
                      <a16:colId xmlns:a16="http://schemas.microsoft.com/office/drawing/2014/main" val="673875215"/>
                    </a:ext>
                  </a:extLst>
                </a:gridCol>
                <a:gridCol w="822960">
                  <a:extLst>
                    <a:ext uri="{9D8B030D-6E8A-4147-A177-3AD203B41FA5}">
                      <a16:colId xmlns:a16="http://schemas.microsoft.com/office/drawing/2014/main" val="253036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709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Estefania Rosario - 2017-10-22 01:22:37</a:t>
                      </a:r>
                      <a:r>
                        <a:rPr kumimoji="0" lang="es-ES" sz="1000" b="0" i="0" u="none" strike="noStrike" kern="1200" cap="none" spc="0" normalizeH="0" baseline="0" noProof="0">
                          <a:ln>
                            <a:noFill/>
                          </a:ln>
                          <a:solidFill>
                            <a:prstClr val="black"/>
                          </a:solidFill>
                          <a:effectLst/>
                          <a:uLnTx/>
                          <a:uFillTx/>
                          <a:latin typeface="+mn-lt"/>
                          <a:ea typeface="+mn-ea"/>
                          <a:cs typeface="+mn-cs"/>
                        </a:rPr>
                        <a:t>
Entonces señores tricom, que hacemos desinstalo los equipo y paso por oficina mañana a llevárselos? 7 días sin servicio de Internet, así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980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Idalia Guzman - 2017-10-21 13:33:41</a:t>
                      </a:r>
                      <a:r>
                        <a:rPr kumimoji="0" lang="es-ES" sz="1000" b="0" i="0" u="none" strike="noStrike" kern="1200" cap="none" spc="0" normalizeH="0" baseline="0" noProof="0">
                          <a:ln>
                            <a:noFill/>
                          </a:ln>
                          <a:solidFill>
                            <a:prstClr val="black"/>
                          </a:solidFill>
                          <a:effectLst/>
                          <a:uLnTx/>
                          <a:uFillTx/>
                          <a:latin typeface="+mn-lt"/>
                          <a:ea typeface="+mn-ea"/>
                          <a:cs typeface="+mn-cs"/>
                        </a:rPr>
                        <a:t>
Me gustaría saber  el porqué  tengo tres(3) meses  sin recibir la factura yo teniendo más de 11 años con ustedes y cuando voy a realizar el pago del mes, me dicen que tengo que pagar RD:2,285.55 Pesos sin saber el porque de ese monto. Llemé para que me informaran sobre este caso y lo que me dicen que tenia un cargo de 68 pesos y 400 pesos por el tecnico. Una vez teníamos una averia del teléfono el cual tenia una intermitencia de un ruido desconocido por el cual, un técnico vino a chequear la linea y dijo que eso era el telefono y con el tiempo el ruido dejó de persistir. 
Mi pregunta es:
¿Por qué tengo que pagar RD:400.00 pesos a un técnico  por cada vez que venga a chequear un servicio  yo teniendo 11 años y más con ustedes?  Y primera vez que veo este caso.
Hay algona politica que muestre si se pagara un monto adicional por la revicion de un servicio o tendría que investigar eso en INDOTEL?
¿Por qué no estan mandando la factura si antes la enviavan a la mísma dirección que tienen 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071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Raven Espinosa - 2017-10-21 11:52:29</a:t>
                      </a:r>
                      <a:r>
                        <a:rPr kumimoji="0" lang="es-ES" sz="1000" b="0" i="0" u="none" strike="noStrike" kern="1200" cap="none" spc="0" normalizeH="0" baseline="0" noProof="0">
                          <a:ln>
                            <a:noFill/>
                          </a:ln>
                          <a:solidFill>
                            <a:prstClr val="black"/>
                          </a:solidFill>
                          <a:effectLst/>
                          <a:uLnTx/>
                          <a:uFillTx/>
                          <a:latin typeface="+mn-lt"/>
                          <a:ea typeface="+mn-ea"/>
                          <a:cs typeface="+mn-cs"/>
                        </a:rPr>
                        <a:t>
Hace menos de una mes duramos una semana con averia, y ya hay otra? Pero que deficiente es este servicio Dios mio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8685725"/>
                  </a:ext>
                </a:extLst>
              </a:tr>
            </a:tbl>
          </a:graphicData>
        </a:graphic>
      </p:graphicFrame>
      <p:sp>
        <p:nvSpPr>
          <p:cNvPr id="4" name="Text Placeholder 3">
            <a:extLst>
              <a:ext uri="{FF2B5EF4-FFF2-40B4-BE49-F238E27FC236}">
                <a16:creationId xmlns:a16="http://schemas.microsoft.com/office/drawing/2014/main" id="{088A2021-2B61-48EA-99BD-8555ACE9293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09241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67FA7-236D-42DA-84A8-A64734AE2D9E}"/>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F3726DB9-803B-48E0-88B7-8F058AC4FB58}"/>
              </a:ext>
            </a:extLst>
          </p:cNvPr>
          <p:cNvGraphicFramePr>
            <a:graphicFrameLocks noGrp="1"/>
          </p:cNvGraphicFramePr>
          <p:nvPr>
            <p:ph type="tbl" sz="quarter" idx="13"/>
            <p:extLst>
              <p:ext uri="{D42A27DB-BD31-4B8C-83A1-F6EECF244321}">
                <p14:modId xmlns:p14="http://schemas.microsoft.com/office/powerpoint/2010/main" val="99967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4905050"/>
                    </a:ext>
                  </a:extLst>
                </a:gridCol>
                <a:gridCol w="1645920">
                  <a:extLst>
                    <a:ext uri="{9D8B030D-6E8A-4147-A177-3AD203B41FA5}">
                      <a16:colId xmlns:a16="http://schemas.microsoft.com/office/drawing/2014/main" val="2520328924"/>
                    </a:ext>
                  </a:extLst>
                </a:gridCol>
                <a:gridCol w="822960">
                  <a:extLst>
                    <a:ext uri="{9D8B030D-6E8A-4147-A177-3AD203B41FA5}">
                      <a16:colId xmlns:a16="http://schemas.microsoft.com/office/drawing/2014/main" val="820178410"/>
                    </a:ext>
                  </a:extLst>
                </a:gridCol>
                <a:gridCol w="822960">
                  <a:extLst>
                    <a:ext uri="{9D8B030D-6E8A-4147-A177-3AD203B41FA5}">
                      <a16:colId xmlns:a16="http://schemas.microsoft.com/office/drawing/2014/main" val="3453494155"/>
                    </a:ext>
                  </a:extLst>
                </a:gridCol>
                <a:gridCol w="822960">
                  <a:extLst>
                    <a:ext uri="{9D8B030D-6E8A-4147-A177-3AD203B41FA5}">
                      <a16:colId xmlns:a16="http://schemas.microsoft.com/office/drawing/2014/main" val="349248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7690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Marcos Nabal - 2017-10-21 06:26:47</a:t>
                      </a:r>
                      <a:r>
                        <a:rPr kumimoji="0" lang="es-ES" sz="1000" b="0" i="0" u="none" strike="noStrike" kern="1200" cap="none" spc="0" normalizeH="0" baseline="0" noProof="0">
                          <a:ln>
                            <a:noFill/>
                          </a:ln>
                          <a:solidFill>
                            <a:prstClr val="black"/>
                          </a:solidFill>
                          <a:effectLst/>
                          <a:uLnTx/>
                          <a:uFillTx/>
                          <a:latin typeface="+mn-lt"/>
                          <a:ea typeface="+mn-ea"/>
                          <a:cs typeface="+mn-cs"/>
                        </a:rPr>
                        <a:t>
Saludos Community Manager de Tricom, ya que como dicen en el mensaje que me mandaron, para ustedes es muy importante ayudarme, déjenme que les exponga el caso:
Yo tengo desde hace años un servicio Triple Play contratado con ustedes. Como resulta y viene al caso que el internet, la señal de wifi no llega hasta la parte trasera de mi casa, ( la caja principal está en la sala) y como quiera que también estaba necesitando más velocidad ( apenas de bajada tenía 3mb) el pasado JUEVES 12 de OCTUBRE se me ocurrió la ¨ desgraciada¨  idea de llamarlos a ustedes para ver que solución me daban…y ahí empezó mi ODISEA:
1 – Al llamar y los operadores ponerme en hold, la llamada se caía, mi celular es de Orange, ¿ no qué ustedes ya son lo mismo? ¿ Cómo puede ser que esto este pasando? Y sobre todo…¿ Cómo puede ser que ustedes no lo sepan? Bueno, después de que se cayó la llamada 2 veces al ser atendido por operadores, ya  a la tercera le pedí a la operadora que me atendió que no me pusiera en hold 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6237122"/>
                  </a:ext>
                </a:extLst>
              </a:tr>
            </a:tbl>
          </a:graphicData>
        </a:graphic>
      </p:graphicFrame>
      <p:sp>
        <p:nvSpPr>
          <p:cNvPr id="4" name="Text Placeholder 3">
            <a:extLst>
              <a:ext uri="{FF2B5EF4-FFF2-40B4-BE49-F238E27FC236}">
                <a16:creationId xmlns:a16="http://schemas.microsoft.com/office/drawing/2014/main" id="{F6D41993-8266-409F-860D-202F2CD2245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671108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0C8D-1A48-4E0B-8F61-5BFFFA7A2D8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C443471-3E34-4645-84CF-5D2CE0A6780C}"/>
              </a:ext>
            </a:extLst>
          </p:cNvPr>
          <p:cNvGraphicFramePr>
            <a:graphicFrameLocks noGrp="1"/>
          </p:cNvGraphicFramePr>
          <p:nvPr>
            <p:ph type="chart" sz="quarter" idx="13"/>
            <p:extLst>
              <p:ext uri="{D42A27DB-BD31-4B8C-83A1-F6EECF244321}">
                <p14:modId xmlns:p14="http://schemas.microsoft.com/office/powerpoint/2010/main" val="3381258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6E9702-2E2B-4340-BE72-6973AF8CF61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56FBD3E-6701-404E-A6B5-9D6013E85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3535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1613</Words>
  <Application>Microsoft Office PowerPoint</Application>
  <PresentationFormat>On-screen Show (4:3)</PresentationFormat>
  <Paragraphs>714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11</vt:lpstr>
      <vt:lpstr>Facebook User Posts Table - 2 of 11</vt:lpstr>
      <vt:lpstr>Facebook User Posts Table - 3 of 11</vt:lpstr>
      <vt:lpstr>Facebook User Posts Table - 4 of 11</vt:lpstr>
      <vt:lpstr>Facebook User Posts Table - 5 of 11</vt:lpstr>
      <vt:lpstr>Facebook User Posts Table - 6 of 11</vt:lpstr>
      <vt:lpstr>Facebook User Posts Table - 7 of 11</vt:lpstr>
      <vt:lpstr>Facebook User Posts Table - 8 of 11</vt:lpstr>
      <vt:lpstr>Facebook User Posts Table - 9 of 11</vt:lpstr>
      <vt:lpstr>Facebook User Posts Table - 10 of 11</vt:lpstr>
      <vt:lpstr>Facebook User Posts Table - 11 of 11</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2017-11-04T21:08:54Z</dcterms:created>
  <dcterms:modified xsi:type="dcterms:W3CDTF">2017-11-04T21:09:54Z</dcterms:modified>
</cp:coreProperties>
</file>